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charts/chart5.xml" ContentType="application/vnd.openxmlformats-officedocument.drawingml.chart+xml"/>
  <Override PartName="/ppt/charts/chart6.xml" ContentType="application/vnd.openxmlformats-officedocument.drawingml.chart+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charts/chart9.xml" ContentType="application/vnd.openxmlformats-officedocument.drawingml.chart+xml"/>
  <Override PartName="/ppt/charts/chart10.xml" ContentType="application/vnd.openxmlformats-officedocument.drawingml.chart+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charts/chart15.xml" ContentType="application/vnd.openxmlformats-officedocument.drawingml.chart+xml"/>
  <Override PartName="/ppt/charts/chart16.xml" ContentType="application/vnd.openxmlformats-officedocument.drawingml.chart+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charts/chart17.xml" ContentType="application/vnd.openxmlformats-officedocument.drawingml.chart+xml"/>
  <Override PartName="/ppt/charts/chart18.xml" ContentType="application/vnd.openxmlformats-officedocument.drawingml.chart+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charts/chart21.xml" ContentType="application/vnd.openxmlformats-officedocument.drawingml.chart+xml"/>
  <Override PartName="/ppt/charts/chart22.xml" ContentType="application/vnd.openxmlformats-officedocument.drawingml.chart+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charts/chart23.xml" ContentType="application/vnd.openxmlformats-officedocument.drawingml.chart+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charts/chart24.xml" ContentType="application/vnd.openxmlformats-officedocument.drawingml.chart+xml"/>
  <Override PartName="/ppt/charts/chart25.xml" ContentType="application/vnd.openxmlformats-officedocument.drawingml.chart+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charts/chart26.xml" ContentType="application/vnd.openxmlformats-officedocument.drawingml.chart+xml"/>
  <Override PartName="/ppt/charts/chart27.xml" ContentType="application/vnd.openxmlformats-officedocument.drawingml.chart+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charts/chart28.xml" ContentType="application/vnd.openxmlformats-officedocument.drawingml.chart+xml"/>
  <Override PartName="/ppt/charts/chart29.xml" ContentType="application/vnd.openxmlformats-officedocument.drawingml.chart+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charts/chart30.xml" ContentType="application/vnd.openxmlformats-officedocument.drawingml.chart+xml"/>
  <Override PartName="/ppt/charts/chart31.xml" ContentType="application/vnd.openxmlformats-officedocument.drawingml.chart+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charts/chart32.xml" ContentType="application/vnd.openxmlformats-officedocument.drawingml.chart+xml"/>
  <Override PartName="/ppt/charts/chart33.xml" ContentType="application/vnd.openxmlformats-officedocument.drawingml.chart+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charts/chart34.xml" ContentType="application/vnd.openxmlformats-officedocument.drawingml.chart+xml"/>
  <Override PartName="/ppt/charts/chart3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30"/>
  </p:notesMasterIdLst>
  <p:handoutMasterIdLst>
    <p:handoutMasterId r:id="rId31"/>
  </p:handoutMasterIdLst>
  <p:sldIdLst>
    <p:sldId id="268" r:id="rId2"/>
    <p:sldId id="317" r:id="rId3"/>
    <p:sldId id="320" r:id="rId4"/>
    <p:sldId id="303" r:id="rId5"/>
    <p:sldId id="286" r:id="rId6"/>
    <p:sldId id="285" r:id="rId7"/>
    <p:sldId id="319" r:id="rId8"/>
    <p:sldId id="321" r:id="rId9"/>
    <p:sldId id="309" r:id="rId10"/>
    <p:sldId id="310" r:id="rId11"/>
    <p:sldId id="272" r:id="rId12"/>
    <p:sldId id="325" r:id="rId13"/>
    <p:sldId id="326" r:id="rId14"/>
    <p:sldId id="327" r:id="rId15"/>
    <p:sldId id="328" r:id="rId16"/>
    <p:sldId id="329" r:id="rId17"/>
    <p:sldId id="330" r:id="rId18"/>
    <p:sldId id="331" r:id="rId19"/>
    <p:sldId id="333" r:id="rId20"/>
    <p:sldId id="332" r:id="rId21"/>
    <p:sldId id="276" r:id="rId22"/>
    <p:sldId id="334" r:id="rId23"/>
    <p:sldId id="278" r:id="rId24"/>
    <p:sldId id="311" r:id="rId25"/>
    <p:sldId id="312" r:id="rId26"/>
    <p:sldId id="313" r:id="rId27"/>
    <p:sldId id="314" r:id="rId28"/>
    <p:sldId id="315" r:id="rId29"/>
  </p:sldIdLst>
  <p:sldSz cx="9144000" cy="6858000" type="screen4x3"/>
  <p:notesSz cx="7010400" cy="9296400"/>
  <p:custDataLst>
    <p:tags r:id="rId32"/>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66481" algn="l" rtl="0" fontAlgn="base">
      <a:spcBef>
        <a:spcPct val="0"/>
      </a:spcBef>
      <a:spcAft>
        <a:spcPct val="0"/>
      </a:spcAft>
      <a:defRPr sz="1600" kern="1200">
        <a:solidFill>
          <a:schemeClr val="tx1"/>
        </a:solidFill>
        <a:latin typeface="Arial" charset="0"/>
        <a:ea typeface="+mn-ea"/>
        <a:cs typeface="+mn-cs"/>
      </a:defRPr>
    </a:lvl2pPr>
    <a:lvl3pPr marL="932962" algn="l" rtl="0" fontAlgn="base">
      <a:spcBef>
        <a:spcPct val="0"/>
      </a:spcBef>
      <a:spcAft>
        <a:spcPct val="0"/>
      </a:spcAft>
      <a:defRPr sz="1600" kern="1200">
        <a:solidFill>
          <a:schemeClr val="tx1"/>
        </a:solidFill>
        <a:latin typeface="Arial" charset="0"/>
        <a:ea typeface="+mn-ea"/>
        <a:cs typeface="+mn-cs"/>
      </a:defRPr>
    </a:lvl3pPr>
    <a:lvl4pPr marL="1399443" algn="l" rtl="0" fontAlgn="base">
      <a:spcBef>
        <a:spcPct val="0"/>
      </a:spcBef>
      <a:spcAft>
        <a:spcPct val="0"/>
      </a:spcAft>
      <a:defRPr sz="1600" kern="1200">
        <a:solidFill>
          <a:schemeClr val="tx1"/>
        </a:solidFill>
        <a:latin typeface="Arial" charset="0"/>
        <a:ea typeface="+mn-ea"/>
        <a:cs typeface="+mn-cs"/>
      </a:defRPr>
    </a:lvl4pPr>
    <a:lvl5pPr marL="1865925" algn="l" rtl="0" fontAlgn="base">
      <a:spcBef>
        <a:spcPct val="0"/>
      </a:spcBef>
      <a:spcAft>
        <a:spcPct val="0"/>
      </a:spcAft>
      <a:defRPr sz="1600" kern="1200">
        <a:solidFill>
          <a:schemeClr val="tx1"/>
        </a:solidFill>
        <a:latin typeface="Arial" charset="0"/>
        <a:ea typeface="+mn-ea"/>
        <a:cs typeface="+mn-cs"/>
      </a:defRPr>
    </a:lvl5pPr>
    <a:lvl6pPr marL="2332406" algn="l" defTabSz="932962" rtl="0" eaLnBrk="1" latinLnBrk="0" hangingPunct="1">
      <a:defRPr sz="1600" kern="1200">
        <a:solidFill>
          <a:schemeClr val="tx1"/>
        </a:solidFill>
        <a:latin typeface="Arial" charset="0"/>
        <a:ea typeface="+mn-ea"/>
        <a:cs typeface="+mn-cs"/>
      </a:defRPr>
    </a:lvl6pPr>
    <a:lvl7pPr marL="2798887" algn="l" defTabSz="932962" rtl="0" eaLnBrk="1" latinLnBrk="0" hangingPunct="1">
      <a:defRPr sz="1600" kern="1200">
        <a:solidFill>
          <a:schemeClr val="tx1"/>
        </a:solidFill>
        <a:latin typeface="Arial" charset="0"/>
        <a:ea typeface="+mn-ea"/>
        <a:cs typeface="+mn-cs"/>
      </a:defRPr>
    </a:lvl7pPr>
    <a:lvl8pPr marL="3265368" algn="l" defTabSz="932962" rtl="0" eaLnBrk="1" latinLnBrk="0" hangingPunct="1">
      <a:defRPr sz="1600" kern="1200">
        <a:solidFill>
          <a:schemeClr val="tx1"/>
        </a:solidFill>
        <a:latin typeface="Arial" charset="0"/>
        <a:ea typeface="+mn-ea"/>
        <a:cs typeface="+mn-cs"/>
      </a:defRPr>
    </a:lvl8pPr>
    <a:lvl9pPr marL="3731849" algn="l" defTabSz="932962"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4197">
          <p15:clr>
            <a:srgbClr val="A4A3A4"/>
          </p15:clr>
        </p15:guide>
        <p15:guide id="2" pos="213">
          <p15:clr>
            <a:srgbClr val="A4A3A4"/>
          </p15:clr>
        </p15:guide>
      </p15:sldGuideLst>
    </p:ext>
    <p:ext uri="{2D200454-40CA-4A62-9FC3-DE9A4176ACB9}">
      <p15:notesGuideLst xmlns:p15="http://schemas.microsoft.com/office/powerpoint/2012/main" xmlns="">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4A7EBB"/>
    <a:srgbClr val="953735"/>
    <a:srgbClr val="FF0000"/>
    <a:srgbClr val="7F7F7F"/>
    <a:srgbClr val="8E2927"/>
    <a:srgbClr val="6E6E6E"/>
    <a:srgbClr val="0065CC"/>
    <a:srgbClr val="808080"/>
    <a:srgbClr val="91A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77" autoAdjust="0"/>
    <p:restoredTop sz="94684" autoAdjust="0"/>
  </p:normalViewPr>
  <p:slideViewPr>
    <p:cSldViewPr snapToGrid="0">
      <p:cViewPr>
        <p:scale>
          <a:sx n="100" d="100"/>
          <a:sy n="100" d="100"/>
        </p:scale>
        <p:origin x="-498" y="-198"/>
      </p:cViewPr>
      <p:guideLst>
        <p:guide orient="horz" pos="4197"/>
        <p:guide pos="213"/>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3" d="100"/>
          <a:sy n="73" d="100"/>
        </p:scale>
        <p:origin x="-2706"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4.2636770271820366</c:v>
                </c:pt>
                <c:pt idx="1">
                  <c:v>2.0880765438928828</c:v>
                </c:pt>
                <c:pt idx="2">
                  <c:v>3.3613919718895775</c:v>
                </c:pt>
                <c:pt idx="3">
                  <c:v>2.2838270896598152</c:v>
                </c:pt>
                <c:pt idx="4">
                  <c:v>4.8061001572349129</c:v>
                </c:pt>
                <c:pt idx="5">
                  <c:v>1.1961969187617298</c:v>
                </c:pt>
                <c:pt idx="6">
                  <c:v>0.35641827054888414</c:v>
                </c:pt>
                <c:pt idx="7">
                  <c:v>3.1309492830043766</c:v>
                </c:pt>
                <c:pt idx="8">
                  <c:v>0.24733469684513351</c:v>
                </c:pt>
                <c:pt idx="9">
                  <c:v>3.0612522069808699</c:v>
                </c:pt>
                <c:pt idx="10">
                  <c:v>2.6902626240843004</c:v>
                </c:pt>
                <c:pt idx="11">
                  <c:v>1.4271847909763169</c:v>
                </c:pt>
                <c:pt idx="12">
                  <c:v>-2.7294921223602042</c:v>
                </c:pt>
                <c:pt idx="13">
                  <c:v>1.985291648477105</c:v>
                </c:pt>
                <c:pt idx="14">
                  <c:v>-1.9193498803747617</c:v>
                </c:pt>
                <c:pt idx="15">
                  <c:v>-8.4504015686695944</c:v>
                </c:pt>
                <c:pt idx="16">
                  <c:v>-5.5429786650202377</c:v>
                </c:pt>
                <c:pt idx="17">
                  <c:v>-0.53982608695651169</c:v>
                </c:pt>
                <c:pt idx="18">
                  <c:v>1.3068070996684118</c:v>
                </c:pt>
                <c:pt idx="19">
                  <c:v>3.8715500781114289</c:v>
                </c:pt>
                <c:pt idx="20">
                  <c:v>1.7301728109806735</c:v>
                </c:pt>
                <c:pt idx="21">
                  <c:v>3.8644829097283186</c:v>
                </c:pt>
                <c:pt idx="22">
                  <c:v>2.7017679490570359</c:v>
                </c:pt>
                <c:pt idx="23">
                  <c:v>2.5192819372873934</c:v>
                </c:pt>
                <c:pt idx="24">
                  <c:v>-1.5449494611419967</c:v>
                </c:pt>
                <c:pt idx="25">
                  <c:v>2.9110359981991114</c:v>
                </c:pt>
                <c:pt idx="26">
                  <c:v>0.84058280407749375</c:v>
                </c:pt>
                <c:pt idx="27">
                  <c:v>4.5056620354035033</c:v>
                </c:pt>
                <c:pt idx="28">
                  <c:v>2.6516921983107835</c:v>
                </c:pt>
                <c:pt idx="29">
                  <c:v>1.8677653521679323</c:v>
                </c:pt>
                <c:pt idx="30">
                  <c:v>0.47909180857156791</c:v>
                </c:pt>
                <c:pt idx="31">
                  <c:v>9.1022573598252374E-2</c:v>
                </c:pt>
                <c:pt idx="32">
                  <c:v>1.8954388564965963</c:v>
                </c:pt>
                <c:pt idx="33">
                  <c:v>1.112750045286339</c:v>
                </c:pt>
                <c:pt idx="34">
                  <c:v>2.9470587476290349</c:v>
                </c:pt>
                <c:pt idx="35">
                  <c:v>3.7683164258633148</c:v>
                </c:pt>
                <c:pt idx="36">
                  <c:v>-0.92884560479650702</c:v>
                </c:pt>
                <c:pt idx="37">
                  <c:v>4.4922384244097033</c:v>
                </c:pt>
                <c:pt idx="38">
                  <c:v>4.2084080118227662</c:v>
                </c:pt>
                <c:pt idx="39">
                  <c:v>2.0561585183710136</c:v>
                </c:pt>
                <c:pt idx="40">
                  <c:v>0.64143046423219374</c:v>
                </c:pt>
                <c:pt idx="41">
                  <c:v>3.8646745748672795</c:v>
                </c:pt>
                <c:pt idx="42">
                  <c:v>1.9689474457559788</c:v>
                </c:pt>
                <c:pt idx="43">
                  <c:v>1.8897899150497148</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1.8897899150497148</c:v>
                </c:pt>
                <c:pt idx="44" formatCode="0.0">
                  <c:v>0.35834360340257798</c:v>
                </c:pt>
                <c:pt idx="45" formatCode="0.0">
                  <c:v>0.32639481613966453</c:v>
                </c:pt>
                <c:pt idx="46" formatCode="0.0">
                  <c:v>-6.3048608679209597</c:v>
                </c:pt>
                <c:pt idx="47" formatCode="0.0">
                  <c:v>-6.280321066071072</c:v>
                </c:pt>
                <c:pt idx="48" formatCode="0.0">
                  <c:v>-4.6765830674716726</c:v>
                </c:pt>
                <c:pt idx="49" formatCode="0.0">
                  <c:v>-1.265477359784327</c:v>
                </c:pt>
                <c:pt idx="50" formatCode="0.0">
                  <c:v>0.74599982427570422</c:v>
                </c:pt>
                <c:pt idx="51" formatCode="0.0">
                  <c:v>2.4460587196045749</c:v>
                </c:pt>
                <c:pt idx="52" formatCode="0.0">
                  <c:v>3.8584314445895567</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1.8897899148904009</c:v>
                </c:pt>
                <c:pt idx="44">
                  <c:v>2.4522093262912112</c:v>
                </c:pt>
                <c:pt idx="45">
                  <c:v>2.5619213650651278</c:v>
                </c:pt>
                <c:pt idx="46">
                  <c:v>2.5854139282584581</c:v>
                </c:pt>
                <c:pt idx="47">
                  <c:v>2.458922744219151</c:v>
                </c:pt>
                <c:pt idx="48">
                  <c:v>2.3672408033253642</c:v>
                </c:pt>
                <c:pt idx="49">
                  <c:v>2.4901680543181883</c:v>
                </c:pt>
                <c:pt idx="50">
                  <c:v>2.2735405977762189</c:v>
                </c:pt>
                <c:pt idx="51">
                  <c:v>2.2824695526932004</c:v>
                </c:pt>
                <c:pt idx="52">
                  <c:v>2.6100546437101029</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1.8897899148904009</c:v>
                </c:pt>
                <c:pt idx="44">
                  <c:v>-1.5022840667393986</c:v>
                </c:pt>
                <c:pt idx="45">
                  <c:v>-2.8358713425335176</c:v>
                </c:pt>
                <c:pt idx="46">
                  <c:v>-2.0217260741510685</c:v>
                </c:pt>
                <c:pt idx="47">
                  <c:v>-1.0988053858573523</c:v>
                </c:pt>
                <c:pt idx="48">
                  <c:v>-9.360228773597672E-3</c:v>
                </c:pt>
                <c:pt idx="49">
                  <c:v>1.3045069533486193</c:v>
                </c:pt>
                <c:pt idx="50">
                  <c:v>1.7076819088280071</c:v>
                </c:pt>
                <c:pt idx="51">
                  <c:v>2.5537902476856158</c:v>
                </c:pt>
                <c:pt idx="52">
                  <c:v>2.5718246201683685</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1.8897899150497148</c:v>
                </c:pt>
                <c:pt idx="44">
                  <c:v>-5.2040169398087119</c:v>
                </c:pt>
                <c:pt idx="45">
                  <c:v>-7.7247863389963856</c:v>
                </c:pt>
                <c:pt idx="46">
                  <c:v>-6.0275793602552312</c:v>
                </c:pt>
                <c:pt idx="47">
                  <c:v>-4.2516905628275046</c:v>
                </c:pt>
                <c:pt idx="48">
                  <c:v>-2.2178675856640533</c:v>
                </c:pt>
                <c:pt idx="49">
                  <c:v>0.42296438009761983</c:v>
                </c:pt>
                <c:pt idx="50">
                  <c:v>1.3207539118285039</c:v>
                </c:pt>
                <c:pt idx="51">
                  <c:v>2.9627562808490313</c:v>
                </c:pt>
                <c:pt idx="52">
                  <c:v>2.9744786215721648</c:v>
                </c:pt>
              </c:numCache>
            </c:numRef>
          </c:val>
          <c:smooth val="0"/>
        </c:ser>
        <c:dLbls>
          <c:showLegendKey val="0"/>
          <c:showVal val="0"/>
          <c:showCatName val="0"/>
          <c:showSerName val="0"/>
          <c:showPercent val="0"/>
          <c:showBubbleSize val="0"/>
        </c:dLbls>
        <c:marker val="1"/>
        <c:smooth val="0"/>
        <c:axId val="259391488"/>
        <c:axId val="259393024"/>
      </c:lineChart>
      <c:catAx>
        <c:axId val="259391488"/>
        <c:scaling>
          <c:orientation val="minMax"/>
        </c:scaling>
        <c:delete val="0"/>
        <c:axPos val="b"/>
        <c:numFmt formatCode="General" sourceLinked="1"/>
        <c:majorTickMark val="none"/>
        <c:minorTickMark val="none"/>
        <c:tickLblPos val="none"/>
        <c:spPr>
          <a:ln w="12700">
            <a:solidFill>
              <a:srgbClr val="808080"/>
            </a:solidFill>
            <a:prstDash val="solid"/>
          </a:ln>
        </c:spPr>
        <c:crossAx val="259393024"/>
        <c:crossesAt val="0"/>
        <c:auto val="1"/>
        <c:lblAlgn val="ctr"/>
        <c:lblOffset val="100"/>
        <c:tickLblSkip val="1"/>
        <c:tickMarkSkip val="1"/>
        <c:noMultiLvlLbl val="0"/>
      </c:catAx>
      <c:valAx>
        <c:axId val="259393024"/>
        <c:scaling>
          <c:orientation val="minMax"/>
          <c:max val="6"/>
          <c:min val="-10"/>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59391488"/>
        <c:crosses val="autoZero"/>
        <c:crossBetween val="midCat"/>
        <c:majorUnit val="2"/>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6.98</c:v>
                </c:pt>
                <c:pt idx="1">
                  <c:v>7.1266666666666669</c:v>
                </c:pt>
                <c:pt idx="2">
                  <c:v>7.206666666666667</c:v>
                </c:pt>
                <c:pt idx="3">
                  <c:v>6.99</c:v>
                </c:pt>
                <c:pt idx="4">
                  <c:v>6.7966666666666669</c:v>
                </c:pt>
                <c:pt idx="5">
                  <c:v>6.5866666666666669</c:v>
                </c:pt>
                <c:pt idx="6">
                  <c:v>6.3133333333333335</c:v>
                </c:pt>
                <c:pt idx="7">
                  <c:v>6.3666666666666671</c:v>
                </c:pt>
                <c:pt idx="8">
                  <c:v>5.6633333333333331</c:v>
                </c:pt>
                <c:pt idx="9">
                  <c:v>5.2266666666666666</c:v>
                </c:pt>
                <c:pt idx="10">
                  <c:v>4.84</c:v>
                </c:pt>
                <c:pt idx="11">
                  <c:v>4.4333333333333327</c:v>
                </c:pt>
                <c:pt idx="12">
                  <c:v>4.1500000000000004</c:v>
                </c:pt>
                <c:pt idx="13">
                  <c:v>4.1133333333333333</c:v>
                </c:pt>
                <c:pt idx="14">
                  <c:v>4.2033333333333331</c:v>
                </c:pt>
                <c:pt idx="15">
                  <c:v>3.9566666666666666</c:v>
                </c:pt>
                <c:pt idx="16">
                  <c:v>3.8833333333333333</c:v>
                </c:pt>
                <c:pt idx="17">
                  <c:v>4</c:v>
                </c:pt>
                <c:pt idx="18">
                  <c:v>4.4800000000000004</c:v>
                </c:pt>
                <c:pt idx="19">
                  <c:v>4.9533333333333331</c:v>
                </c:pt>
                <c:pt idx="20">
                  <c:v>4.3166666666666673</c:v>
                </c:pt>
                <c:pt idx="21">
                  <c:v>4.7166666666666668</c:v>
                </c:pt>
                <c:pt idx="22">
                  <c:v>3.6566666666666667</c:v>
                </c:pt>
                <c:pt idx="23">
                  <c:v>4.04</c:v>
                </c:pt>
                <c:pt idx="24">
                  <c:v>4.28</c:v>
                </c:pt>
                <c:pt idx="25">
                  <c:v>4.1566666666666672</c:v>
                </c:pt>
                <c:pt idx="26">
                  <c:v>4.3</c:v>
                </c:pt>
                <c:pt idx="27">
                  <c:v>4.3733333333333331</c:v>
                </c:pt>
                <c:pt idx="28">
                  <c:v>4.5266666666666673</c:v>
                </c:pt>
                <c:pt idx="29">
                  <c:v>4.5533333333333328</c:v>
                </c:pt>
                <c:pt idx="30">
                  <c:v>4.666666666666667</c:v>
                </c:pt>
                <c:pt idx="31">
                  <c:v>4.88</c:v>
                </c:pt>
                <c:pt idx="32">
                  <c:v>4.996666666666667</c:v>
                </c:pt>
                <c:pt idx="33">
                  <c:v>5.1166666666666671</c:v>
                </c:pt>
                <c:pt idx="34">
                  <c:v>5.2566666666666668</c:v>
                </c:pt>
                <c:pt idx="35">
                  <c:v>4.9266666666666667</c:v>
                </c:pt>
                <c:pt idx="36">
                  <c:v>4.6766666666666667</c:v>
                </c:pt>
                <c:pt idx="37">
                  <c:v>4.8866666666666667</c:v>
                </c:pt>
                <c:pt idx="38">
                  <c:v>5.0566666666666666</c:v>
                </c:pt>
                <c:pt idx="39">
                  <c:v>5.0599999999999996</c:v>
                </c:pt>
                <c:pt idx="40">
                  <c:v>4.9733333333333327</c:v>
                </c:pt>
                <c:pt idx="41">
                  <c:v>5.2966666666666669</c:v>
                </c:pt>
                <c:pt idx="42">
                  <c:v>5.4766666666666666</c:v>
                </c:pt>
                <c:pt idx="43">
                  <c:v>5.2370946685634827</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5.2370946685634827</c:v>
                </c:pt>
                <c:pt idx="44" formatCode="0.0">
                  <c:v>5.2454560892946951</c:v>
                </c:pt>
                <c:pt idx="45" formatCode="0.0">
                  <c:v>5.3257619917848515</c:v>
                </c:pt>
                <c:pt idx="46" formatCode="0.0">
                  <c:v>4.8636418798976706</c:v>
                </c:pt>
                <c:pt idx="47" formatCode="0.0">
                  <c:v>4.5140951033418393</c:v>
                </c:pt>
                <c:pt idx="48" formatCode="0.0">
                  <c:v>4.3343727962517544</c:v>
                </c:pt>
                <c:pt idx="49" formatCode="0.0">
                  <c:v>4.1663476595490749</c:v>
                </c:pt>
                <c:pt idx="50" formatCode="0.0">
                  <c:v>4.0909384339363069</c:v>
                </c:pt>
                <c:pt idx="51" formatCode="0.0">
                  <c:v>4.0883213138630019</c:v>
                </c:pt>
                <c:pt idx="52" formatCode="0.0">
                  <c:v>4.1367716910930508</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5.2370946685634827</c:v>
                </c:pt>
                <c:pt idx="44">
                  <c:v>5.5892590422559136</c:v>
                </c:pt>
                <c:pt idx="45">
                  <c:v>5.6746747927189212</c:v>
                </c:pt>
                <c:pt idx="46">
                  <c:v>5.7020571881463349</c:v>
                </c:pt>
                <c:pt idx="47">
                  <c:v>5.7334017271120175</c:v>
                </c:pt>
                <c:pt idx="48">
                  <c:v>5.715687217066419</c:v>
                </c:pt>
                <c:pt idx="49">
                  <c:v>5.6933120329450926</c:v>
                </c:pt>
                <c:pt idx="50">
                  <c:v>5.6379540129190815</c:v>
                </c:pt>
                <c:pt idx="51">
                  <c:v>5.3602787540354466</c:v>
                </c:pt>
                <c:pt idx="52">
                  <c:v>5.1522770151496609</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5.2370946685634827</c:v>
                </c:pt>
                <c:pt idx="44">
                  <c:v>5.1911588165908755</c:v>
                </c:pt>
                <c:pt idx="45">
                  <c:v>4.6773665682790266</c:v>
                </c:pt>
                <c:pt idx="46">
                  <c:v>4.3176746630247012</c:v>
                </c:pt>
                <c:pt idx="47">
                  <c:v>4.3090294874832882</c:v>
                </c:pt>
                <c:pt idx="48">
                  <c:v>4.3033192368444109</c:v>
                </c:pt>
                <c:pt idx="49">
                  <c:v>4.3166229295223486</c:v>
                </c:pt>
                <c:pt idx="50">
                  <c:v>4.3048422150259666</c:v>
                </c:pt>
                <c:pt idx="51">
                  <c:v>4.2100952067888562</c:v>
                </c:pt>
                <c:pt idx="52">
                  <c:v>4.284637650741379</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5.2370946685634827</c:v>
                </c:pt>
                <c:pt idx="44">
                  <c:v>4.7788990524276107</c:v>
                </c:pt>
                <c:pt idx="45">
                  <c:v>4.0145104014730491</c:v>
                </c:pt>
                <c:pt idx="46">
                  <c:v>3.5992830355517187</c:v>
                </c:pt>
                <c:pt idx="47">
                  <c:v>3.291990681998028</c:v>
                </c:pt>
                <c:pt idx="48">
                  <c:v>3.1597705855985994</c:v>
                </c:pt>
                <c:pt idx="49">
                  <c:v>3.1803364589794736</c:v>
                </c:pt>
                <c:pt idx="50">
                  <c:v>3.1875488723301735</c:v>
                </c:pt>
                <c:pt idx="51">
                  <c:v>3.2207706184821547</c:v>
                </c:pt>
                <c:pt idx="52">
                  <c:v>3.2648271726396496</c:v>
                </c:pt>
              </c:numCache>
            </c:numRef>
          </c:val>
          <c:smooth val="0"/>
        </c:ser>
        <c:dLbls>
          <c:showLegendKey val="0"/>
          <c:showVal val="0"/>
          <c:showCatName val="0"/>
          <c:showSerName val="0"/>
          <c:showPercent val="0"/>
          <c:showBubbleSize val="0"/>
        </c:dLbls>
        <c:marker val="1"/>
        <c:smooth val="0"/>
        <c:axId val="218254336"/>
        <c:axId val="218264320"/>
      </c:lineChart>
      <c:catAx>
        <c:axId val="218254336"/>
        <c:scaling>
          <c:orientation val="minMax"/>
        </c:scaling>
        <c:delete val="0"/>
        <c:axPos val="b"/>
        <c:numFmt formatCode="General" sourceLinked="1"/>
        <c:majorTickMark val="none"/>
        <c:minorTickMark val="none"/>
        <c:tickLblPos val="none"/>
        <c:spPr>
          <a:ln w="12700">
            <a:solidFill>
              <a:srgbClr val="808080"/>
            </a:solidFill>
            <a:prstDash val="solid"/>
          </a:ln>
        </c:spPr>
        <c:crossAx val="218264320"/>
        <c:crossesAt val="0"/>
        <c:auto val="1"/>
        <c:lblAlgn val="ctr"/>
        <c:lblOffset val="100"/>
        <c:tickLblSkip val="1"/>
        <c:tickMarkSkip val="1"/>
        <c:noMultiLvlLbl val="0"/>
      </c:catAx>
      <c:valAx>
        <c:axId val="218264320"/>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18254336"/>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1191.9771968239309</c:v>
                </c:pt>
                <c:pt idx="1">
                  <c:v>1181.6513710580205</c:v>
                </c:pt>
                <c:pt idx="2">
                  <c:v>1224.1411142553995</c:v>
                </c:pt>
                <c:pt idx="3">
                  <c:v>1230.4685131905933</c:v>
                </c:pt>
                <c:pt idx="4">
                  <c:v>1283.0365144379382</c:v>
                </c:pt>
                <c:pt idx="5">
                  <c:v>1281.7694557262237</c:v>
                </c:pt>
                <c:pt idx="6">
                  <c:v>1288.3985830025056</c:v>
                </c:pt>
                <c:pt idx="7">
                  <c:v>1389.4794336268558</c:v>
                </c:pt>
                <c:pt idx="8">
                  <c:v>1425.3031301265257</c:v>
                </c:pt>
                <c:pt idx="9">
                  <c:v>1496.4245476072472</c:v>
                </c:pt>
                <c:pt idx="10">
                  <c:v>1490.812106104406</c:v>
                </c:pt>
                <c:pt idx="11">
                  <c:v>1494.0907462789228</c:v>
                </c:pt>
                <c:pt idx="12">
                  <c:v>1350.1932473372769</c:v>
                </c:pt>
                <c:pt idx="13">
                  <c:v>1371.6456374212992</c:v>
                </c:pt>
                <c:pt idx="14">
                  <c:v>1251.9360279250311</c:v>
                </c:pt>
                <c:pt idx="15">
                  <c:v>909.80147433646869</c:v>
                </c:pt>
                <c:pt idx="16">
                  <c:v>809.30970752879966</c:v>
                </c:pt>
                <c:pt idx="17">
                  <c:v>892.22502003349075</c:v>
                </c:pt>
                <c:pt idx="18">
                  <c:v>996.69930095831376</c:v>
                </c:pt>
                <c:pt idx="19">
                  <c:v>1088.7034321608355</c:v>
                </c:pt>
                <c:pt idx="20">
                  <c:v>1121.5974678915368</c:v>
                </c:pt>
                <c:pt idx="21">
                  <c:v>1135.2467142274297</c:v>
                </c:pt>
                <c:pt idx="22">
                  <c:v>1096.3892165329685</c:v>
                </c:pt>
                <c:pt idx="23">
                  <c:v>1203.9988950923523</c:v>
                </c:pt>
                <c:pt idx="24">
                  <c:v>1302.7413729716229</c:v>
                </c:pt>
                <c:pt idx="25">
                  <c:v>1319.0348252346741</c:v>
                </c:pt>
                <c:pt idx="26">
                  <c:v>1228.1227628158183</c:v>
                </c:pt>
                <c:pt idx="27">
                  <c:v>1225.6513746219819</c:v>
                </c:pt>
                <c:pt idx="28">
                  <c:v>1347.4347218500266</c:v>
                </c:pt>
                <c:pt idx="29">
                  <c:v>1350.3955083433214</c:v>
                </c:pt>
                <c:pt idx="30">
                  <c:v>1402.2122439560826</c:v>
                </c:pt>
                <c:pt idx="31">
                  <c:v>1418.2043977956284</c:v>
                </c:pt>
                <c:pt idx="32">
                  <c:v>1514.5119350455552</c:v>
                </c:pt>
                <c:pt idx="33">
                  <c:v>1609.7727179244569</c:v>
                </c:pt>
                <c:pt idx="34">
                  <c:v>1675.313674728086</c:v>
                </c:pt>
                <c:pt idx="35">
                  <c:v>1770.4475019716328</c:v>
                </c:pt>
                <c:pt idx="36">
                  <c:v>1834.3052863352568</c:v>
                </c:pt>
                <c:pt idx="37">
                  <c:v>1900.3728931695198</c:v>
                </c:pt>
                <c:pt idx="38">
                  <c:v>1975.9523542937632</c:v>
                </c:pt>
                <c:pt idx="39">
                  <c:v>2012.0377970038301</c:v>
                </c:pt>
                <c:pt idx="40">
                  <c:v>2063.4556469255235</c:v>
                </c:pt>
                <c:pt idx="41">
                  <c:v>2102.0292899629098</c:v>
                </c:pt>
                <c:pt idx="42">
                  <c:v>2026.1378425071268</c:v>
                </c:pt>
                <c:pt idx="43">
                  <c:v>2053.1692458769771</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2053.1692458769771</c:v>
                </c:pt>
                <c:pt idx="44" formatCode="0.0">
                  <c:v>2065.825417569627</c:v>
                </c:pt>
                <c:pt idx="45" formatCode="0.0">
                  <c:v>2041.2531896111625</c:v>
                </c:pt>
                <c:pt idx="46" formatCode="0.0">
                  <c:v>1987.682883006459</c:v>
                </c:pt>
                <c:pt idx="47" formatCode="0.0">
                  <c:v>1855.0122454023362</c:v>
                </c:pt>
                <c:pt idx="48" formatCode="0.0">
                  <c:v>1536.4281745616729</c:v>
                </c:pt>
                <c:pt idx="49" formatCode="0.0">
                  <c:v>1214.9519147129563</c:v>
                </c:pt>
                <c:pt idx="50" formatCode="0.0">
                  <c:v>1007.3436007114816</c:v>
                </c:pt>
                <c:pt idx="51" formatCode="0.0">
                  <c:v>978.69658218571544</c:v>
                </c:pt>
                <c:pt idx="52" formatCode="0.0">
                  <c:v>1049.4450865762592</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2053.1692458769771</c:v>
                </c:pt>
                <c:pt idx="44">
                  <c:v>2075.8875440757502</c:v>
                </c:pt>
                <c:pt idx="45">
                  <c:v>2099.3591588946988</c:v>
                </c:pt>
                <c:pt idx="46">
                  <c:v>2124.1102996812856</c:v>
                </c:pt>
                <c:pt idx="47">
                  <c:v>2149.1532528372049</c:v>
                </c:pt>
                <c:pt idx="48">
                  <c:v>2173.9725489650027</c:v>
                </c:pt>
                <c:pt idx="49">
                  <c:v>2201.1758274755589</c:v>
                </c:pt>
                <c:pt idx="50">
                  <c:v>2228.7195051149242</c:v>
                </c:pt>
                <c:pt idx="51">
                  <c:v>2255.5335216771045</c:v>
                </c:pt>
                <c:pt idx="52">
                  <c:v>2282.1259356084533</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2053.1692458769771</c:v>
                </c:pt>
                <c:pt idx="44">
                  <c:v>2033.582262895424</c:v>
                </c:pt>
                <c:pt idx="45">
                  <c:v>1795.6485843932805</c:v>
                </c:pt>
                <c:pt idx="46">
                  <c:v>1624.2503204881855</c:v>
                </c:pt>
                <c:pt idx="47">
                  <c:v>1511.7103079812323</c:v>
                </c:pt>
                <c:pt idx="48">
                  <c:v>1532.0659803087276</c:v>
                </c:pt>
                <c:pt idx="49">
                  <c:v>1561.9572926379349</c:v>
                </c:pt>
                <c:pt idx="50">
                  <c:v>1595.4585258247016</c:v>
                </c:pt>
                <c:pt idx="51">
                  <c:v>1665.3703354217178</c:v>
                </c:pt>
                <c:pt idx="52">
                  <c:v>1732.635518391236</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2053.1692458769771</c:v>
                </c:pt>
                <c:pt idx="44">
                  <c:v>1637.7850911555195</c:v>
                </c:pt>
                <c:pt idx="45">
                  <c:v>1289.734231101166</c:v>
                </c:pt>
                <c:pt idx="46">
                  <c:v>1115.9812479566672</c:v>
                </c:pt>
                <c:pt idx="47">
                  <c:v>1011.5076084700322</c:v>
                </c:pt>
                <c:pt idx="48">
                  <c:v>1088.16247777638</c:v>
                </c:pt>
                <c:pt idx="49">
                  <c:v>1180.4635808807366</c:v>
                </c:pt>
                <c:pt idx="50">
                  <c:v>1282.339244968749</c:v>
                </c:pt>
                <c:pt idx="51">
                  <c:v>1427.5339593511553</c:v>
                </c:pt>
                <c:pt idx="52">
                  <c:v>1574.3633548826333</c:v>
                </c:pt>
              </c:numCache>
            </c:numRef>
          </c:val>
          <c:smooth val="0"/>
        </c:ser>
        <c:dLbls>
          <c:showLegendKey val="0"/>
          <c:showVal val="0"/>
          <c:showCatName val="0"/>
          <c:showSerName val="0"/>
          <c:showPercent val="0"/>
          <c:showBubbleSize val="0"/>
        </c:dLbls>
        <c:marker val="1"/>
        <c:smooth val="0"/>
        <c:axId val="223402624"/>
        <c:axId val="249569664"/>
      </c:lineChart>
      <c:catAx>
        <c:axId val="223402624"/>
        <c:scaling>
          <c:orientation val="minMax"/>
        </c:scaling>
        <c:delete val="0"/>
        <c:axPos val="b"/>
        <c:numFmt formatCode="General" sourceLinked="1"/>
        <c:majorTickMark val="none"/>
        <c:minorTickMark val="none"/>
        <c:tickLblPos val="none"/>
        <c:spPr>
          <a:ln w="12700">
            <a:solidFill>
              <a:srgbClr val="808080"/>
            </a:solidFill>
            <a:prstDash val="solid"/>
          </a:ln>
        </c:spPr>
        <c:crossAx val="249569664"/>
        <c:crossesAt val="0"/>
        <c:auto val="1"/>
        <c:lblAlgn val="ctr"/>
        <c:lblOffset val="100"/>
        <c:tickLblSkip val="1"/>
        <c:tickMarkSkip val="1"/>
        <c:noMultiLvlLbl val="0"/>
      </c:catAx>
      <c:valAx>
        <c:axId val="249569664"/>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23402624"/>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12.524654</c:v>
                </c:pt>
                <c:pt idx="1">
                  <c:v>12.528453000000001</c:v>
                </c:pt>
                <c:pt idx="2">
                  <c:v>12.555005</c:v>
                </c:pt>
                <c:pt idx="3">
                  <c:v>12.580912</c:v>
                </c:pt>
                <c:pt idx="4">
                  <c:v>12.567534</c:v>
                </c:pt>
                <c:pt idx="5">
                  <c:v>12.660793999999999</c:v>
                </c:pt>
                <c:pt idx="6">
                  <c:v>12.761433</c:v>
                </c:pt>
                <c:pt idx="7">
                  <c:v>12.843982</c:v>
                </c:pt>
                <c:pt idx="8">
                  <c:v>12.898139</c:v>
                </c:pt>
                <c:pt idx="9">
                  <c:v>12.993437</c:v>
                </c:pt>
                <c:pt idx="10">
                  <c:v>13.089772999999999</c:v>
                </c:pt>
                <c:pt idx="11">
                  <c:v>13.216381999999999</c:v>
                </c:pt>
                <c:pt idx="12">
                  <c:v>13.087865000000001</c:v>
                </c:pt>
                <c:pt idx="13">
                  <c:v>12.713037999999999</c:v>
                </c:pt>
                <c:pt idx="14">
                  <c:v>12.81962</c:v>
                </c:pt>
                <c:pt idx="15">
                  <c:v>12.78786</c:v>
                </c:pt>
                <c:pt idx="16">
                  <c:v>12.693334</c:v>
                </c:pt>
                <c:pt idx="17">
                  <c:v>12.34554</c:v>
                </c:pt>
                <c:pt idx="18">
                  <c:v>12.197601000000001</c:v>
                </c:pt>
                <c:pt idx="19">
                  <c:v>11.94539</c:v>
                </c:pt>
                <c:pt idx="20">
                  <c:v>11.715063000000001</c:v>
                </c:pt>
                <c:pt idx="21">
                  <c:v>11.414313</c:v>
                </c:pt>
                <c:pt idx="22">
                  <c:v>11.213191</c:v>
                </c:pt>
                <c:pt idx="23">
                  <c:v>11.036476</c:v>
                </c:pt>
                <c:pt idx="24">
                  <c:v>10.809136000000001</c:v>
                </c:pt>
                <c:pt idx="25">
                  <c:v>10.709603</c:v>
                </c:pt>
                <c:pt idx="26">
                  <c:v>10.586831999999999</c:v>
                </c:pt>
                <c:pt idx="27">
                  <c:v>10.49091</c:v>
                </c:pt>
                <c:pt idx="28">
                  <c:v>10.269738</c:v>
                </c:pt>
                <c:pt idx="29">
                  <c:v>10.163667999999999</c:v>
                </c:pt>
                <c:pt idx="30">
                  <c:v>10.160629999999999</c:v>
                </c:pt>
                <c:pt idx="31">
                  <c:v>9.8652599999999993</c:v>
                </c:pt>
                <c:pt idx="32">
                  <c:v>10.242429</c:v>
                </c:pt>
                <c:pt idx="33">
                  <c:v>10.170894000000001</c:v>
                </c:pt>
                <c:pt idx="34">
                  <c:v>10.127511999999999</c:v>
                </c:pt>
                <c:pt idx="35">
                  <c:v>10.151247</c:v>
                </c:pt>
                <c:pt idx="36">
                  <c:v>10.063169</c:v>
                </c:pt>
                <c:pt idx="37">
                  <c:v>10.046545999999999</c:v>
                </c:pt>
                <c:pt idx="38">
                  <c:v>10.035218</c:v>
                </c:pt>
                <c:pt idx="39">
                  <c:v>10.01064</c:v>
                </c:pt>
                <c:pt idx="40">
                  <c:v>10.049941</c:v>
                </c:pt>
                <c:pt idx="41">
                  <c:v>10.031701999999999</c:v>
                </c:pt>
                <c:pt idx="42">
                  <c:v>10.025238</c:v>
                </c:pt>
                <c:pt idx="43">
                  <c:v>10.058295055368276</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10.058295055368276</c:v>
                </c:pt>
                <c:pt idx="44" formatCode="0.0">
                  <c:v>9.995000000000001</c:v>
                </c:pt>
                <c:pt idx="45" formatCode="0.0">
                  <c:v>9.995000000000001</c:v>
                </c:pt>
                <c:pt idx="46" formatCode="0.0">
                  <c:v>9.98</c:v>
                </c:pt>
                <c:pt idx="47" formatCode="0.0">
                  <c:v>9.89</c:v>
                </c:pt>
                <c:pt idx="48" formatCode="0.0">
                  <c:v>9.719873170163094</c:v>
                </c:pt>
                <c:pt idx="49" formatCode="0.0">
                  <c:v>9.5452955355072184</c:v>
                </c:pt>
                <c:pt idx="50" formatCode="0.0">
                  <c:v>9.3999999999999986</c:v>
                </c:pt>
                <c:pt idx="51" formatCode="0.0">
                  <c:v>9.27</c:v>
                </c:pt>
                <c:pt idx="52" formatCode="0.0">
                  <c:v>9.1999999999999993</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10.058295055352515</c:v>
                </c:pt>
                <c:pt idx="44">
                  <c:v>10.107617670948079</c:v>
                </c:pt>
                <c:pt idx="45">
                  <c:v>10.180695337921744</c:v>
                </c:pt>
                <c:pt idx="46">
                  <c:v>10.271676860368348</c:v>
                </c:pt>
                <c:pt idx="47">
                  <c:v>10.376506023317878</c:v>
                </c:pt>
                <c:pt idx="48">
                  <c:v>10.459428716626899</c:v>
                </c:pt>
                <c:pt idx="49">
                  <c:v>10.532098572256078</c:v>
                </c:pt>
                <c:pt idx="50">
                  <c:v>10.605070632980468</c:v>
                </c:pt>
                <c:pt idx="51">
                  <c:v>10.675748251719792</c:v>
                </c:pt>
                <c:pt idx="52">
                  <c:v>10.748144198610392</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10.058295055352504</c:v>
                </c:pt>
                <c:pt idx="44">
                  <c:v>10.156382923911938</c:v>
                </c:pt>
                <c:pt idx="45">
                  <c:v>10.271471558370905</c:v>
                </c:pt>
                <c:pt idx="46">
                  <c:v>10.393044849919646</c:v>
                </c:pt>
                <c:pt idx="47">
                  <c:v>10.511712468659809</c:v>
                </c:pt>
                <c:pt idx="48">
                  <c:v>10.596604657426298</c:v>
                </c:pt>
                <c:pt idx="49">
                  <c:v>10.653562158996349</c:v>
                </c:pt>
                <c:pt idx="50">
                  <c:v>10.69831942355556</c:v>
                </c:pt>
                <c:pt idx="51">
                  <c:v>10.724396751763578</c:v>
                </c:pt>
                <c:pt idx="52">
                  <c:v>10.755359868111796</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10.058295055368276</c:v>
                </c:pt>
                <c:pt idx="44">
                  <c:v>10.158411258056557</c:v>
                </c:pt>
                <c:pt idx="45">
                  <c:v>10.307168138717177</c:v>
                </c:pt>
                <c:pt idx="46">
                  <c:v>10.439159713850348</c:v>
                </c:pt>
                <c:pt idx="47">
                  <c:v>10.537307007330437</c:v>
                </c:pt>
                <c:pt idx="48">
                  <c:v>10.580534203732615</c:v>
                </c:pt>
                <c:pt idx="49">
                  <c:v>10.595659450391931</c:v>
                </c:pt>
                <c:pt idx="50">
                  <c:v>10.61142963310081</c:v>
                </c:pt>
                <c:pt idx="51">
                  <c:v>10.605499702152676</c:v>
                </c:pt>
                <c:pt idx="52">
                  <c:v>10.594658198279653</c:v>
                </c:pt>
              </c:numCache>
            </c:numRef>
          </c:val>
          <c:smooth val="0"/>
        </c:ser>
        <c:dLbls>
          <c:showLegendKey val="0"/>
          <c:showVal val="0"/>
          <c:showCatName val="0"/>
          <c:showSerName val="0"/>
          <c:showPercent val="0"/>
          <c:showBubbleSize val="0"/>
        </c:dLbls>
        <c:marker val="1"/>
        <c:smooth val="0"/>
        <c:axId val="250882688"/>
        <c:axId val="250888576"/>
      </c:lineChart>
      <c:catAx>
        <c:axId val="250882688"/>
        <c:scaling>
          <c:orientation val="minMax"/>
        </c:scaling>
        <c:delete val="0"/>
        <c:axPos val="b"/>
        <c:numFmt formatCode="General" sourceLinked="1"/>
        <c:majorTickMark val="none"/>
        <c:minorTickMark val="none"/>
        <c:tickLblPos val="none"/>
        <c:spPr>
          <a:ln w="12700">
            <a:solidFill>
              <a:srgbClr val="808080"/>
            </a:solidFill>
            <a:prstDash val="solid"/>
          </a:ln>
        </c:spPr>
        <c:crossAx val="250888576"/>
        <c:crossesAt val="0"/>
        <c:auto val="1"/>
        <c:lblAlgn val="ctr"/>
        <c:lblOffset val="100"/>
        <c:tickLblSkip val="1"/>
        <c:tickMarkSkip val="1"/>
        <c:noMultiLvlLbl val="0"/>
      </c:catAx>
      <c:valAx>
        <c:axId val="250888576"/>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50882688"/>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104.16370137532552</c:v>
                </c:pt>
                <c:pt idx="1">
                  <c:v>102.28932698567708</c:v>
                </c:pt>
                <c:pt idx="2">
                  <c:v>98.874170939127609</c:v>
                </c:pt>
                <c:pt idx="3">
                  <c:v>95.764999389648438</c:v>
                </c:pt>
                <c:pt idx="4">
                  <c:v>105.65217590332031</c:v>
                </c:pt>
                <c:pt idx="5">
                  <c:v>106.62510935465495</c:v>
                </c:pt>
                <c:pt idx="6">
                  <c:v>104.36146545410156</c:v>
                </c:pt>
                <c:pt idx="7">
                  <c:v>106.81584167480469</c:v>
                </c:pt>
                <c:pt idx="8">
                  <c:v>109.83836619059245</c:v>
                </c:pt>
                <c:pt idx="9">
                  <c:v>106.68979644775391</c:v>
                </c:pt>
                <c:pt idx="10">
                  <c:v>105.65295918782552</c:v>
                </c:pt>
                <c:pt idx="11">
                  <c:v>91.213584899902344</c:v>
                </c:pt>
                <c:pt idx="12">
                  <c:v>76.519508361816406</c:v>
                </c:pt>
                <c:pt idx="13">
                  <c:v>57.267436981201172</c:v>
                </c:pt>
                <c:pt idx="14">
                  <c:v>57.263931274414063</c:v>
                </c:pt>
                <c:pt idx="15">
                  <c:v>40.700993855794273</c:v>
                </c:pt>
                <c:pt idx="16">
                  <c:v>29.862395604451496</c:v>
                </c:pt>
                <c:pt idx="17">
                  <c:v>48.313048044840492</c:v>
                </c:pt>
                <c:pt idx="18">
                  <c:v>51.758631388346352</c:v>
                </c:pt>
                <c:pt idx="19">
                  <c:v>50.978418986002602</c:v>
                </c:pt>
                <c:pt idx="20">
                  <c:v>51.723779042561851</c:v>
                </c:pt>
                <c:pt idx="21">
                  <c:v>58.236447652180992</c:v>
                </c:pt>
                <c:pt idx="22">
                  <c:v>50.937900543212891</c:v>
                </c:pt>
                <c:pt idx="23">
                  <c:v>57.046958923339844</c:v>
                </c:pt>
                <c:pt idx="24">
                  <c:v>66.879731496175125</c:v>
                </c:pt>
                <c:pt idx="25">
                  <c:v>61.793685913085938</c:v>
                </c:pt>
                <c:pt idx="26">
                  <c:v>50.25938288370768</c:v>
                </c:pt>
                <c:pt idx="27">
                  <c:v>53.599262237548828</c:v>
                </c:pt>
                <c:pt idx="28">
                  <c:v>67.527662913004562</c:v>
                </c:pt>
                <c:pt idx="29">
                  <c:v>65.251277923583984</c:v>
                </c:pt>
                <c:pt idx="30">
                  <c:v>65.000390370686844</c:v>
                </c:pt>
                <c:pt idx="31">
                  <c:v>70.437817891438797</c:v>
                </c:pt>
                <c:pt idx="32">
                  <c:v>62.788221995035805</c:v>
                </c:pt>
                <c:pt idx="33">
                  <c:v>75.112284342447921</c:v>
                </c:pt>
                <c:pt idx="34">
                  <c:v>80.990401654421404</c:v>
                </c:pt>
                <c:pt idx="35">
                  <c:v>73.980667841887367</c:v>
                </c:pt>
                <c:pt idx="36">
                  <c:v>80.523890607785361</c:v>
                </c:pt>
                <c:pt idx="37">
                  <c:v>83.428930549120594</c:v>
                </c:pt>
                <c:pt idx="38">
                  <c:v>90.930202034435752</c:v>
                </c:pt>
                <c:pt idx="39">
                  <c:v>92.715463743926605</c:v>
                </c:pt>
                <c:pt idx="40">
                  <c:v>101.35512504267324</c:v>
                </c:pt>
                <c:pt idx="41">
                  <c:v>96.216922142786316</c:v>
                </c:pt>
                <c:pt idx="42">
                  <c:v>98.294703366774897</c:v>
                </c:pt>
                <c:pt idx="43">
                  <c:v>96.039631750792594</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96.039631750792594</c:v>
                </c:pt>
                <c:pt idx="44" formatCode="0.0">
                  <c:v>92.691061812955809</c:v>
                </c:pt>
                <c:pt idx="45" formatCode="0.0">
                  <c:v>87.424524208952619</c:v>
                </c:pt>
                <c:pt idx="46" formatCode="0.0">
                  <c:v>78.99806404350835</c:v>
                </c:pt>
                <c:pt idx="47" formatCode="0.0">
                  <c:v>62.324974908093651</c:v>
                </c:pt>
                <c:pt idx="48" formatCode="0.0">
                  <c:v>53.085624663930986</c:v>
                </c:pt>
                <c:pt idx="49" formatCode="0.0">
                  <c:v>52.836264641563098</c:v>
                </c:pt>
                <c:pt idx="50" formatCode="0.0">
                  <c:v>63.93593502704806</c:v>
                </c:pt>
                <c:pt idx="51" formatCode="0.0">
                  <c:v>73.179793426962789</c:v>
                </c:pt>
                <c:pt idx="52" formatCode="0.0">
                  <c:v>77.76044877189301</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96.039631750792594</c:v>
                </c:pt>
                <c:pt idx="44">
                  <c:v>96.695482036978859</c:v>
                </c:pt>
                <c:pt idx="45">
                  <c:v>99.959970604493179</c:v>
                </c:pt>
                <c:pt idx="46">
                  <c:v>104.65691075381793</c:v>
                </c:pt>
                <c:pt idx="47">
                  <c:v>106.61251740479611</c:v>
                </c:pt>
                <c:pt idx="48">
                  <c:v>103.17575190165135</c:v>
                </c:pt>
                <c:pt idx="49">
                  <c:v>103.52777723133335</c:v>
                </c:pt>
                <c:pt idx="50">
                  <c:v>107.27317849229517</c:v>
                </c:pt>
                <c:pt idx="51">
                  <c:v>104.33505045191976</c:v>
                </c:pt>
                <c:pt idx="52">
                  <c:v>104.9845462983925</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96.039631750792594</c:v>
                </c:pt>
                <c:pt idx="44">
                  <c:v>76.676478412062096</c:v>
                </c:pt>
                <c:pt idx="45">
                  <c:v>71.464553193639603</c:v>
                </c:pt>
                <c:pt idx="46">
                  <c:v>66.832348223718526</c:v>
                </c:pt>
                <c:pt idx="47">
                  <c:v>64.367153811183357</c:v>
                </c:pt>
                <c:pt idx="48">
                  <c:v>59.678695096301588</c:v>
                </c:pt>
                <c:pt idx="49">
                  <c:v>59.978367047479118</c:v>
                </c:pt>
                <c:pt idx="50">
                  <c:v>60.313135149731878</c:v>
                </c:pt>
                <c:pt idx="51">
                  <c:v>59.77271310464981</c:v>
                </c:pt>
                <c:pt idx="52">
                  <c:v>61.273945739609985</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96.039631750792594</c:v>
                </c:pt>
                <c:pt idx="44">
                  <c:v>60.56099203344754</c:v>
                </c:pt>
                <c:pt idx="45">
                  <c:v>49.464629483000337</c:v>
                </c:pt>
                <c:pt idx="46">
                  <c:v>42.245176471118292</c:v>
                </c:pt>
                <c:pt idx="47">
                  <c:v>37.416614459304974</c:v>
                </c:pt>
                <c:pt idx="48">
                  <c:v>33.667755395974261</c:v>
                </c:pt>
                <c:pt idx="49">
                  <c:v>35.362569850092363</c:v>
                </c:pt>
                <c:pt idx="50">
                  <c:v>35.655253911463156</c:v>
                </c:pt>
                <c:pt idx="51">
                  <c:v>37.794955032749918</c:v>
                </c:pt>
                <c:pt idx="52">
                  <c:v>37.723890680219156</c:v>
                </c:pt>
              </c:numCache>
            </c:numRef>
          </c:val>
          <c:smooth val="0"/>
        </c:ser>
        <c:dLbls>
          <c:showLegendKey val="0"/>
          <c:showVal val="0"/>
          <c:showCatName val="0"/>
          <c:showSerName val="0"/>
          <c:showPercent val="0"/>
          <c:showBubbleSize val="0"/>
        </c:dLbls>
        <c:marker val="1"/>
        <c:smooth val="0"/>
        <c:axId val="250980992"/>
        <c:axId val="250990976"/>
      </c:lineChart>
      <c:catAx>
        <c:axId val="250980992"/>
        <c:scaling>
          <c:orientation val="minMax"/>
        </c:scaling>
        <c:delete val="0"/>
        <c:axPos val="b"/>
        <c:numFmt formatCode="General" sourceLinked="1"/>
        <c:majorTickMark val="none"/>
        <c:minorTickMark val="none"/>
        <c:tickLblPos val="none"/>
        <c:spPr>
          <a:ln w="12700">
            <a:solidFill>
              <a:srgbClr val="808080"/>
            </a:solidFill>
            <a:prstDash val="solid"/>
          </a:ln>
        </c:spPr>
        <c:crossAx val="250990976"/>
        <c:crossesAt val="0"/>
        <c:auto val="1"/>
        <c:lblAlgn val="ctr"/>
        <c:lblOffset val="100"/>
        <c:tickLblSkip val="1"/>
        <c:tickMarkSkip val="1"/>
        <c:noMultiLvlLbl val="0"/>
      </c:catAx>
      <c:valAx>
        <c:axId val="250990976"/>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50980992"/>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49.901875000000011</c:v>
                </c:pt>
                <c:pt idx="1">
                  <c:v>53.087461538461653</c:v>
                </c:pt>
                <c:pt idx="2">
                  <c:v>63.298030303030252</c:v>
                </c:pt>
                <c:pt idx="3">
                  <c:v>59.929076923076849</c:v>
                </c:pt>
                <c:pt idx="4">
                  <c:v>63.232769230769243</c:v>
                </c:pt>
                <c:pt idx="5">
                  <c:v>70.468230769230729</c:v>
                </c:pt>
                <c:pt idx="6">
                  <c:v>70.582615384615394</c:v>
                </c:pt>
                <c:pt idx="7">
                  <c:v>59.930769230769243</c:v>
                </c:pt>
                <c:pt idx="8">
                  <c:v>58.036999999999843</c:v>
                </c:pt>
                <c:pt idx="9">
                  <c:v>64.916692307692273</c:v>
                </c:pt>
                <c:pt idx="10">
                  <c:v>75.156538461538389</c:v>
                </c:pt>
                <c:pt idx="11">
                  <c:v>90.767878787878757</c:v>
                </c:pt>
                <c:pt idx="12">
                  <c:v>97.799769230769229</c:v>
                </c:pt>
                <c:pt idx="13">
                  <c:v>123.8737692307692</c:v>
                </c:pt>
                <c:pt idx="14">
                  <c:v>118.58310606060618</c:v>
                </c:pt>
                <c:pt idx="15">
                  <c:v>58.265530303030381</c:v>
                </c:pt>
                <c:pt idx="16">
                  <c:v>42.971484375000053</c:v>
                </c:pt>
                <c:pt idx="17">
                  <c:v>59.512230769230719</c:v>
                </c:pt>
                <c:pt idx="18">
                  <c:v>68.117348484848691</c:v>
                </c:pt>
                <c:pt idx="19">
                  <c:v>76.033787878787919</c:v>
                </c:pt>
                <c:pt idx="20">
                  <c:v>78.776562500000011</c:v>
                </c:pt>
                <c:pt idx="21">
                  <c:v>77.864692307692053</c:v>
                </c:pt>
                <c:pt idx="22">
                  <c:v>75.973181818181814</c:v>
                </c:pt>
                <c:pt idx="23">
                  <c:v>85.223106060606085</c:v>
                </c:pt>
                <c:pt idx="24">
                  <c:v>93.943671874999964</c:v>
                </c:pt>
                <c:pt idx="25">
                  <c:v>102.16476923076917</c:v>
                </c:pt>
                <c:pt idx="26">
                  <c:v>89.539924242424206</c:v>
                </c:pt>
                <c:pt idx="27">
                  <c:v>94.153846153846175</c:v>
                </c:pt>
                <c:pt idx="28">
                  <c:v>102.92592307692306</c:v>
                </c:pt>
                <c:pt idx="29">
                  <c:v>93.396230769230925</c:v>
                </c:pt>
                <c:pt idx="30">
                  <c:v>92.152461538461665</c:v>
                </c:pt>
                <c:pt idx="31">
                  <c:v>88.018106060606058</c:v>
                </c:pt>
                <c:pt idx="32">
                  <c:v>94.396171875000036</c:v>
                </c:pt>
                <c:pt idx="33">
                  <c:v>94.05192307692306</c:v>
                </c:pt>
                <c:pt idx="34">
                  <c:v>105.81787878787881</c:v>
                </c:pt>
                <c:pt idx="35">
                  <c:v>97.438484848484933</c:v>
                </c:pt>
                <c:pt idx="36">
                  <c:v>98.620078124999907</c:v>
                </c:pt>
                <c:pt idx="37">
                  <c:v>103.38592307692308</c:v>
                </c:pt>
                <c:pt idx="38">
                  <c:v>97.932196969696989</c:v>
                </c:pt>
                <c:pt idx="39">
                  <c:v>72.886136363636282</c:v>
                </c:pt>
                <c:pt idx="40">
                  <c:v>48.614843749999963</c:v>
                </c:pt>
                <c:pt idx="41">
                  <c:v>57.73615384615379</c:v>
                </c:pt>
                <c:pt idx="42">
                  <c:v>46.636515151514992</c:v>
                </c:pt>
                <c:pt idx="43">
                  <c:v>41.845833333333246</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41.845833333333246</c:v>
                </c:pt>
                <c:pt idx="44" formatCode="0.0">
                  <c:v>41.629959999999997</c:v>
                </c:pt>
                <c:pt idx="45" formatCode="0.0">
                  <c:v>40.003349999999998</c:v>
                </c:pt>
                <c:pt idx="46" formatCode="0.0">
                  <c:v>95.807580000000002</c:v>
                </c:pt>
                <c:pt idx="47" formatCode="0.0">
                  <c:v>121.5526</c:v>
                </c:pt>
                <c:pt idx="48" formatCode="0.0">
                  <c:v>130.0814</c:v>
                </c:pt>
                <c:pt idx="49" formatCode="0.0">
                  <c:v>119.92529999999999</c:v>
                </c:pt>
                <c:pt idx="50" formatCode="0.0">
                  <c:v>115.0592</c:v>
                </c:pt>
                <c:pt idx="51" formatCode="0.0">
                  <c:v>105.40309999999999</c:v>
                </c:pt>
                <c:pt idx="52" formatCode="0.0">
                  <c:v>105.4851</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41.845833333333246</c:v>
                </c:pt>
                <c:pt idx="44">
                  <c:v>41.752055414627783</c:v>
                </c:pt>
                <c:pt idx="45">
                  <c:v>43.801468134627811</c:v>
                </c:pt>
                <c:pt idx="46">
                  <c:v>47.891275364627802</c:v>
                </c:pt>
                <c:pt idx="47">
                  <c:v>50.601104254627806</c:v>
                </c:pt>
                <c:pt idx="48">
                  <c:v>53.450981714627794</c:v>
                </c:pt>
                <c:pt idx="49">
                  <c:v>56.370764284627789</c:v>
                </c:pt>
                <c:pt idx="50">
                  <c:v>58.093802894627785</c:v>
                </c:pt>
                <c:pt idx="51">
                  <c:v>61.361159434627808</c:v>
                </c:pt>
                <c:pt idx="52">
                  <c:v>64.433526444627802</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41.845833333333246</c:v>
                </c:pt>
                <c:pt idx="44">
                  <c:v>37.252055414627783</c:v>
                </c:pt>
                <c:pt idx="45">
                  <c:v>33.801468134627811</c:v>
                </c:pt>
                <c:pt idx="46">
                  <c:v>31.891275364627802</c:v>
                </c:pt>
                <c:pt idx="47">
                  <c:v>30.601104254627806</c:v>
                </c:pt>
                <c:pt idx="48">
                  <c:v>33.950981714627794</c:v>
                </c:pt>
                <c:pt idx="49">
                  <c:v>39.370764284627789</c:v>
                </c:pt>
                <c:pt idx="50">
                  <c:v>42.880602894627785</c:v>
                </c:pt>
                <c:pt idx="51">
                  <c:v>46.457959434627796</c:v>
                </c:pt>
                <c:pt idx="52">
                  <c:v>51.280326444627804</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41.845833333333246</c:v>
                </c:pt>
                <c:pt idx="44">
                  <c:v>39.820406036031372</c:v>
                </c:pt>
                <c:pt idx="45">
                  <c:v>38.795317818864412</c:v>
                </c:pt>
                <c:pt idx="46">
                  <c:v>39.102844284014495</c:v>
                </c:pt>
                <c:pt idx="47">
                  <c:v>39.410370749164578</c:v>
                </c:pt>
                <c:pt idx="48">
                  <c:v>39.717897214314661</c:v>
                </c:pt>
                <c:pt idx="49">
                  <c:v>40.025423679464744</c:v>
                </c:pt>
                <c:pt idx="50">
                  <c:v>40.708198370008986</c:v>
                </c:pt>
                <c:pt idx="51">
                  <c:v>41.594748876784728</c:v>
                </c:pt>
                <c:pt idx="52">
                  <c:v>42.500606840842671</c:v>
                </c:pt>
              </c:numCache>
            </c:numRef>
          </c:val>
          <c:smooth val="0"/>
        </c:ser>
        <c:dLbls>
          <c:showLegendKey val="0"/>
          <c:showVal val="0"/>
          <c:showCatName val="0"/>
          <c:showSerName val="0"/>
          <c:showPercent val="0"/>
          <c:showBubbleSize val="0"/>
        </c:dLbls>
        <c:marker val="1"/>
        <c:smooth val="0"/>
        <c:axId val="217438848"/>
        <c:axId val="219156864"/>
      </c:lineChart>
      <c:catAx>
        <c:axId val="217438848"/>
        <c:scaling>
          <c:orientation val="minMax"/>
        </c:scaling>
        <c:delete val="0"/>
        <c:axPos val="b"/>
        <c:numFmt formatCode="General" sourceLinked="1"/>
        <c:majorTickMark val="none"/>
        <c:minorTickMark val="none"/>
        <c:tickLblPos val="none"/>
        <c:spPr>
          <a:ln w="12700">
            <a:solidFill>
              <a:srgbClr val="808080"/>
            </a:solidFill>
            <a:prstDash val="solid"/>
          </a:ln>
        </c:spPr>
        <c:crossAx val="219156864"/>
        <c:crossesAt val="0"/>
        <c:auto val="1"/>
        <c:lblAlgn val="ctr"/>
        <c:lblOffset val="100"/>
        <c:tickLblSkip val="1"/>
        <c:tickMarkSkip val="1"/>
        <c:noMultiLvlLbl val="0"/>
      </c:catAx>
      <c:valAx>
        <c:axId val="219156864"/>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17438848"/>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5.4287998046875003</c:v>
                </c:pt>
                <c:pt idx="1">
                  <c:v>5.45</c:v>
                </c:pt>
                <c:pt idx="2">
                  <c:v>5.6816000976562497</c:v>
                </c:pt>
                <c:pt idx="3">
                  <c:v>5.3336000976562499</c:v>
                </c:pt>
                <c:pt idx="4">
                  <c:v>5.7708002929687501</c:v>
                </c:pt>
                <c:pt idx="5">
                  <c:v>5.3687998046874998</c:v>
                </c:pt>
                <c:pt idx="6">
                  <c:v>5.3743999023437503</c:v>
                </c:pt>
                <c:pt idx="7">
                  <c:v>5.1527998046874997</c:v>
                </c:pt>
                <c:pt idx="8">
                  <c:v>5.1840000000000002</c:v>
                </c:pt>
                <c:pt idx="9">
                  <c:v>5.2387998046875</c:v>
                </c:pt>
                <c:pt idx="10">
                  <c:v>5.0772001953124999</c:v>
                </c:pt>
                <c:pt idx="11">
                  <c:v>5.2892001953124996</c:v>
                </c:pt>
                <c:pt idx="12">
                  <c:v>4.9379999999999997</c:v>
                </c:pt>
                <c:pt idx="13">
                  <c:v>4.9136000976562499</c:v>
                </c:pt>
                <c:pt idx="14">
                  <c:v>4.5116000976562498</c:v>
                </c:pt>
                <c:pt idx="15">
                  <c:v>3.6003999023437498</c:v>
                </c:pt>
                <c:pt idx="16">
                  <c:v>2.9011999511718751</c:v>
                </c:pt>
                <c:pt idx="17">
                  <c:v>3.1955998535156249</c:v>
                </c:pt>
                <c:pt idx="18">
                  <c:v>4.2996000976562501</c:v>
                </c:pt>
                <c:pt idx="19">
                  <c:v>3.8372001953125001</c:v>
                </c:pt>
                <c:pt idx="20">
                  <c:v>3.6703999023437501</c:v>
                </c:pt>
                <c:pt idx="21">
                  <c:v>3.8556000976562501</c:v>
                </c:pt>
                <c:pt idx="22">
                  <c:v>3.8096000976562499</c:v>
                </c:pt>
                <c:pt idx="23">
                  <c:v>3.8303999023437498</c:v>
                </c:pt>
                <c:pt idx="24">
                  <c:v>4.1847998046874997</c:v>
                </c:pt>
                <c:pt idx="25">
                  <c:v>4.0519999999999996</c:v>
                </c:pt>
                <c:pt idx="26">
                  <c:v>3.9980000000000002</c:v>
                </c:pt>
                <c:pt idx="27">
                  <c:v>4.3360000000000003</c:v>
                </c:pt>
                <c:pt idx="28">
                  <c:v>5.1073642578124998</c:v>
                </c:pt>
                <c:pt idx="29">
                  <c:v>5.0205283203124997</c:v>
                </c:pt>
                <c:pt idx="30">
                  <c:v>5.0643437499999999</c:v>
                </c:pt>
                <c:pt idx="31">
                  <c:v>5.2842202148437503</c:v>
                </c:pt>
                <c:pt idx="32">
                  <c:v>5.5786240234375004</c:v>
                </c:pt>
                <c:pt idx="33">
                  <c:v>5.3901396484374997</c:v>
                </c:pt>
                <c:pt idx="34">
                  <c:v>5.4102641601562498</c:v>
                </c:pt>
                <c:pt idx="35">
                  <c:v>5.351919921875</c:v>
                </c:pt>
                <c:pt idx="36">
                  <c:v>5.2578041992187501</c:v>
                </c:pt>
                <c:pt idx="37">
                  <c:v>5.5628959960937499</c:v>
                </c:pt>
                <c:pt idx="38">
                  <c:v>5.73259619140625</c:v>
                </c:pt>
                <c:pt idx="39">
                  <c:v>5.8042001953125002</c:v>
                </c:pt>
                <c:pt idx="40">
                  <c:v>5.4211025390624998</c:v>
                </c:pt>
                <c:pt idx="41">
                  <c:v>5.5457822265625003</c:v>
                </c:pt>
                <c:pt idx="42">
                  <c:v>5.7016049804687503</c:v>
                </c:pt>
                <c:pt idx="43">
                  <c:v>5.5972617187499996</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5.5972617187499996</c:v>
                </c:pt>
                <c:pt idx="44" formatCode="0.0">
                  <c:v>5.1898717741969413</c:v>
                </c:pt>
                <c:pt idx="45" formatCode="0.0">
                  <c:v>5.3946811547474089</c:v>
                </c:pt>
                <c:pt idx="46" formatCode="0.0">
                  <c:v>4.8946949387999998</c:v>
                </c:pt>
                <c:pt idx="47" formatCode="0.0">
                  <c:v>4.0770836572083136</c:v>
                </c:pt>
                <c:pt idx="48" formatCode="0.0">
                  <c:v>3.8901278609990855</c:v>
                </c:pt>
                <c:pt idx="49" formatCode="0.0">
                  <c:v>3.7360265452773107</c:v>
                </c:pt>
                <c:pt idx="50" formatCode="0.0">
                  <c:v>3.8297785532014608</c:v>
                </c:pt>
                <c:pt idx="51" formatCode="0.0">
                  <c:v>3.652232792241739</c:v>
                </c:pt>
                <c:pt idx="52" formatCode="0.0">
                  <c:v>3.7033558841346803</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5.5972617187499996</c:v>
                </c:pt>
                <c:pt idx="44">
                  <c:v>5.4248402801368103</c:v>
                </c:pt>
                <c:pt idx="45">
                  <c:v>5.4233581311543606</c:v>
                </c:pt>
                <c:pt idx="46">
                  <c:v>5.4074476100102187</c:v>
                </c:pt>
                <c:pt idx="47">
                  <c:v>5.3585835924117733</c:v>
                </c:pt>
                <c:pt idx="48">
                  <c:v>5.28584219451613</c:v>
                </c:pt>
                <c:pt idx="49">
                  <c:v>5.213976771692967</c:v>
                </c:pt>
                <c:pt idx="50">
                  <c:v>5.1017187236367398</c:v>
                </c:pt>
                <c:pt idx="51">
                  <c:v>4.9832050843805789</c:v>
                </c:pt>
                <c:pt idx="52">
                  <c:v>4.9019852317351189</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5.5972617187499996</c:v>
                </c:pt>
                <c:pt idx="44">
                  <c:v>5.3520071149545094</c:v>
                </c:pt>
                <c:pt idx="45">
                  <c:v>4.910526699606871</c:v>
                </c:pt>
                <c:pt idx="46">
                  <c:v>4.7120339538405531</c:v>
                </c:pt>
                <c:pt idx="47">
                  <c:v>4.7107695899039523</c:v>
                </c:pt>
                <c:pt idx="48">
                  <c:v>4.7102891775102602</c:v>
                </c:pt>
                <c:pt idx="49">
                  <c:v>4.7696247422653801</c:v>
                </c:pt>
                <c:pt idx="50">
                  <c:v>4.8108075632520277</c:v>
                </c:pt>
                <c:pt idx="51">
                  <c:v>4.8405906698462422</c:v>
                </c:pt>
                <c:pt idx="52">
                  <c:v>4.9595185374304309</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5.5972617187499996</c:v>
                </c:pt>
                <c:pt idx="44">
                  <c:v>4.6206019369996287</c:v>
                </c:pt>
                <c:pt idx="45">
                  <c:v>4.370032970174841</c:v>
                </c:pt>
                <c:pt idx="46">
                  <c:v>3.9281843469951059</c:v>
                </c:pt>
                <c:pt idx="47">
                  <c:v>3.7963319467336079</c:v>
                </c:pt>
                <c:pt idx="48">
                  <c:v>3.6890712282255387</c:v>
                </c:pt>
                <c:pt idx="49">
                  <c:v>3.7378114189195673</c:v>
                </c:pt>
                <c:pt idx="50">
                  <c:v>3.7743466134629995</c:v>
                </c:pt>
                <c:pt idx="51">
                  <c:v>3.8052583782748703</c:v>
                </c:pt>
                <c:pt idx="52">
                  <c:v>3.87236284394083</c:v>
                </c:pt>
              </c:numCache>
            </c:numRef>
          </c:val>
          <c:smooth val="0"/>
        </c:ser>
        <c:dLbls>
          <c:showLegendKey val="0"/>
          <c:showVal val="0"/>
          <c:showCatName val="0"/>
          <c:showSerName val="0"/>
          <c:showPercent val="0"/>
          <c:showBubbleSize val="0"/>
        </c:dLbls>
        <c:marker val="1"/>
        <c:smooth val="0"/>
        <c:axId val="219507712"/>
        <c:axId val="219513600"/>
      </c:lineChart>
      <c:catAx>
        <c:axId val="219507712"/>
        <c:scaling>
          <c:orientation val="minMax"/>
        </c:scaling>
        <c:delete val="0"/>
        <c:axPos val="b"/>
        <c:numFmt formatCode="General" sourceLinked="1"/>
        <c:majorTickMark val="none"/>
        <c:minorTickMark val="none"/>
        <c:tickLblPos val="none"/>
        <c:spPr>
          <a:ln w="12700">
            <a:solidFill>
              <a:srgbClr val="808080"/>
            </a:solidFill>
            <a:prstDash val="solid"/>
          </a:ln>
        </c:spPr>
        <c:crossAx val="219513600"/>
        <c:crossesAt val="0"/>
        <c:auto val="1"/>
        <c:lblAlgn val="ctr"/>
        <c:lblOffset val="100"/>
        <c:tickLblSkip val="1"/>
        <c:tickMarkSkip val="1"/>
        <c:noMultiLvlLbl val="0"/>
      </c:catAx>
      <c:valAx>
        <c:axId val="219513600"/>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19507712"/>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110.43333333333334</c:v>
                </c:pt>
                <c:pt idx="1">
                  <c:v>111.89999999999999</c:v>
                </c:pt>
                <c:pt idx="2">
                  <c:v>109.59999999999998</c:v>
                </c:pt>
                <c:pt idx="3">
                  <c:v>114.5</c:v>
                </c:pt>
                <c:pt idx="4">
                  <c:v>115.56666666666668</c:v>
                </c:pt>
                <c:pt idx="5">
                  <c:v>113.33333333333333</c:v>
                </c:pt>
                <c:pt idx="6">
                  <c:v>111.8</c:v>
                </c:pt>
                <c:pt idx="7">
                  <c:v>112.8</c:v>
                </c:pt>
                <c:pt idx="8">
                  <c:v>113.56666666666666</c:v>
                </c:pt>
                <c:pt idx="9">
                  <c:v>114.60000000000001</c:v>
                </c:pt>
                <c:pt idx="10">
                  <c:v>115.26666666666667</c:v>
                </c:pt>
                <c:pt idx="11">
                  <c:v>112</c:v>
                </c:pt>
                <c:pt idx="12">
                  <c:v>108.3</c:v>
                </c:pt>
                <c:pt idx="13">
                  <c:v>107.89999999999999</c:v>
                </c:pt>
                <c:pt idx="14">
                  <c:v>110.46666666666668</c:v>
                </c:pt>
                <c:pt idx="15">
                  <c:v>100.16666666666667</c:v>
                </c:pt>
                <c:pt idx="16">
                  <c:v>104.43333333333332</c:v>
                </c:pt>
                <c:pt idx="17">
                  <c:v>109.93333333333332</c:v>
                </c:pt>
                <c:pt idx="18">
                  <c:v>116.76666666666667</c:v>
                </c:pt>
                <c:pt idx="19">
                  <c:v>117.43333333333334</c:v>
                </c:pt>
                <c:pt idx="20">
                  <c:v>118.53333333333335</c:v>
                </c:pt>
                <c:pt idx="21">
                  <c:v>120.63333333333333</c:v>
                </c:pt>
                <c:pt idx="22">
                  <c:v>118.86666666666667</c:v>
                </c:pt>
                <c:pt idx="23">
                  <c:v>123.86666666666667</c:v>
                </c:pt>
                <c:pt idx="24">
                  <c:v>124.23333333333333</c:v>
                </c:pt>
                <c:pt idx="25">
                  <c:v>127.3</c:v>
                </c:pt>
                <c:pt idx="26">
                  <c:v>124.16666666666667</c:v>
                </c:pt>
                <c:pt idx="27">
                  <c:v>123.89999999999999</c:v>
                </c:pt>
                <c:pt idx="28">
                  <c:v>125.89999999999999</c:v>
                </c:pt>
                <c:pt idx="29">
                  <c:v>124.86666666666667</c:v>
                </c:pt>
                <c:pt idx="30">
                  <c:v>120.86666666666667</c:v>
                </c:pt>
                <c:pt idx="31">
                  <c:v>122.86666666666667</c:v>
                </c:pt>
                <c:pt idx="32">
                  <c:v>121.93333333333334</c:v>
                </c:pt>
                <c:pt idx="33">
                  <c:v>119.33333333333333</c:v>
                </c:pt>
                <c:pt idx="34">
                  <c:v>122</c:v>
                </c:pt>
                <c:pt idx="35">
                  <c:v>122.13333333333333</c:v>
                </c:pt>
                <c:pt idx="36">
                  <c:v>123.33333333333333</c:v>
                </c:pt>
                <c:pt idx="37">
                  <c:v>124.53333333333335</c:v>
                </c:pt>
                <c:pt idx="38">
                  <c:v>121.96666666666665</c:v>
                </c:pt>
                <c:pt idx="39">
                  <c:v>123</c:v>
                </c:pt>
                <c:pt idx="40">
                  <c:v>124.96666666666665</c:v>
                </c:pt>
                <c:pt idx="41">
                  <c:v>123.96666666666665</c:v>
                </c:pt>
                <c:pt idx="42">
                  <c:v>124.39999999999999</c:v>
                </c:pt>
                <c:pt idx="43">
                  <c:v>125.36666666666666</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125.36666666666666</c:v>
                </c:pt>
                <c:pt idx="44" formatCode="0.0">
                  <c:v>121.77079999999999</c:v>
                </c:pt>
                <c:pt idx="45" formatCode="0.0">
                  <c:v>118.12779999999999</c:v>
                </c:pt>
                <c:pt idx="46" formatCode="0.0">
                  <c:v>112.935</c:v>
                </c:pt>
                <c:pt idx="47" formatCode="0.0">
                  <c:v>105.58580000000001</c:v>
                </c:pt>
                <c:pt idx="48" formatCode="0.0">
                  <c:v>102.6602</c:v>
                </c:pt>
                <c:pt idx="49" formatCode="0.0">
                  <c:v>104.41849999999999</c:v>
                </c:pt>
                <c:pt idx="50" formatCode="0.0">
                  <c:v>109.3848</c:v>
                </c:pt>
                <c:pt idx="51" formatCode="0.0">
                  <c:v>113.3657</c:v>
                </c:pt>
                <c:pt idx="52" formatCode="0.0">
                  <c:v>116.0286</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125.36666666666666</c:v>
                </c:pt>
                <c:pt idx="44">
                  <c:v>124.62467656119416</c:v>
                </c:pt>
                <c:pt idx="45">
                  <c:v>124.80739260944166</c:v>
                </c:pt>
                <c:pt idx="46">
                  <c:v>125.37770427209438</c:v>
                </c:pt>
                <c:pt idx="47">
                  <c:v>125.52521965640862</c:v>
                </c:pt>
                <c:pt idx="48">
                  <c:v>125.55657708669013</c:v>
                </c:pt>
                <c:pt idx="49">
                  <c:v>126.07513535914784</c:v>
                </c:pt>
                <c:pt idx="50">
                  <c:v>126.52682782327361</c:v>
                </c:pt>
                <c:pt idx="51">
                  <c:v>127.11091627953387</c:v>
                </c:pt>
                <c:pt idx="52">
                  <c:v>127.94626258246858</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125.36666666666666</c:v>
                </c:pt>
                <c:pt idx="44">
                  <c:v>121.32102723948175</c:v>
                </c:pt>
                <c:pt idx="45">
                  <c:v>118.70308933385223</c:v>
                </c:pt>
                <c:pt idx="46">
                  <c:v>117.88805751200763</c:v>
                </c:pt>
                <c:pt idx="47">
                  <c:v>117.55980039392063</c:v>
                </c:pt>
                <c:pt idx="48">
                  <c:v>118.78693245706516</c:v>
                </c:pt>
                <c:pt idx="49">
                  <c:v>119.80773970813929</c:v>
                </c:pt>
                <c:pt idx="50">
                  <c:v>119.92338413522951</c:v>
                </c:pt>
                <c:pt idx="51">
                  <c:v>119.84225639455344</c:v>
                </c:pt>
                <c:pt idx="52">
                  <c:v>120.10571539824186</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125.36666666666666</c:v>
                </c:pt>
                <c:pt idx="44">
                  <c:v>122.28026005477223</c:v>
                </c:pt>
                <c:pt idx="45">
                  <c:v>119.31041042851665</c:v>
                </c:pt>
                <c:pt idx="46">
                  <c:v>120.09593044373814</c:v>
                </c:pt>
                <c:pt idx="47">
                  <c:v>121.35253496740388</c:v>
                </c:pt>
                <c:pt idx="48">
                  <c:v>122.62744312917587</c:v>
                </c:pt>
                <c:pt idx="49">
                  <c:v>125.60511768176366</c:v>
                </c:pt>
                <c:pt idx="50">
                  <c:v>127.31264697670791</c:v>
                </c:pt>
                <c:pt idx="51">
                  <c:v>127.84705708596466</c:v>
                </c:pt>
                <c:pt idx="52">
                  <c:v>127.70982452094917</c:v>
                </c:pt>
              </c:numCache>
            </c:numRef>
          </c:val>
          <c:smooth val="0"/>
        </c:ser>
        <c:dLbls>
          <c:showLegendKey val="0"/>
          <c:showVal val="0"/>
          <c:showCatName val="0"/>
          <c:showSerName val="0"/>
          <c:showPercent val="0"/>
          <c:showBubbleSize val="0"/>
        </c:dLbls>
        <c:marker val="1"/>
        <c:smooth val="0"/>
        <c:axId val="223718400"/>
        <c:axId val="223724288"/>
      </c:lineChart>
      <c:catAx>
        <c:axId val="223718400"/>
        <c:scaling>
          <c:orientation val="minMax"/>
        </c:scaling>
        <c:delete val="0"/>
        <c:axPos val="b"/>
        <c:numFmt formatCode="General" sourceLinked="1"/>
        <c:majorTickMark val="none"/>
        <c:minorTickMark val="none"/>
        <c:tickLblPos val="none"/>
        <c:spPr>
          <a:ln w="12700">
            <a:solidFill>
              <a:srgbClr val="808080"/>
            </a:solidFill>
            <a:prstDash val="solid"/>
          </a:ln>
        </c:spPr>
        <c:crossAx val="223724288"/>
        <c:crossesAt val="0"/>
        <c:auto val="1"/>
        <c:lblAlgn val="ctr"/>
        <c:lblOffset val="100"/>
        <c:tickLblSkip val="1"/>
        <c:tickMarkSkip val="1"/>
        <c:noMultiLvlLbl val="0"/>
      </c:catAx>
      <c:valAx>
        <c:axId val="223724288"/>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23718400"/>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2.0202020202020243</c:v>
                </c:pt>
                <c:pt idx="1">
                  <c:v>2.7031710275515151</c:v>
                </c:pt>
                <c:pt idx="2">
                  <c:v>6.0585197934595607</c:v>
                </c:pt>
                <c:pt idx="3">
                  <c:v>3.7300779925398055</c:v>
                </c:pt>
                <c:pt idx="4">
                  <c:v>2.0829833697296589</c:v>
                </c:pt>
                <c:pt idx="5">
                  <c:v>3.6096256684491062</c:v>
                </c:pt>
                <c:pt idx="6">
                  <c:v>3.7760847962901738</c:v>
                </c:pt>
                <c:pt idx="7">
                  <c:v>-1.6406890894175181</c:v>
                </c:pt>
                <c:pt idx="8">
                  <c:v>3.9215815485996659</c:v>
                </c:pt>
                <c:pt idx="9">
                  <c:v>4.5302153026913921</c:v>
                </c:pt>
                <c:pt idx="10">
                  <c:v>2.5320498860287035</c:v>
                </c:pt>
                <c:pt idx="11">
                  <c:v>4.9065671503021564</c:v>
                </c:pt>
                <c:pt idx="12">
                  <c:v>4.3327542603040952</c:v>
                </c:pt>
                <c:pt idx="13">
                  <c:v>5.2037492813041437</c:v>
                </c:pt>
                <c:pt idx="14">
                  <c:v>6.1675221500341886</c:v>
                </c:pt>
                <c:pt idx="15">
                  <c:v>-9.160761091895484</c:v>
                </c:pt>
                <c:pt idx="16">
                  <c:v>-2.7514784598454427</c:v>
                </c:pt>
                <c:pt idx="17">
                  <c:v>2.1270284226369816</c:v>
                </c:pt>
                <c:pt idx="18">
                  <c:v>3.4415733441994676</c:v>
                </c:pt>
                <c:pt idx="19">
                  <c:v>3.1317334125864398</c:v>
                </c:pt>
                <c:pt idx="20">
                  <c:v>0.63401373082066537</c:v>
                </c:pt>
                <c:pt idx="21">
                  <c:v>-0.14107789646725402</c:v>
                </c:pt>
                <c:pt idx="22">
                  <c:v>1.1725868702177669</c:v>
                </c:pt>
                <c:pt idx="23">
                  <c:v>3.2388961200850566</c:v>
                </c:pt>
                <c:pt idx="24">
                  <c:v>4.2476297115599557</c:v>
                </c:pt>
                <c:pt idx="25">
                  <c:v>4.6083447431000808</c:v>
                </c:pt>
                <c:pt idx="26">
                  <c:v>2.6163230776080248</c:v>
                </c:pt>
                <c:pt idx="27">
                  <c:v>1.731701311014781</c:v>
                </c:pt>
                <c:pt idx="28">
                  <c:v>2.2298796234985119</c:v>
                </c:pt>
                <c:pt idx="29">
                  <c:v>0.97706267976816252</c:v>
                </c:pt>
                <c:pt idx="30">
                  <c:v>1.7571072980252087</c:v>
                </c:pt>
                <c:pt idx="31">
                  <c:v>2.6154330270199764</c:v>
                </c:pt>
                <c:pt idx="32">
                  <c:v>1.3738496026555029</c:v>
                </c:pt>
                <c:pt idx="33">
                  <c:v>-0.14185374706381629</c:v>
                </c:pt>
                <c:pt idx="34">
                  <c:v>2.2526553152985223</c:v>
                </c:pt>
                <c:pt idx="35">
                  <c:v>1.4122365267664818</c:v>
                </c:pt>
                <c:pt idx="36">
                  <c:v>2.0699136682046615</c:v>
                </c:pt>
                <c:pt idx="37">
                  <c:v>2.414926784788912</c:v>
                </c:pt>
                <c:pt idx="38">
                  <c:v>1.1782621056157385</c:v>
                </c:pt>
                <c:pt idx="39">
                  <c:v>-0.85710557076521132</c:v>
                </c:pt>
                <c:pt idx="40">
                  <c:v>-3.094343443434421</c:v>
                </c:pt>
                <c:pt idx="41">
                  <c:v>2.9455657076287443</c:v>
                </c:pt>
                <c:pt idx="42">
                  <c:v>1.5740033399034028</c:v>
                </c:pt>
                <c:pt idx="43">
                  <c:v>0.20471242830541286</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0.20471242830541286</c:v>
                </c:pt>
                <c:pt idx="44" formatCode="0.0">
                  <c:v>-3.735340879446531</c:v>
                </c:pt>
                <c:pt idx="45" formatCode="0.0">
                  <c:v>-1.2367376417923386</c:v>
                </c:pt>
                <c:pt idx="46" formatCode="0.0">
                  <c:v>13.738196499434864</c:v>
                </c:pt>
                <c:pt idx="47" formatCode="0.0">
                  <c:v>5.2930298016983324</c:v>
                </c:pt>
                <c:pt idx="48" formatCode="0.0">
                  <c:v>2.6518745792806482</c:v>
                </c:pt>
                <c:pt idx="49" formatCode="0.0">
                  <c:v>0.13397092199479668</c:v>
                </c:pt>
                <c:pt idx="50" formatCode="0.0">
                  <c:v>0.52340827916454746</c:v>
                </c:pt>
                <c:pt idx="51" formatCode="0.0">
                  <c:v>-0.49646350737087774</c:v>
                </c:pt>
                <c:pt idx="52" formatCode="0.0">
                  <c:v>0.49453034781900596</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0.20471242830111136</c:v>
                </c:pt>
                <c:pt idx="44">
                  <c:v>1.2015631512049785</c:v>
                </c:pt>
                <c:pt idx="45">
                  <c:v>2.1785409778714651</c:v>
                </c:pt>
                <c:pt idx="46">
                  <c:v>2.2687719545461866</c:v>
                </c:pt>
                <c:pt idx="47">
                  <c:v>2.2879100992768264</c:v>
                </c:pt>
                <c:pt idx="48">
                  <c:v>2.2098810943300555</c:v>
                </c:pt>
                <c:pt idx="49">
                  <c:v>2.397611888949271</c:v>
                </c:pt>
                <c:pt idx="50">
                  <c:v>2.3630125246274956</c:v>
                </c:pt>
                <c:pt idx="51">
                  <c:v>2.2946801288402523</c:v>
                </c:pt>
                <c:pt idx="52">
                  <c:v>1.9922636424890166</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0.20471242830111136</c:v>
                </c:pt>
                <c:pt idx="44">
                  <c:v>-0.92218980452378618</c:v>
                </c:pt>
                <c:pt idx="45">
                  <c:v>-0.70999412479303281</c:v>
                </c:pt>
                <c:pt idx="46">
                  <c:v>-0.51103422794551157</c:v>
                </c:pt>
                <c:pt idx="47">
                  <c:v>-9.8075330794244173E-2</c:v>
                </c:pt>
                <c:pt idx="48">
                  <c:v>0.29454816030101166</c:v>
                </c:pt>
                <c:pt idx="49">
                  <c:v>0.69421484331872196</c:v>
                </c:pt>
                <c:pt idx="50">
                  <c:v>0.99112406280409426</c:v>
                </c:pt>
                <c:pt idx="51">
                  <c:v>1.1891362466512092</c:v>
                </c:pt>
                <c:pt idx="52">
                  <c:v>1.2765379979878899</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0.20471242830541286</c:v>
                </c:pt>
                <c:pt idx="44">
                  <c:v>0.2014312627374748</c:v>
                </c:pt>
                <c:pt idx="45">
                  <c:v>0.89438655245844634</c:v>
                </c:pt>
                <c:pt idx="46">
                  <c:v>1.0719974638991021</c:v>
                </c:pt>
                <c:pt idx="47">
                  <c:v>1.259237720404234</c:v>
                </c:pt>
                <c:pt idx="48">
                  <c:v>1.3870236789452064</c:v>
                </c:pt>
                <c:pt idx="49">
                  <c:v>1.7516660397433417</c:v>
                </c:pt>
                <c:pt idx="50">
                  <c:v>1.8825722997693406</c:v>
                </c:pt>
                <c:pt idx="51">
                  <c:v>1.8855841495866645</c:v>
                </c:pt>
                <c:pt idx="52">
                  <c:v>1.5996997917693212</c:v>
                </c:pt>
              </c:numCache>
            </c:numRef>
          </c:val>
          <c:smooth val="0"/>
        </c:ser>
        <c:dLbls>
          <c:showLegendKey val="0"/>
          <c:showVal val="0"/>
          <c:showCatName val="0"/>
          <c:showSerName val="0"/>
          <c:showPercent val="0"/>
          <c:showBubbleSize val="0"/>
        </c:dLbls>
        <c:marker val="1"/>
        <c:smooth val="0"/>
        <c:axId val="189672448"/>
        <c:axId val="189686528"/>
      </c:lineChart>
      <c:catAx>
        <c:axId val="189672448"/>
        <c:scaling>
          <c:orientation val="minMax"/>
        </c:scaling>
        <c:delete val="0"/>
        <c:axPos val="b"/>
        <c:numFmt formatCode="General" sourceLinked="1"/>
        <c:majorTickMark val="none"/>
        <c:minorTickMark val="none"/>
        <c:tickLblPos val="none"/>
        <c:spPr>
          <a:ln w="12700">
            <a:solidFill>
              <a:srgbClr val="808080"/>
            </a:solidFill>
            <a:prstDash val="solid"/>
          </a:ln>
        </c:spPr>
        <c:crossAx val="189686528"/>
        <c:crossesAt val="0"/>
        <c:auto val="1"/>
        <c:lblAlgn val="ctr"/>
        <c:lblOffset val="100"/>
        <c:tickLblSkip val="1"/>
        <c:tickMarkSkip val="1"/>
        <c:noMultiLvlLbl val="0"/>
      </c:catAx>
      <c:valAx>
        <c:axId val="189686528"/>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189672448"/>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8.0081514384423116</c:v>
                </c:pt>
                <c:pt idx="1">
                  <c:v>5.0071407946182482</c:v>
                </c:pt>
                <c:pt idx="2">
                  <c:v>7.1311304830392634</c:v>
                </c:pt>
                <c:pt idx="3">
                  <c:v>5.3372105350841546</c:v>
                </c:pt>
                <c:pt idx="4">
                  <c:v>7.9900759251509319</c:v>
                </c:pt>
                <c:pt idx="5">
                  <c:v>4.4223344005743943</c:v>
                </c:pt>
                <c:pt idx="6">
                  <c:v>3.1507703010188766</c:v>
                </c:pt>
                <c:pt idx="7">
                  <c:v>4.5411079555667291</c:v>
                </c:pt>
                <c:pt idx="8">
                  <c:v>4.7432178809077259</c:v>
                </c:pt>
                <c:pt idx="9">
                  <c:v>5.3143354972879902</c:v>
                </c:pt>
                <c:pt idx="10">
                  <c:v>4.088113546383072</c:v>
                </c:pt>
                <c:pt idx="11">
                  <c:v>3.1737098224396805</c:v>
                </c:pt>
                <c:pt idx="12">
                  <c:v>-0.46032426984806946</c:v>
                </c:pt>
                <c:pt idx="13">
                  <c:v>3.9431703525947035</c:v>
                </c:pt>
                <c:pt idx="14">
                  <c:v>0.81009923715655174</c:v>
                </c:pt>
                <c:pt idx="15">
                  <c:v>-7.8986727750454859</c:v>
                </c:pt>
                <c:pt idx="16">
                  <c:v>-4.5636052481460352</c:v>
                </c:pt>
                <c:pt idx="17">
                  <c:v>-1.2096858292952537</c:v>
                </c:pt>
                <c:pt idx="18">
                  <c:v>1.2189339209506216</c:v>
                </c:pt>
                <c:pt idx="19">
                  <c:v>5.0722672951383716</c:v>
                </c:pt>
                <c:pt idx="20">
                  <c:v>3.1469467614046032</c:v>
                </c:pt>
                <c:pt idx="21">
                  <c:v>5.6535273242468209</c:v>
                </c:pt>
                <c:pt idx="22">
                  <c:v>4.5430732238088298</c:v>
                </c:pt>
                <c:pt idx="23">
                  <c:v>4.5823731379958428</c:v>
                </c:pt>
                <c:pt idx="24">
                  <c:v>0.21536158422079571</c:v>
                </c:pt>
                <c:pt idx="25">
                  <c:v>5.8405081898362035</c:v>
                </c:pt>
                <c:pt idx="26">
                  <c:v>3.2650104457049913</c:v>
                </c:pt>
                <c:pt idx="27">
                  <c:v>5.0862572255262082</c:v>
                </c:pt>
                <c:pt idx="28">
                  <c:v>4.779129950016797</c:v>
                </c:pt>
                <c:pt idx="29">
                  <c:v>3.7060454867001797</c:v>
                </c:pt>
                <c:pt idx="30">
                  <c:v>2.6299629696251681</c:v>
                </c:pt>
                <c:pt idx="31">
                  <c:v>1.7106341547581543</c:v>
                </c:pt>
                <c:pt idx="32">
                  <c:v>3.5196014063679621</c:v>
                </c:pt>
                <c:pt idx="33">
                  <c:v>2.0948013162456229</c:v>
                </c:pt>
                <c:pt idx="34">
                  <c:v>4.8575646828182277</c:v>
                </c:pt>
                <c:pt idx="35">
                  <c:v>5.5023165446121309</c:v>
                </c:pt>
                <c:pt idx="36">
                  <c:v>0.62980610463746589</c:v>
                </c:pt>
                <c:pt idx="37">
                  <c:v>6.728566970672933</c:v>
                </c:pt>
                <c:pt idx="38">
                  <c:v>5.8390272148233588</c:v>
                </c:pt>
                <c:pt idx="39">
                  <c:v>2.1412958492418812</c:v>
                </c:pt>
                <c:pt idx="40">
                  <c:v>0.7584057584340923</c:v>
                </c:pt>
                <c:pt idx="41">
                  <c:v>5.9923056438499307</c:v>
                </c:pt>
                <c:pt idx="42">
                  <c:v>3.2712393307915173</c:v>
                </c:pt>
                <c:pt idx="43">
                  <c:v>1.8012206228302345</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1.8012206228302345</c:v>
                </c:pt>
                <c:pt idx="44" formatCode="0.0">
                  <c:v>0.35389796605550244</c:v>
                </c:pt>
                <c:pt idx="45" formatCode="0.0">
                  <c:v>0.70218781868773683</c:v>
                </c:pt>
                <c:pt idx="46" formatCode="0.0">
                  <c:v>-3.5050355059785003</c:v>
                </c:pt>
                <c:pt idx="47" formatCode="0.0">
                  <c:v>-3.2504779645710613</c:v>
                </c:pt>
                <c:pt idx="48" formatCode="0.0">
                  <c:v>-1.7234764264544982</c:v>
                </c:pt>
                <c:pt idx="49" formatCode="0.0">
                  <c:v>1.0057531311970094</c:v>
                </c:pt>
                <c:pt idx="50" formatCode="0.0">
                  <c:v>2.2718850247486708</c:v>
                </c:pt>
                <c:pt idx="51" formatCode="0.0">
                  <c:v>3.554068131600927</c:v>
                </c:pt>
                <c:pt idx="52" formatCode="0.0">
                  <c:v>4.2055667866889772</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1.8866106082346485</c:v>
                </c:pt>
                <c:pt idx="44">
                  <c:v>3.9413626195881748</c:v>
                </c:pt>
                <c:pt idx="45">
                  <c:v>3.941362619585822</c:v>
                </c:pt>
                <c:pt idx="46">
                  <c:v>4.2323519036944495</c:v>
                </c:pt>
                <c:pt idx="47">
                  <c:v>4.2323519036927069</c:v>
                </c:pt>
                <c:pt idx="48">
                  <c:v>4.0384289158184581</c:v>
                </c:pt>
                <c:pt idx="49">
                  <c:v>4.5227141298557063</c:v>
                </c:pt>
                <c:pt idx="50">
                  <c:v>4.5227141298531492</c:v>
                </c:pt>
                <c:pt idx="51">
                  <c:v>4.3292088297532194</c:v>
                </c:pt>
                <c:pt idx="52">
                  <c:v>4.2323519036919519</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1.8866106082346485</c:v>
                </c:pt>
                <c:pt idx="44">
                  <c:v>-0.10003752189040253</c:v>
                </c:pt>
                <c:pt idx="45">
                  <c:v>-3.0343530874024638</c:v>
                </c:pt>
                <c:pt idx="46">
                  <c:v>-2.1167430560307796</c:v>
                </c:pt>
                <c:pt idx="47">
                  <c:v>-1.1045668376445492</c:v>
                </c:pt>
                <c:pt idx="48">
                  <c:v>0.19985017476043709</c:v>
                </c:pt>
                <c:pt idx="49">
                  <c:v>1.7879760172720593</c:v>
                </c:pt>
                <c:pt idx="50">
                  <c:v>2.5750277338233083</c:v>
                </c:pt>
                <c:pt idx="51">
                  <c:v>3.3574901768173162</c:v>
                </c:pt>
                <c:pt idx="52">
                  <c:v>3.3574901768197449</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1.8866106082346485</c:v>
                </c:pt>
                <c:pt idx="44">
                  <c:v>-2.6257414843222819</c:v>
                </c:pt>
                <c:pt idx="45">
                  <c:v>-6.2447209486477693</c:v>
                </c:pt>
                <c:pt idx="46">
                  <c:v>-4.577994687275373</c:v>
                </c:pt>
                <c:pt idx="47">
                  <c:v>-2.9320818830114064</c:v>
                </c:pt>
                <c:pt idx="48">
                  <c:v>-0.90305354621726264</c:v>
                </c:pt>
                <c:pt idx="49">
                  <c:v>1.8866106082343772</c:v>
                </c:pt>
                <c:pt idx="50">
                  <c:v>2.868985598694449</c:v>
                </c:pt>
                <c:pt idx="51">
                  <c:v>4.3292088297539344</c:v>
                </c:pt>
                <c:pt idx="52">
                  <c:v>3.9413626195865374</c:v>
                </c:pt>
              </c:numCache>
            </c:numRef>
          </c:val>
          <c:smooth val="0"/>
        </c:ser>
        <c:dLbls>
          <c:showLegendKey val="0"/>
          <c:showVal val="0"/>
          <c:showCatName val="0"/>
          <c:showSerName val="0"/>
          <c:showPercent val="0"/>
          <c:showBubbleSize val="0"/>
        </c:dLbls>
        <c:marker val="1"/>
        <c:smooth val="0"/>
        <c:axId val="223566848"/>
        <c:axId val="223580928"/>
      </c:lineChart>
      <c:catAx>
        <c:axId val="223566848"/>
        <c:scaling>
          <c:orientation val="minMax"/>
        </c:scaling>
        <c:delete val="0"/>
        <c:axPos val="b"/>
        <c:numFmt formatCode="General" sourceLinked="1"/>
        <c:majorTickMark val="none"/>
        <c:minorTickMark val="none"/>
        <c:tickLblPos val="none"/>
        <c:spPr>
          <a:ln w="12700">
            <a:solidFill>
              <a:srgbClr val="808080"/>
            </a:solidFill>
            <a:prstDash val="solid"/>
          </a:ln>
        </c:spPr>
        <c:crossAx val="223580928"/>
        <c:crossesAt val="0"/>
        <c:auto val="1"/>
        <c:lblAlgn val="ctr"/>
        <c:lblOffset val="100"/>
        <c:tickLblSkip val="1"/>
        <c:tickMarkSkip val="1"/>
        <c:noMultiLvlLbl val="0"/>
      </c:catAx>
      <c:valAx>
        <c:axId val="223580928"/>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23566848"/>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-3.854389721627423</c:v>
                </c:pt>
                <c:pt idx="1">
                  <c:v>3.1658814778080546</c:v>
                </c:pt>
                <c:pt idx="2">
                  <c:v>2.0507168652765757</c:v>
                </c:pt>
                <c:pt idx="3">
                  <c:v>3.3012218045113206</c:v>
                </c:pt>
                <c:pt idx="4">
                  <c:v>9.1390175459038225</c:v>
                </c:pt>
                <c:pt idx="5">
                  <c:v>0.59996202771973695</c:v>
                </c:pt>
                <c:pt idx="6">
                  <c:v>1.1412538626324809</c:v>
                </c:pt>
                <c:pt idx="7">
                  <c:v>5.2363443888883641</c:v>
                </c:pt>
                <c:pt idx="8">
                  <c:v>2.6235258993880088</c:v>
                </c:pt>
                <c:pt idx="9">
                  <c:v>0.77117725027108996</c:v>
                </c:pt>
                <c:pt idx="10">
                  <c:v>1.0509274249502618</c:v>
                </c:pt>
                <c:pt idx="11">
                  <c:v>0.33585842275718969</c:v>
                </c:pt>
                <c:pt idx="12">
                  <c:v>2.8874343136350795</c:v>
                </c:pt>
                <c:pt idx="13">
                  <c:v>8.4354663029848691</c:v>
                </c:pt>
                <c:pt idx="14">
                  <c:v>-9.1970920695249951</c:v>
                </c:pt>
                <c:pt idx="15">
                  <c:v>2.5689958896065765</c:v>
                </c:pt>
                <c:pt idx="16">
                  <c:v>-0.75484082704301958</c:v>
                </c:pt>
                <c:pt idx="17">
                  <c:v>2.8460519705895653</c:v>
                </c:pt>
                <c:pt idx="18">
                  <c:v>-4.3894652833200318</c:v>
                </c:pt>
                <c:pt idx="19">
                  <c:v>-0.52817870046030913</c:v>
                </c:pt>
                <c:pt idx="20">
                  <c:v>0.4040033054815903</c:v>
                </c:pt>
                <c:pt idx="21">
                  <c:v>5.2027150981471024</c:v>
                </c:pt>
                <c:pt idx="22">
                  <c:v>1.9920679476267227</c:v>
                </c:pt>
                <c:pt idx="23">
                  <c:v>2.7894907557574316</c:v>
                </c:pt>
                <c:pt idx="24">
                  <c:v>4.8925395035879422</c:v>
                </c:pt>
                <c:pt idx="25">
                  <c:v>-0.62583422464616179</c:v>
                </c:pt>
                <c:pt idx="26">
                  <c:v>2.1212550463913744</c:v>
                </c:pt>
                <c:pt idx="27">
                  <c:v>0.24306258861655594</c:v>
                </c:pt>
                <c:pt idx="28">
                  <c:v>6.5411019186762633</c:v>
                </c:pt>
                <c:pt idx="29">
                  <c:v>3.0793744262977003</c:v>
                </c:pt>
                <c:pt idx="30">
                  <c:v>-0.2028066376206813</c:v>
                </c:pt>
                <c:pt idx="31">
                  <c:v>10.499707672731063</c:v>
                </c:pt>
                <c:pt idx="32">
                  <c:v>-16.920099529997223</c:v>
                </c:pt>
                <c:pt idx="33">
                  <c:v>2.6348939743858657</c:v>
                </c:pt>
                <c:pt idx="34">
                  <c:v>2.1831138921478912</c:v>
                </c:pt>
                <c:pt idx="35">
                  <c:v>0.56356045741751337</c:v>
                </c:pt>
                <c:pt idx="36">
                  <c:v>3.9082999585692204</c:v>
                </c:pt>
                <c:pt idx="37">
                  <c:v>2.9370533729955706</c:v>
                </c:pt>
                <c:pt idx="38">
                  <c:v>2.6610774987907924</c:v>
                </c:pt>
                <c:pt idx="39">
                  <c:v>4.5721607337036811</c:v>
                </c:pt>
                <c:pt idx="40">
                  <c:v>3.867085600940102</c:v>
                </c:pt>
                <c:pt idx="41">
                  <c:v>2.6050995897545834</c:v>
                </c:pt>
                <c:pt idx="42">
                  <c:v>3.7659099855661746</c:v>
                </c:pt>
                <c:pt idx="43">
                  <c:v>3.6490457259192079</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3.6490457259192079</c:v>
                </c:pt>
                <c:pt idx="44" formatCode="0.0">
                  <c:v>3.1324348823898571</c:v>
                </c:pt>
                <c:pt idx="45" formatCode="0.0">
                  <c:v>-0.12358732940629116</c:v>
                </c:pt>
                <c:pt idx="46" formatCode="0.0">
                  <c:v>-12.845834612197896</c:v>
                </c:pt>
                <c:pt idx="47" formatCode="0.0">
                  <c:v>-5.64366311541455</c:v>
                </c:pt>
                <c:pt idx="48" formatCode="0.0">
                  <c:v>-4.5132219535831402</c:v>
                </c:pt>
                <c:pt idx="49" formatCode="0.0">
                  <c:v>-1.3149217162484601</c:v>
                </c:pt>
                <c:pt idx="50" formatCode="0.0">
                  <c:v>0.45620074438881519</c:v>
                </c:pt>
                <c:pt idx="51" formatCode="0.0">
                  <c:v>3.1359432044094353</c:v>
                </c:pt>
                <c:pt idx="52" formatCode="0.0">
                  <c:v>4.1933598167841524</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3.4778811799434712</c:v>
                </c:pt>
                <c:pt idx="44">
                  <c:v>2.7518041197480287</c:v>
                </c:pt>
                <c:pt idx="45">
                  <c:v>2.4845150291803701</c:v>
                </c:pt>
                <c:pt idx="46">
                  <c:v>2.5438326274804282</c:v>
                </c:pt>
                <c:pt idx="47">
                  <c:v>2.577761497234766</c:v>
                </c:pt>
                <c:pt idx="48">
                  <c:v>2.7766126276858789</c:v>
                </c:pt>
                <c:pt idx="49">
                  <c:v>2.562687625589541</c:v>
                </c:pt>
                <c:pt idx="50">
                  <c:v>2.4895277279963941</c:v>
                </c:pt>
                <c:pt idx="51">
                  <c:v>2.5700155633895374</c:v>
                </c:pt>
                <c:pt idx="52">
                  <c:v>2.8993183005329262</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3.4778811799437661</c:v>
                </c:pt>
                <c:pt idx="44">
                  <c:v>2.2817078292284569</c:v>
                </c:pt>
                <c:pt idx="45">
                  <c:v>0.29058577702294885</c:v>
                </c:pt>
                <c:pt idx="46">
                  <c:v>-0.22169825983722721</c:v>
                </c:pt>
                <c:pt idx="47">
                  <c:v>2.6230220375934931E-2</c:v>
                </c:pt>
                <c:pt idx="48">
                  <c:v>0.87725754080039064</c:v>
                </c:pt>
                <c:pt idx="49">
                  <c:v>1.3793067123596772</c:v>
                </c:pt>
                <c:pt idx="50">
                  <c:v>1.0710780673563185</c:v>
                </c:pt>
                <c:pt idx="51">
                  <c:v>2.0870355915340468</c:v>
                </c:pt>
                <c:pt idx="52">
                  <c:v>2.2950353006353694</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3.4778811783808581</c:v>
                </c:pt>
                <c:pt idx="44">
                  <c:v>-0.54156585997727802</c:v>
                </c:pt>
                <c:pt idx="45">
                  <c:v>-4.1699670108673779</c:v>
                </c:pt>
                <c:pt idx="46">
                  <c:v>-4.5639014172470942</c:v>
                </c:pt>
                <c:pt idx="47">
                  <c:v>-3.6493794702644542</c:v>
                </c:pt>
                <c:pt idx="48">
                  <c:v>-2.0292622346100799</c:v>
                </c:pt>
                <c:pt idx="49">
                  <c:v>-0.66150784561656994</c:v>
                </c:pt>
                <c:pt idx="50">
                  <c:v>-0.27980967036237203</c:v>
                </c:pt>
                <c:pt idx="51">
                  <c:v>1.4412050840461736</c:v>
                </c:pt>
                <c:pt idx="52">
                  <c:v>2.2865026384694889</c:v>
                </c:pt>
              </c:numCache>
            </c:numRef>
          </c:val>
          <c:smooth val="0"/>
        </c:ser>
        <c:dLbls>
          <c:showLegendKey val="0"/>
          <c:showVal val="0"/>
          <c:showCatName val="0"/>
          <c:showSerName val="0"/>
          <c:showPercent val="0"/>
          <c:showBubbleSize val="0"/>
        </c:dLbls>
        <c:marker val="1"/>
        <c:smooth val="0"/>
        <c:axId val="189463168"/>
        <c:axId val="189469056"/>
      </c:lineChart>
      <c:catAx>
        <c:axId val="189463168"/>
        <c:scaling>
          <c:orientation val="minMax"/>
        </c:scaling>
        <c:delete val="0"/>
        <c:axPos val="b"/>
        <c:numFmt formatCode="General" sourceLinked="1"/>
        <c:majorTickMark val="none"/>
        <c:minorTickMark val="none"/>
        <c:tickLblPos val="none"/>
        <c:spPr>
          <a:ln w="12700">
            <a:solidFill>
              <a:srgbClr val="808080"/>
            </a:solidFill>
            <a:prstDash val="solid"/>
          </a:ln>
        </c:spPr>
        <c:crossAx val="189469056"/>
        <c:crossesAt val="0"/>
        <c:auto val="1"/>
        <c:lblAlgn val="ctr"/>
        <c:lblOffset val="100"/>
        <c:tickLblSkip val="1"/>
        <c:tickMarkSkip val="1"/>
        <c:noMultiLvlLbl val="0"/>
      </c:catAx>
      <c:valAx>
        <c:axId val="189469056"/>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189463168"/>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5.3</c:v>
                </c:pt>
                <c:pt idx="1">
                  <c:v>5.1000000000000005</c:v>
                </c:pt>
                <c:pt idx="2">
                  <c:v>4.9666666666666668</c:v>
                </c:pt>
                <c:pt idx="3">
                  <c:v>4.9666666666666668</c:v>
                </c:pt>
                <c:pt idx="4">
                  <c:v>4.7333333333333334</c:v>
                </c:pt>
                <c:pt idx="5">
                  <c:v>4.6333333333333337</c:v>
                </c:pt>
                <c:pt idx="6">
                  <c:v>4.6333333333333337</c:v>
                </c:pt>
                <c:pt idx="7">
                  <c:v>4.4333333333333336</c:v>
                </c:pt>
                <c:pt idx="8">
                  <c:v>4.5</c:v>
                </c:pt>
                <c:pt idx="9">
                  <c:v>4.5</c:v>
                </c:pt>
                <c:pt idx="10">
                  <c:v>4.666666666666667</c:v>
                </c:pt>
                <c:pt idx="11">
                  <c:v>4.8</c:v>
                </c:pt>
                <c:pt idx="12">
                  <c:v>5</c:v>
                </c:pt>
                <c:pt idx="13">
                  <c:v>5.333333333333333</c:v>
                </c:pt>
                <c:pt idx="14">
                  <c:v>6</c:v>
                </c:pt>
                <c:pt idx="15">
                  <c:v>6.8666666666666671</c:v>
                </c:pt>
                <c:pt idx="16">
                  <c:v>8.2666666666666675</c:v>
                </c:pt>
                <c:pt idx="17">
                  <c:v>9.2999999999999989</c:v>
                </c:pt>
                <c:pt idx="18">
                  <c:v>9.6333333333333346</c:v>
                </c:pt>
                <c:pt idx="19">
                  <c:v>9.9333333333333318</c:v>
                </c:pt>
                <c:pt idx="20">
                  <c:v>9.8333333333333339</c:v>
                </c:pt>
                <c:pt idx="21">
                  <c:v>9.6333333333333329</c:v>
                </c:pt>
                <c:pt idx="22">
                  <c:v>9.4666666666666668</c:v>
                </c:pt>
                <c:pt idx="23">
                  <c:v>9.5000000000000018</c:v>
                </c:pt>
                <c:pt idx="24">
                  <c:v>9.0333333333333332</c:v>
                </c:pt>
                <c:pt idx="25">
                  <c:v>9.0666666666666682</c:v>
                </c:pt>
                <c:pt idx="26">
                  <c:v>9</c:v>
                </c:pt>
                <c:pt idx="27">
                  <c:v>8.6333333333333329</c:v>
                </c:pt>
                <c:pt idx="28">
                  <c:v>8.2666666666666675</c:v>
                </c:pt>
                <c:pt idx="29">
                  <c:v>8.1999999999999993</c:v>
                </c:pt>
                <c:pt idx="30">
                  <c:v>8.0333333333333332</c:v>
                </c:pt>
                <c:pt idx="31">
                  <c:v>7.8</c:v>
                </c:pt>
                <c:pt idx="32">
                  <c:v>7.7333333333333334</c:v>
                </c:pt>
                <c:pt idx="33">
                  <c:v>7.5333333333333341</c:v>
                </c:pt>
                <c:pt idx="34">
                  <c:v>7.3</c:v>
                </c:pt>
                <c:pt idx="35">
                  <c:v>6.9333333333333336</c:v>
                </c:pt>
                <c:pt idx="36">
                  <c:v>6.666666666666667</c:v>
                </c:pt>
                <c:pt idx="37">
                  <c:v>6.166666666666667</c:v>
                </c:pt>
                <c:pt idx="38">
                  <c:v>6.1333333333333329</c:v>
                </c:pt>
                <c:pt idx="39">
                  <c:v>5.7</c:v>
                </c:pt>
                <c:pt idx="40">
                  <c:v>5.5666666666666664</c:v>
                </c:pt>
                <c:pt idx="41">
                  <c:v>5.3999999999999995</c:v>
                </c:pt>
                <c:pt idx="42">
                  <c:v>5.1666666666666661</c:v>
                </c:pt>
                <c:pt idx="43">
                  <c:v>5</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5</c:v>
                </c:pt>
                <c:pt idx="44" formatCode="0.0">
                  <c:v>6.1019990065131307</c:v>
                </c:pt>
                <c:pt idx="45" formatCode="0.0">
                  <c:v>6.5837459849808972</c:v>
                </c:pt>
                <c:pt idx="46" formatCode="0.0">
                  <c:v>7.1487830203415816</c:v>
                </c:pt>
                <c:pt idx="47" formatCode="0.0">
                  <c:v>8.1746180161351631</c:v>
                </c:pt>
                <c:pt idx="48" formatCode="0.0">
                  <c:v>9.1423030112229071</c:v>
                </c:pt>
                <c:pt idx="49" formatCode="0.0">
                  <c:v>9.9421809788875581</c:v>
                </c:pt>
                <c:pt idx="50" formatCode="0.0">
                  <c:v>10.568540005681385</c:v>
                </c:pt>
                <c:pt idx="51" formatCode="0.0">
                  <c:v>10.611260018220557</c:v>
                </c:pt>
                <c:pt idx="52" formatCode="0.0">
                  <c:v>10.48610999597441</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5</c:v>
                </c:pt>
                <c:pt idx="44">
                  <c:v>4.9000000045286995</c:v>
                </c:pt>
                <c:pt idx="45">
                  <c:v>4.8000000124898605</c:v>
                </c:pt>
                <c:pt idx="46">
                  <c:v>4.6999999795798963</c:v>
                </c:pt>
                <c:pt idx="47">
                  <c:v>4.6000000153328706</c:v>
                </c:pt>
                <c:pt idx="48">
                  <c:v>4.6000000152924994</c:v>
                </c:pt>
                <c:pt idx="49">
                  <c:v>4.6000000152533262</c:v>
                </c:pt>
                <c:pt idx="50">
                  <c:v>4.4999999883999617</c:v>
                </c:pt>
                <c:pt idx="51">
                  <c:v>4.4999999759372544</c:v>
                </c:pt>
                <c:pt idx="52">
                  <c:v>4.500000026083093</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5</c:v>
                </c:pt>
                <c:pt idx="44">
                  <c:v>5.4999999811141072</c:v>
                </c:pt>
                <c:pt idx="45">
                  <c:v>6.0999999754202552</c:v>
                </c:pt>
                <c:pt idx="46">
                  <c:v>6.6999999700516675</c:v>
                </c:pt>
                <c:pt idx="47">
                  <c:v>7.0999999782281984</c:v>
                </c:pt>
                <c:pt idx="48">
                  <c:v>7.4000000264063406</c:v>
                </c:pt>
                <c:pt idx="49">
                  <c:v>7.4999999734556209</c:v>
                </c:pt>
                <c:pt idx="50">
                  <c:v>7.5000000212929239</c:v>
                </c:pt>
                <c:pt idx="51">
                  <c:v>7.5000000235308502</c:v>
                </c:pt>
                <c:pt idx="52">
                  <c:v>7.3999999913213337</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5</c:v>
                </c:pt>
                <c:pt idx="44">
                  <c:v>6.0000000279402279</c:v>
                </c:pt>
                <c:pt idx="45">
                  <c:v>7.2000000070868664</c:v>
                </c:pt>
                <c:pt idx="46">
                  <c:v>8.3000000075018683</c:v>
                </c:pt>
                <c:pt idx="47">
                  <c:v>9.099999978856161</c:v>
                </c:pt>
                <c:pt idx="48">
                  <c:v>9.7000000021448667</c:v>
                </c:pt>
                <c:pt idx="49">
                  <c:v>9.8999999718087572</c:v>
                </c:pt>
                <c:pt idx="50">
                  <c:v>10.000000026235501</c:v>
                </c:pt>
                <c:pt idx="51">
                  <c:v>9.8999999707489081</c:v>
                </c:pt>
                <c:pt idx="52">
                  <c:v>9.8000000053075613</c:v>
                </c:pt>
              </c:numCache>
            </c:numRef>
          </c:val>
          <c:smooth val="0"/>
        </c:ser>
        <c:dLbls>
          <c:showLegendKey val="0"/>
          <c:showVal val="0"/>
          <c:showCatName val="0"/>
          <c:showSerName val="0"/>
          <c:showPercent val="0"/>
          <c:showBubbleSize val="0"/>
        </c:dLbls>
        <c:marker val="1"/>
        <c:smooth val="0"/>
        <c:axId val="259493888"/>
        <c:axId val="259495424"/>
      </c:lineChart>
      <c:catAx>
        <c:axId val="259493888"/>
        <c:scaling>
          <c:orientation val="minMax"/>
        </c:scaling>
        <c:delete val="0"/>
        <c:axPos val="b"/>
        <c:numFmt formatCode="General" sourceLinked="1"/>
        <c:majorTickMark val="none"/>
        <c:minorTickMark val="none"/>
        <c:tickLblPos val="none"/>
        <c:spPr>
          <a:ln w="12700">
            <a:solidFill>
              <a:srgbClr val="808080"/>
            </a:solidFill>
            <a:prstDash val="solid"/>
          </a:ln>
        </c:spPr>
        <c:crossAx val="259495424"/>
        <c:crossesAt val="0"/>
        <c:auto val="1"/>
        <c:lblAlgn val="ctr"/>
        <c:lblOffset val="100"/>
        <c:tickLblSkip val="1"/>
        <c:tickMarkSkip val="1"/>
        <c:noMultiLvlLbl val="0"/>
      </c:catAx>
      <c:valAx>
        <c:axId val="259495424"/>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59493888"/>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-1.8031685485793703</c:v>
                </c:pt>
                <c:pt idx="1">
                  <c:v>5.8432934926958353</c:v>
                </c:pt>
                <c:pt idx="2">
                  <c:v>6.4629645523989518</c:v>
                </c:pt>
                <c:pt idx="3">
                  <c:v>6.4615579534176568</c:v>
                </c:pt>
                <c:pt idx="4">
                  <c:v>11.030297992602121</c:v>
                </c:pt>
                <c:pt idx="5">
                  <c:v>3.6926934821735973</c:v>
                </c:pt>
                <c:pt idx="6">
                  <c:v>4.0115818897716826</c:v>
                </c:pt>
                <c:pt idx="7">
                  <c:v>4.5351743840018752</c:v>
                </c:pt>
                <c:pt idx="8">
                  <c:v>6.3753616791721841</c:v>
                </c:pt>
                <c:pt idx="9">
                  <c:v>3.9582931067773699</c:v>
                </c:pt>
                <c:pt idx="10">
                  <c:v>3.3191530041584731</c:v>
                </c:pt>
                <c:pt idx="11">
                  <c:v>4.3575132972420034</c:v>
                </c:pt>
                <c:pt idx="12">
                  <c:v>6.3401549398810753</c:v>
                </c:pt>
                <c:pt idx="13">
                  <c:v>12.711426250092284</c:v>
                </c:pt>
                <c:pt idx="14">
                  <c:v>-5.21502586037185</c:v>
                </c:pt>
                <c:pt idx="15">
                  <c:v>-3.2022629808608061</c:v>
                </c:pt>
                <c:pt idx="16">
                  <c:v>-3.0160674136764949</c:v>
                </c:pt>
                <c:pt idx="17">
                  <c:v>4.6524049397268996</c:v>
                </c:pt>
                <c:pt idx="18">
                  <c:v>-1.9007391763463832</c:v>
                </c:pt>
                <c:pt idx="19">
                  <c:v>2.1951888777096862</c:v>
                </c:pt>
                <c:pt idx="20">
                  <c:v>1.7647593923405802</c:v>
                </c:pt>
                <c:pt idx="21">
                  <c:v>5.6550287551510339</c:v>
                </c:pt>
                <c:pt idx="22">
                  <c:v>3.1828248910480945</c:v>
                </c:pt>
                <c:pt idx="23">
                  <c:v>4.9261520196337276</c:v>
                </c:pt>
                <c:pt idx="24">
                  <c:v>7.9294922849365896</c:v>
                </c:pt>
                <c:pt idx="25">
                  <c:v>3.415663994782101</c:v>
                </c:pt>
                <c:pt idx="26">
                  <c:v>4.2512998119420891</c:v>
                </c:pt>
                <c:pt idx="27">
                  <c:v>1.6267281882019862</c:v>
                </c:pt>
                <c:pt idx="28">
                  <c:v>8.8923177552851715</c:v>
                </c:pt>
                <c:pt idx="29">
                  <c:v>4.3084495488104766</c:v>
                </c:pt>
                <c:pt idx="30">
                  <c:v>1.1070260443297497</c:v>
                </c:pt>
                <c:pt idx="31">
                  <c:v>12.713469414183296</c:v>
                </c:pt>
                <c:pt idx="32">
                  <c:v>-15.619582526023521</c:v>
                </c:pt>
                <c:pt idx="33">
                  <c:v>3.0725778144208835</c:v>
                </c:pt>
                <c:pt idx="34">
                  <c:v>3.8462784744499769</c:v>
                </c:pt>
                <c:pt idx="35">
                  <c:v>1.9770362108945723</c:v>
                </c:pt>
                <c:pt idx="36">
                  <c:v>5.5186950585642531</c:v>
                </c:pt>
                <c:pt idx="37">
                  <c:v>5.0781649931089028</c:v>
                </c:pt>
                <c:pt idx="38">
                  <c:v>3.8573106146033425</c:v>
                </c:pt>
                <c:pt idx="39">
                  <c:v>4.1316521216695614</c:v>
                </c:pt>
                <c:pt idx="40">
                  <c:v>1.9212002927543306</c:v>
                </c:pt>
                <c:pt idx="41">
                  <c:v>4.8103916599644911</c:v>
                </c:pt>
                <c:pt idx="42">
                  <c:v>5.0531177136516652</c:v>
                </c:pt>
                <c:pt idx="43">
                  <c:v>3.5241634801501118</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3.5241634801501118</c:v>
                </c:pt>
                <c:pt idx="44" formatCode="0.0">
                  <c:v>2.1406894692205678</c:v>
                </c:pt>
                <c:pt idx="45" formatCode="0.0">
                  <c:v>0.92081001826002273</c:v>
                </c:pt>
                <c:pt idx="46" formatCode="0.0">
                  <c:v>-2.5771511566577887</c:v>
                </c:pt>
                <c:pt idx="47" formatCode="0.0">
                  <c:v>-1.6918498792976473</c:v>
                </c:pt>
                <c:pt idx="48" formatCode="0.0">
                  <c:v>-1.313521187172394</c:v>
                </c:pt>
                <c:pt idx="49" formatCode="0.0">
                  <c:v>0.42571704009787337</c:v>
                </c:pt>
                <c:pt idx="50" formatCode="0.0">
                  <c:v>2.3142589081443479</c:v>
                </c:pt>
                <c:pt idx="51" formatCode="0.0">
                  <c:v>4.1845342778641585</c:v>
                </c:pt>
                <c:pt idx="52" formatCode="0.0">
                  <c:v>5.2101817716844145</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3.7470198341546745</c:v>
                </c:pt>
                <c:pt idx="44">
                  <c:v>3.4549783990850798</c:v>
                </c:pt>
                <c:pt idx="45">
                  <c:v>4.232351903690831</c:v>
                </c:pt>
                <c:pt idx="46">
                  <c:v>4.4259961996615225</c:v>
                </c:pt>
                <c:pt idx="47">
                  <c:v>4.5227141298532256</c:v>
                </c:pt>
                <c:pt idx="48">
                  <c:v>4.7159421353346849</c:v>
                </c:pt>
                <c:pt idx="49">
                  <c:v>4.7159421353368112</c:v>
                </c:pt>
                <c:pt idx="50">
                  <c:v>4.6193627364706593</c:v>
                </c:pt>
                <c:pt idx="51">
                  <c:v>4.6193627364678829</c:v>
                </c:pt>
                <c:pt idx="52">
                  <c:v>4.6193627364704817</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3.7470198341546745</c:v>
                </c:pt>
                <c:pt idx="44">
                  <c:v>1.1946374909297515</c:v>
                </c:pt>
                <c:pt idx="45">
                  <c:v>-0.60135474458062155</c:v>
                </c:pt>
                <c:pt idx="46">
                  <c:v>-1.0037720265267134</c:v>
                </c:pt>
                <c:pt idx="47">
                  <c:v>-0.30033809184535887</c:v>
                </c:pt>
                <c:pt idx="48">
                  <c:v>0.99627172572809131</c:v>
                </c:pt>
                <c:pt idx="49">
                  <c:v>1.8866106082343201</c:v>
                </c:pt>
                <c:pt idx="50">
                  <c:v>1.88661060823452</c:v>
                </c:pt>
                <c:pt idx="51">
                  <c:v>3.0646006044222673</c:v>
                </c:pt>
                <c:pt idx="52">
                  <c:v>3.3574901768198258</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3.7470198341546745</c:v>
                </c:pt>
                <c:pt idx="44">
                  <c:v>-0.40060140386386411</c:v>
                </c:pt>
                <c:pt idx="45">
                  <c:v>-3.2391329579171053</c:v>
                </c:pt>
                <c:pt idx="46">
                  <c:v>-3.5468985679274612</c:v>
                </c:pt>
                <c:pt idx="47">
                  <c:v>-2.5237852838857036</c:v>
                </c:pt>
                <c:pt idx="48">
                  <c:v>-0.7018450394230964</c:v>
                </c:pt>
                <c:pt idx="49">
                  <c:v>0.99627172572818135</c:v>
                </c:pt>
                <c:pt idx="50">
                  <c:v>1.3927094532607827</c:v>
                </c:pt>
                <c:pt idx="51">
                  <c:v>3.0646006044208707</c:v>
                </c:pt>
                <c:pt idx="52">
                  <c:v>3.5523960032864963</c:v>
                </c:pt>
              </c:numCache>
            </c:numRef>
          </c:val>
          <c:smooth val="0"/>
        </c:ser>
        <c:dLbls>
          <c:showLegendKey val="0"/>
          <c:showVal val="0"/>
          <c:showCatName val="0"/>
          <c:showSerName val="0"/>
          <c:showPercent val="0"/>
          <c:showBubbleSize val="0"/>
        </c:dLbls>
        <c:marker val="1"/>
        <c:smooth val="0"/>
        <c:axId val="189602432"/>
        <c:axId val="189616512"/>
      </c:lineChart>
      <c:catAx>
        <c:axId val="189602432"/>
        <c:scaling>
          <c:orientation val="minMax"/>
        </c:scaling>
        <c:delete val="0"/>
        <c:axPos val="b"/>
        <c:numFmt formatCode="General" sourceLinked="1"/>
        <c:majorTickMark val="none"/>
        <c:minorTickMark val="none"/>
        <c:tickLblPos val="none"/>
        <c:spPr>
          <a:ln w="12700">
            <a:solidFill>
              <a:srgbClr val="808080"/>
            </a:solidFill>
            <a:prstDash val="solid"/>
          </a:ln>
        </c:spPr>
        <c:crossAx val="189616512"/>
        <c:crossesAt val="0"/>
        <c:auto val="1"/>
        <c:lblAlgn val="ctr"/>
        <c:lblOffset val="100"/>
        <c:tickLblSkip val="1"/>
        <c:tickMarkSkip val="1"/>
        <c:noMultiLvlLbl val="0"/>
      </c:catAx>
      <c:valAx>
        <c:axId val="189616512"/>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189602432"/>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5.7899994850158691</c:v>
                </c:pt>
                <c:pt idx="1">
                  <c:v>5.8233332633972168</c:v>
                </c:pt>
                <c:pt idx="2">
                  <c:v>5.8366665840148926</c:v>
                </c:pt>
                <c:pt idx="3">
                  <c:v>6.2100005149841309</c:v>
                </c:pt>
                <c:pt idx="4">
                  <c:v>6.3933334350585938</c:v>
                </c:pt>
                <c:pt idx="5">
                  <c:v>6.6499996185302734</c:v>
                </c:pt>
                <c:pt idx="6">
                  <c:v>6.7666664123535156</c:v>
                </c:pt>
                <c:pt idx="7">
                  <c:v>6.5233330726623535</c:v>
                </c:pt>
                <c:pt idx="8">
                  <c:v>6.3966670036315918</c:v>
                </c:pt>
                <c:pt idx="9">
                  <c:v>6.440000057220459</c:v>
                </c:pt>
                <c:pt idx="10">
                  <c:v>6.7333335876464844</c:v>
                </c:pt>
                <c:pt idx="11">
                  <c:v>6.4166665077209473</c:v>
                </c:pt>
                <c:pt idx="12">
                  <c:v>6.0199999809265137</c:v>
                </c:pt>
                <c:pt idx="13">
                  <c:v>6.1233334541320801</c:v>
                </c:pt>
                <c:pt idx="14">
                  <c:v>6.3899998664855957</c:v>
                </c:pt>
                <c:pt idx="15">
                  <c:v>6.0199999809265137</c:v>
                </c:pt>
                <c:pt idx="16">
                  <c:v>5.1533331871032715</c:v>
                </c:pt>
                <c:pt idx="17">
                  <c:v>5.0233330726623535</c:v>
                </c:pt>
                <c:pt idx="18">
                  <c:v>5.3066668510437012</c:v>
                </c:pt>
                <c:pt idx="19">
                  <c:v>5.070000171661377</c:v>
                </c:pt>
                <c:pt idx="20">
                  <c:v>5.0900001525878906</c:v>
                </c:pt>
                <c:pt idx="21">
                  <c:v>5.0799999237060547</c:v>
                </c:pt>
                <c:pt idx="22">
                  <c:v>4.7599997520446777</c:v>
                </c:pt>
                <c:pt idx="23">
                  <c:v>4.5533337593078613</c:v>
                </c:pt>
                <c:pt idx="24">
                  <c:v>4.9033331871032715</c:v>
                </c:pt>
                <c:pt idx="25">
                  <c:v>4.8466663360595703</c:v>
                </c:pt>
                <c:pt idx="26">
                  <c:v>4.6033329963684082</c:v>
                </c:pt>
                <c:pt idx="27">
                  <c:v>4.2800002098083496</c:v>
                </c:pt>
                <c:pt idx="28">
                  <c:v>4.1233334541320801</c:v>
                </c:pt>
                <c:pt idx="29">
                  <c:v>3.9166667461395264</c:v>
                </c:pt>
                <c:pt idx="30">
                  <c:v>3.7133333683013916</c:v>
                </c:pt>
                <c:pt idx="31">
                  <c:v>3.493333101272583</c:v>
                </c:pt>
                <c:pt idx="32">
                  <c:v>3.5533332824707031</c:v>
                </c:pt>
                <c:pt idx="33">
                  <c:v>3.6433334350585937</c:v>
                </c:pt>
                <c:pt idx="34">
                  <c:v>4.3433337211608887</c:v>
                </c:pt>
                <c:pt idx="35">
                  <c:v>4.4233336448669434</c:v>
                </c:pt>
                <c:pt idx="36">
                  <c:v>4.4233331680297852</c:v>
                </c:pt>
                <c:pt idx="37">
                  <c:v>4.2999997138977051</c:v>
                </c:pt>
                <c:pt idx="38">
                  <c:v>4.236666202545166</c:v>
                </c:pt>
                <c:pt idx="39">
                  <c:v>4.1933331489562988</c:v>
                </c:pt>
                <c:pt idx="40">
                  <c:v>3.9700000286102295</c:v>
                </c:pt>
                <c:pt idx="41">
                  <c:v>3.9433333873748779</c:v>
                </c:pt>
                <c:pt idx="42">
                  <c:v>4.1399998664855957</c:v>
                </c:pt>
                <c:pt idx="43">
                  <c:v>4.0343244662438256</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4.0343244662438256</c:v>
                </c:pt>
                <c:pt idx="44" formatCode="0.0">
                  <c:v>3.7967941284859932</c:v>
                </c:pt>
                <c:pt idx="45" formatCode="0.0">
                  <c:v>3.7984490299235305</c:v>
                </c:pt>
                <c:pt idx="46" formatCode="0.0">
                  <c:v>3.8964560756917992</c:v>
                </c:pt>
                <c:pt idx="47" formatCode="0.0">
                  <c:v>3.8955539910723793</c:v>
                </c:pt>
                <c:pt idx="48" formatCode="0.0">
                  <c:v>4.2032895983066059</c:v>
                </c:pt>
                <c:pt idx="49" formatCode="0.0">
                  <c:v>4.5903724951752967</c:v>
                </c:pt>
                <c:pt idx="50" formatCode="0.0">
                  <c:v>4.8094135372840201</c:v>
                </c:pt>
                <c:pt idx="51" formatCode="0.0">
                  <c:v>4.6175377388724943</c:v>
                </c:pt>
                <c:pt idx="52" formatCode="0.0">
                  <c:v>4.2564954190575319</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4.0343244662438256</c:v>
                </c:pt>
                <c:pt idx="44">
                  <c:v>4.227954779090962</c:v>
                </c:pt>
                <c:pt idx="45">
                  <c:v>4.2790127716559434</c:v>
                </c:pt>
                <c:pt idx="46">
                  <c:v>4.3196562629814048</c:v>
                </c:pt>
                <c:pt idx="47">
                  <c:v>4.4644043797948498</c:v>
                </c:pt>
                <c:pt idx="48">
                  <c:v>4.5412954264876522</c:v>
                </c:pt>
                <c:pt idx="49">
                  <c:v>4.6224795864772776</c:v>
                </c:pt>
                <c:pt idx="50">
                  <c:v>4.8466841288000602</c:v>
                </c:pt>
                <c:pt idx="51">
                  <c:v>5.0077628450755824</c:v>
                </c:pt>
                <c:pt idx="52">
                  <c:v>5.2181463308080192</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4.0343244662438256</c:v>
                </c:pt>
                <c:pt idx="44">
                  <c:v>3.6985698653596066</c:v>
                </c:pt>
                <c:pt idx="45">
                  <c:v>3.9660963680415442</c:v>
                </c:pt>
                <c:pt idx="46">
                  <c:v>4.044223122044377</c:v>
                </c:pt>
                <c:pt idx="47">
                  <c:v>4.1557115013214663</c:v>
                </c:pt>
                <c:pt idx="48">
                  <c:v>4.2107074878951449</c:v>
                </c:pt>
                <c:pt idx="49">
                  <c:v>4.1793086728605413</c:v>
                </c:pt>
                <c:pt idx="50">
                  <c:v>4.3840689257275924</c:v>
                </c:pt>
                <c:pt idx="51">
                  <c:v>4.5082980240763453</c:v>
                </c:pt>
                <c:pt idx="52">
                  <c:v>4.6066657874236796</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4.0343244662438256</c:v>
                </c:pt>
                <c:pt idx="44">
                  <c:v>3.4354313842545152</c:v>
                </c:pt>
                <c:pt idx="45">
                  <c:v>3.8957354049006439</c:v>
                </c:pt>
                <c:pt idx="46">
                  <c:v>3.9237394886955448</c:v>
                </c:pt>
                <c:pt idx="47">
                  <c:v>4.0185752321561106</c:v>
                </c:pt>
                <c:pt idx="48">
                  <c:v>3.987436684918106</c:v>
                </c:pt>
                <c:pt idx="49">
                  <c:v>3.9681057297520264</c:v>
                </c:pt>
                <c:pt idx="50">
                  <c:v>4.0021552794821043</c:v>
                </c:pt>
                <c:pt idx="51">
                  <c:v>4.065021824943007</c:v>
                </c:pt>
                <c:pt idx="52">
                  <c:v>4.0906115548611721</c:v>
                </c:pt>
              </c:numCache>
            </c:numRef>
          </c:val>
          <c:smooth val="0"/>
        </c:ser>
        <c:dLbls>
          <c:showLegendKey val="0"/>
          <c:showVal val="0"/>
          <c:showCatName val="0"/>
          <c:showSerName val="0"/>
          <c:showPercent val="0"/>
          <c:showBubbleSize val="0"/>
        </c:dLbls>
        <c:marker val="1"/>
        <c:smooth val="0"/>
        <c:axId val="223913856"/>
        <c:axId val="223915392"/>
      </c:lineChart>
      <c:catAx>
        <c:axId val="223913856"/>
        <c:scaling>
          <c:orientation val="minMax"/>
        </c:scaling>
        <c:delete val="0"/>
        <c:axPos val="b"/>
        <c:numFmt formatCode="General" sourceLinked="1"/>
        <c:majorTickMark val="none"/>
        <c:minorTickMark val="none"/>
        <c:tickLblPos val="none"/>
        <c:spPr>
          <a:ln w="12700">
            <a:solidFill>
              <a:srgbClr val="808080"/>
            </a:solidFill>
            <a:prstDash val="solid"/>
          </a:ln>
        </c:spPr>
        <c:crossAx val="223915392"/>
        <c:crossesAt val="0"/>
        <c:auto val="1"/>
        <c:lblAlgn val="ctr"/>
        <c:lblOffset val="100"/>
        <c:tickLblSkip val="1"/>
        <c:tickMarkSkip val="1"/>
        <c:noMultiLvlLbl val="0"/>
      </c:catAx>
      <c:valAx>
        <c:axId val="223915392"/>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23913856"/>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0.58543117619620899</c:v>
                </c:pt>
                <c:pt idx="1">
                  <c:v>0.72936851169624062</c:v>
                </c:pt>
                <c:pt idx="2">
                  <c:v>0.53794244211612086</c:v>
                </c:pt>
                <c:pt idx="3">
                  <c:v>0.66059884107218536</c:v>
                </c:pt>
                <c:pt idx="4">
                  <c:v>0.5488829312715009</c:v>
                </c:pt>
                <c:pt idx="5">
                  <c:v>0.66711181862672897</c:v>
                </c:pt>
                <c:pt idx="6">
                  <c:v>0.73216740396978386</c:v>
                </c:pt>
                <c:pt idx="7">
                  <c:v>0.46940586656481004</c:v>
                </c:pt>
                <c:pt idx="8">
                  <c:v>0.63276187190147914</c:v>
                </c:pt>
                <c:pt idx="9">
                  <c:v>0.68147533163717633</c:v>
                </c:pt>
                <c:pt idx="10">
                  <c:v>1.1798436022100522</c:v>
                </c:pt>
                <c:pt idx="11">
                  <c:v>1.1912561717191117</c:v>
                </c:pt>
                <c:pt idx="12">
                  <c:v>1.4307661735948485</c:v>
                </c:pt>
                <c:pt idx="13">
                  <c:v>1.2365094591032579</c:v>
                </c:pt>
                <c:pt idx="14">
                  <c:v>1.5223329117821824</c:v>
                </c:pt>
                <c:pt idx="15">
                  <c:v>4.4018882940243627</c:v>
                </c:pt>
                <c:pt idx="16">
                  <c:v>2.4090002873302434</c:v>
                </c:pt>
                <c:pt idx="17">
                  <c:v>2.0459563711760111</c:v>
                </c:pt>
                <c:pt idx="18">
                  <c:v>1.1886050339794918</c:v>
                </c:pt>
                <c:pt idx="19">
                  <c:v>1.0471025090860984</c:v>
                </c:pt>
                <c:pt idx="20">
                  <c:v>0.85901204458114699</c:v>
                </c:pt>
                <c:pt idx="21">
                  <c:v>1.2844934822025713</c:v>
                </c:pt>
                <c:pt idx="22">
                  <c:v>1.3005053100031507</c:v>
                </c:pt>
                <c:pt idx="23">
                  <c:v>0.83204465997142207</c:v>
                </c:pt>
                <c:pt idx="24">
                  <c:v>0.67716252760967943</c:v>
                </c:pt>
                <c:pt idx="25">
                  <c:v>0.76279946093078854</c:v>
                </c:pt>
                <c:pt idx="26">
                  <c:v>1.8566475667846631</c:v>
                </c:pt>
                <c:pt idx="27">
                  <c:v>1.8198536995778662</c:v>
                </c:pt>
                <c:pt idx="28">
                  <c:v>0.77942593733123133</c:v>
                </c:pt>
                <c:pt idx="29">
                  <c:v>0.87320732630778197</c:v>
                </c:pt>
                <c:pt idx="30">
                  <c:v>0.87590584392706972</c:v>
                </c:pt>
                <c:pt idx="31">
                  <c:v>0.77020248338594666</c:v>
                </c:pt>
                <c:pt idx="32">
                  <c:v>0.63479971702137239</c:v>
                </c:pt>
                <c:pt idx="33">
                  <c:v>0.77454904493236809</c:v>
                </c:pt>
                <c:pt idx="34">
                  <c:v>0.69398837201527042</c:v>
                </c:pt>
                <c:pt idx="35">
                  <c:v>0.65731410199473628</c:v>
                </c:pt>
                <c:pt idx="36">
                  <c:v>0.75295463792732786</c:v>
                </c:pt>
                <c:pt idx="37">
                  <c:v>0.62636220091058992</c:v>
                </c:pt>
                <c:pt idx="38">
                  <c:v>0.53432777710643886</c:v>
                </c:pt>
                <c:pt idx="39">
                  <c:v>0.80458814809267465</c:v>
                </c:pt>
                <c:pt idx="40">
                  <c:v>0.94314291625380264</c:v>
                </c:pt>
                <c:pt idx="41">
                  <c:v>0.66307954214883336</c:v>
                </c:pt>
                <c:pt idx="42">
                  <c:v>1.0959605467625952</c:v>
                </c:pt>
                <c:pt idx="43">
                  <c:v>1.0128580405075338</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1.0128580405075338</c:v>
                </c:pt>
                <c:pt idx="44" formatCode="0.0">
                  <c:v>0.91331811523154438</c:v>
                </c:pt>
                <c:pt idx="45" formatCode="0.0">
                  <c:v>0.89493668678035465</c:v>
                </c:pt>
                <c:pt idx="46" formatCode="0.0">
                  <c:v>0.91518169368769231</c:v>
                </c:pt>
                <c:pt idx="47" formatCode="0.0">
                  <c:v>1.0262330327882332</c:v>
                </c:pt>
                <c:pt idx="48" formatCode="0.0">
                  <c:v>1.4544910407102287</c:v>
                </c:pt>
                <c:pt idx="49" formatCode="0.0">
                  <c:v>1.9499947459593703</c:v>
                </c:pt>
                <c:pt idx="50" formatCode="0.0">
                  <c:v>2.0334253507529687</c:v>
                </c:pt>
                <c:pt idx="51" formatCode="0.0">
                  <c:v>1.4271795529863402</c:v>
                </c:pt>
                <c:pt idx="52" formatCode="0.0">
                  <c:v>0.92293745544500028</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1.0128580405075338</c:v>
                </c:pt>
                <c:pt idx="44">
                  <c:v>1.0294130864206426</c:v>
                </c:pt>
                <c:pt idx="45">
                  <c:v>1.0210770717818012</c:v>
                </c:pt>
                <c:pt idx="46">
                  <c:v>0.96294757790051011</c:v>
                </c:pt>
                <c:pt idx="47">
                  <c:v>0.94231255828719396</c:v>
                </c:pt>
                <c:pt idx="48">
                  <c:v>0.93395684062836815</c:v>
                </c:pt>
                <c:pt idx="49">
                  <c:v>0.91319464541836137</c:v>
                </c:pt>
                <c:pt idx="50">
                  <c:v>0.88821706965114111</c:v>
                </c:pt>
                <c:pt idx="51">
                  <c:v>0.90061227506313035</c:v>
                </c:pt>
                <c:pt idx="52">
                  <c:v>0.88819974891164288</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1.0128580405075338</c:v>
                </c:pt>
                <c:pt idx="44">
                  <c:v>1.6894804200256124</c:v>
                </c:pt>
                <c:pt idx="45">
                  <c:v>1.5358912909520113</c:v>
                </c:pt>
                <c:pt idx="46">
                  <c:v>1.5940060965612428</c:v>
                </c:pt>
                <c:pt idx="47">
                  <c:v>1.4943807155314548</c:v>
                </c:pt>
                <c:pt idx="48">
                  <c:v>1.3283384138217094</c:v>
                </c:pt>
                <c:pt idx="49">
                  <c:v>1.2079577450819867</c:v>
                </c:pt>
                <c:pt idx="50">
                  <c:v>1.1124834215739043</c:v>
                </c:pt>
                <c:pt idx="51">
                  <c:v>1.0253112131500433</c:v>
                </c:pt>
                <c:pt idx="52">
                  <c:v>0.95889429247185265</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1.0128580405075338</c:v>
                </c:pt>
                <c:pt idx="44">
                  <c:v>3.0427251790525367</c:v>
                </c:pt>
                <c:pt idx="45">
                  <c:v>2.5362961588092068</c:v>
                </c:pt>
                <c:pt idx="46">
                  <c:v>2.7853596114048362</c:v>
                </c:pt>
                <c:pt idx="47">
                  <c:v>2.4532750080058898</c:v>
                </c:pt>
                <c:pt idx="48">
                  <c:v>1.888731182175873</c:v>
                </c:pt>
                <c:pt idx="49">
                  <c:v>1.5524955212038627</c:v>
                </c:pt>
                <c:pt idx="50">
                  <c:v>1.2909788959923247</c:v>
                </c:pt>
                <c:pt idx="51">
                  <c:v>1.0875770763641657</c:v>
                </c:pt>
                <c:pt idx="52">
                  <c:v>0.94644111990254842</c:v>
                </c:pt>
              </c:numCache>
            </c:numRef>
          </c:val>
          <c:smooth val="0"/>
        </c:ser>
        <c:dLbls>
          <c:showLegendKey val="0"/>
          <c:showVal val="0"/>
          <c:showCatName val="0"/>
          <c:showSerName val="0"/>
          <c:showPercent val="0"/>
          <c:showBubbleSize val="0"/>
        </c:dLbls>
        <c:marker val="1"/>
        <c:smooth val="0"/>
        <c:axId val="251594624"/>
        <c:axId val="251596160"/>
      </c:lineChart>
      <c:catAx>
        <c:axId val="251594624"/>
        <c:scaling>
          <c:orientation val="minMax"/>
        </c:scaling>
        <c:delete val="0"/>
        <c:axPos val="b"/>
        <c:numFmt formatCode="General" sourceLinked="1"/>
        <c:majorTickMark val="none"/>
        <c:minorTickMark val="none"/>
        <c:tickLblPos val="none"/>
        <c:spPr>
          <a:ln w="12700">
            <a:solidFill>
              <a:srgbClr val="808080"/>
            </a:solidFill>
            <a:prstDash val="solid"/>
          </a:ln>
        </c:spPr>
        <c:crossAx val="251596160"/>
        <c:crossesAt val="0"/>
        <c:auto val="1"/>
        <c:lblAlgn val="ctr"/>
        <c:lblOffset val="100"/>
        <c:tickLblSkip val="1"/>
        <c:tickMarkSkip val="1"/>
        <c:noMultiLvlLbl val="0"/>
      </c:catAx>
      <c:valAx>
        <c:axId val="251596160"/>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51594624"/>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5.44758064516129</c:v>
                </c:pt>
                <c:pt idx="1">
                  <c:v>5.91796875</c:v>
                </c:pt>
                <c:pt idx="2">
                  <c:v>6.43359375</c:v>
                </c:pt>
                <c:pt idx="3">
                  <c:v>6.971311475409836</c:v>
                </c:pt>
                <c:pt idx="4">
                  <c:v>7.439516129032258</c:v>
                </c:pt>
                <c:pt idx="5">
                  <c:v>7.90234375</c:v>
                </c:pt>
                <c:pt idx="6">
                  <c:v>8.25</c:v>
                </c:pt>
                <c:pt idx="7">
                  <c:v>8.25</c:v>
                </c:pt>
                <c:pt idx="8">
                  <c:v>8.25</c:v>
                </c:pt>
                <c:pt idx="9">
                  <c:v>8.25</c:v>
                </c:pt>
                <c:pt idx="10">
                  <c:v>8.1785714285714288</c:v>
                </c:pt>
                <c:pt idx="11">
                  <c:v>7.528225806451613</c:v>
                </c:pt>
                <c:pt idx="12">
                  <c:v>6.189516129032258</c:v>
                </c:pt>
                <c:pt idx="13">
                  <c:v>5.08203125</c:v>
                </c:pt>
                <c:pt idx="14">
                  <c:v>5</c:v>
                </c:pt>
                <c:pt idx="15">
                  <c:v>4.046875</c:v>
                </c:pt>
                <c:pt idx="16">
                  <c:v>3.25</c:v>
                </c:pt>
                <c:pt idx="17">
                  <c:v>3.25</c:v>
                </c:pt>
                <c:pt idx="18">
                  <c:v>3.25</c:v>
                </c:pt>
                <c:pt idx="19">
                  <c:v>3.25</c:v>
                </c:pt>
                <c:pt idx="20">
                  <c:v>3.25</c:v>
                </c:pt>
                <c:pt idx="21">
                  <c:v>3.25</c:v>
                </c:pt>
                <c:pt idx="22">
                  <c:v>3.25</c:v>
                </c:pt>
                <c:pt idx="23">
                  <c:v>3.25</c:v>
                </c:pt>
                <c:pt idx="24">
                  <c:v>3.25</c:v>
                </c:pt>
                <c:pt idx="25">
                  <c:v>3.25</c:v>
                </c:pt>
                <c:pt idx="26">
                  <c:v>3.25</c:v>
                </c:pt>
                <c:pt idx="27">
                  <c:v>3.25</c:v>
                </c:pt>
                <c:pt idx="28">
                  <c:v>3.25</c:v>
                </c:pt>
                <c:pt idx="29">
                  <c:v>3.25</c:v>
                </c:pt>
                <c:pt idx="30">
                  <c:v>3.25</c:v>
                </c:pt>
                <c:pt idx="31">
                  <c:v>3.25</c:v>
                </c:pt>
                <c:pt idx="32">
                  <c:v>3.25</c:v>
                </c:pt>
                <c:pt idx="33">
                  <c:v>3.25</c:v>
                </c:pt>
                <c:pt idx="34">
                  <c:v>3.25</c:v>
                </c:pt>
                <c:pt idx="35">
                  <c:v>3.25</c:v>
                </c:pt>
                <c:pt idx="36">
                  <c:v>3.25</c:v>
                </c:pt>
                <c:pt idx="37">
                  <c:v>3.25</c:v>
                </c:pt>
                <c:pt idx="38">
                  <c:v>3.25</c:v>
                </c:pt>
                <c:pt idx="39">
                  <c:v>3.25</c:v>
                </c:pt>
                <c:pt idx="40">
                  <c:v>3.25</c:v>
                </c:pt>
                <c:pt idx="41">
                  <c:v>3.25</c:v>
                </c:pt>
                <c:pt idx="42">
                  <c:v>3.25</c:v>
                </c:pt>
                <c:pt idx="43">
                  <c:v>3.2903225806451615</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3.2903225806451615</c:v>
                </c:pt>
                <c:pt idx="44" formatCode="0.0">
                  <c:v>3.2</c:v>
                </c:pt>
                <c:pt idx="45" formatCode="0.0">
                  <c:v>3.19</c:v>
                </c:pt>
                <c:pt idx="46" formatCode="0.0">
                  <c:v>3.18</c:v>
                </c:pt>
                <c:pt idx="47" formatCode="0.0">
                  <c:v>3.17</c:v>
                </c:pt>
                <c:pt idx="48" formatCode="0.0">
                  <c:v>3.17</c:v>
                </c:pt>
                <c:pt idx="49" formatCode="0.0">
                  <c:v>3.16</c:v>
                </c:pt>
                <c:pt idx="50" formatCode="0.0">
                  <c:v>3.16</c:v>
                </c:pt>
                <c:pt idx="51" formatCode="0.0">
                  <c:v>3.15</c:v>
                </c:pt>
                <c:pt idx="52" formatCode="0.0">
                  <c:v>3.15</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3.2903225806451615</c:v>
                </c:pt>
                <c:pt idx="44">
                  <c:v>3.6366129032258065</c:v>
                </c:pt>
                <c:pt idx="45">
                  <c:v>3.8366129032258067</c:v>
                </c:pt>
                <c:pt idx="46">
                  <c:v>4.036612903225806</c:v>
                </c:pt>
                <c:pt idx="47">
                  <c:v>4.1366129032258065</c:v>
                </c:pt>
                <c:pt idx="48">
                  <c:v>4.4366129032258064</c:v>
                </c:pt>
                <c:pt idx="49">
                  <c:v>4.5666129032258063</c:v>
                </c:pt>
                <c:pt idx="50">
                  <c:v>4.9766129032258064</c:v>
                </c:pt>
                <c:pt idx="51">
                  <c:v>5.2966129032258067</c:v>
                </c:pt>
                <c:pt idx="52">
                  <c:v>5.5166129032258073</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3.2903225806451615</c:v>
                </c:pt>
                <c:pt idx="44">
                  <c:v>3.25</c:v>
                </c:pt>
                <c:pt idx="45">
                  <c:v>3.25</c:v>
                </c:pt>
                <c:pt idx="46">
                  <c:v>3.25</c:v>
                </c:pt>
                <c:pt idx="47">
                  <c:v>3.2</c:v>
                </c:pt>
                <c:pt idx="48">
                  <c:v>3.2</c:v>
                </c:pt>
                <c:pt idx="49">
                  <c:v>3.2</c:v>
                </c:pt>
                <c:pt idx="50">
                  <c:v>3.2</c:v>
                </c:pt>
                <c:pt idx="51">
                  <c:v>3.2</c:v>
                </c:pt>
                <c:pt idx="52">
                  <c:v>3.2</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3.2903225806451615</c:v>
                </c:pt>
                <c:pt idx="44">
                  <c:v>3.3</c:v>
                </c:pt>
                <c:pt idx="45">
                  <c:v>2.9</c:v>
                </c:pt>
                <c:pt idx="46">
                  <c:v>2.6</c:v>
                </c:pt>
                <c:pt idx="47">
                  <c:v>2.6</c:v>
                </c:pt>
                <c:pt idx="48">
                  <c:v>2.6</c:v>
                </c:pt>
                <c:pt idx="49">
                  <c:v>2.6</c:v>
                </c:pt>
                <c:pt idx="50">
                  <c:v>2.6</c:v>
                </c:pt>
                <c:pt idx="51">
                  <c:v>2.6</c:v>
                </c:pt>
                <c:pt idx="52">
                  <c:v>2.6</c:v>
                </c:pt>
              </c:numCache>
            </c:numRef>
          </c:val>
          <c:smooth val="0"/>
        </c:ser>
        <c:dLbls>
          <c:showLegendKey val="0"/>
          <c:showVal val="0"/>
          <c:showCatName val="0"/>
          <c:showSerName val="0"/>
          <c:showPercent val="0"/>
          <c:showBubbleSize val="0"/>
        </c:dLbls>
        <c:marker val="1"/>
        <c:smooth val="0"/>
        <c:axId val="258213376"/>
        <c:axId val="258214912"/>
      </c:lineChart>
      <c:catAx>
        <c:axId val="258213376"/>
        <c:scaling>
          <c:orientation val="minMax"/>
        </c:scaling>
        <c:delete val="0"/>
        <c:axPos val="b"/>
        <c:numFmt formatCode="General" sourceLinked="1"/>
        <c:majorTickMark val="none"/>
        <c:minorTickMark val="none"/>
        <c:tickLblPos val="none"/>
        <c:spPr>
          <a:ln w="12700">
            <a:solidFill>
              <a:srgbClr val="808080"/>
            </a:solidFill>
            <a:prstDash val="solid"/>
          </a:ln>
        </c:spPr>
        <c:crossAx val="258214912"/>
        <c:crossesAt val="0"/>
        <c:auto val="1"/>
        <c:lblAlgn val="ctr"/>
        <c:lblOffset val="100"/>
        <c:tickLblSkip val="1"/>
        <c:tickMarkSkip val="1"/>
        <c:noMultiLvlLbl val="0"/>
      </c:catAx>
      <c:valAx>
        <c:axId val="258214912"/>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58213376"/>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0.6</c:v>
                </c:pt>
                <c:pt idx="1">
                  <c:v>2.8</c:v>
                </c:pt>
                <c:pt idx="2">
                  <c:v>3</c:v>
                </c:pt>
                <c:pt idx="3">
                  <c:v>2.4</c:v>
                </c:pt>
                <c:pt idx="4">
                  <c:v>3.7</c:v>
                </c:pt>
                <c:pt idx="5">
                  <c:v>4.4000000000000004</c:v>
                </c:pt>
                <c:pt idx="6">
                  <c:v>2.6</c:v>
                </c:pt>
                <c:pt idx="7">
                  <c:v>4.4000000000000004</c:v>
                </c:pt>
                <c:pt idx="8">
                  <c:v>3.2</c:v>
                </c:pt>
                <c:pt idx="9">
                  <c:v>2.5</c:v>
                </c:pt>
                <c:pt idx="10">
                  <c:v>2</c:v>
                </c:pt>
                <c:pt idx="11">
                  <c:v>2</c:v>
                </c:pt>
                <c:pt idx="12">
                  <c:v>2.2999999999999998</c:v>
                </c:pt>
                <c:pt idx="13">
                  <c:v>-1.3</c:v>
                </c:pt>
                <c:pt idx="14">
                  <c:v>-2.2000000000000002</c:v>
                </c:pt>
                <c:pt idx="15">
                  <c:v>-7.1</c:v>
                </c:pt>
                <c:pt idx="16">
                  <c:v>-11.3</c:v>
                </c:pt>
                <c:pt idx="17">
                  <c:v>-0.8</c:v>
                </c:pt>
                <c:pt idx="18">
                  <c:v>1.2</c:v>
                </c:pt>
                <c:pt idx="19">
                  <c:v>2</c:v>
                </c:pt>
                <c:pt idx="20">
                  <c:v>1.7</c:v>
                </c:pt>
                <c:pt idx="21">
                  <c:v>3.9</c:v>
                </c:pt>
                <c:pt idx="22">
                  <c:v>1.9</c:v>
                </c:pt>
                <c:pt idx="23">
                  <c:v>2.1</c:v>
                </c:pt>
                <c:pt idx="24">
                  <c:v>3.5</c:v>
                </c:pt>
                <c:pt idx="25">
                  <c:v>0</c:v>
                </c:pt>
                <c:pt idx="26">
                  <c:v>-0.1</c:v>
                </c:pt>
                <c:pt idx="27">
                  <c:v>-1.2</c:v>
                </c:pt>
                <c:pt idx="28">
                  <c:v>-0.7</c:v>
                </c:pt>
                <c:pt idx="29">
                  <c:v>-1.3</c:v>
                </c:pt>
                <c:pt idx="30">
                  <c:v>-0.6</c:v>
                </c:pt>
                <c:pt idx="31">
                  <c:v>-1.7</c:v>
                </c:pt>
                <c:pt idx="32">
                  <c:v>-1</c:v>
                </c:pt>
                <c:pt idx="33">
                  <c:v>1.6</c:v>
                </c:pt>
                <c:pt idx="34">
                  <c:v>1</c:v>
                </c:pt>
                <c:pt idx="35">
                  <c:v>0.8</c:v>
                </c:pt>
                <c:pt idx="36">
                  <c:v>0.9</c:v>
                </c:pt>
                <c:pt idx="37">
                  <c:v>0.2</c:v>
                </c:pt>
                <c:pt idx="38">
                  <c:v>1.2</c:v>
                </c:pt>
                <c:pt idx="39">
                  <c:v>1.5</c:v>
                </c:pt>
                <c:pt idx="40">
                  <c:v>2.2000000000000002</c:v>
                </c:pt>
                <c:pt idx="41">
                  <c:v>1.6</c:v>
                </c:pt>
                <c:pt idx="42">
                  <c:v>1.2</c:v>
                </c:pt>
                <c:pt idx="43">
                  <c:v>1.6</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#N/A</c:v>
                </c:pt>
                <c:pt idx="44" formatCode="0.0">
                  <c:v>#N/A</c:v>
                </c:pt>
                <c:pt idx="45" formatCode="0.0">
                  <c:v>#N/A</c:v>
                </c:pt>
                <c:pt idx="46" formatCode="0.0">
                  <c:v>#N/A</c:v>
                </c:pt>
                <c:pt idx="47" formatCode="0.0">
                  <c:v>#N/A</c:v>
                </c:pt>
                <c:pt idx="48" formatCode="0.0">
                  <c:v>#N/A</c:v>
                </c:pt>
                <c:pt idx="49" formatCode="0.0">
                  <c:v>#N/A</c:v>
                </c:pt>
                <c:pt idx="50" formatCode="0.0">
                  <c:v>#N/A</c:v>
                </c:pt>
                <c:pt idx="51" formatCode="0.0">
                  <c:v>#N/A</c:v>
                </c:pt>
                <c:pt idx="52" formatCode="0.0">
                  <c:v>#N/A</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1.6</c:v>
                </c:pt>
                <c:pt idx="44">
                  <c:v>1.7</c:v>
                </c:pt>
                <c:pt idx="45">
                  <c:v>1.8</c:v>
                </c:pt>
                <c:pt idx="46">
                  <c:v>1.8</c:v>
                </c:pt>
                <c:pt idx="47">
                  <c:v>1.8</c:v>
                </c:pt>
                <c:pt idx="48">
                  <c:v>1.8</c:v>
                </c:pt>
                <c:pt idx="49">
                  <c:v>1.7</c:v>
                </c:pt>
                <c:pt idx="50">
                  <c:v>1.7</c:v>
                </c:pt>
                <c:pt idx="51">
                  <c:v>1.7</c:v>
                </c:pt>
                <c:pt idx="52">
                  <c:v>1.6</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1.6</c:v>
                </c:pt>
                <c:pt idx="44">
                  <c:v>-3.4</c:v>
                </c:pt>
                <c:pt idx="45">
                  <c:v>-3.2</c:v>
                </c:pt>
                <c:pt idx="46">
                  <c:v>-1.8</c:v>
                </c:pt>
                <c:pt idx="47">
                  <c:v>-0.7</c:v>
                </c:pt>
                <c:pt idx="48">
                  <c:v>0.2</c:v>
                </c:pt>
                <c:pt idx="49">
                  <c:v>0.9</c:v>
                </c:pt>
                <c:pt idx="50">
                  <c:v>1.5</c:v>
                </c:pt>
                <c:pt idx="51">
                  <c:v>1.8</c:v>
                </c:pt>
                <c:pt idx="52">
                  <c:v>2</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1.6</c:v>
                </c:pt>
                <c:pt idx="44">
                  <c:v>-4.4000000000000004</c:v>
                </c:pt>
                <c:pt idx="45">
                  <c:v>-5.4</c:v>
                </c:pt>
                <c:pt idx="46">
                  <c:v>-4.4000000000000004</c:v>
                </c:pt>
                <c:pt idx="47">
                  <c:v>-3.4</c:v>
                </c:pt>
                <c:pt idx="48">
                  <c:v>-1.6</c:v>
                </c:pt>
                <c:pt idx="49">
                  <c:v>-0.2</c:v>
                </c:pt>
                <c:pt idx="50">
                  <c:v>0.9</c:v>
                </c:pt>
                <c:pt idx="51">
                  <c:v>1.6</c:v>
                </c:pt>
                <c:pt idx="52">
                  <c:v>2.1</c:v>
                </c:pt>
              </c:numCache>
            </c:numRef>
          </c:val>
          <c:smooth val="0"/>
        </c:ser>
        <c:dLbls>
          <c:showLegendKey val="0"/>
          <c:showVal val="0"/>
          <c:showCatName val="0"/>
          <c:showSerName val="0"/>
          <c:showPercent val="0"/>
          <c:showBubbleSize val="0"/>
        </c:dLbls>
        <c:marker val="1"/>
        <c:smooth val="0"/>
        <c:axId val="258919424"/>
        <c:axId val="259068672"/>
      </c:lineChart>
      <c:catAx>
        <c:axId val="258919424"/>
        <c:scaling>
          <c:orientation val="minMax"/>
        </c:scaling>
        <c:delete val="0"/>
        <c:axPos val="b"/>
        <c:numFmt formatCode="General" sourceLinked="1"/>
        <c:majorTickMark val="none"/>
        <c:minorTickMark val="none"/>
        <c:tickLblPos val="none"/>
        <c:spPr>
          <a:ln w="12700">
            <a:solidFill>
              <a:srgbClr val="808080"/>
            </a:solidFill>
            <a:prstDash val="solid"/>
          </a:ln>
        </c:spPr>
        <c:crossAx val="259068672"/>
        <c:crossesAt val="0"/>
        <c:auto val="1"/>
        <c:lblAlgn val="ctr"/>
        <c:lblOffset val="100"/>
        <c:tickLblSkip val="1"/>
        <c:tickMarkSkip val="1"/>
        <c:noMultiLvlLbl val="0"/>
      </c:catAx>
      <c:valAx>
        <c:axId val="259068672"/>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58919424"/>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1.5</c:v>
                </c:pt>
                <c:pt idx="1">
                  <c:v>2.2000000000000002</c:v>
                </c:pt>
                <c:pt idx="2">
                  <c:v>3.2</c:v>
                </c:pt>
                <c:pt idx="3">
                  <c:v>2.5</c:v>
                </c:pt>
                <c:pt idx="4">
                  <c:v>1.7</c:v>
                </c:pt>
                <c:pt idx="5">
                  <c:v>2.5</c:v>
                </c:pt>
                <c:pt idx="6">
                  <c:v>2</c:v>
                </c:pt>
                <c:pt idx="7">
                  <c:v>0.9</c:v>
                </c:pt>
                <c:pt idx="8">
                  <c:v>2.2000000000000002</c:v>
                </c:pt>
                <c:pt idx="9">
                  <c:v>2.2999999999999998</c:v>
                </c:pt>
                <c:pt idx="10">
                  <c:v>2.1</c:v>
                </c:pt>
                <c:pt idx="11">
                  <c:v>4.9000000000000004</c:v>
                </c:pt>
                <c:pt idx="12">
                  <c:v>4.2</c:v>
                </c:pt>
                <c:pt idx="13">
                  <c:v>3.2</c:v>
                </c:pt>
                <c:pt idx="14">
                  <c:v>3.2</c:v>
                </c:pt>
                <c:pt idx="15">
                  <c:v>-1.4</c:v>
                </c:pt>
                <c:pt idx="16">
                  <c:v>-1.1000000000000001</c:v>
                </c:pt>
                <c:pt idx="17">
                  <c:v>0</c:v>
                </c:pt>
                <c:pt idx="18">
                  <c:v>1.1000000000000001</c:v>
                </c:pt>
                <c:pt idx="19">
                  <c:v>1.6</c:v>
                </c:pt>
                <c:pt idx="20">
                  <c:v>1.8</c:v>
                </c:pt>
                <c:pt idx="21">
                  <c:v>2</c:v>
                </c:pt>
                <c:pt idx="22">
                  <c:v>1.6</c:v>
                </c:pt>
                <c:pt idx="23">
                  <c:v>2.6</c:v>
                </c:pt>
                <c:pt idx="24">
                  <c:v>3.6</c:v>
                </c:pt>
                <c:pt idx="25">
                  <c:v>3.2</c:v>
                </c:pt>
                <c:pt idx="26">
                  <c:v>1.4</c:v>
                </c:pt>
                <c:pt idx="27">
                  <c:v>3.5</c:v>
                </c:pt>
                <c:pt idx="28">
                  <c:v>2.7</c:v>
                </c:pt>
                <c:pt idx="29">
                  <c:v>2.2999999999999998</c:v>
                </c:pt>
                <c:pt idx="30">
                  <c:v>1.6</c:v>
                </c:pt>
                <c:pt idx="31">
                  <c:v>2.4</c:v>
                </c:pt>
                <c:pt idx="32">
                  <c:v>1.1000000000000001</c:v>
                </c:pt>
                <c:pt idx="33">
                  <c:v>0.5</c:v>
                </c:pt>
                <c:pt idx="34">
                  <c:v>1.3</c:v>
                </c:pt>
                <c:pt idx="35">
                  <c:v>0.3</c:v>
                </c:pt>
                <c:pt idx="36">
                  <c:v>0.6</c:v>
                </c:pt>
                <c:pt idx="37">
                  <c:v>0.1</c:v>
                </c:pt>
                <c:pt idx="38">
                  <c:v>0.3</c:v>
                </c:pt>
                <c:pt idx="39">
                  <c:v>-0.4</c:v>
                </c:pt>
                <c:pt idx="40">
                  <c:v>-1.2</c:v>
                </c:pt>
                <c:pt idx="41">
                  <c:v>2.2000000000000002</c:v>
                </c:pt>
                <c:pt idx="42">
                  <c:v>-0.1</c:v>
                </c:pt>
                <c:pt idx="43">
                  <c:v>-0.1</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#N/A</c:v>
                </c:pt>
                <c:pt idx="44" formatCode="0.0">
                  <c:v>#N/A</c:v>
                </c:pt>
                <c:pt idx="45" formatCode="0.0">
                  <c:v>#N/A</c:v>
                </c:pt>
                <c:pt idx="46" formatCode="0.0">
                  <c:v>#N/A</c:v>
                </c:pt>
                <c:pt idx="47" formatCode="0.0">
                  <c:v>#N/A</c:v>
                </c:pt>
                <c:pt idx="48" formatCode="0.0">
                  <c:v>#N/A</c:v>
                </c:pt>
                <c:pt idx="49" formatCode="0.0">
                  <c:v>#N/A</c:v>
                </c:pt>
                <c:pt idx="50" formatCode="0.0">
                  <c:v>#N/A</c:v>
                </c:pt>
                <c:pt idx="51" formatCode="0.0">
                  <c:v>#N/A</c:v>
                </c:pt>
                <c:pt idx="52" formatCode="0.0">
                  <c:v>#N/A</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-0.1</c:v>
                </c:pt>
                <c:pt idx="44">
                  <c:v>0.9</c:v>
                </c:pt>
                <c:pt idx="45">
                  <c:v>1.2</c:v>
                </c:pt>
                <c:pt idx="46">
                  <c:v>1.3</c:v>
                </c:pt>
                <c:pt idx="47">
                  <c:v>1.4</c:v>
                </c:pt>
                <c:pt idx="48">
                  <c:v>1.5</c:v>
                </c:pt>
                <c:pt idx="49">
                  <c:v>1.5</c:v>
                </c:pt>
                <c:pt idx="50">
                  <c:v>1.6</c:v>
                </c:pt>
                <c:pt idx="51">
                  <c:v>1.5</c:v>
                </c:pt>
                <c:pt idx="52">
                  <c:v>1.5</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-0.1</c:v>
                </c:pt>
                <c:pt idx="44">
                  <c:v>-0.5</c:v>
                </c:pt>
                <c:pt idx="45">
                  <c:v>-0.8</c:v>
                </c:pt>
                <c:pt idx="46">
                  <c:v>-0.6</c:v>
                </c:pt>
                <c:pt idx="47">
                  <c:v>-0.3</c:v>
                </c:pt>
                <c:pt idx="48">
                  <c:v>0.1</c:v>
                </c:pt>
                <c:pt idx="49">
                  <c:v>0.4</c:v>
                </c:pt>
                <c:pt idx="50">
                  <c:v>0.6</c:v>
                </c:pt>
                <c:pt idx="51">
                  <c:v>0.8</c:v>
                </c:pt>
                <c:pt idx="52">
                  <c:v>0.9</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-0.1</c:v>
                </c:pt>
                <c:pt idx="44">
                  <c:v>-0.4</c:v>
                </c:pt>
                <c:pt idx="45">
                  <c:v>-1</c:v>
                </c:pt>
                <c:pt idx="46">
                  <c:v>-1.3</c:v>
                </c:pt>
                <c:pt idx="47">
                  <c:v>-1.2</c:v>
                </c:pt>
                <c:pt idx="48">
                  <c:v>-0.9</c:v>
                </c:pt>
                <c:pt idx="49">
                  <c:v>-0.5</c:v>
                </c:pt>
                <c:pt idx="50">
                  <c:v>-0.1</c:v>
                </c:pt>
                <c:pt idx="51">
                  <c:v>0.2</c:v>
                </c:pt>
                <c:pt idx="52">
                  <c:v>0.4</c:v>
                </c:pt>
              </c:numCache>
            </c:numRef>
          </c:val>
          <c:smooth val="0"/>
        </c:ser>
        <c:dLbls>
          <c:showLegendKey val="0"/>
          <c:showVal val="0"/>
          <c:showCatName val="0"/>
          <c:showSerName val="0"/>
          <c:showPercent val="0"/>
          <c:showBubbleSize val="0"/>
        </c:dLbls>
        <c:marker val="1"/>
        <c:smooth val="0"/>
        <c:axId val="259111936"/>
        <c:axId val="259117824"/>
      </c:lineChart>
      <c:catAx>
        <c:axId val="259111936"/>
        <c:scaling>
          <c:orientation val="minMax"/>
        </c:scaling>
        <c:delete val="0"/>
        <c:axPos val="b"/>
        <c:numFmt formatCode="General" sourceLinked="1"/>
        <c:majorTickMark val="none"/>
        <c:minorTickMark val="none"/>
        <c:tickLblPos val="none"/>
        <c:spPr>
          <a:ln w="12700">
            <a:solidFill>
              <a:srgbClr val="808080"/>
            </a:solidFill>
            <a:prstDash val="solid"/>
          </a:ln>
        </c:spPr>
        <c:crossAx val="259117824"/>
        <c:crossesAt val="0"/>
        <c:auto val="1"/>
        <c:lblAlgn val="ctr"/>
        <c:lblOffset val="100"/>
        <c:tickLblSkip val="1"/>
        <c:tickMarkSkip val="1"/>
        <c:noMultiLvlLbl val="0"/>
      </c:catAx>
      <c:valAx>
        <c:axId val="259117824"/>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59111936"/>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1.2969999999999999</c:v>
                </c:pt>
                <c:pt idx="1">
                  <c:v>1.21</c:v>
                </c:pt>
                <c:pt idx="2">
                  <c:v>1.206</c:v>
                </c:pt>
                <c:pt idx="3">
                  <c:v>1.1839999999999999</c:v>
                </c:pt>
                <c:pt idx="4">
                  <c:v>1.214</c:v>
                </c:pt>
                <c:pt idx="5">
                  <c:v>1.278</c:v>
                </c:pt>
                <c:pt idx="6">
                  <c:v>1.2689999999999999</c:v>
                </c:pt>
                <c:pt idx="7">
                  <c:v>1.32</c:v>
                </c:pt>
                <c:pt idx="8">
                  <c:v>1.337</c:v>
                </c:pt>
                <c:pt idx="9">
                  <c:v>1.3520000000000001</c:v>
                </c:pt>
                <c:pt idx="10">
                  <c:v>1.4219999999999999</c:v>
                </c:pt>
                <c:pt idx="11">
                  <c:v>1.46</c:v>
                </c:pt>
                <c:pt idx="12">
                  <c:v>1.581</c:v>
                </c:pt>
                <c:pt idx="13">
                  <c:v>1.575</c:v>
                </c:pt>
                <c:pt idx="14">
                  <c:v>1.4079999999999999</c:v>
                </c:pt>
                <c:pt idx="15">
                  <c:v>1.3919999999999999</c:v>
                </c:pt>
                <c:pt idx="16">
                  <c:v>1.3260000000000001</c:v>
                </c:pt>
                <c:pt idx="17">
                  <c:v>1.4019999999999999</c:v>
                </c:pt>
                <c:pt idx="18">
                  <c:v>1.4630000000000001</c:v>
                </c:pt>
                <c:pt idx="19">
                  <c:v>1.4330000000000001</c:v>
                </c:pt>
                <c:pt idx="20">
                  <c:v>1.353</c:v>
                </c:pt>
                <c:pt idx="21">
                  <c:v>1.2290000000000001</c:v>
                </c:pt>
                <c:pt idx="22">
                  <c:v>1.36</c:v>
                </c:pt>
                <c:pt idx="23">
                  <c:v>1.327</c:v>
                </c:pt>
                <c:pt idx="24">
                  <c:v>1.4179999999999999</c:v>
                </c:pt>
                <c:pt idx="25">
                  <c:v>1.452</c:v>
                </c:pt>
                <c:pt idx="26">
                  <c:v>1.345</c:v>
                </c:pt>
                <c:pt idx="27">
                  <c:v>1.2969999999999999</c:v>
                </c:pt>
                <c:pt idx="28">
                  <c:v>1.333</c:v>
                </c:pt>
                <c:pt idx="29">
                  <c:v>1.2669999999999999</c:v>
                </c:pt>
                <c:pt idx="30">
                  <c:v>1.286</c:v>
                </c:pt>
                <c:pt idx="31">
                  <c:v>1.319</c:v>
                </c:pt>
                <c:pt idx="32">
                  <c:v>1.282</c:v>
                </c:pt>
                <c:pt idx="33">
                  <c:v>1.3009999999999999</c:v>
                </c:pt>
                <c:pt idx="34">
                  <c:v>1.3540000000000001</c:v>
                </c:pt>
                <c:pt idx="35">
                  <c:v>1.3779999999999999</c:v>
                </c:pt>
                <c:pt idx="36">
                  <c:v>1.3779999999999999</c:v>
                </c:pt>
                <c:pt idx="37">
                  <c:v>1.369</c:v>
                </c:pt>
                <c:pt idx="38">
                  <c:v>1.2629999999999999</c:v>
                </c:pt>
                <c:pt idx="39">
                  <c:v>1.21</c:v>
                </c:pt>
                <c:pt idx="40">
                  <c:v>1.0740000000000001</c:v>
                </c:pt>
                <c:pt idx="41">
                  <c:v>1.115</c:v>
                </c:pt>
                <c:pt idx="42">
                  <c:v>1.1160000000000001</c:v>
                </c:pt>
                <c:pt idx="43">
                  <c:v>1.0860000000000001</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#N/A</c:v>
                </c:pt>
                <c:pt idx="44" formatCode="0.0">
                  <c:v>#N/A</c:v>
                </c:pt>
                <c:pt idx="45" formatCode="0.0">
                  <c:v>#N/A</c:v>
                </c:pt>
                <c:pt idx="46" formatCode="0.0">
                  <c:v>#N/A</c:v>
                </c:pt>
                <c:pt idx="47" formatCode="0.0">
                  <c:v>#N/A</c:v>
                </c:pt>
                <c:pt idx="48" formatCode="0.0">
                  <c:v>#N/A</c:v>
                </c:pt>
                <c:pt idx="49" formatCode="0.0">
                  <c:v>#N/A</c:v>
                </c:pt>
                <c:pt idx="50" formatCode="0.0">
                  <c:v>#N/A</c:v>
                </c:pt>
                <c:pt idx="51" formatCode="0.0">
                  <c:v>#N/A</c:v>
                </c:pt>
                <c:pt idx="52" formatCode="0.0">
                  <c:v>#N/A</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1.0860000000000001</c:v>
                </c:pt>
                <c:pt idx="44">
                  <c:v>1.0720000000000001</c:v>
                </c:pt>
                <c:pt idx="45">
                  <c:v>1.06</c:v>
                </c:pt>
                <c:pt idx="46">
                  <c:v>1.0509999999999999</c:v>
                </c:pt>
                <c:pt idx="47">
                  <c:v>1.0429999999999999</c:v>
                </c:pt>
                <c:pt idx="48">
                  <c:v>1.05</c:v>
                </c:pt>
                <c:pt idx="49">
                  <c:v>1.0580000000000001</c:v>
                </c:pt>
                <c:pt idx="50">
                  <c:v>1.0649999999999999</c:v>
                </c:pt>
                <c:pt idx="51">
                  <c:v>1.073</c:v>
                </c:pt>
                <c:pt idx="52">
                  <c:v>1.079</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1.0860000000000001</c:v>
                </c:pt>
                <c:pt idx="44">
                  <c:v>0.99099999999999999</c:v>
                </c:pt>
                <c:pt idx="45">
                  <c:v>0.98199999999999998</c:v>
                </c:pt>
                <c:pt idx="46">
                  <c:v>0.97599999999999998</c:v>
                </c:pt>
                <c:pt idx="47">
                  <c:v>0.97199999999999998</c:v>
                </c:pt>
                <c:pt idx="48">
                  <c:v>0.98099999999999998</c:v>
                </c:pt>
                <c:pt idx="49">
                  <c:v>0.99099999999999999</c:v>
                </c:pt>
                <c:pt idx="50">
                  <c:v>1</c:v>
                </c:pt>
                <c:pt idx="51">
                  <c:v>1.01</c:v>
                </c:pt>
                <c:pt idx="52">
                  <c:v>1.0189999999999999</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1.0860000000000001</c:v>
                </c:pt>
                <c:pt idx="44">
                  <c:v>1.002</c:v>
                </c:pt>
                <c:pt idx="45">
                  <c:v>0.97</c:v>
                </c:pt>
                <c:pt idx="46">
                  <c:v>0.95199999999999996</c:v>
                </c:pt>
                <c:pt idx="47">
                  <c:v>0.93500000000000005</c:v>
                </c:pt>
                <c:pt idx="48">
                  <c:v>0.94599999999999995</c:v>
                </c:pt>
                <c:pt idx="49">
                  <c:v>0.95699999999999996</c:v>
                </c:pt>
                <c:pt idx="50">
                  <c:v>0.96799999999999997</c:v>
                </c:pt>
                <c:pt idx="51">
                  <c:v>0.97899999999999998</c:v>
                </c:pt>
                <c:pt idx="52">
                  <c:v>0.98899999999999999</c:v>
                </c:pt>
              </c:numCache>
            </c:numRef>
          </c:val>
          <c:smooth val="0"/>
        </c:ser>
        <c:dLbls>
          <c:showLegendKey val="0"/>
          <c:showVal val="0"/>
          <c:showCatName val="0"/>
          <c:showSerName val="0"/>
          <c:showPercent val="0"/>
          <c:showBubbleSize val="0"/>
        </c:dLbls>
        <c:marker val="1"/>
        <c:smooth val="0"/>
        <c:axId val="264030464"/>
        <c:axId val="263913472"/>
      </c:lineChart>
      <c:catAx>
        <c:axId val="264030464"/>
        <c:scaling>
          <c:orientation val="minMax"/>
        </c:scaling>
        <c:delete val="0"/>
        <c:axPos val="b"/>
        <c:numFmt formatCode="General" sourceLinked="1"/>
        <c:majorTickMark val="none"/>
        <c:minorTickMark val="none"/>
        <c:tickLblPos val="none"/>
        <c:spPr>
          <a:ln w="12700">
            <a:solidFill>
              <a:srgbClr val="808080"/>
            </a:solidFill>
            <a:prstDash val="solid"/>
          </a:ln>
        </c:spPr>
        <c:crossAx val="263913472"/>
        <c:crossesAt val="0"/>
        <c:auto val="1"/>
        <c:lblAlgn val="ctr"/>
        <c:lblOffset val="100"/>
        <c:tickLblSkip val="1"/>
        <c:tickMarkSkip val="1"/>
        <c:noMultiLvlLbl val="0"/>
      </c:catAx>
      <c:valAx>
        <c:axId val="263913472"/>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64030464"/>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10.3</c:v>
                </c:pt>
                <c:pt idx="1">
                  <c:v>8.9</c:v>
                </c:pt>
                <c:pt idx="2">
                  <c:v>9.3000000000000007</c:v>
                </c:pt>
                <c:pt idx="3">
                  <c:v>11.6</c:v>
                </c:pt>
                <c:pt idx="4">
                  <c:v>10.9</c:v>
                </c:pt>
                <c:pt idx="5">
                  <c:v>7.1</c:v>
                </c:pt>
                <c:pt idx="6">
                  <c:v>10.3</c:v>
                </c:pt>
                <c:pt idx="7">
                  <c:v>11.1</c:v>
                </c:pt>
                <c:pt idx="8">
                  <c:v>13.7</c:v>
                </c:pt>
                <c:pt idx="9">
                  <c:v>10.6</c:v>
                </c:pt>
                <c:pt idx="10">
                  <c:v>8.6</c:v>
                </c:pt>
                <c:pt idx="11">
                  <c:v>12.9</c:v>
                </c:pt>
                <c:pt idx="12">
                  <c:v>7.1</c:v>
                </c:pt>
                <c:pt idx="13">
                  <c:v>6.1</c:v>
                </c:pt>
                <c:pt idx="14">
                  <c:v>3.1</c:v>
                </c:pt>
                <c:pt idx="15">
                  <c:v>0.1</c:v>
                </c:pt>
                <c:pt idx="16">
                  <c:v>3.8</c:v>
                </c:pt>
                <c:pt idx="17">
                  <c:v>15.4</c:v>
                </c:pt>
                <c:pt idx="18">
                  <c:v>12.6</c:v>
                </c:pt>
                <c:pt idx="19">
                  <c:v>9</c:v>
                </c:pt>
                <c:pt idx="20">
                  <c:v>9.8000000000000007</c:v>
                </c:pt>
                <c:pt idx="21">
                  <c:v>9.8000000000000007</c:v>
                </c:pt>
                <c:pt idx="22">
                  <c:v>8.8000000000000007</c:v>
                </c:pt>
                <c:pt idx="23">
                  <c:v>9.3000000000000007</c:v>
                </c:pt>
                <c:pt idx="24">
                  <c:v>9.5</c:v>
                </c:pt>
                <c:pt idx="25">
                  <c:v>7.1</c:v>
                </c:pt>
                <c:pt idx="26">
                  <c:v>5.9</c:v>
                </c:pt>
                <c:pt idx="27">
                  <c:v>6.1</c:v>
                </c:pt>
                <c:pt idx="28">
                  <c:v>7.1</c:v>
                </c:pt>
                <c:pt idx="29">
                  <c:v>5.9</c:v>
                </c:pt>
                <c:pt idx="30">
                  <c:v>6.5</c:v>
                </c:pt>
                <c:pt idx="31">
                  <c:v>7.2</c:v>
                </c:pt>
                <c:pt idx="32">
                  <c:v>6.3</c:v>
                </c:pt>
                <c:pt idx="33">
                  <c:v>7</c:v>
                </c:pt>
                <c:pt idx="34">
                  <c:v>7.4</c:v>
                </c:pt>
                <c:pt idx="35">
                  <c:v>6.5</c:v>
                </c:pt>
                <c:pt idx="36">
                  <c:v>5.9</c:v>
                </c:pt>
                <c:pt idx="37">
                  <c:v>7</c:v>
                </c:pt>
                <c:pt idx="38">
                  <c:v>7.5</c:v>
                </c:pt>
                <c:pt idx="39">
                  <c:v>5.6</c:v>
                </c:pt>
                <c:pt idx="40">
                  <c:v>5.8</c:v>
                </c:pt>
                <c:pt idx="41">
                  <c:v>6.2</c:v>
                </c:pt>
                <c:pt idx="42">
                  <c:v>7</c:v>
                </c:pt>
                <c:pt idx="43">
                  <c:v>6.2</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#N/A</c:v>
                </c:pt>
                <c:pt idx="44" formatCode="0.0">
                  <c:v>#N/A</c:v>
                </c:pt>
                <c:pt idx="45" formatCode="0.0">
                  <c:v>#N/A</c:v>
                </c:pt>
                <c:pt idx="46" formatCode="0.0">
                  <c:v>#N/A</c:v>
                </c:pt>
                <c:pt idx="47" formatCode="0.0">
                  <c:v>#N/A</c:v>
                </c:pt>
                <c:pt idx="48" formatCode="0.0">
                  <c:v>#N/A</c:v>
                </c:pt>
                <c:pt idx="49" formatCode="0.0">
                  <c:v>#N/A</c:v>
                </c:pt>
                <c:pt idx="50" formatCode="0.0">
                  <c:v>#N/A</c:v>
                </c:pt>
                <c:pt idx="51" formatCode="0.0">
                  <c:v>#N/A</c:v>
                </c:pt>
                <c:pt idx="52" formatCode="0.0">
                  <c:v>#N/A</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6.2</c:v>
                </c:pt>
                <c:pt idx="44">
                  <c:v>6.1</c:v>
                </c:pt>
                <c:pt idx="45">
                  <c:v>6</c:v>
                </c:pt>
                <c:pt idx="46">
                  <c:v>5.9</c:v>
                </c:pt>
                <c:pt idx="47">
                  <c:v>5.9</c:v>
                </c:pt>
                <c:pt idx="48">
                  <c:v>5.9</c:v>
                </c:pt>
                <c:pt idx="49">
                  <c:v>6</c:v>
                </c:pt>
                <c:pt idx="50">
                  <c:v>6</c:v>
                </c:pt>
                <c:pt idx="51">
                  <c:v>6</c:v>
                </c:pt>
                <c:pt idx="52">
                  <c:v>6</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6.2</c:v>
                </c:pt>
                <c:pt idx="44">
                  <c:v>-1.1000000000000001</c:v>
                </c:pt>
                <c:pt idx="45">
                  <c:v>0.4</c:v>
                </c:pt>
                <c:pt idx="46">
                  <c:v>3.8</c:v>
                </c:pt>
                <c:pt idx="47">
                  <c:v>5.5</c:v>
                </c:pt>
                <c:pt idx="48">
                  <c:v>6.2</c:v>
                </c:pt>
                <c:pt idx="49">
                  <c:v>6.3</c:v>
                </c:pt>
                <c:pt idx="50">
                  <c:v>6.3</c:v>
                </c:pt>
                <c:pt idx="51">
                  <c:v>6.3</c:v>
                </c:pt>
                <c:pt idx="52">
                  <c:v>6.3</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6.2</c:v>
                </c:pt>
                <c:pt idx="44">
                  <c:v>-1.4</c:v>
                </c:pt>
                <c:pt idx="45">
                  <c:v>-0.8</c:v>
                </c:pt>
                <c:pt idx="46">
                  <c:v>1.5</c:v>
                </c:pt>
                <c:pt idx="47">
                  <c:v>2.9</c:v>
                </c:pt>
                <c:pt idx="48">
                  <c:v>5</c:v>
                </c:pt>
                <c:pt idx="49">
                  <c:v>6.1</c:v>
                </c:pt>
                <c:pt idx="50">
                  <c:v>6.4</c:v>
                </c:pt>
                <c:pt idx="51">
                  <c:v>6.5</c:v>
                </c:pt>
                <c:pt idx="52">
                  <c:v>6.5</c:v>
                </c:pt>
              </c:numCache>
            </c:numRef>
          </c:val>
          <c:smooth val="0"/>
        </c:ser>
        <c:dLbls>
          <c:showLegendKey val="0"/>
          <c:showVal val="0"/>
          <c:showCatName val="0"/>
          <c:showSerName val="0"/>
          <c:showPercent val="0"/>
          <c:showBubbleSize val="0"/>
        </c:dLbls>
        <c:marker val="1"/>
        <c:smooth val="0"/>
        <c:axId val="263944448"/>
        <c:axId val="263954432"/>
      </c:lineChart>
      <c:catAx>
        <c:axId val="263944448"/>
        <c:scaling>
          <c:orientation val="minMax"/>
        </c:scaling>
        <c:delete val="0"/>
        <c:axPos val="b"/>
        <c:numFmt formatCode="General" sourceLinked="1"/>
        <c:majorTickMark val="none"/>
        <c:minorTickMark val="none"/>
        <c:tickLblPos val="none"/>
        <c:spPr>
          <a:ln w="12700">
            <a:solidFill>
              <a:srgbClr val="808080"/>
            </a:solidFill>
            <a:prstDash val="solid"/>
          </a:ln>
        </c:spPr>
        <c:crossAx val="263954432"/>
        <c:crossesAt val="0"/>
        <c:auto val="1"/>
        <c:lblAlgn val="ctr"/>
        <c:lblOffset val="100"/>
        <c:tickLblSkip val="1"/>
        <c:tickMarkSkip val="1"/>
        <c:noMultiLvlLbl val="0"/>
      </c:catAx>
      <c:valAx>
        <c:axId val="263954432"/>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63944448"/>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2.9</c:v>
                </c:pt>
                <c:pt idx="1">
                  <c:v>1.5</c:v>
                </c:pt>
                <c:pt idx="2">
                  <c:v>2.2999999999999998</c:v>
                </c:pt>
                <c:pt idx="3">
                  <c:v>1.7</c:v>
                </c:pt>
                <c:pt idx="4">
                  <c:v>2.4</c:v>
                </c:pt>
                <c:pt idx="5">
                  <c:v>3.2</c:v>
                </c:pt>
                <c:pt idx="6">
                  <c:v>2.1</c:v>
                </c:pt>
                <c:pt idx="7">
                  <c:v>3.8</c:v>
                </c:pt>
                <c:pt idx="8">
                  <c:v>3.6</c:v>
                </c:pt>
                <c:pt idx="9">
                  <c:v>4.9000000000000004</c:v>
                </c:pt>
                <c:pt idx="10">
                  <c:v>7.4</c:v>
                </c:pt>
                <c:pt idx="11">
                  <c:v>6.1</c:v>
                </c:pt>
                <c:pt idx="12">
                  <c:v>8.1</c:v>
                </c:pt>
                <c:pt idx="13">
                  <c:v>6.4</c:v>
                </c:pt>
                <c:pt idx="14">
                  <c:v>2.8</c:v>
                </c:pt>
                <c:pt idx="15">
                  <c:v>-0.9</c:v>
                </c:pt>
                <c:pt idx="16">
                  <c:v>-1.4</c:v>
                </c:pt>
                <c:pt idx="17">
                  <c:v>2.2999999999999998</c:v>
                </c:pt>
                <c:pt idx="18">
                  <c:v>3.9</c:v>
                </c:pt>
                <c:pt idx="19">
                  <c:v>5.2</c:v>
                </c:pt>
                <c:pt idx="20">
                  <c:v>4.5999999999999996</c:v>
                </c:pt>
                <c:pt idx="21">
                  <c:v>3.4</c:v>
                </c:pt>
                <c:pt idx="22">
                  <c:v>3.9</c:v>
                </c:pt>
                <c:pt idx="23">
                  <c:v>7.7</c:v>
                </c:pt>
                <c:pt idx="24">
                  <c:v>6.3</c:v>
                </c:pt>
                <c:pt idx="25">
                  <c:v>5.4</c:v>
                </c:pt>
                <c:pt idx="26">
                  <c:v>5</c:v>
                </c:pt>
                <c:pt idx="27">
                  <c:v>3.4</c:v>
                </c:pt>
                <c:pt idx="28">
                  <c:v>3.2</c:v>
                </c:pt>
                <c:pt idx="29">
                  <c:v>4</c:v>
                </c:pt>
                <c:pt idx="30">
                  <c:v>1.9</c:v>
                </c:pt>
                <c:pt idx="31">
                  <c:v>3.7</c:v>
                </c:pt>
                <c:pt idx="32">
                  <c:v>4.2</c:v>
                </c:pt>
                <c:pt idx="33">
                  <c:v>3.1</c:v>
                </c:pt>
                <c:pt idx="34">
                  <c:v>3.5</c:v>
                </c:pt>
                <c:pt idx="35">
                  <c:v>4</c:v>
                </c:pt>
                <c:pt idx="36">
                  <c:v>1.5</c:v>
                </c:pt>
                <c:pt idx="37">
                  <c:v>2.7</c:v>
                </c:pt>
                <c:pt idx="38">
                  <c:v>2.2000000000000002</c:v>
                </c:pt>
                <c:pt idx="39">
                  <c:v>1</c:v>
                </c:pt>
                <c:pt idx="40">
                  <c:v>1</c:v>
                </c:pt>
                <c:pt idx="41">
                  <c:v>2.9</c:v>
                </c:pt>
                <c:pt idx="42">
                  <c:v>2.6</c:v>
                </c:pt>
                <c:pt idx="43">
                  <c:v>2.2999999999999998</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#N/A</c:v>
                </c:pt>
                <c:pt idx="44" formatCode="0.0">
                  <c:v>#N/A</c:v>
                </c:pt>
                <c:pt idx="45" formatCode="0.0">
                  <c:v>#N/A</c:v>
                </c:pt>
                <c:pt idx="46" formatCode="0.0">
                  <c:v>#N/A</c:v>
                </c:pt>
                <c:pt idx="47" formatCode="0.0">
                  <c:v>#N/A</c:v>
                </c:pt>
                <c:pt idx="48" formatCode="0.0">
                  <c:v>#N/A</c:v>
                </c:pt>
                <c:pt idx="49" formatCode="0.0">
                  <c:v>#N/A</c:v>
                </c:pt>
                <c:pt idx="50" formatCode="0.0">
                  <c:v>#N/A</c:v>
                </c:pt>
                <c:pt idx="51" formatCode="0.0">
                  <c:v>#N/A</c:v>
                </c:pt>
                <c:pt idx="52" formatCode="0.0">
                  <c:v>#N/A</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2.2999999999999998</c:v>
                </c:pt>
                <c:pt idx="44">
                  <c:v>2.2999999999999998</c:v>
                </c:pt>
                <c:pt idx="45">
                  <c:v>2.2999999999999998</c:v>
                </c:pt>
                <c:pt idx="46">
                  <c:v>2.2999999999999998</c:v>
                </c:pt>
                <c:pt idx="47">
                  <c:v>2.4</c:v>
                </c:pt>
                <c:pt idx="48">
                  <c:v>2.6</c:v>
                </c:pt>
                <c:pt idx="49">
                  <c:v>2.7</c:v>
                </c:pt>
                <c:pt idx="50">
                  <c:v>2.8</c:v>
                </c:pt>
                <c:pt idx="51">
                  <c:v>2.8</c:v>
                </c:pt>
                <c:pt idx="52">
                  <c:v>2.8</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2.2999999999999998</c:v>
                </c:pt>
                <c:pt idx="44">
                  <c:v>0.2</c:v>
                </c:pt>
                <c:pt idx="45">
                  <c:v>-0.3</c:v>
                </c:pt>
                <c:pt idx="46">
                  <c:v>-0.8</c:v>
                </c:pt>
                <c:pt idx="47">
                  <c:v>-0.7</c:v>
                </c:pt>
                <c:pt idx="48">
                  <c:v>-0.4</c:v>
                </c:pt>
                <c:pt idx="49">
                  <c:v>-0.1</c:v>
                </c:pt>
                <c:pt idx="50">
                  <c:v>0.3</c:v>
                </c:pt>
                <c:pt idx="51">
                  <c:v>0.6</c:v>
                </c:pt>
                <c:pt idx="52">
                  <c:v>0.8</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2.2999999999999998</c:v>
                </c:pt>
                <c:pt idx="44">
                  <c:v>0.1</c:v>
                </c:pt>
                <c:pt idx="45">
                  <c:v>-1.1000000000000001</c:v>
                </c:pt>
                <c:pt idx="46">
                  <c:v>-1.9</c:v>
                </c:pt>
                <c:pt idx="47">
                  <c:v>-2.4</c:v>
                </c:pt>
                <c:pt idx="48">
                  <c:v>-2.2000000000000002</c:v>
                </c:pt>
                <c:pt idx="49">
                  <c:v>-1.9</c:v>
                </c:pt>
                <c:pt idx="50">
                  <c:v>-1.4</c:v>
                </c:pt>
                <c:pt idx="51">
                  <c:v>-1</c:v>
                </c:pt>
                <c:pt idx="52">
                  <c:v>-0.5</c:v>
                </c:pt>
              </c:numCache>
            </c:numRef>
          </c:val>
          <c:smooth val="0"/>
        </c:ser>
        <c:dLbls>
          <c:showLegendKey val="0"/>
          <c:showVal val="0"/>
          <c:showCatName val="0"/>
          <c:showSerName val="0"/>
          <c:showPercent val="0"/>
          <c:showBubbleSize val="0"/>
        </c:dLbls>
        <c:marker val="1"/>
        <c:smooth val="0"/>
        <c:axId val="263734784"/>
        <c:axId val="263736320"/>
      </c:lineChart>
      <c:catAx>
        <c:axId val="263734784"/>
        <c:scaling>
          <c:orientation val="minMax"/>
        </c:scaling>
        <c:delete val="0"/>
        <c:axPos val="b"/>
        <c:numFmt formatCode="General" sourceLinked="1"/>
        <c:majorTickMark val="none"/>
        <c:minorTickMark val="none"/>
        <c:tickLblPos val="none"/>
        <c:spPr>
          <a:ln w="12700">
            <a:solidFill>
              <a:srgbClr val="808080"/>
            </a:solidFill>
            <a:prstDash val="solid"/>
          </a:ln>
        </c:spPr>
        <c:crossAx val="263736320"/>
        <c:crossesAt val="0"/>
        <c:auto val="1"/>
        <c:lblAlgn val="ctr"/>
        <c:lblOffset val="100"/>
        <c:tickLblSkip val="1"/>
        <c:tickMarkSkip val="1"/>
        <c:noMultiLvlLbl val="0"/>
      </c:catAx>
      <c:valAx>
        <c:axId val="263736320"/>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63734784"/>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98.6</c:v>
                </c:pt>
                <c:pt idx="1">
                  <c:v>98.9</c:v>
                </c:pt>
                <c:pt idx="2">
                  <c:v>98.6</c:v>
                </c:pt>
                <c:pt idx="3">
                  <c:v>98.1</c:v>
                </c:pt>
                <c:pt idx="4">
                  <c:v>96.8</c:v>
                </c:pt>
                <c:pt idx="5">
                  <c:v>96.7</c:v>
                </c:pt>
                <c:pt idx="6">
                  <c:v>96.4</c:v>
                </c:pt>
                <c:pt idx="7">
                  <c:v>94.6</c:v>
                </c:pt>
                <c:pt idx="8">
                  <c:v>94</c:v>
                </c:pt>
                <c:pt idx="9">
                  <c:v>91.9</c:v>
                </c:pt>
                <c:pt idx="10">
                  <c:v>90.6</c:v>
                </c:pt>
                <c:pt idx="11">
                  <c:v>89.4</c:v>
                </c:pt>
                <c:pt idx="12">
                  <c:v>88</c:v>
                </c:pt>
                <c:pt idx="13">
                  <c:v>88.7</c:v>
                </c:pt>
                <c:pt idx="14">
                  <c:v>91.6</c:v>
                </c:pt>
                <c:pt idx="15">
                  <c:v>92.3</c:v>
                </c:pt>
                <c:pt idx="16">
                  <c:v>94.2</c:v>
                </c:pt>
                <c:pt idx="17">
                  <c:v>92.3</c:v>
                </c:pt>
                <c:pt idx="18">
                  <c:v>91.3</c:v>
                </c:pt>
                <c:pt idx="19">
                  <c:v>90.7</c:v>
                </c:pt>
                <c:pt idx="20">
                  <c:v>89.8</c:v>
                </c:pt>
                <c:pt idx="21">
                  <c:v>91.1</c:v>
                </c:pt>
                <c:pt idx="22">
                  <c:v>88.4</c:v>
                </c:pt>
                <c:pt idx="23">
                  <c:v>87.4</c:v>
                </c:pt>
                <c:pt idx="24">
                  <c:v>86.5</c:v>
                </c:pt>
                <c:pt idx="25">
                  <c:v>85.3</c:v>
                </c:pt>
                <c:pt idx="26">
                  <c:v>87.4</c:v>
                </c:pt>
                <c:pt idx="27">
                  <c:v>87.4</c:v>
                </c:pt>
                <c:pt idx="28">
                  <c:v>86.4</c:v>
                </c:pt>
                <c:pt idx="29">
                  <c:v>88.1</c:v>
                </c:pt>
                <c:pt idx="30">
                  <c:v>86.3</c:v>
                </c:pt>
                <c:pt idx="31">
                  <c:v>86</c:v>
                </c:pt>
                <c:pt idx="32">
                  <c:v>86.3</c:v>
                </c:pt>
                <c:pt idx="33">
                  <c:v>87.3</c:v>
                </c:pt>
                <c:pt idx="34">
                  <c:v>86.8</c:v>
                </c:pt>
                <c:pt idx="35">
                  <c:v>85.9</c:v>
                </c:pt>
                <c:pt idx="36">
                  <c:v>86.9</c:v>
                </c:pt>
                <c:pt idx="37">
                  <c:v>86.8</c:v>
                </c:pt>
                <c:pt idx="38">
                  <c:v>87.2</c:v>
                </c:pt>
                <c:pt idx="39">
                  <c:v>88.2</c:v>
                </c:pt>
                <c:pt idx="40">
                  <c:v>88.1</c:v>
                </c:pt>
                <c:pt idx="41">
                  <c:v>88.5</c:v>
                </c:pt>
                <c:pt idx="42">
                  <c:v>91.1</c:v>
                </c:pt>
                <c:pt idx="43">
                  <c:v>92.2</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#N/A</c:v>
                </c:pt>
                <c:pt idx="44" formatCode="0.0">
                  <c:v>#N/A</c:v>
                </c:pt>
                <c:pt idx="45" formatCode="0.0">
                  <c:v>#N/A</c:v>
                </c:pt>
                <c:pt idx="46" formatCode="0.0">
                  <c:v>#N/A</c:v>
                </c:pt>
                <c:pt idx="47" formatCode="0.0">
                  <c:v>#N/A</c:v>
                </c:pt>
                <c:pt idx="48" formatCode="0.0">
                  <c:v>#N/A</c:v>
                </c:pt>
                <c:pt idx="49" formatCode="0.0">
                  <c:v>#N/A</c:v>
                </c:pt>
                <c:pt idx="50" formatCode="0.0">
                  <c:v>#N/A</c:v>
                </c:pt>
                <c:pt idx="51" formatCode="0.0">
                  <c:v>#N/A</c:v>
                </c:pt>
                <c:pt idx="52" formatCode="0.0">
                  <c:v>#N/A</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92.2</c:v>
                </c:pt>
                <c:pt idx="44">
                  <c:v>92.8</c:v>
                </c:pt>
                <c:pt idx="45">
                  <c:v>93.4</c:v>
                </c:pt>
                <c:pt idx="46">
                  <c:v>94</c:v>
                </c:pt>
                <c:pt idx="47">
                  <c:v>94.5</c:v>
                </c:pt>
                <c:pt idx="48">
                  <c:v>94.4</c:v>
                </c:pt>
                <c:pt idx="49">
                  <c:v>94.2</c:v>
                </c:pt>
                <c:pt idx="50">
                  <c:v>94</c:v>
                </c:pt>
                <c:pt idx="51">
                  <c:v>93.8</c:v>
                </c:pt>
                <c:pt idx="52">
                  <c:v>93.7</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92.2</c:v>
                </c:pt>
                <c:pt idx="44">
                  <c:v>102.3</c:v>
                </c:pt>
                <c:pt idx="45">
                  <c:v>104.6</c:v>
                </c:pt>
                <c:pt idx="46">
                  <c:v>104.4</c:v>
                </c:pt>
                <c:pt idx="47">
                  <c:v>104.1</c:v>
                </c:pt>
                <c:pt idx="48">
                  <c:v>103</c:v>
                </c:pt>
                <c:pt idx="49">
                  <c:v>101.8</c:v>
                </c:pt>
                <c:pt idx="50">
                  <c:v>100.6</c:v>
                </c:pt>
                <c:pt idx="51">
                  <c:v>99.5</c:v>
                </c:pt>
                <c:pt idx="52">
                  <c:v>98.6</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92.2</c:v>
                </c:pt>
                <c:pt idx="44">
                  <c:v>100.9</c:v>
                </c:pt>
                <c:pt idx="45">
                  <c:v>105</c:v>
                </c:pt>
                <c:pt idx="46">
                  <c:v>107.2</c:v>
                </c:pt>
                <c:pt idx="47">
                  <c:v>108.7</c:v>
                </c:pt>
                <c:pt idx="48">
                  <c:v>107.1</c:v>
                </c:pt>
                <c:pt idx="49">
                  <c:v>105.3</c:v>
                </c:pt>
                <c:pt idx="50">
                  <c:v>103.5</c:v>
                </c:pt>
                <c:pt idx="51">
                  <c:v>101.9</c:v>
                </c:pt>
                <c:pt idx="52">
                  <c:v>100.5</c:v>
                </c:pt>
              </c:numCache>
            </c:numRef>
          </c:val>
          <c:smooth val="0"/>
        </c:ser>
        <c:dLbls>
          <c:showLegendKey val="0"/>
          <c:showVal val="0"/>
          <c:showCatName val="0"/>
          <c:showSerName val="0"/>
          <c:showPercent val="0"/>
          <c:showBubbleSize val="0"/>
        </c:dLbls>
        <c:marker val="1"/>
        <c:smooth val="0"/>
        <c:axId val="263857664"/>
        <c:axId val="263859200"/>
      </c:lineChart>
      <c:catAx>
        <c:axId val="263857664"/>
        <c:scaling>
          <c:orientation val="minMax"/>
        </c:scaling>
        <c:delete val="0"/>
        <c:axPos val="b"/>
        <c:numFmt formatCode="General" sourceLinked="1"/>
        <c:majorTickMark val="none"/>
        <c:minorTickMark val="none"/>
        <c:tickLblPos val="none"/>
        <c:spPr>
          <a:ln w="12700">
            <a:solidFill>
              <a:srgbClr val="808080"/>
            </a:solidFill>
            <a:prstDash val="solid"/>
          </a:ln>
        </c:spPr>
        <c:crossAx val="263859200"/>
        <c:crossesAt val="0"/>
        <c:auto val="1"/>
        <c:lblAlgn val="ctr"/>
        <c:lblOffset val="100"/>
        <c:tickLblSkip val="1"/>
        <c:tickMarkSkip val="1"/>
        <c:noMultiLvlLbl val="0"/>
      </c:catAx>
      <c:valAx>
        <c:axId val="263859200"/>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63857664"/>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2.5437704918032784</c:v>
                </c:pt>
                <c:pt idx="1">
                  <c:v>2.8667187500000004</c:v>
                </c:pt>
                <c:pt idx="2">
                  <c:v>3.3634374999999985</c:v>
                </c:pt>
                <c:pt idx="3">
                  <c:v>3.8262295081967217</c:v>
                </c:pt>
                <c:pt idx="4">
                  <c:v>4.3988709677419351</c:v>
                </c:pt>
                <c:pt idx="5">
                  <c:v>4.7082539682539704</c:v>
                </c:pt>
                <c:pt idx="6">
                  <c:v>4.9068253968253961</c:v>
                </c:pt>
                <c:pt idx="7">
                  <c:v>4.9035483870967731</c:v>
                </c:pt>
                <c:pt idx="8">
                  <c:v>4.9782258064516149</c:v>
                </c:pt>
                <c:pt idx="9">
                  <c:v>4.7374999999999972</c:v>
                </c:pt>
                <c:pt idx="10">
                  <c:v>4.314920634920635</c:v>
                </c:pt>
                <c:pt idx="11">
                  <c:v>3.4058064516129023</c:v>
                </c:pt>
                <c:pt idx="12">
                  <c:v>2.0583606557377054</c:v>
                </c:pt>
                <c:pt idx="13">
                  <c:v>1.6226562499999997</c:v>
                </c:pt>
                <c:pt idx="14">
                  <c:v>1.4960937500000002</c:v>
                </c:pt>
                <c:pt idx="15">
                  <c:v>0.30709677419354847</c:v>
                </c:pt>
                <c:pt idx="16">
                  <c:v>0.21180327868852461</c:v>
                </c:pt>
                <c:pt idx="17">
                  <c:v>0.17031746031746023</c:v>
                </c:pt>
                <c:pt idx="18">
                  <c:v>0.15984375000000001</c:v>
                </c:pt>
                <c:pt idx="19">
                  <c:v>6.0483870967741923E-2</c:v>
                </c:pt>
                <c:pt idx="20">
                  <c:v>0.10983606557377054</c:v>
                </c:pt>
                <c:pt idx="21">
                  <c:v>0.14828125000000003</c:v>
                </c:pt>
                <c:pt idx="22">
                  <c:v>0.15484375000000006</c:v>
                </c:pt>
                <c:pt idx="23">
                  <c:v>0.13951612903225805</c:v>
                </c:pt>
                <c:pt idx="24">
                  <c:v>0.12677419354838707</c:v>
                </c:pt>
                <c:pt idx="25">
                  <c:v>4.5238095238095216E-2</c:v>
                </c:pt>
                <c:pt idx="26">
                  <c:v>2.5000000000000008E-2</c:v>
                </c:pt>
                <c:pt idx="27">
                  <c:v>1.4754098360655747E-2</c:v>
                </c:pt>
                <c:pt idx="28">
                  <c:v>7.0645161290322597E-2</c:v>
                </c:pt>
                <c:pt idx="29">
                  <c:v>8.828124999999995E-2</c:v>
                </c:pt>
                <c:pt idx="30">
                  <c:v>0.10158730158730157</c:v>
                </c:pt>
                <c:pt idx="31">
                  <c:v>8.9672131147540926E-2</c:v>
                </c:pt>
                <c:pt idx="32">
                  <c:v>8.6333333333333345E-2</c:v>
                </c:pt>
                <c:pt idx="33">
                  <c:v>5.1562499999999983E-2</c:v>
                </c:pt>
                <c:pt idx="34">
                  <c:v>3.2187500000000022E-2</c:v>
                </c:pt>
                <c:pt idx="35">
                  <c:v>6.0161290322580621E-2</c:v>
                </c:pt>
                <c:pt idx="36">
                  <c:v>4.9344262295081966E-2</c:v>
                </c:pt>
                <c:pt idx="37">
                  <c:v>3.3015873015873033E-2</c:v>
                </c:pt>
                <c:pt idx="38">
                  <c:v>2.6406250000000017E-2</c:v>
                </c:pt>
                <c:pt idx="39">
                  <c:v>2.2580645161290335E-2</c:v>
                </c:pt>
                <c:pt idx="40">
                  <c:v>2.4590163934426246E-2</c:v>
                </c:pt>
                <c:pt idx="41">
                  <c:v>1.8281250000000013E-2</c:v>
                </c:pt>
                <c:pt idx="42">
                  <c:v>4.2031249999999992E-2</c:v>
                </c:pt>
                <c:pt idx="43">
                  <c:v>0.12419354838709683</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0.12419354838709683</c:v>
                </c:pt>
                <c:pt idx="44" formatCode="0.0">
                  <c:v>8.8570499999999996E-2</c:v>
                </c:pt>
                <c:pt idx="45" formatCode="0.0">
                  <c:v>9.22264E-2</c:v>
                </c:pt>
                <c:pt idx="46" formatCode="0.0">
                  <c:v>9.2622700000000002E-2</c:v>
                </c:pt>
                <c:pt idx="47" formatCode="0.0">
                  <c:v>9.2998899999999995E-2</c:v>
                </c:pt>
                <c:pt idx="48" formatCode="0.0">
                  <c:v>9.3355800000000003E-2</c:v>
                </c:pt>
                <c:pt idx="49" formatCode="0.0">
                  <c:v>9.3694600000000003E-2</c:v>
                </c:pt>
                <c:pt idx="50" formatCode="0.0">
                  <c:v>9.4016000000000002E-2</c:v>
                </c:pt>
                <c:pt idx="51" formatCode="0.0">
                  <c:v>9.4321100000000005E-2</c:v>
                </c:pt>
                <c:pt idx="52" formatCode="0.0">
                  <c:v>9.4610600000000003E-2</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0.12419354838709683</c:v>
                </c:pt>
                <c:pt idx="44">
                  <c:v>0.4</c:v>
                </c:pt>
                <c:pt idx="45">
                  <c:v>0.6</c:v>
                </c:pt>
                <c:pt idx="46">
                  <c:v>0.9</c:v>
                </c:pt>
                <c:pt idx="47">
                  <c:v>1</c:v>
                </c:pt>
                <c:pt idx="48">
                  <c:v>1.3</c:v>
                </c:pt>
                <c:pt idx="49">
                  <c:v>1.5</c:v>
                </c:pt>
                <c:pt idx="50">
                  <c:v>1.9</c:v>
                </c:pt>
                <c:pt idx="51">
                  <c:v>2.2000000000000002</c:v>
                </c:pt>
                <c:pt idx="52">
                  <c:v>2.4</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0.12419354838709683</c:v>
                </c:pt>
                <c:pt idx="44">
                  <c:v>0.1</c:v>
                </c:pt>
                <c:pt idx="45">
                  <c:v>0.1</c:v>
                </c:pt>
                <c:pt idx="46">
                  <c:v>0.1</c:v>
                </c:pt>
                <c:pt idx="47">
                  <c:v>0.1</c:v>
                </c:pt>
                <c:pt idx="48">
                  <c:v>0.1</c:v>
                </c:pt>
                <c:pt idx="49">
                  <c:v>0.1</c:v>
                </c:pt>
                <c:pt idx="50">
                  <c:v>0.1</c:v>
                </c:pt>
                <c:pt idx="51">
                  <c:v>0.1</c:v>
                </c:pt>
                <c:pt idx="52">
                  <c:v>0.1</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0.12419354838709683</c:v>
                </c:pt>
                <c:pt idx="44">
                  <c:v>0</c:v>
                </c:pt>
                <c:pt idx="45">
                  <c:v>-0.2</c:v>
                </c:pt>
                <c:pt idx="46">
                  <c:v>-0.5</c:v>
                </c:pt>
                <c:pt idx="47">
                  <c:v>-0.5</c:v>
                </c:pt>
                <c:pt idx="48">
                  <c:v>-0.5</c:v>
                </c:pt>
                <c:pt idx="49">
                  <c:v>-0.5</c:v>
                </c:pt>
                <c:pt idx="50">
                  <c:v>-0.5</c:v>
                </c:pt>
                <c:pt idx="51">
                  <c:v>-0.5</c:v>
                </c:pt>
                <c:pt idx="52">
                  <c:v>-0.5</c:v>
                </c:pt>
              </c:numCache>
            </c:numRef>
          </c:val>
          <c:smooth val="0"/>
        </c:ser>
        <c:dLbls>
          <c:showLegendKey val="0"/>
          <c:showVal val="0"/>
          <c:showCatName val="0"/>
          <c:showSerName val="0"/>
          <c:showPercent val="0"/>
          <c:showBubbleSize val="0"/>
        </c:dLbls>
        <c:marker val="1"/>
        <c:smooth val="0"/>
        <c:axId val="259661184"/>
        <c:axId val="259667072"/>
      </c:lineChart>
      <c:catAx>
        <c:axId val="259661184"/>
        <c:scaling>
          <c:orientation val="minMax"/>
        </c:scaling>
        <c:delete val="0"/>
        <c:axPos val="b"/>
        <c:numFmt formatCode="General" sourceLinked="1"/>
        <c:majorTickMark val="none"/>
        <c:minorTickMark val="none"/>
        <c:tickLblPos val="none"/>
        <c:spPr>
          <a:ln w="12700">
            <a:solidFill>
              <a:srgbClr val="808080"/>
            </a:solidFill>
            <a:prstDash val="solid"/>
          </a:ln>
        </c:spPr>
        <c:crossAx val="259667072"/>
        <c:crossesAt val="0"/>
        <c:auto val="1"/>
        <c:lblAlgn val="ctr"/>
        <c:lblOffset val="100"/>
        <c:tickLblSkip val="1"/>
        <c:tickMarkSkip val="1"/>
        <c:noMultiLvlLbl val="0"/>
      </c:catAx>
      <c:valAx>
        <c:axId val="259667072"/>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59661184"/>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0.8</c:v>
                </c:pt>
                <c:pt idx="1">
                  <c:v>5.4</c:v>
                </c:pt>
                <c:pt idx="2">
                  <c:v>1.4</c:v>
                </c:pt>
                <c:pt idx="3">
                  <c:v>0.7</c:v>
                </c:pt>
                <c:pt idx="4">
                  <c:v>1.7</c:v>
                </c:pt>
                <c:pt idx="5">
                  <c:v>1.7</c:v>
                </c:pt>
                <c:pt idx="6">
                  <c:v>-0.3</c:v>
                </c:pt>
                <c:pt idx="7">
                  <c:v>5.2</c:v>
                </c:pt>
                <c:pt idx="8">
                  <c:v>4</c:v>
                </c:pt>
                <c:pt idx="9">
                  <c:v>0.6</c:v>
                </c:pt>
                <c:pt idx="10">
                  <c:v>-1.5</c:v>
                </c:pt>
                <c:pt idx="11">
                  <c:v>3.4</c:v>
                </c:pt>
                <c:pt idx="12">
                  <c:v>2.7</c:v>
                </c:pt>
                <c:pt idx="13">
                  <c:v>-4.5999999999999996</c:v>
                </c:pt>
                <c:pt idx="14">
                  <c:v>-4.0999999999999996</c:v>
                </c:pt>
                <c:pt idx="15">
                  <c:v>-12.5</c:v>
                </c:pt>
                <c:pt idx="16">
                  <c:v>-15.1</c:v>
                </c:pt>
                <c:pt idx="17">
                  <c:v>7.1</c:v>
                </c:pt>
                <c:pt idx="18">
                  <c:v>0.4</c:v>
                </c:pt>
                <c:pt idx="19">
                  <c:v>7.1</c:v>
                </c:pt>
                <c:pt idx="20">
                  <c:v>5.8</c:v>
                </c:pt>
                <c:pt idx="21">
                  <c:v>4.5999999999999996</c:v>
                </c:pt>
                <c:pt idx="22">
                  <c:v>6.1</c:v>
                </c:pt>
                <c:pt idx="23">
                  <c:v>-2</c:v>
                </c:pt>
                <c:pt idx="24">
                  <c:v>-7.7</c:v>
                </c:pt>
                <c:pt idx="25">
                  <c:v>-2.2000000000000002</c:v>
                </c:pt>
                <c:pt idx="26">
                  <c:v>11.2</c:v>
                </c:pt>
                <c:pt idx="27">
                  <c:v>0.9</c:v>
                </c:pt>
                <c:pt idx="28">
                  <c:v>3.6</c:v>
                </c:pt>
                <c:pt idx="29">
                  <c:v>-1.3</c:v>
                </c:pt>
                <c:pt idx="30">
                  <c:v>-1.9</c:v>
                </c:pt>
                <c:pt idx="31">
                  <c:v>-0.4</c:v>
                </c:pt>
                <c:pt idx="32">
                  <c:v>4</c:v>
                </c:pt>
                <c:pt idx="33">
                  <c:v>3.1</c:v>
                </c:pt>
                <c:pt idx="34">
                  <c:v>2</c:v>
                </c:pt>
                <c:pt idx="35">
                  <c:v>-0.7</c:v>
                </c:pt>
                <c:pt idx="36">
                  <c:v>5</c:v>
                </c:pt>
                <c:pt idx="37">
                  <c:v>-7.2</c:v>
                </c:pt>
                <c:pt idx="38">
                  <c:v>-2.8</c:v>
                </c:pt>
                <c:pt idx="39">
                  <c:v>1.8</c:v>
                </c:pt>
                <c:pt idx="40">
                  <c:v>4.4000000000000004</c:v>
                </c:pt>
                <c:pt idx="41">
                  <c:v>-0.5</c:v>
                </c:pt>
                <c:pt idx="42">
                  <c:v>1</c:v>
                </c:pt>
                <c:pt idx="43">
                  <c:v>1</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#N/A</c:v>
                </c:pt>
                <c:pt idx="44" formatCode="0.0">
                  <c:v>#N/A</c:v>
                </c:pt>
                <c:pt idx="45" formatCode="0.0">
                  <c:v>#N/A</c:v>
                </c:pt>
                <c:pt idx="46" formatCode="0.0">
                  <c:v>#N/A</c:v>
                </c:pt>
                <c:pt idx="47" formatCode="0.0">
                  <c:v>#N/A</c:v>
                </c:pt>
                <c:pt idx="48" formatCode="0.0">
                  <c:v>#N/A</c:v>
                </c:pt>
                <c:pt idx="49" formatCode="0.0">
                  <c:v>#N/A</c:v>
                </c:pt>
                <c:pt idx="50" formatCode="0.0">
                  <c:v>#N/A</c:v>
                </c:pt>
                <c:pt idx="51" formatCode="0.0">
                  <c:v>#N/A</c:v>
                </c:pt>
                <c:pt idx="52" formatCode="0.0">
                  <c:v>#N/A</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1</c:v>
                </c:pt>
                <c:pt idx="44">
                  <c:v>1.1000000000000001</c:v>
                </c:pt>
                <c:pt idx="45">
                  <c:v>1.1000000000000001</c:v>
                </c:pt>
                <c:pt idx="46">
                  <c:v>1.1000000000000001</c:v>
                </c:pt>
                <c:pt idx="47">
                  <c:v>1</c:v>
                </c:pt>
                <c:pt idx="48">
                  <c:v>0.8</c:v>
                </c:pt>
                <c:pt idx="49">
                  <c:v>0.7</c:v>
                </c:pt>
                <c:pt idx="50">
                  <c:v>0.6</c:v>
                </c:pt>
                <c:pt idx="51">
                  <c:v>0.7</c:v>
                </c:pt>
                <c:pt idx="52">
                  <c:v>0.8</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1</c:v>
                </c:pt>
                <c:pt idx="44">
                  <c:v>-4</c:v>
                </c:pt>
                <c:pt idx="45">
                  <c:v>-5.7</c:v>
                </c:pt>
                <c:pt idx="46">
                  <c:v>-5</c:v>
                </c:pt>
                <c:pt idx="47">
                  <c:v>-3.8</c:v>
                </c:pt>
                <c:pt idx="48">
                  <c:v>-2.8</c:v>
                </c:pt>
                <c:pt idx="49">
                  <c:v>-1.9</c:v>
                </c:pt>
                <c:pt idx="50">
                  <c:v>-1.1000000000000001</c:v>
                </c:pt>
                <c:pt idx="51">
                  <c:v>-0.3</c:v>
                </c:pt>
                <c:pt idx="52">
                  <c:v>0.4</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1</c:v>
                </c:pt>
                <c:pt idx="44">
                  <c:v>-4.0999999999999996</c:v>
                </c:pt>
                <c:pt idx="45">
                  <c:v>-7.5</c:v>
                </c:pt>
                <c:pt idx="46">
                  <c:v>-9</c:v>
                </c:pt>
                <c:pt idx="47">
                  <c:v>-9.6</c:v>
                </c:pt>
                <c:pt idx="48">
                  <c:v>-8.1</c:v>
                </c:pt>
                <c:pt idx="49">
                  <c:v>-6</c:v>
                </c:pt>
                <c:pt idx="50">
                  <c:v>-4.0999999999999996</c:v>
                </c:pt>
                <c:pt idx="51">
                  <c:v>-2.4</c:v>
                </c:pt>
                <c:pt idx="52">
                  <c:v>-1</c:v>
                </c:pt>
              </c:numCache>
            </c:numRef>
          </c:val>
          <c:smooth val="0"/>
        </c:ser>
        <c:dLbls>
          <c:showLegendKey val="0"/>
          <c:showVal val="0"/>
          <c:showCatName val="0"/>
          <c:showSerName val="0"/>
          <c:showPercent val="0"/>
          <c:showBubbleSize val="0"/>
        </c:dLbls>
        <c:marker val="1"/>
        <c:smooth val="0"/>
        <c:axId val="264377088"/>
        <c:axId val="264378624"/>
      </c:lineChart>
      <c:catAx>
        <c:axId val="264377088"/>
        <c:scaling>
          <c:orientation val="minMax"/>
        </c:scaling>
        <c:delete val="0"/>
        <c:axPos val="b"/>
        <c:numFmt formatCode="General" sourceLinked="1"/>
        <c:majorTickMark val="none"/>
        <c:minorTickMark val="none"/>
        <c:tickLblPos val="none"/>
        <c:spPr>
          <a:ln w="12700">
            <a:solidFill>
              <a:srgbClr val="808080"/>
            </a:solidFill>
            <a:prstDash val="solid"/>
          </a:ln>
        </c:spPr>
        <c:crossAx val="264378624"/>
        <c:crossesAt val="0"/>
        <c:auto val="1"/>
        <c:lblAlgn val="ctr"/>
        <c:lblOffset val="100"/>
        <c:tickLblSkip val="1"/>
        <c:tickMarkSkip val="1"/>
        <c:noMultiLvlLbl val="0"/>
      </c:catAx>
      <c:valAx>
        <c:axId val="264378624"/>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64377088"/>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-2.7</c:v>
                </c:pt>
                <c:pt idx="1">
                  <c:v>-1.2</c:v>
                </c:pt>
                <c:pt idx="2">
                  <c:v>-1.3</c:v>
                </c:pt>
                <c:pt idx="3">
                  <c:v>0.7</c:v>
                </c:pt>
                <c:pt idx="4">
                  <c:v>1.3</c:v>
                </c:pt>
                <c:pt idx="5">
                  <c:v>-0.1</c:v>
                </c:pt>
                <c:pt idx="6">
                  <c:v>0.5</c:v>
                </c:pt>
                <c:pt idx="7">
                  <c:v>-0.4</c:v>
                </c:pt>
                <c:pt idx="8">
                  <c:v>-0.2</c:v>
                </c:pt>
                <c:pt idx="9">
                  <c:v>0</c:v>
                </c:pt>
                <c:pt idx="10">
                  <c:v>0.1</c:v>
                </c:pt>
                <c:pt idx="11">
                  <c:v>2.2000000000000002</c:v>
                </c:pt>
                <c:pt idx="12">
                  <c:v>1.3</c:v>
                </c:pt>
                <c:pt idx="13">
                  <c:v>1.6</c:v>
                </c:pt>
                <c:pt idx="14">
                  <c:v>3.6</c:v>
                </c:pt>
                <c:pt idx="15">
                  <c:v>-2.2000000000000002</c:v>
                </c:pt>
                <c:pt idx="16">
                  <c:v>-3.6</c:v>
                </c:pt>
                <c:pt idx="17">
                  <c:v>-1.7</c:v>
                </c:pt>
                <c:pt idx="18">
                  <c:v>-1.2</c:v>
                </c:pt>
                <c:pt idx="19">
                  <c:v>-1.6</c:v>
                </c:pt>
                <c:pt idx="20">
                  <c:v>0.9</c:v>
                </c:pt>
                <c:pt idx="21">
                  <c:v>-1.2</c:v>
                </c:pt>
                <c:pt idx="22">
                  <c:v>-2.1</c:v>
                </c:pt>
                <c:pt idx="23">
                  <c:v>1.3</c:v>
                </c:pt>
                <c:pt idx="24">
                  <c:v>-0.4</c:v>
                </c:pt>
                <c:pt idx="25">
                  <c:v>-0.4</c:v>
                </c:pt>
                <c:pt idx="26">
                  <c:v>0.3</c:v>
                </c:pt>
                <c:pt idx="27">
                  <c:v>-0.7</c:v>
                </c:pt>
                <c:pt idx="28">
                  <c:v>1.9</c:v>
                </c:pt>
                <c:pt idx="29">
                  <c:v>-0.7</c:v>
                </c:pt>
                <c:pt idx="30">
                  <c:v>-2.1</c:v>
                </c:pt>
                <c:pt idx="31">
                  <c:v>0</c:v>
                </c:pt>
                <c:pt idx="32">
                  <c:v>0.4</c:v>
                </c:pt>
                <c:pt idx="33">
                  <c:v>0.6</c:v>
                </c:pt>
                <c:pt idx="34">
                  <c:v>2.4</c:v>
                </c:pt>
                <c:pt idx="35">
                  <c:v>2.2999999999999998</c:v>
                </c:pt>
                <c:pt idx="36">
                  <c:v>0.7</c:v>
                </c:pt>
                <c:pt idx="37">
                  <c:v>9.3000000000000007</c:v>
                </c:pt>
                <c:pt idx="38">
                  <c:v>1.3</c:v>
                </c:pt>
                <c:pt idx="39">
                  <c:v>-0.8</c:v>
                </c:pt>
                <c:pt idx="40">
                  <c:v>-0.3</c:v>
                </c:pt>
                <c:pt idx="41">
                  <c:v>1.7</c:v>
                </c:pt>
                <c:pt idx="42">
                  <c:v>0</c:v>
                </c:pt>
                <c:pt idx="43">
                  <c:v>-0.3</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#N/A</c:v>
                </c:pt>
                <c:pt idx="44" formatCode="0.0">
                  <c:v>#N/A</c:v>
                </c:pt>
                <c:pt idx="45" formatCode="0.0">
                  <c:v>#N/A</c:v>
                </c:pt>
                <c:pt idx="46" formatCode="0.0">
                  <c:v>#N/A</c:v>
                </c:pt>
                <c:pt idx="47" formatCode="0.0">
                  <c:v>#N/A</c:v>
                </c:pt>
                <c:pt idx="48" formatCode="0.0">
                  <c:v>#N/A</c:v>
                </c:pt>
                <c:pt idx="49" formatCode="0.0">
                  <c:v>#N/A</c:v>
                </c:pt>
                <c:pt idx="50" formatCode="0.0">
                  <c:v>#N/A</c:v>
                </c:pt>
                <c:pt idx="51" formatCode="0.0">
                  <c:v>#N/A</c:v>
                </c:pt>
                <c:pt idx="52" formatCode="0.0">
                  <c:v>#N/A</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-0.3</c:v>
                </c:pt>
                <c:pt idx="44">
                  <c:v>0.7</c:v>
                </c:pt>
                <c:pt idx="45">
                  <c:v>0.9</c:v>
                </c:pt>
                <c:pt idx="46">
                  <c:v>1.1000000000000001</c:v>
                </c:pt>
                <c:pt idx="47">
                  <c:v>1.4</c:v>
                </c:pt>
                <c:pt idx="48">
                  <c:v>1.7</c:v>
                </c:pt>
                <c:pt idx="49">
                  <c:v>1.8</c:v>
                </c:pt>
                <c:pt idx="50">
                  <c:v>1.8</c:v>
                </c:pt>
                <c:pt idx="51">
                  <c:v>1.6</c:v>
                </c:pt>
                <c:pt idx="52">
                  <c:v>1.4</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-0.3</c:v>
                </c:pt>
                <c:pt idx="44">
                  <c:v>-2.1</c:v>
                </c:pt>
                <c:pt idx="45">
                  <c:v>-2.4</c:v>
                </c:pt>
                <c:pt idx="46">
                  <c:v>-2.2000000000000002</c:v>
                </c:pt>
                <c:pt idx="47">
                  <c:v>-1.7</c:v>
                </c:pt>
                <c:pt idx="48">
                  <c:v>-1.2</c:v>
                </c:pt>
                <c:pt idx="49">
                  <c:v>-0.7</c:v>
                </c:pt>
                <c:pt idx="50">
                  <c:v>-0.4</c:v>
                </c:pt>
                <c:pt idx="51">
                  <c:v>-0.2</c:v>
                </c:pt>
                <c:pt idx="52">
                  <c:v>-0.2</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-0.3</c:v>
                </c:pt>
                <c:pt idx="44">
                  <c:v>-2.8</c:v>
                </c:pt>
                <c:pt idx="45">
                  <c:v>-3.7</c:v>
                </c:pt>
                <c:pt idx="46">
                  <c:v>-4.3</c:v>
                </c:pt>
                <c:pt idx="47">
                  <c:v>-4.5999999999999996</c:v>
                </c:pt>
                <c:pt idx="48">
                  <c:v>-3.8</c:v>
                </c:pt>
                <c:pt idx="49">
                  <c:v>-3.1</c:v>
                </c:pt>
                <c:pt idx="50">
                  <c:v>-2.5</c:v>
                </c:pt>
                <c:pt idx="51">
                  <c:v>-2.1</c:v>
                </c:pt>
                <c:pt idx="52">
                  <c:v>-1.7</c:v>
                </c:pt>
              </c:numCache>
            </c:numRef>
          </c:val>
          <c:smooth val="0"/>
        </c:ser>
        <c:dLbls>
          <c:showLegendKey val="0"/>
          <c:showVal val="0"/>
          <c:showCatName val="0"/>
          <c:showSerName val="0"/>
          <c:showPercent val="0"/>
          <c:showBubbleSize val="0"/>
        </c:dLbls>
        <c:marker val="1"/>
        <c:smooth val="0"/>
        <c:axId val="264422144"/>
        <c:axId val="264423680"/>
      </c:lineChart>
      <c:catAx>
        <c:axId val="264422144"/>
        <c:scaling>
          <c:orientation val="minMax"/>
        </c:scaling>
        <c:delete val="0"/>
        <c:axPos val="b"/>
        <c:numFmt formatCode="General" sourceLinked="1"/>
        <c:majorTickMark val="none"/>
        <c:minorTickMark val="none"/>
        <c:tickLblPos val="none"/>
        <c:spPr>
          <a:ln w="12700">
            <a:solidFill>
              <a:srgbClr val="808080"/>
            </a:solidFill>
            <a:prstDash val="solid"/>
          </a:ln>
        </c:spPr>
        <c:crossAx val="264423680"/>
        <c:crossesAt val="0"/>
        <c:auto val="1"/>
        <c:lblAlgn val="ctr"/>
        <c:lblOffset val="100"/>
        <c:tickLblSkip val="1"/>
        <c:tickMarkSkip val="1"/>
        <c:noMultiLvlLbl val="0"/>
      </c:catAx>
      <c:valAx>
        <c:axId val="264423680"/>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64422144"/>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107.2</c:v>
                </c:pt>
                <c:pt idx="1">
                  <c:v>110.9</c:v>
                </c:pt>
                <c:pt idx="2">
                  <c:v>113.3</c:v>
                </c:pt>
                <c:pt idx="3">
                  <c:v>117.9</c:v>
                </c:pt>
                <c:pt idx="4">
                  <c:v>117.5</c:v>
                </c:pt>
                <c:pt idx="5">
                  <c:v>114.5</c:v>
                </c:pt>
                <c:pt idx="6">
                  <c:v>118</c:v>
                </c:pt>
                <c:pt idx="7">
                  <c:v>119</c:v>
                </c:pt>
                <c:pt idx="8">
                  <c:v>117.6</c:v>
                </c:pt>
                <c:pt idx="9">
                  <c:v>123.4</c:v>
                </c:pt>
                <c:pt idx="10">
                  <c:v>115</c:v>
                </c:pt>
                <c:pt idx="11">
                  <c:v>111.7</c:v>
                </c:pt>
                <c:pt idx="12">
                  <c:v>99.9</c:v>
                </c:pt>
                <c:pt idx="13">
                  <c:v>106.2</c:v>
                </c:pt>
                <c:pt idx="14">
                  <c:v>105.9</c:v>
                </c:pt>
                <c:pt idx="15">
                  <c:v>90.8</c:v>
                </c:pt>
                <c:pt idx="16">
                  <c:v>99.2</c:v>
                </c:pt>
                <c:pt idx="17">
                  <c:v>96.4</c:v>
                </c:pt>
                <c:pt idx="18">
                  <c:v>89.5</c:v>
                </c:pt>
                <c:pt idx="19">
                  <c:v>93.1</c:v>
                </c:pt>
                <c:pt idx="20">
                  <c:v>93.4</c:v>
                </c:pt>
                <c:pt idx="21">
                  <c:v>88.5</c:v>
                </c:pt>
                <c:pt idx="22">
                  <c:v>83.5</c:v>
                </c:pt>
                <c:pt idx="23">
                  <c:v>81.7</c:v>
                </c:pt>
                <c:pt idx="24">
                  <c:v>82.8</c:v>
                </c:pt>
                <c:pt idx="25">
                  <c:v>80.599999999999994</c:v>
                </c:pt>
                <c:pt idx="26">
                  <c:v>77</c:v>
                </c:pt>
                <c:pt idx="27">
                  <c:v>77</c:v>
                </c:pt>
                <c:pt idx="28">
                  <c:v>82.4</c:v>
                </c:pt>
                <c:pt idx="29">
                  <c:v>79.8</c:v>
                </c:pt>
                <c:pt idx="30">
                  <c:v>77.900000000000006</c:v>
                </c:pt>
                <c:pt idx="31">
                  <c:v>86.6</c:v>
                </c:pt>
                <c:pt idx="32">
                  <c:v>94.2</c:v>
                </c:pt>
                <c:pt idx="33">
                  <c:v>99.2</c:v>
                </c:pt>
                <c:pt idx="34">
                  <c:v>98.3</c:v>
                </c:pt>
                <c:pt idx="35">
                  <c:v>105.3</c:v>
                </c:pt>
                <c:pt idx="36">
                  <c:v>103</c:v>
                </c:pt>
                <c:pt idx="37">
                  <c:v>101.3</c:v>
                </c:pt>
                <c:pt idx="38">
                  <c:v>109.7</c:v>
                </c:pt>
                <c:pt idx="39">
                  <c:v>119.9</c:v>
                </c:pt>
                <c:pt idx="40">
                  <c:v>120</c:v>
                </c:pt>
                <c:pt idx="41">
                  <c:v>122.1</c:v>
                </c:pt>
                <c:pt idx="42">
                  <c:v>119.8</c:v>
                </c:pt>
                <c:pt idx="43">
                  <c:v>120.3</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#N/A</c:v>
                </c:pt>
                <c:pt idx="44" formatCode="0.0">
                  <c:v>#N/A</c:v>
                </c:pt>
                <c:pt idx="45" formatCode="0.0">
                  <c:v>#N/A</c:v>
                </c:pt>
                <c:pt idx="46" formatCode="0.0">
                  <c:v>#N/A</c:v>
                </c:pt>
                <c:pt idx="47" formatCode="0.0">
                  <c:v>#N/A</c:v>
                </c:pt>
                <c:pt idx="48" formatCode="0.0">
                  <c:v>#N/A</c:v>
                </c:pt>
                <c:pt idx="49" formatCode="0.0">
                  <c:v>#N/A</c:v>
                </c:pt>
                <c:pt idx="50" formatCode="0.0">
                  <c:v>#N/A</c:v>
                </c:pt>
                <c:pt idx="51" formatCode="0.0">
                  <c:v>#N/A</c:v>
                </c:pt>
                <c:pt idx="52" formatCode="0.0">
                  <c:v>#N/A</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120.3</c:v>
                </c:pt>
                <c:pt idx="44">
                  <c:v>121.1</c:v>
                </c:pt>
                <c:pt idx="45">
                  <c:v>122</c:v>
                </c:pt>
                <c:pt idx="46">
                  <c:v>122.8</c:v>
                </c:pt>
                <c:pt idx="47">
                  <c:v>123.5</c:v>
                </c:pt>
                <c:pt idx="48">
                  <c:v>123.9</c:v>
                </c:pt>
                <c:pt idx="49">
                  <c:v>124.1</c:v>
                </c:pt>
                <c:pt idx="50">
                  <c:v>124.4</c:v>
                </c:pt>
                <c:pt idx="51">
                  <c:v>124.5</c:v>
                </c:pt>
                <c:pt idx="52">
                  <c:v>124</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120.3</c:v>
                </c:pt>
                <c:pt idx="44">
                  <c:v>122.7</c:v>
                </c:pt>
                <c:pt idx="45">
                  <c:v>121.6</c:v>
                </c:pt>
                <c:pt idx="46">
                  <c:v>122.1</c:v>
                </c:pt>
                <c:pt idx="47">
                  <c:v>122.6</c:v>
                </c:pt>
                <c:pt idx="48">
                  <c:v>122.6</c:v>
                </c:pt>
                <c:pt idx="49">
                  <c:v>122.6</c:v>
                </c:pt>
                <c:pt idx="50">
                  <c:v>122.6</c:v>
                </c:pt>
                <c:pt idx="51">
                  <c:v>122.6</c:v>
                </c:pt>
                <c:pt idx="52">
                  <c:v>122</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120.3</c:v>
                </c:pt>
                <c:pt idx="44">
                  <c:v>117</c:v>
                </c:pt>
                <c:pt idx="45">
                  <c:v>115.5</c:v>
                </c:pt>
                <c:pt idx="46">
                  <c:v>114.9</c:v>
                </c:pt>
                <c:pt idx="47">
                  <c:v>114.2</c:v>
                </c:pt>
                <c:pt idx="48">
                  <c:v>114.2</c:v>
                </c:pt>
                <c:pt idx="49">
                  <c:v>114.2</c:v>
                </c:pt>
                <c:pt idx="50">
                  <c:v>114.3</c:v>
                </c:pt>
                <c:pt idx="51">
                  <c:v>114.3</c:v>
                </c:pt>
                <c:pt idx="52">
                  <c:v>113.8</c:v>
                </c:pt>
              </c:numCache>
            </c:numRef>
          </c:val>
          <c:smooth val="0"/>
        </c:ser>
        <c:dLbls>
          <c:showLegendKey val="0"/>
          <c:showVal val="0"/>
          <c:showCatName val="0"/>
          <c:showSerName val="0"/>
          <c:showPercent val="0"/>
          <c:showBubbleSize val="0"/>
        </c:dLbls>
        <c:marker val="1"/>
        <c:smooth val="0"/>
        <c:axId val="286502912"/>
        <c:axId val="286504448"/>
      </c:lineChart>
      <c:catAx>
        <c:axId val="286502912"/>
        <c:scaling>
          <c:orientation val="minMax"/>
        </c:scaling>
        <c:delete val="0"/>
        <c:axPos val="b"/>
        <c:numFmt formatCode="General" sourceLinked="1"/>
        <c:majorTickMark val="none"/>
        <c:minorTickMark val="none"/>
        <c:tickLblPos val="none"/>
        <c:spPr>
          <a:ln w="12700">
            <a:solidFill>
              <a:srgbClr val="808080"/>
            </a:solidFill>
            <a:prstDash val="solid"/>
          </a:ln>
        </c:spPr>
        <c:crossAx val="286504448"/>
        <c:crossesAt val="0"/>
        <c:auto val="1"/>
        <c:lblAlgn val="ctr"/>
        <c:lblOffset val="100"/>
        <c:tickLblSkip val="1"/>
        <c:tickMarkSkip val="1"/>
        <c:noMultiLvlLbl val="0"/>
      </c:catAx>
      <c:valAx>
        <c:axId val="286504448"/>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86502912"/>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2.8</c:v>
                </c:pt>
                <c:pt idx="1">
                  <c:v>4.4000000000000004</c:v>
                </c:pt>
                <c:pt idx="2">
                  <c:v>4.0999999999999996</c:v>
                </c:pt>
                <c:pt idx="3">
                  <c:v>5.9</c:v>
                </c:pt>
                <c:pt idx="4">
                  <c:v>1.5</c:v>
                </c:pt>
                <c:pt idx="5">
                  <c:v>1.2</c:v>
                </c:pt>
                <c:pt idx="6">
                  <c:v>0.5</c:v>
                </c:pt>
                <c:pt idx="7">
                  <c:v>2.2999999999999998</c:v>
                </c:pt>
                <c:pt idx="8">
                  <c:v>3.9</c:v>
                </c:pt>
                <c:pt idx="9">
                  <c:v>2.4</c:v>
                </c:pt>
                <c:pt idx="10">
                  <c:v>3.1</c:v>
                </c:pt>
                <c:pt idx="11">
                  <c:v>3.1</c:v>
                </c:pt>
                <c:pt idx="12">
                  <c:v>1</c:v>
                </c:pt>
                <c:pt idx="13">
                  <c:v>-2.2000000000000002</c:v>
                </c:pt>
                <c:pt idx="14">
                  <c:v>-6.6</c:v>
                </c:pt>
                <c:pt idx="15">
                  <c:v>-8.6999999999999993</c:v>
                </c:pt>
                <c:pt idx="16">
                  <c:v>-6.1</c:v>
                </c:pt>
                <c:pt idx="17">
                  <c:v>-0.8</c:v>
                </c:pt>
                <c:pt idx="18">
                  <c:v>0.6</c:v>
                </c:pt>
                <c:pt idx="19">
                  <c:v>1.4</c:v>
                </c:pt>
                <c:pt idx="20">
                  <c:v>1.5</c:v>
                </c:pt>
                <c:pt idx="21">
                  <c:v>3.3</c:v>
                </c:pt>
                <c:pt idx="22">
                  <c:v>2</c:v>
                </c:pt>
                <c:pt idx="23">
                  <c:v>0.4</c:v>
                </c:pt>
                <c:pt idx="24">
                  <c:v>3</c:v>
                </c:pt>
                <c:pt idx="25">
                  <c:v>1.4</c:v>
                </c:pt>
                <c:pt idx="26">
                  <c:v>3.3</c:v>
                </c:pt>
                <c:pt idx="27">
                  <c:v>0.6</c:v>
                </c:pt>
                <c:pt idx="28">
                  <c:v>0.9</c:v>
                </c:pt>
                <c:pt idx="29">
                  <c:v>-0.7</c:v>
                </c:pt>
                <c:pt idx="30">
                  <c:v>4.0999999999999996</c:v>
                </c:pt>
                <c:pt idx="31">
                  <c:v>-0.2</c:v>
                </c:pt>
                <c:pt idx="32">
                  <c:v>2.7</c:v>
                </c:pt>
                <c:pt idx="33">
                  <c:v>2.4</c:v>
                </c:pt>
                <c:pt idx="34">
                  <c:v>3.8</c:v>
                </c:pt>
                <c:pt idx="35">
                  <c:v>2.6</c:v>
                </c:pt>
                <c:pt idx="36">
                  <c:v>2.6</c:v>
                </c:pt>
                <c:pt idx="37">
                  <c:v>3.2</c:v>
                </c:pt>
                <c:pt idx="38">
                  <c:v>2.6</c:v>
                </c:pt>
                <c:pt idx="39">
                  <c:v>2.7</c:v>
                </c:pt>
                <c:pt idx="40">
                  <c:v>1.5</c:v>
                </c:pt>
                <c:pt idx="41">
                  <c:v>2.2000000000000002</c:v>
                </c:pt>
                <c:pt idx="42">
                  <c:v>1.8</c:v>
                </c:pt>
                <c:pt idx="43">
                  <c:v>2.4</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#N/A</c:v>
                </c:pt>
                <c:pt idx="44" formatCode="0.0">
                  <c:v>#N/A</c:v>
                </c:pt>
                <c:pt idx="45" formatCode="0.0">
                  <c:v>#N/A</c:v>
                </c:pt>
                <c:pt idx="46" formatCode="0.0">
                  <c:v>#N/A</c:v>
                </c:pt>
                <c:pt idx="47" formatCode="0.0">
                  <c:v>#N/A</c:v>
                </c:pt>
                <c:pt idx="48" formatCode="0.0">
                  <c:v>#N/A</c:v>
                </c:pt>
                <c:pt idx="49" formatCode="0.0">
                  <c:v>#N/A</c:v>
                </c:pt>
                <c:pt idx="50" formatCode="0.0">
                  <c:v>#N/A</c:v>
                </c:pt>
                <c:pt idx="51" formatCode="0.0">
                  <c:v>#N/A</c:v>
                </c:pt>
                <c:pt idx="52" formatCode="0.0">
                  <c:v>#N/A</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2.4</c:v>
                </c:pt>
                <c:pt idx="44">
                  <c:v>2.2999999999999998</c:v>
                </c:pt>
                <c:pt idx="45">
                  <c:v>2.1</c:v>
                </c:pt>
                <c:pt idx="46">
                  <c:v>2</c:v>
                </c:pt>
                <c:pt idx="47">
                  <c:v>2</c:v>
                </c:pt>
                <c:pt idx="48">
                  <c:v>2.2000000000000002</c:v>
                </c:pt>
                <c:pt idx="49">
                  <c:v>2.2999999999999998</c:v>
                </c:pt>
                <c:pt idx="50">
                  <c:v>2.2999999999999998</c:v>
                </c:pt>
                <c:pt idx="51">
                  <c:v>2.2999999999999998</c:v>
                </c:pt>
                <c:pt idx="52">
                  <c:v>2.2000000000000002</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2.4</c:v>
                </c:pt>
                <c:pt idx="44">
                  <c:v>-2.1</c:v>
                </c:pt>
                <c:pt idx="45">
                  <c:v>-2.6</c:v>
                </c:pt>
                <c:pt idx="46">
                  <c:v>-1.9</c:v>
                </c:pt>
                <c:pt idx="47">
                  <c:v>-0.9</c:v>
                </c:pt>
                <c:pt idx="48">
                  <c:v>0.1</c:v>
                </c:pt>
                <c:pt idx="49">
                  <c:v>1</c:v>
                </c:pt>
                <c:pt idx="50">
                  <c:v>1.7</c:v>
                </c:pt>
                <c:pt idx="51">
                  <c:v>2.2000000000000002</c:v>
                </c:pt>
                <c:pt idx="52">
                  <c:v>2.4</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2.4</c:v>
                </c:pt>
                <c:pt idx="44">
                  <c:v>-2.6</c:v>
                </c:pt>
                <c:pt idx="45">
                  <c:v>-4.4000000000000004</c:v>
                </c:pt>
                <c:pt idx="46">
                  <c:v>-4.0999999999999996</c:v>
                </c:pt>
                <c:pt idx="47">
                  <c:v>-3.4</c:v>
                </c:pt>
                <c:pt idx="48">
                  <c:v>-1.9</c:v>
                </c:pt>
                <c:pt idx="49">
                  <c:v>-0.4</c:v>
                </c:pt>
                <c:pt idx="50">
                  <c:v>0.8</c:v>
                </c:pt>
                <c:pt idx="51">
                  <c:v>1.7</c:v>
                </c:pt>
                <c:pt idx="52">
                  <c:v>2.2999999999999998</c:v>
                </c:pt>
              </c:numCache>
            </c:numRef>
          </c:val>
          <c:smooth val="0"/>
        </c:ser>
        <c:dLbls>
          <c:showLegendKey val="0"/>
          <c:showVal val="0"/>
          <c:showCatName val="0"/>
          <c:showSerName val="0"/>
          <c:showPercent val="0"/>
          <c:showBubbleSize val="0"/>
        </c:dLbls>
        <c:marker val="1"/>
        <c:smooth val="0"/>
        <c:axId val="268398592"/>
        <c:axId val="268400128"/>
      </c:lineChart>
      <c:catAx>
        <c:axId val="268398592"/>
        <c:scaling>
          <c:orientation val="minMax"/>
        </c:scaling>
        <c:delete val="0"/>
        <c:axPos val="b"/>
        <c:numFmt formatCode="General" sourceLinked="1"/>
        <c:majorTickMark val="none"/>
        <c:minorTickMark val="none"/>
        <c:tickLblPos val="none"/>
        <c:spPr>
          <a:ln w="12700">
            <a:solidFill>
              <a:srgbClr val="808080"/>
            </a:solidFill>
            <a:prstDash val="solid"/>
          </a:ln>
        </c:spPr>
        <c:crossAx val="268400128"/>
        <c:crossesAt val="0"/>
        <c:auto val="1"/>
        <c:lblAlgn val="ctr"/>
        <c:lblOffset val="100"/>
        <c:tickLblSkip val="1"/>
        <c:tickMarkSkip val="1"/>
        <c:noMultiLvlLbl val="0"/>
      </c:catAx>
      <c:valAx>
        <c:axId val="268400128"/>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68398592"/>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2.6</c:v>
                </c:pt>
                <c:pt idx="1">
                  <c:v>1.9</c:v>
                </c:pt>
                <c:pt idx="2">
                  <c:v>2.7</c:v>
                </c:pt>
                <c:pt idx="3">
                  <c:v>1.4</c:v>
                </c:pt>
                <c:pt idx="4">
                  <c:v>1.9</c:v>
                </c:pt>
                <c:pt idx="5">
                  <c:v>3</c:v>
                </c:pt>
                <c:pt idx="6">
                  <c:v>3.3</c:v>
                </c:pt>
                <c:pt idx="7">
                  <c:v>2.6</c:v>
                </c:pt>
                <c:pt idx="8">
                  <c:v>2.6</c:v>
                </c:pt>
                <c:pt idx="9">
                  <c:v>1.7</c:v>
                </c:pt>
                <c:pt idx="10">
                  <c:v>0.2</c:v>
                </c:pt>
                <c:pt idx="11">
                  <c:v>4</c:v>
                </c:pt>
                <c:pt idx="12">
                  <c:v>3.7</c:v>
                </c:pt>
                <c:pt idx="13">
                  <c:v>5.7</c:v>
                </c:pt>
                <c:pt idx="14">
                  <c:v>5.8</c:v>
                </c:pt>
                <c:pt idx="15">
                  <c:v>0.5</c:v>
                </c:pt>
                <c:pt idx="16">
                  <c:v>-0.1</c:v>
                </c:pt>
                <c:pt idx="17">
                  <c:v>2.2000000000000002</c:v>
                </c:pt>
                <c:pt idx="18">
                  <c:v>3.5</c:v>
                </c:pt>
                <c:pt idx="19">
                  <c:v>3</c:v>
                </c:pt>
                <c:pt idx="20">
                  <c:v>4</c:v>
                </c:pt>
                <c:pt idx="21">
                  <c:v>3.2</c:v>
                </c:pt>
                <c:pt idx="22">
                  <c:v>2.2999999999999998</c:v>
                </c:pt>
                <c:pt idx="23">
                  <c:v>4</c:v>
                </c:pt>
                <c:pt idx="24">
                  <c:v>6.7</c:v>
                </c:pt>
                <c:pt idx="25">
                  <c:v>4.7</c:v>
                </c:pt>
                <c:pt idx="26">
                  <c:v>3.7</c:v>
                </c:pt>
                <c:pt idx="27">
                  <c:v>3.4</c:v>
                </c:pt>
                <c:pt idx="28">
                  <c:v>2.1</c:v>
                </c:pt>
                <c:pt idx="29">
                  <c:v>2</c:v>
                </c:pt>
                <c:pt idx="30">
                  <c:v>2.2999999999999998</c:v>
                </c:pt>
                <c:pt idx="31">
                  <c:v>4</c:v>
                </c:pt>
                <c:pt idx="32">
                  <c:v>2.9</c:v>
                </c:pt>
                <c:pt idx="33">
                  <c:v>1.7</c:v>
                </c:pt>
                <c:pt idx="34">
                  <c:v>2.1</c:v>
                </c:pt>
                <c:pt idx="35">
                  <c:v>1.5</c:v>
                </c:pt>
                <c:pt idx="36">
                  <c:v>1.8</c:v>
                </c:pt>
                <c:pt idx="37">
                  <c:v>1.5</c:v>
                </c:pt>
                <c:pt idx="38">
                  <c:v>0.9</c:v>
                </c:pt>
                <c:pt idx="39">
                  <c:v>-0.6</c:v>
                </c:pt>
                <c:pt idx="40">
                  <c:v>-1.2</c:v>
                </c:pt>
                <c:pt idx="41">
                  <c:v>0.8</c:v>
                </c:pt>
                <c:pt idx="42">
                  <c:v>1</c:v>
                </c:pt>
                <c:pt idx="43">
                  <c:v>-0.3</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#N/A</c:v>
                </c:pt>
                <c:pt idx="44" formatCode="0.0">
                  <c:v>#N/A</c:v>
                </c:pt>
                <c:pt idx="45" formatCode="0.0">
                  <c:v>#N/A</c:v>
                </c:pt>
                <c:pt idx="46" formatCode="0.0">
                  <c:v>#N/A</c:v>
                </c:pt>
                <c:pt idx="47" formatCode="0.0">
                  <c:v>#N/A</c:v>
                </c:pt>
                <c:pt idx="48" formatCode="0.0">
                  <c:v>#N/A</c:v>
                </c:pt>
                <c:pt idx="49" formatCode="0.0">
                  <c:v>#N/A</c:v>
                </c:pt>
                <c:pt idx="50" formatCode="0.0">
                  <c:v>#N/A</c:v>
                </c:pt>
                <c:pt idx="51" formatCode="0.0">
                  <c:v>#N/A</c:v>
                </c:pt>
                <c:pt idx="52" formatCode="0.0">
                  <c:v>#N/A</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-0.3</c:v>
                </c:pt>
                <c:pt idx="44">
                  <c:v>1.1000000000000001</c:v>
                </c:pt>
                <c:pt idx="45">
                  <c:v>1.4</c:v>
                </c:pt>
                <c:pt idx="46">
                  <c:v>1.6</c:v>
                </c:pt>
                <c:pt idx="47">
                  <c:v>1.8</c:v>
                </c:pt>
                <c:pt idx="48">
                  <c:v>1.9</c:v>
                </c:pt>
                <c:pt idx="49">
                  <c:v>1.9</c:v>
                </c:pt>
                <c:pt idx="50">
                  <c:v>1.9</c:v>
                </c:pt>
                <c:pt idx="51">
                  <c:v>1.8</c:v>
                </c:pt>
                <c:pt idx="52">
                  <c:v>1.8</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-0.3</c:v>
                </c:pt>
                <c:pt idx="44">
                  <c:v>-0.7</c:v>
                </c:pt>
                <c:pt idx="45">
                  <c:v>-0.8</c:v>
                </c:pt>
                <c:pt idx="46">
                  <c:v>-0.5</c:v>
                </c:pt>
                <c:pt idx="47">
                  <c:v>-0.2</c:v>
                </c:pt>
                <c:pt idx="48">
                  <c:v>0.2</c:v>
                </c:pt>
                <c:pt idx="49">
                  <c:v>0.6</c:v>
                </c:pt>
                <c:pt idx="50">
                  <c:v>0.8</c:v>
                </c:pt>
                <c:pt idx="51">
                  <c:v>1</c:v>
                </c:pt>
                <c:pt idx="52">
                  <c:v>1.1000000000000001</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-0.3</c:v>
                </c:pt>
                <c:pt idx="44">
                  <c:v>-0.8</c:v>
                </c:pt>
                <c:pt idx="45">
                  <c:v>-1.3</c:v>
                </c:pt>
                <c:pt idx="46">
                  <c:v>-1.4</c:v>
                </c:pt>
                <c:pt idx="47">
                  <c:v>-1.3</c:v>
                </c:pt>
                <c:pt idx="48">
                  <c:v>-0.9</c:v>
                </c:pt>
                <c:pt idx="49">
                  <c:v>-0.4</c:v>
                </c:pt>
                <c:pt idx="50">
                  <c:v>0</c:v>
                </c:pt>
                <c:pt idx="51">
                  <c:v>0.3</c:v>
                </c:pt>
                <c:pt idx="52">
                  <c:v>0.6</c:v>
                </c:pt>
              </c:numCache>
            </c:numRef>
          </c:val>
          <c:smooth val="0"/>
        </c:ser>
        <c:dLbls>
          <c:showLegendKey val="0"/>
          <c:showVal val="0"/>
          <c:showCatName val="0"/>
          <c:showSerName val="0"/>
          <c:showPercent val="0"/>
          <c:showBubbleSize val="0"/>
        </c:dLbls>
        <c:marker val="1"/>
        <c:smooth val="0"/>
        <c:axId val="286284800"/>
        <c:axId val="286307072"/>
      </c:lineChart>
      <c:catAx>
        <c:axId val="286284800"/>
        <c:scaling>
          <c:orientation val="minMax"/>
        </c:scaling>
        <c:delete val="0"/>
        <c:axPos val="b"/>
        <c:numFmt formatCode="General" sourceLinked="1"/>
        <c:majorTickMark val="none"/>
        <c:minorTickMark val="none"/>
        <c:tickLblPos val="none"/>
        <c:spPr>
          <a:ln w="12700">
            <a:solidFill>
              <a:srgbClr val="808080"/>
            </a:solidFill>
            <a:prstDash val="solid"/>
          </a:ln>
        </c:spPr>
        <c:crossAx val="286307072"/>
        <c:crossesAt val="0"/>
        <c:auto val="1"/>
        <c:lblAlgn val="ctr"/>
        <c:lblOffset val="100"/>
        <c:tickLblSkip val="1"/>
        <c:tickMarkSkip val="1"/>
        <c:noMultiLvlLbl val="0"/>
      </c:catAx>
      <c:valAx>
        <c:axId val="286307072"/>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86284800"/>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1.889</c:v>
                </c:pt>
                <c:pt idx="1">
                  <c:v>1.7929999999999999</c:v>
                </c:pt>
                <c:pt idx="2">
                  <c:v>1.77</c:v>
                </c:pt>
                <c:pt idx="3">
                  <c:v>1.7190000000000001</c:v>
                </c:pt>
                <c:pt idx="4">
                  <c:v>1.7390000000000001</c:v>
                </c:pt>
                <c:pt idx="5">
                  <c:v>1.849</c:v>
                </c:pt>
                <c:pt idx="6">
                  <c:v>1.8720000000000001</c:v>
                </c:pt>
                <c:pt idx="7">
                  <c:v>1.9590000000000001</c:v>
                </c:pt>
                <c:pt idx="8">
                  <c:v>1.9690000000000001</c:v>
                </c:pt>
                <c:pt idx="9">
                  <c:v>2.0059999999999998</c:v>
                </c:pt>
                <c:pt idx="10">
                  <c:v>2.0390000000000001</c:v>
                </c:pt>
                <c:pt idx="11">
                  <c:v>1.984</c:v>
                </c:pt>
                <c:pt idx="12">
                  <c:v>1.986</c:v>
                </c:pt>
                <c:pt idx="13">
                  <c:v>1.9910000000000001</c:v>
                </c:pt>
                <c:pt idx="14">
                  <c:v>1.78</c:v>
                </c:pt>
                <c:pt idx="15">
                  <c:v>1.462</c:v>
                </c:pt>
                <c:pt idx="16">
                  <c:v>1.43</c:v>
                </c:pt>
                <c:pt idx="17">
                  <c:v>1.645</c:v>
                </c:pt>
                <c:pt idx="18">
                  <c:v>1.6</c:v>
                </c:pt>
                <c:pt idx="19">
                  <c:v>1.617</c:v>
                </c:pt>
                <c:pt idx="20">
                  <c:v>1.5189999999999999</c:v>
                </c:pt>
                <c:pt idx="21">
                  <c:v>1.4950000000000001</c:v>
                </c:pt>
                <c:pt idx="22">
                  <c:v>1.573</c:v>
                </c:pt>
                <c:pt idx="23">
                  <c:v>1.5389999999999999</c:v>
                </c:pt>
                <c:pt idx="24">
                  <c:v>1.605</c:v>
                </c:pt>
                <c:pt idx="25">
                  <c:v>1.607</c:v>
                </c:pt>
                <c:pt idx="26">
                  <c:v>1.5620000000000001</c:v>
                </c:pt>
                <c:pt idx="27">
                  <c:v>1.554</c:v>
                </c:pt>
                <c:pt idx="28">
                  <c:v>1.599</c:v>
                </c:pt>
                <c:pt idx="29">
                  <c:v>1.569</c:v>
                </c:pt>
                <c:pt idx="30">
                  <c:v>1.613</c:v>
                </c:pt>
                <c:pt idx="31">
                  <c:v>1.6259999999999999</c:v>
                </c:pt>
                <c:pt idx="32">
                  <c:v>1.5189999999999999</c:v>
                </c:pt>
                <c:pt idx="33">
                  <c:v>1.5209999999999999</c:v>
                </c:pt>
                <c:pt idx="34">
                  <c:v>1.6180000000000001</c:v>
                </c:pt>
                <c:pt idx="35">
                  <c:v>1.657</c:v>
                </c:pt>
                <c:pt idx="36">
                  <c:v>1.6679999999999999</c:v>
                </c:pt>
                <c:pt idx="37">
                  <c:v>1.7110000000000001</c:v>
                </c:pt>
                <c:pt idx="38">
                  <c:v>1.6220000000000001</c:v>
                </c:pt>
                <c:pt idx="39">
                  <c:v>1.5580000000000001</c:v>
                </c:pt>
                <c:pt idx="40">
                  <c:v>1.4850000000000001</c:v>
                </c:pt>
                <c:pt idx="41">
                  <c:v>1.573</c:v>
                </c:pt>
                <c:pt idx="42">
                  <c:v>1.512</c:v>
                </c:pt>
                <c:pt idx="43">
                  <c:v>1.4750000000000001</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#N/A</c:v>
                </c:pt>
                <c:pt idx="44" formatCode="0.0">
                  <c:v>#N/A</c:v>
                </c:pt>
                <c:pt idx="45" formatCode="0.0">
                  <c:v>#N/A</c:v>
                </c:pt>
                <c:pt idx="46" formatCode="0.0">
                  <c:v>#N/A</c:v>
                </c:pt>
                <c:pt idx="47" formatCode="0.0">
                  <c:v>#N/A</c:v>
                </c:pt>
                <c:pt idx="48" formatCode="0.0">
                  <c:v>#N/A</c:v>
                </c:pt>
                <c:pt idx="49" formatCode="0.0">
                  <c:v>#N/A</c:v>
                </c:pt>
                <c:pt idx="50" formatCode="0.0">
                  <c:v>#N/A</c:v>
                </c:pt>
                <c:pt idx="51" formatCode="0.0">
                  <c:v>#N/A</c:v>
                </c:pt>
                <c:pt idx="52" formatCode="0.0">
                  <c:v>#N/A</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1.4750000000000001</c:v>
                </c:pt>
                <c:pt idx="44">
                  <c:v>1.476</c:v>
                </c:pt>
                <c:pt idx="45">
                  <c:v>1.48</c:v>
                </c:pt>
                <c:pt idx="46">
                  <c:v>1.4870000000000001</c:v>
                </c:pt>
                <c:pt idx="47">
                  <c:v>1.494</c:v>
                </c:pt>
                <c:pt idx="48">
                  <c:v>1.5009999999999999</c:v>
                </c:pt>
                <c:pt idx="49">
                  <c:v>1.5069999999999999</c:v>
                </c:pt>
                <c:pt idx="50">
                  <c:v>1.5129999999999999</c:v>
                </c:pt>
                <c:pt idx="51">
                  <c:v>1.518</c:v>
                </c:pt>
                <c:pt idx="52">
                  <c:v>1.5209999999999999</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1.4750000000000001</c:v>
                </c:pt>
                <c:pt idx="44">
                  <c:v>1.4139999999999999</c:v>
                </c:pt>
                <c:pt idx="45">
                  <c:v>1.4219999999999999</c:v>
                </c:pt>
                <c:pt idx="46">
                  <c:v>1.43</c:v>
                </c:pt>
                <c:pt idx="47">
                  <c:v>1.44</c:v>
                </c:pt>
                <c:pt idx="48">
                  <c:v>1.4490000000000001</c:v>
                </c:pt>
                <c:pt idx="49">
                  <c:v>1.4570000000000001</c:v>
                </c:pt>
                <c:pt idx="50">
                  <c:v>1.464</c:v>
                </c:pt>
                <c:pt idx="51">
                  <c:v>1.47</c:v>
                </c:pt>
                <c:pt idx="52">
                  <c:v>1.4730000000000001</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1.4750000000000001</c:v>
                </c:pt>
                <c:pt idx="44">
                  <c:v>1.4390000000000001</c:v>
                </c:pt>
                <c:pt idx="45">
                  <c:v>1.425</c:v>
                </c:pt>
                <c:pt idx="46">
                  <c:v>1.4219999999999999</c:v>
                </c:pt>
                <c:pt idx="47">
                  <c:v>1.4179999999999999</c:v>
                </c:pt>
                <c:pt idx="48">
                  <c:v>1.4279999999999999</c:v>
                </c:pt>
                <c:pt idx="49">
                  <c:v>1.4379999999999999</c:v>
                </c:pt>
                <c:pt idx="50">
                  <c:v>1.446</c:v>
                </c:pt>
                <c:pt idx="51">
                  <c:v>1.4530000000000001</c:v>
                </c:pt>
                <c:pt idx="52">
                  <c:v>1.456</c:v>
                </c:pt>
              </c:numCache>
            </c:numRef>
          </c:val>
          <c:smooth val="0"/>
        </c:ser>
        <c:dLbls>
          <c:showLegendKey val="0"/>
          <c:showVal val="0"/>
          <c:showCatName val="0"/>
          <c:showSerName val="0"/>
          <c:showPercent val="0"/>
          <c:showBubbleSize val="0"/>
        </c:dLbls>
        <c:marker val="1"/>
        <c:smooth val="0"/>
        <c:axId val="286338048"/>
        <c:axId val="286339840"/>
      </c:lineChart>
      <c:catAx>
        <c:axId val="286338048"/>
        <c:scaling>
          <c:orientation val="minMax"/>
        </c:scaling>
        <c:delete val="0"/>
        <c:axPos val="b"/>
        <c:numFmt formatCode="General" sourceLinked="1"/>
        <c:majorTickMark val="none"/>
        <c:minorTickMark val="none"/>
        <c:tickLblPos val="none"/>
        <c:spPr>
          <a:ln w="12700">
            <a:solidFill>
              <a:srgbClr val="808080"/>
            </a:solidFill>
            <a:prstDash val="solid"/>
          </a:ln>
        </c:spPr>
        <c:crossAx val="286339840"/>
        <c:crossesAt val="0"/>
        <c:auto val="1"/>
        <c:lblAlgn val="ctr"/>
        <c:lblOffset val="100"/>
        <c:tickLblSkip val="1"/>
        <c:tickMarkSkip val="1"/>
        <c:noMultiLvlLbl val="0"/>
      </c:catAx>
      <c:valAx>
        <c:axId val="286339840"/>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86338048"/>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3.890819672131149</c:v>
                </c:pt>
                <c:pt idx="1">
                  <c:v>3.8729687499999992</c:v>
                </c:pt>
                <c:pt idx="2">
                  <c:v>4.0393750000000015</c:v>
                </c:pt>
                <c:pt idx="3">
                  <c:v>4.3911475409836056</c:v>
                </c:pt>
                <c:pt idx="4">
                  <c:v>4.5524193548387109</c:v>
                </c:pt>
                <c:pt idx="5">
                  <c:v>4.9931746031746043</c:v>
                </c:pt>
                <c:pt idx="6">
                  <c:v>4.8422222222222233</c:v>
                </c:pt>
                <c:pt idx="7">
                  <c:v>4.6017741935483834</c:v>
                </c:pt>
                <c:pt idx="8">
                  <c:v>4.6433870967741937</c:v>
                </c:pt>
                <c:pt idx="9">
                  <c:v>4.7607812500000017</c:v>
                </c:pt>
                <c:pt idx="10">
                  <c:v>4.5126984126984118</c:v>
                </c:pt>
                <c:pt idx="11">
                  <c:v>3.7975806451612892</c:v>
                </c:pt>
                <c:pt idx="12">
                  <c:v>2.751475409836067</c:v>
                </c:pt>
                <c:pt idx="13">
                  <c:v>3.1549999999999998</c:v>
                </c:pt>
                <c:pt idx="14">
                  <c:v>3.1128124999999991</c:v>
                </c:pt>
                <c:pt idx="15">
                  <c:v>2.1727419354838711</c:v>
                </c:pt>
                <c:pt idx="16">
                  <c:v>1.7613114754098362</c:v>
                </c:pt>
                <c:pt idx="17">
                  <c:v>2.241746031746032</c:v>
                </c:pt>
                <c:pt idx="18">
                  <c:v>2.4675000000000011</c:v>
                </c:pt>
                <c:pt idx="19">
                  <c:v>2.3041935483870968</c:v>
                </c:pt>
                <c:pt idx="20">
                  <c:v>2.4273770491803277</c:v>
                </c:pt>
                <c:pt idx="21">
                  <c:v>2.2548437500000009</c:v>
                </c:pt>
                <c:pt idx="22">
                  <c:v>1.5449999999999997</c:v>
                </c:pt>
                <c:pt idx="23">
                  <c:v>1.5033870967741934</c:v>
                </c:pt>
                <c:pt idx="24">
                  <c:v>2.1193548387096772</c:v>
                </c:pt>
                <c:pt idx="25">
                  <c:v>1.8544444444444441</c:v>
                </c:pt>
                <c:pt idx="26">
                  <c:v>1.1440624999999998</c:v>
                </c:pt>
                <c:pt idx="27">
                  <c:v>0.95262295081967174</c:v>
                </c:pt>
                <c:pt idx="28">
                  <c:v>0.89838709677419371</c:v>
                </c:pt>
                <c:pt idx="29">
                  <c:v>0.78890624999999948</c:v>
                </c:pt>
                <c:pt idx="30">
                  <c:v>0.66888888888888898</c:v>
                </c:pt>
                <c:pt idx="31">
                  <c:v>0.6901639344262297</c:v>
                </c:pt>
                <c:pt idx="32">
                  <c:v>0.82266666666666688</c:v>
                </c:pt>
                <c:pt idx="33">
                  <c:v>0.90937499999999993</c:v>
                </c:pt>
                <c:pt idx="34">
                  <c:v>1.5037500000000001</c:v>
                </c:pt>
                <c:pt idx="35">
                  <c:v>1.4390322580645156</c:v>
                </c:pt>
                <c:pt idx="36">
                  <c:v>1.6034426229508205</c:v>
                </c:pt>
                <c:pt idx="37">
                  <c:v>1.6576190476190471</c:v>
                </c:pt>
                <c:pt idx="38">
                  <c:v>1.7015624999999996</c:v>
                </c:pt>
                <c:pt idx="39">
                  <c:v>1.6009677419354846</c:v>
                </c:pt>
                <c:pt idx="40">
                  <c:v>1.4572131147540983</c:v>
                </c:pt>
                <c:pt idx="41">
                  <c:v>1.52515625</c:v>
                </c:pt>
                <c:pt idx="42">
                  <c:v>1.5557812500000001</c:v>
                </c:pt>
                <c:pt idx="43">
                  <c:v>1.5841935483870966</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1.5841935483870966</c:v>
                </c:pt>
                <c:pt idx="44" formatCode="0.0">
                  <c:v>1.208167</c:v>
                </c:pt>
                <c:pt idx="45" formatCode="0.0">
                  <c:v>1.1549849999999999</c:v>
                </c:pt>
                <c:pt idx="46" formatCode="0.0">
                  <c:v>1.18041</c:v>
                </c:pt>
                <c:pt idx="47" formatCode="0.0">
                  <c:v>1.1480520000000001</c:v>
                </c:pt>
                <c:pt idx="48" formatCode="0.0">
                  <c:v>1.307258</c:v>
                </c:pt>
                <c:pt idx="49" formatCode="0.0">
                  <c:v>1.591542</c:v>
                </c:pt>
                <c:pt idx="50" formatCode="0.0">
                  <c:v>1.767028</c:v>
                </c:pt>
                <c:pt idx="51" formatCode="0.0">
                  <c:v>1.7060820000000001</c:v>
                </c:pt>
                <c:pt idx="52" formatCode="0.0">
                  <c:v>1.5194399999999999</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1.5841935483870966</c:v>
                </c:pt>
                <c:pt idx="44">
                  <c:v>1.8</c:v>
                </c:pt>
                <c:pt idx="45">
                  <c:v>2</c:v>
                </c:pt>
                <c:pt idx="46">
                  <c:v>2.2000000000000002</c:v>
                </c:pt>
                <c:pt idx="47">
                  <c:v>2.4</c:v>
                </c:pt>
                <c:pt idx="48">
                  <c:v>2.6</c:v>
                </c:pt>
                <c:pt idx="49">
                  <c:v>2.7</c:v>
                </c:pt>
                <c:pt idx="50">
                  <c:v>2.9</c:v>
                </c:pt>
                <c:pt idx="51">
                  <c:v>3</c:v>
                </c:pt>
                <c:pt idx="52">
                  <c:v>3.1</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1.5841935483870966</c:v>
                </c:pt>
                <c:pt idx="44">
                  <c:v>0.5</c:v>
                </c:pt>
                <c:pt idx="45">
                  <c:v>0.7</c:v>
                </c:pt>
                <c:pt idx="46">
                  <c:v>0.8</c:v>
                </c:pt>
                <c:pt idx="47">
                  <c:v>1</c:v>
                </c:pt>
                <c:pt idx="48">
                  <c:v>1.2</c:v>
                </c:pt>
                <c:pt idx="49">
                  <c:v>1.3</c:v>
                </c:pt>
                <c:pt idx="50">
                  <c:v>1.5</c:v>
                </c:pt>
                <c:pt idx="51">
                  <c:v>1.6</c:v>
                </c:pt>
                <c:pt idx="52">
                  <c:v>1.8</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1.5841935483870966</c:v>
                </c:pt>
                <c:pt idx="44">
                  <c:v>0</c:v>
                </c:pt>
                <c:pt idx="45">
                  <c:v>0</c:v>
                </c:pt>
                <c:pt idx="46">
                  <c:v>0</c:v>
                </c:pt>
                <c:pt idx="47">
                  <c:v>0</c:v>
                </c:pt>
                <c:pt idx="48">
                  <c:v>0</c:v>
                </c:pt>
                <c:pt idx="49">
                  <c:v>0</c:v>
                </c:pt>
                <c:pt idx="50">
                  <c:v>0.1</c:v>
                </c:pt>
                <c:pt idx="51">
                  <c:v>0.2</c:v>
                </c:pt>
                <c:pt idx="52">
                  <c:v>0.3</c:v>
                </c:pt>
              </c:numCache>
            </c:numRef>
          </c:val>
          <c:smooth val="0"/>
        </c:ser>
        <c:dLbls>
          <c:showLegendKey val="0"/>
          <c:showVal val="0"/>
          <c:showCatName val="0"/>
          <c:showSerName val="0"/>
          <c:showPercent val="0"/>
          <c:showBubbleSize val="0"/>
        </c:dLbls>
        <c:marker val="1"/>
        <c:smooth val="0"/>
        <c:axId val="259747200"/>
        <c:axId val="259757184"/>
      </c:lineChart>
      <c:catAx>
        <c:axId val="259747200"/>
        <c:scaling>
          <c:orientation val="minMax"/>
        </c:scaling>
        <c:delete val="0"/>
        <c:axPos val="b"/>
        <c:numFmt formatCode="General" sourceLinked="1"/>
        <c:majorTickMark val="none"/>
        <c:minorTickMark val="none"/>
        <c:tickLblPos val="none"/>
        <c:spPr>
          <a:ln w="12700">
            <a:solidFill>
              <a:srgbClr val="808080"/>
            </a:solidFill>
            <a:prstDash val="solid"/>
          </a:ln>
        </c:spPr>
        <c:crossAx val="259757184"/>
        <c:crossesAt val="0"/>
        <c:auto val="1"/>
        <c:lblAlgn val="ctr"/>
        <c:lblOffset val="100"/>
        <c:tickLblSkip val="1"/>
        <c:tickMarkSkip val="1"/>
        <c:noMultiLvlLbl val="0"/>
      </c:catAx>
      <c:valAx>
        <c:axId val="259757184"/>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59747200"/>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4.3036065573770488</c:v>
                </c:pt>
                <c:pt idx="1">
                  <c:v>4.1585937500000005</c:v>
                </c:pt>
                <c:pt idx="2">
                  <c:v>4.2151562499999997</c:v>
                </c:pt>
                <c:pt idx="3">
                  <c:v>4.4881967213114757</c:v>
                </c:pt>
                <c:pt idx="4">
                  <c:v>4.5770967741935502</c:v>
                </c:pt>
                <c:pt idx="5">
                  <c:v>5.0726984126984132</c:v>
                </c:pt>
                <c:pt idx="6">
                  <c:v>4.8934920634920651</c:v>
                </c:pt>
                <c:pt idx="7">
                  <c:v>4.6306451612903237</c:v>
                </c:pt>
                <c:pt idx="8">
                  <c:v>4.6790322580645167</c:v>
                </c:pt>
                <c:pt idx="9">
                  <c:v>4.8460937499999988</c:v>
                </c:pt>
                <c:pt idx="10">
                  <c:v>4.7384126984126951</c:v>
                </c:pt>
                <c:pt idx="11">
                  <c:v>4.2666129032258064</c:v>
                </c:pt>
                <c:pt idx="12">
                  <c:v>3.6652459016393442</c:v>
                </c:pt>
                <c:pt idx="13">
                  <c:v>3.8815624999999998</c:v>
                </c:pt>
                <c:pt idx="14">
                  <c:v>3.8621875000000001</c:v>
                </c:pt>
                <c:pt idx="15">
                  <c:v>3.2346774193548384</c:v>
                </c:pt>
                <c:pt idx="16">
                  <c:v>2.7362295081967209</c:v>
                </c:pt>
                <c:pt idx="17">
                  <c:v>3.3207936507936511</c:v>
                </c:pt>
                <c:pt idx="18">
                  <c:v>3.5178124999999998</c:v>
                </c:pt>
                <c:pt idx="19">
                  <c:v>3.464032258064516</c:v>
                </c:pt>
                <c:pt idx="20">
                  <c:v>3.7178688524590173</c:v>
                </c:pt>
                <c:pt idx="21">
                  <c:v>3.4924999999999993</c:v>
                </c:pt>
                <c:pt idx="22">
                  <c:v>2.7845312500000015</c:v>
                </c:pt>
                <c:pt idx="23">
                  <c:v>2.8783870967741949</c:v>
                </c:pt>
                <c:pt idx="24">
                  <c:v>3.4574193548387107</c:v>
                </c:pt>
                <c:pt idx="25">
                  <c:v>3.201428571428572</c:v>
                </c:pt>
                <c:pt idx="26">
                  <c:v>2.4142187500000003</c:v>
                </c:pt>
                <c:pt idx="27">
                  <c:v>2.0467213114754093</c:v>
                </c:pt>
                <c:pt idx="28">
                  <c:v>2.0400000000000005</c:v>
                </c:pt>
                <c:pt idx="29">
                  <c:v>1.8257812499999995</c:v>
                </c:pt>
                <c:pt idx="30">
                  <c:v>1.6412698412698408</c:v>
                </c:pt>
                <c:pt idx="31">
                  <c:v>1.7070491803278682</c:v>
                </c:pt>
                <c:pt idx="32">
                  <c:v>1.9510000000000003</c:v>
                </c:pt>
                <c:pt idx="33">
                  <c:v>1.9862499999999992</c:v>
                </c:pt>
                <c:pt idx="34">
                  <c:v>2.7065624999999995</c:v>
                </c:pt>
                <c:pt idx="35">
                  <c:v>2.7441935483870958</c:v>
                </c:pt>
                <c:pt idx="36">
                  <c:v>2.7654098360655737</c:v>
                </c:pt>
                <c:pt idx="37">
                  <c:v>2.6209523809523816</c:v>
                </c:pt>
                <c:pt idx="38">
                  <c:v>2.4995312500000004</c:v>
                </c:pt>
                <c:pt idx="39">
                  <c:v>2.2759677419354838</c:v>
                </c:pt>
                <c:pt idx="40">
                  <c:v>1.9688524590163936</c:v>
                </c:pt>
                <c:pt idx="41">
                  <c:v>2.1643750000000002</c:v>
                </c:pt>
                <c:pt idx="42">
                  <c:v>2.223125</c:v>
                </c:pt>
                <c:pt idx="43">
                  <c:v>2.1904838709677414</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2.1904838709677414</c:v>
                </c:pt>
                <c:pt idx="44" formatCode="0.0">
                  <c:v>1.946855</c:v>
                </c:pt>
                <c:pt idx="45" formatCode="0.0">
                  <c:v>1.9554450000000001</c:v>
                </c:pt>
                <c:pt idx="46" formatCode="0.0">
                  <c:v>2.0263499999999999</c:v>
                </c:pt>
                <c:pt idx="47" formatCode="0.0">
                  <c:v>2.081013</c:v>
                </c:pt>
                <c:pt idx="48" formatCode="0.0">
                  <c:v>2.3186870000000002</c:v>
                </c:pt>
                <c:pt idx="49" formatCode="0.0">
                  <c:v>2.6592750000000001</c:v>
                </c:pt>
                <c:pt idx="50" formatCode="0.0">
                  <c:v>2.8703729999999998</c:v>
                </c:pt>
                <c:pt idx="51" formatCode="0.0">
                  <c:v>2.7956370000000001</c:v>
                </c:pt>
                <c:pt idx="52" formatCode="0.0">
                  <c:v>2.5796830000000002</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2.1904838709677414</c:v>
                </c:pt>
                <c:pt idx="44">
                  <c:v>2.4</c:v>
                </c:pt>
                <c:pt idx="45">
                  <c:v>2.6</c:v>
                </c:pt>
                <c:pt idx="46">
                  <c:v>2.7</c:v>
                </c:pt>
                <c:pt idx="47">
                  <c:v>2.9</c:v>
                </c:pt>
                <c:pt idx="48">
                  <c:v>3</c:v>
                </c:pt>
                <c:pt idx="49">
                  <c:v>3.1</c:v>
                </c:pt>
                <c:pt idx="50">
                  <c:v>3.3</c:v>
                </c:pt>
                <c:pt idx="51">
                  <c:v>3.4</c:v>
                </c:pt>
                <c:pt idx="52">
                  <c:v>3.5</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2.1904838709677414</c:v>
                </c:pt>
                <c:pt idx="44">
                  <c:v>1.3</c:v>
                </c:pt>
                <c:pt idx="45">
                  <c:v>1.4</c:v>
                </c:pt>
                <c:pt idx="46">
                  <c:v>1.5</c:v>
                </c:pt>
                <c:pt idx="47">
                  <c:v>1.7</c:v>
                </c:pt>
                <c:pt idx="48">
                  <c:v>1.8</c:v>
                </c:pt>
                <c:pt idx="49">
                  <c:v>1.9</c:v>
                </c:pt>
                <c:pt idx="50">
                  <c:v>2.2000000000000002</c:v>
                </c:pt>
                <c:pt idx="51">
                  <c:v>2.2999999999999998</c:v>
                </c:pt>
                <c:pt idx="52">
                  <c:v>2.4</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2.1904838709677414</c:v>
                </c:pt>
                <c:pt idx="44">
                  <c:v>0.2</c:v>
                </c:pt>
                <c:pt idx="45">
                  <c:v>0.4</c:v>
                </c:pt>
                <c:pt idx="46">
                  <c:v>0.4</c:v>
                </c:pt>
                <c:pt idx="47">
                  <c:v>0.6</c:v>
                </c:pt>
                <c:pt idx="48">
                  <c:v>0.7</c:v>
                </c:pt>
                <c:pt idx="49">
                  <c:v>0.8</c:v>
                </c:pt>
                <c:pt idx="50">
                  <c:v>1</c:v>
                </c:pt>
                <c:pt idx="51">
                  <c:v>1.1000000000000001</c:v>
                </c:pt>
                <c:pt idx="52">
                  <c:v>1.2</c:v>
                </c:pt>
              </c:numCache>
            </c:numRef>
          </c:val>
          <c:smooth val="0"/>
        </c:ser>
        <c:dLbls>
          <c:showLegendKey val="0"/>
          <c:showVal val="0"/>
          <c:showCatName val="0"/>
          <c:showSerName val="0"/>
          <c:showPercent val="0"/>
          <c:showBubbleSize val="0"/>
        </c:dLbls>
        <c:marker val="1"/>
        <c:smooth val="0"/>
        <c:axId val="259947520"/>
        <c:axId val="259953408"/>
      </c:lineChart>
      <c:catAx>
        <c:axId val="259947520"/>
        <c:scaling>
          <c:orientation val="minMax"/>
        </c:scaling>
        <c:delete val="0"/>
        <c:axPos val="b"/>
        <c:numFmt formatCode="General" sourceLinked="1"/>
        <c:majorTickMark val="none"/>
        <c:minorTickMark val="none"/>
        <c:tickLblPos val="none"/>
        <c:spPr>
          <a:ln w="12700">
            <a:solidFill>
              <a:srgbClr val="808080"/>
            </a:solidFill>
            <a:prstDash val="solid"/>
          </a:ln>
        </c:spPr>
        <c:crossAx val="259953408"/>
        <c:crossesAt val="0"/>
        <c:auto val="1"/>
        <c:lblAlgn val="ctr"/>
        <c:lblOffset val="100"/>
        <c:tickLblSkip val="1"/>
        <c:tickMarkSkip val="1"/>
        <c:noMultiLvlLbl val="0"/>
      </c:catAx>
      <c:valAx>
        <c:axId val="259953408"/>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59947520"/>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5.9644297845816112</c:v>
                </c:pt>
                <c:pt idx="1">
                  <c:v>5.971305904278335</c:v>
                </c:pt>
                <c:pt idx="2">
                  <c:v>5.9812404938119288</c:v>
                </c:pt>
                <c:pt idx="3">
                  <c:v>6.3342857232169498</c:v>
                </c:pt>
                <c:pt idx="4">
                  <c:v>6.3078950532474876</c:v>
                </c:pt>
                <c:pt idx="5">
                  <c:v>6.7350239114898249</c:v>
                </c:pt>
                <c:pt idx="6">
                  <c:v>6.5934202944023026</c:v>
                </c:pt>
                <c:pt idx="7">
                  <c:v>6.2821983969400792</c:v>
                </c:pt>
                <c:pt idx="8">
                  <c:v>6.295457971098755</c:v>
                </c:pt>
                <c:pt idx="9">
                  <c:v>6.4919769137796735</c:v>
                </c:pt>
                <c:pt idx="10">
                  <c:v>6.6322200274667509</c:v>
                </c:pt>
                <c:pt idx="11">
                  <c:v>6.5066818035010137</c:v>
                </c:pt>
                <c:pt idx="12">
                  <c:v>6.7523174497816294</c:v>
                </c:pt>
                <c:pt idx="13">
                  <c:v>6.9900433005708633</c:v>
                </c:pt>
                <c:pt idx="14">
                  <c:v>7.2066738939216464</c:v>
                </c:pt>
                <c:pt idx="15">
                  <c:v>8.839646436549998</c:v>
                </c:pt>
                <c:pt idx="16">
                  <c:v>8.215927425716103</c:v>
                </c:pt>
                <c:pt idx="17">
                  <c:v>7.9820396329417376</c:v>
                </c:pt>
                <c:pt idx="18">
                  <c:v>6.6589249773286987</c:v>
                </c:pt>
                <c:pt idx="19">
                  <c:v>6.3367346439997503</c:v>
                </c:pt>
                <c:pt idx="20">
                  <c:v>6.2930129692810892</c:v>
                </c:pt>
                <c:pt idx="21">
                  <c:v>6.1361969767194813</c:v>
                </c:pt>
                <c:pt idx="22">
                  <c:v>5.7772582912169836</c:v>
                </c:pt>
                <c:pt idx="23">
                  <c:v>5.9115735918584491</c:v>
                </c:pt>
                <c:pt idx="24">
                  <c:v>6.0902258167186831</c:v>
                </c:pt>
                <c:pt idx="25">
                  <c:v>5.8519307224953501</c:v>
                </c:pt>
                <c:pt idx="26">
                  <c:v>5.4628372983027829</c:v>
                </c:pt>
                <c:pt idx="27">
                  <c:v>5.2533253934648299</c:v>
                </c:pt>
                <c:pt idx="28">
                  <c:v>5.2012272711956138</c:v>
                </c:pt>
                <c:pt idx="29">
                  <c:v>5.0943073706881483</c:v>
                </c:pt>
                <c:pt idx="30">
                  <c:v>4.8736250352826582</c:v>
                </c:pt>
                <c:pt idx="31">
                  <c:v>4.5740952416071821</c:v>
                </c:pt>
                <c:pt idx="32">
                  <c:v>4.8118759621753222</c:v>
                </c:pt>
                <c:pt idx="33">
                  <c:v>4.8356060519362938</c:v>
                </c:pt>
                <c:pt idx="34">
                  <c:v>5.4042575691685526</c:v>
                </c:pt>
                <c:pt idx="35">
                  <c:v>5.3587172476646172</c:v>
                </c:pt>
                <c:pt idx="36">
                  <c:v>5.1188721804511275</c:v>
                </c:pt>
                <c:pt idx="37">
                  <c:v>4.8219047619047615</c:v>
                </c:pt>
                <c:pt idx="38">
                  <c:v>4.7424675324675327</c:v>
                </c:pt>
                <c:pt idx="39">
                  <c:v>4.7368181818181823</c:v>
                </c:pt>
                <c:pt idx="40">
                  <c:v>4.5001443381180231</c:v>
                </c:pt>
                <c:pt idx="41">
                  <c:v>4.8326818181818183</c:v>
                </c:pt>
                <c:pt idx="42">
                  <c:v>5.2436219336219336</c:v>
                </c:pt>
                <c:pt idx="43">
                  <c:v>5.4181077694235569</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5.4181077694235569</c:v>
                </c:pt>
                <c:pt idx="44" formatCode="0.0">
                  <c:v>5.2607840000000001</c:v>
                </c:pt>
                <c:pt idx="45" formatCode="0.0">
                  <c:v>5.29983</c:v>
                </c:pt>
                <c:pt idx="46" formatCode="0.0">
                  <c:v>5.5359590000000001</c:v>
                </c:pt>
                <c:pt idx="47" formatCode="0.0">
                  <c:v>5.9711480000000003</c:v>
                </c:pt>
                <c:pt idx="48" formatCode="0.0">
                  <c:v>6.9477739999999999</c:v>
                </c:pt>
                <c:pt idx="49" formatCode="0.0">
                  <c:v>8.2440470000000001</c:v>
                </c:pt>
                <c:pt idx="50" formatCode="0.0">
                  <c:v>9.1954250000000002</c:v>
                </c:pt>
                <c:pt idx="51" formatCode="0.0">
                  <c:v>8.9928279999999994</c:v>
                </c:pt>
                <c:pt idx="52" formatCode="0.0">
                  <c:v>7.9767330000000003</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5.4181077694235569</c:v>
                </c:pt>
                <c:pt idx="44">
                  <c:v>5.3820883312291938</c:v>
                </c:pt>
                <c:pt idx="45">
                  <c:v>5.4603541539545635</c:v>
                </c:pt>
                <c:pt idx="46">
                  <c:v>5.5787537919366166</c:v>
                </c:pt>
                <c:pt idx="47">
                  <c:v>5.6321356815996362</c:v>
                </c:pt>
                <c:pt idx="48">
                  <c:v>5.7276246343672153</c:v>
                </c:pt>
                <c:pt idx="49">
                  <c:v>5.7952909131602963</c:v>
                </c:pt>
                <c:pt idx="50">
                  <c:v>5.8140023754555594</c:v>
                </c:pt>
                <c:pt idx="51">
                  <c:v>5.861960717109401</c:v>
                </c:pt>
                <c:pt idx="52">
                  <c:v>5.9028324447478591</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5.4181077694235569</c:v>
                </c:pt>
                <c:pt idx="44">
                  <c:v>5.0644260471215405</c:v>
                </c:pt>
                <c:pt idx="45">
                  <c:v>5.3460086539244474</c:v>
                </c:pt>
                <c:pt idx="46">
                  <c:v>5.3239275318764703</c:v>
                </c:pt>
                <c:pt idx="47">
                  <c:v>5.8161733636985105</c:v>
                </c:pt>
                <c:pt idx="48">
                  <c:v>5.8392850355703292</c:v>
                </c:pt>
                <c:pt idx="49">
                  <c:v>5.7516328960316123</c:v>
                </c:pt>
                <c:pt idx="50">
                  <c:v>5.7711962811948645</c:v>
                </c:pt>
                <c:pt idx="51">
                  <c:v>5.8072639405675277</c:v>
                </c:pt>
                <c:pt idx="52">
                  <c:v>5.8380498739693722</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5.4181077694235569</c:v>
                </c:pt>
                <c:pt idx="44">
                  <c:v>5.1531365398834375</c:v>
                </c:pt>
                <c:pt idx="45">
                  <c:v>5.9885420422503444</c:v>
                </c:pt>
                <c:pt idx="46">
                  <c:v>6.3438496430729048</c:v>
                </c:pt>
                <c:pt idx="47">
                  <c:v>6.7916779444907505</c:v>
                </c:pt>
                <c:pt idx="48">
                  <c:v>6.4556198104280886</c:v>
                </c:pt>
                <c:pt idx="49">
                  <c:v>6.1699667076794142</c:v>
                </c:pt>
                <c:pt idx="50">
                  <c:v>6.0346966116973304</c:v>
                </c:pt>
                <c:pt idx="51">
                  <c:v>5.8198276770132509</c:v>
                </c:pt>
                <c:pt idx="52">
                  <c:v>5.6759947721714958</c:v>
                </c:pt>
              </c:numCache>
            </c:numRef>
          </c:val>
          <c:smooth val="0"/>
        </c:ser>
        <c:dLbls>
          <c:showLegendKey val="0"/>
          <c:showVal val="0"/>
          <c:showCatName val="0"/>
          <c:showSerName val="0"/>
          <c:showPercent val="0"/>
          <c:showBubbleSize val="0"/>
        </c:dLbls>
        <c:marker val="1"/>
        <c:smooth val="0"/>
        <c:axId val="260127744"/>
        <c:axId val="260141824"/>
      </c:lineChart>
      <c:catAx>
        <c:axId val="260127744"/>
        <c:scaling>
          <c:orientation val="minMax"/>
        </c:scaling>
        <c:delete val="0"/>
        <c:axPos val="b"/>
        <c:numFmt formatCode="General" sourceLinked="1"/>
        <c:majorTickMark val="none"/>
        <c:minorTickMark val="none"/>
        <c:tickLblPos val="none"/>
        <c:spPr>
          <a:ln w="12700">
            <a:solidFill>
              <a:srgbClr val="808080"/>
            </a:solidFill>
            <a:prstDash val="solid"/>
          </a:ln>
        </c:spPr>
        <c:crossAx val="260141824"/>
        <c:crossesAt val="0"/>
        <c:auto val="1"/>
        <c:lblAlgn val="ctr"/>
        <c:lblOffset val="100"/>
        <c:tickLblSkip val="1"/>
        <c:tickMarkSkip val="1"/>
        <c:noMultiLvlLbl val="0"/>
      </c:catAx>
      <c:valAx>
        <c:axId val="260141824"/>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60127744"/>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1.6608232272045624</c:v>
                </c:pt>
                <c:pt idx="1">
                  <c:v>1.8127121542783344</c:v>
                </c:pt>
                <c:pt idx="2">
                  <c:v>1.7660842438119291</c:v>
                </c:pt>
                <c:pt idx="3">
                  <c:v>1.8460890019054741</c:v>
                </c:pt>
                <c:pt idx="4">
                  <c:v>1.7307982790539373</c:v>
                </c:pt>
                <c:pt idx="5">
                  <c:v>1.6623254987914118</c:v>
                </c:pt>
                <c:pt idx="6">
                  <c:v>1.6999282309102375</c:v>
                </c:pt>
                <c:pt idx="7">
                  <c:v>1.6515532356497555</c:v>
                </c:pt>
                <c:pt idx="8">
                  <c:v>1.6164257130342383</c:v>
                </c:pt>
                <c:pt idx="9">
                  <c:v>1.6458831637796747</c:v>
                </c:pt>
                <c:pt idx="10">
                  <c:v>1.8938073290540558</c:v>
                </c:pt>
                <c:pt idx="11">
                  <c:v>2.2400689002752072</c:v>
                </c:pt>
                <c:pt idx="12">
                  <c:v>3.0870715481422852</c:v>
                </c:pt>
                <c:pt idx="13">
                  <c:v>3.1084808005708635</c:v>
                </c:pt>
                <c:pt idx="14">
                  <c:v>3.3444863939216463</c:v>
                </c:pt>
                <c:pt idx="15">
                  <c:v>5.6049690171951596</c:v>
                </c:pt>
                <c:pt idx="16">
                  <c:v>5.4796979175193821</c:v>
                </c:pt>
                <c:pt idx="17">
                  <c:v>4.6612459821480865</c:v>
                </c:pt>
                <c:pt idx="18">
                  <c:v>3.1411124773286989</c:v>
                </c:pt>
                <c:pt idx="19">
                  <c:v>2.8727023859352343</c:v>
                </c:pt>
                <c:pt idx="20">
                  <c:v>2.5751441168220719</c:v>
                </c:pt>
                <c:pt idx="21">
                  <c:v>2.643696976719482</c:v>
                </c:pt>
                <c:pt idx="22">
                  <c:v>2.9927270412169822</c:v>
                </c:pt>
                <c:pt idx="23">
                  <c:v>3.0331864950842542</c:v>
                </c:pt>
                <c:pt idx="24">
                  <c:v>2.6328064618799725</c:v>
                </c:pt>
                <c:pt idx="25">
                  <c:v>2.6505021510667781</c:v>
                </c:pt>
                <c:pt idx="26">
                  <c:v>3.0486185483027826</c:v>
                </c:pt>
                <c:pt idx="27">
                  <c:v>3.2066040819894206</c:v>
                </c:pt>
                <c:pt idx="28">
                  <c:v>3.1612272711956133</c:v>
                </c:pt>
                <c:pt idx="29">
                  <c:v>3.2685261206881489</c:v>
                </c:pt>
                <c:pt idx="30">
                  <c:v>3.2323551940128175</c:v>
                </c:pt>
                <c:pt idx="31">
                  <c:v>2.8670460612793138</c:v>
                </c:pt>
                <c:pt idx="32">
                  <c:v>2.8608759621753217</c:v>
                </c:pt>
                <c:pt idx="33">
                  <c:v>2.8493560519362946</c:v>
                </c:pt>
                <c:pt idx="34">
                  <c:v>2.6976950691685531</c:v>
                </c:pt>
                <c:pt idx="35">
                  <c:v>2.6145236992775214</c:v>
                </c:pt>
                <c:pt idx="36">
                  <c:v>2.3534623443855538</c:v>
                </c:pt>
                <c:pt idx="37">
                  <c:v>2.2009523809523799</c:v>
                </c:pt>
                <c:pt idx="38">
                  <c:v>2.2429362824675323</c:v>
                </c:pt>
                <c:pt idx="39">
                  <c:v>2.4608504398826985</c:v>
                </c:pt>
                <c:pt idx="40">
                  <c:v>2.5312918791016292</c:v>
                </c:pt>
                <c:pt idx="41">
                  <c:v>2.6683068181818181</c:v>
                </c:pt>
                <c:pt idx="42">
                  <c:v>3.0204969336219336</c:v>
                </c:pt>
                <c:pt idx="43">
                  <c:v>3.2276238984558154</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3.2276238984558154</c:v>
                </c:pt>
                <c:pt idx="44" formatCode="0.0">
                  <c:v>3.3139289999999999</c:v>
                </c:pt>
                <c:pt idx="45" formatCode="0.0">
                  <c:v>3.3443849999999999</c:v>
                </c:pt>
                <c:pt idx="46" formatCode="0.0">
                  <c:v>3.5096090000000002</c:v>
                </c:pt>
                <c:pt idx="47" formatCode="0.0">
                  <c:v>3.8901350000000003</c:v>
                </c:pt>
                <c:pt idx="48" formatCode="0.0">
                  <c:v>4.6290870000000002</c:v>
                </c:pt>
                <c:pt idx="49" formatCode="0.0">
                  <c:v>5.5847720000000001</c:v>
                </c:pt>
                <c:pt idx="50" formatCode="0.0">
                  <c:v>6.3250520000000003</c:v>
                </c:pt>
                <c:pt idx="51" formatCode="0.0">
                  <c:v>6.1971909999999992</c:v>
                </c:pt>
                <c:pt idx="52" formatCode="0.0">
                  <c:v>5.3970500000000001</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3.2276238984558154</c:v>
                </c:pt>
                <c:pt idx="44">
                  <c:v>2.9820883312291939</c:v>
                </c:pt>
                <c:pt idx="45">
                  <c:v>2.8603541539545634</c:v>
                </c:pt>
                <c:pt idx="46">
                  <c:v>2.8787537919366164</c:v>
                </c:pt>
                <c:pt idx="47">
                  <c:v>2.7321356815996363</c:v>
                </c:pt>
                <c:pt idx="48">
                  <c:v>2.7276246343672153</c:v>
                </c:pt>
                <c:pt idx="49">
                  <c:v>2.6952909131602962</c:v>
                </c:pt>
                <c:pt idx="50">
                  <c:v>2.5140023754555596</c:v>
                </c:pt>
                <c:pt idx="51">
                  <c:v>2.4619607171094011</c:v>
                </c:pt>
                <c:pt idx="52">
                  <c:v>2.4028324447478591</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3.2276238984558154</c:v>
                </c:pt>
                <c:pt idx="44">
                  <c:v>3.7644260471215407</c:v>
                </c:pt>
                <c:pt idx="45">
                  <c:v>3.9460086539244474</c:v>
                </c:pt>
                <c:pt idx="46">
                  <c:v>3.8239275318764703</c:v>
                </c:pt>
                <c:pt idx="47">
                  <c:v>4.1161733636985103</c:v>
                </c:pt>
                <c:pt idx="48">
                  <c:v>4.0392850355703294</c:v>
                </c:pt>
                <c:pt idx="49">
                  <c:v>3.8516328960316124</c:v>
                </c:pt>
                <c:pt idx="50">
                  <c:v>3.5711962811948643</c:v>
                </c:pt>
                <c:pt idx="51">
                  <c:v>3.5072639405675279</c:v>
                </c:pt>
                <c:pt idx="52">
                  <c:v>3.4380498739693723</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3.2276238984558154</c:v>
                </c:pt>
                <c:pt idx="44">
                  <c:v>4.9531365398834373</c:v>
                </c:pt>
                <c:pt idx="45">
                  <c:v>5.588542042250344</c:v>
                </c:pt>
                <c:pt idx="46">
                  <c:v>5.9438496430729044</c:v>
                </c:pt>
                <c:pt idx="47">
                  <c:v>6.1916779444907508</c:v>
                </c:pt>
                <c:pt idx="48">
                  <c:v>5.7556198104280885</c:v>
                </c:pt>
                <c:pt idx="49">
                  <c:v>5.3699667076794144</c:v>
                </c:pt>
                <c:pt idx="50">
                  <c:v>5.0346966116973304</c:v>
                </c:pt>
                <c:pt idx="51">
                  <c:v>4.7198276770132512</c:v>
                </c:pt>
                <c:pt idx="52">
                  <c:v>4.4759947721714957</c:v>
                </c:pt>
              </c:numCache>
            </c:numRef>
          </c:val>
          <c:smooth val="0"/>
        </c:ser>
        <c:dLbls>
          <c:showLegendKey val="0"/>
          <c:showVal val="0"/>
          <c:showCatName val="0"/>
          <c:showSerName val="0"/>
          <c:showPercent val="0"/>
          <c:showBubbleSize val="0"/>
        </c:dLbls>
        <c:marker val="1"/>
        <c:smooth val="0"/>
        <c:axId val="263608960"/>
        <c:axId val="263614848"/>
      </c:lineChart>
      <c:catAx>
        <c:axId val="263608960"/>
        <c:scaling>
          <c:orientation val="minMax"/>
        </c:scaling>
        <c:delete val="0"/>
        <c:axPos val="b"/>
        <c:numFmt formatCode="General" sourceLinked="1"/>
        <c:majorTickMark val="none"/>
        <c:minorTickMark val="none"/>
        <c:tickLblPos val="none"/>
        <c:spPr>
          <a:ln w="12700">
            <a:solidFill>
              <a:srgbClr val="808080"/>
            </a:solidFill>
            <a:prstDash val="solid"/>
          </a:ln>
        </c:spPr>
        <c:crossAx val="263614848"/>
        <c:crossesAt val="0"/>
        <c:auto val="1"/>
        <c:lblAlgn val="ctr"/>
        <c:lblOffset val="100"/>
        <c:tickLblSkip val="1"/>
        <c:tickMarkSkip val="1"/>
        <c:noMultiLvlLbl val="0"/>
      </c:catAx>
      <c:valAx>
        <c:axId val="263614848"/>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63608960"/>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175.82900000000001</c:v>
                </c:pt>
                <c:pt idx="1">
                  <c:v>182.3</c:v>
                </c:pt>
                <c:pt idx="2">
                  <c:v>187.083</c:v>
                </c:pt>
                <c:pt idx="3">
                  <c:v>195.37899999999999</c:v>
                </c:pt>
                <c:pt idx="4">
                  <c:v>200.01</c:v>
                </c:pt>
                <c:pt idx="5">
                  <c:v>209.041</c:v>
                </c:pt>
                <c:pt idx="6">
                  <c:v>218.565</c:v>
                </c:pt>
                <c:pt idx="7">
                  <c:v>217.25700000000001</c:v>
                </c:pt>
                <c:pt idx="8">
                  <c:v>227.08</c:v>
                </c:pt>
                <c:pt idx="9">
                  <c:v>236.429</c:v>
                </c:pt>
                <c:pt idx="10">
                  <c:v>249.071</c:v>
                </c:pt>
                <c:pt idx="11">
                  <c:v>251.45699999999999</c:v>
                </c:pt>
                <c:pt idx="12">
                  <c:v>239.94800000000001</c:v>
                </c:pt>
                <c:pt idx="13">
                  <c:v>223.94300000000001</c:v>
                </c:pt>
                <c:pt idx="14">
                  <c:v>233.36</c:v>
                </c:pt>
                <c:pt idx="15">
                  <c:v>222.53700000000001</c:v>
                </c:pt>
                <c:pt idx="16">
                  <c:v>208.92</c:v>
                </c:pt>
                <c:pt idx="17">
                  <c:v>178.483</c:v>
                </c:pt>
                <c:pt idx="18">
                  <c:v>154.02099999999999</c:v>
                </c:pt>
                <c:pt idx="19">
                  <c:v>155.203</c:v>
                </c:pt>
                <c:pt idx="20">
                  <c:v>149.75700000000001</c:v>
                </c:pt>
                <c:pt idx="21">
                  <c:v>164.517</c:v>
                </c:pt>
                <c:pt idx="22">
                  <c:v>166.93299999999999</c:v>
                </c:pt>
                <c:pt idx="23">
                  <c:v>172.654</c:v>
                </c:pt>
                <c:pt idx="24">
                  <c:v>179.553</c:v>
                </c:pt>
                <c:pt idx="25">
                  <c:v>176.97499999999999</c:v>
                </c:pt>
                <c:pt idx="26">
                  <c:v>176.982</c:v>
                </c:pt>
                <c:pt idx="27">
                  <c:v>188.38</c:v>
                </c:pt>
                <c:pt idx="28">
                  <c:v>188.19200000000001</c:v>
                </c:pt>
                <c:pt idx="29">
                  <c:v>189.37700000000001</c:v>
                </c:pt>
                <c:pt idx="30">
                  <c:v>196.60300000000001</c:v>
                </c:pt>
                <c:pt idx="31">
                  <c:v>198.33099999999999</c:v>
                </c:pt>
                <c:pt idx="32">
                  <c:v>201.977</c:v>
                </c:pt>
                <c:pt idx="33">
                  <c:v>212.59700000000001</c:v>
                </c:pt>
                <c:pt idx="34">
                  <c:v>223.886</c:v>
                </c:pt>
                <c:pt idx="35">
                  <c:v>229.15600000000001</c:v>
                </c:pt>
                <c:pt idx="36">
                  <c:v>229.70699999999999</c:v>
                </c:pt>
                <c:pt idx="37">
                  <c:v>239.42</c:v>
                </c:pt>
                <c:pt idx="38">
                  <c:v>244.607</c:v>
                </c:pt>
                <c:pt idx="39">
                  <c:v>252.149</c:v>
                </c:pt>
                <c:pt idx="40">
                  <c:v>259.84399999999999</c:v>
                </c:pt>
                <c:pt idx="41">
                  <c:v>264.11799999999999</c:v>
                </c:pt>
                <c:pt idx="42">
                  <c:v>270.03399999999999</c:v>
                </c:pt>
                <c:pt idx="43">
                  <c:v>273.41298015907176</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273.41298015907176</c:v>
                </c:pt>
                <c:pt idx="44" formatCode="0.0">
                  <c:v>279.82607237926231</c:v>
                </c:pt>
                <c:pt idx="45" formatCode="0.0">
                  <c:v>258.69768221021337</c:v>
                </c:pt>
                <c:pt idx="46" formatCode="0.0">
                  <c:v>230.52405407282075</c:v>
                </c:pt>
                <c:pt idx="47" formatCode="0.0">
                  <c:v>194.21424792166482</c:v>
                </c:pt>
                <c:pt idx="48" formatCode="0.0">
                  <c:v>172.3022177899775</c:v>
                </c:pt>
                <c:pt idx="49" formatCode="0.0">
                  <c:v>166.94213233728098</c:v>
                </c:pt>
                <c:pt idx="50" formatCode="0.0">
                  <c:v>166.32288060292143</c:v>
                </c:pt>
                <c:pt idx="51" formatCode="0.0">
                  <c:v>169.6352885144737</c:v>
                </c:pt>
                <c:pt idx="52" formatCode="0.0">
                  <c:v>177.58847205075634</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273.41298015907176</c:v>
                </c:pt>
                <c:pt idx="44">
                  <c:v>276.8</c:v>
                </c:pt>
                <c:pt idx="45">
                  <c:v>280.3</c:v>
                </c:pt>
                <c:pt idx="46">
                  <c:v>283.8</c:v>
                </c:pt>
                <c:pt idx="47">
                  <c:v>287.39999999999998</c:v>
                </c:pt>
                <c:pt idx="48">
                  <c:v>291</c:v>
                </c:pt>
                <c:pt idx="49">
                  <c:v>294.7</c:v>
                </c:pt>
                <c:pt idx="50">
                  <c:v>298.39999999999998</c:v>
                </c:pt>
                <c:pt idx="51">
                  <c:v>302.10000000000002</c:v>
                </c:pt>
                <c:pt idx="52">
                  <c:v>304.39999999999998</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273.41298015907176</c:v>
                </c:pt>
                <c:pt idx="44">
                  <c:v>270.63407555616612</c:v>
                </c:pt>
                <c:pt idx="45">
                  <c:v>264.23326962988858</c:v>
                </c:pt>
                <c:pt idx="46">
                  <c:v>257.73245111121611</c:v>
                </c:pt>
                <c:pt idx="47">
                  <c:v>251.83170814834611</c:v>
                </c:pt>
                <c:pt idx="48">
                  <c:v>246.63105333356526</c:v>
                </c:pt>
                <c:pt idx="49">
                  <c:v>243.53066296325082</c:v>
                </c:pt>
                <c:pt idx="50">
                  <c:v>240.53028518552026</c:v>
                </c:pt>
                <c:pt idx="51">
                  <c:v>240.63029777807111</c:v>
                </c:pt>
                <c:pt idx="52">
                  <c:v>241.0303481487104</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273.41298015907176</c:v>
                </c:pt>
                <c:pt idx="44">
                  <c:v>264.9333577747413</c:v>
                </c:pt>
                <c:pt idx="45">
                  <c:v>251.03160740069379</c:v>
                </c:pt>
                <c:pt idx="46">
                  <c:v>236.52978147836146</c:v>
                </c:pt>
                <c:pt idx="47">
                  <c:v>223.22810666049807</c:v>
                </c:pt>
                <c:pt idx="48">
                  <c:v>210.42649480947347</c:v>
                </c:pt>
                <c:pt idx="49">
                  <c:v>201.32534888188252</c:v>
                </c:pt>
                <c:pt idx="50">
                  <c:v>193.42435406794075</c:v>
                </c:pt>
                <c:pt idx="51">
                  <c:v>191.22407703074222</c:v>
                </c:pt>
                <c:pt idx="52">
                  <c:v>190.12393851238966</c:v>
                </c:pt>
              </c:numCache>
            </c:numRef>
          </c:val>
          <c:smooth val="0"/>
        </c:ser>
        <c:dLbls>
          <c:showLegendKey val="0"/>
          <c:showVal val="0"/>
          <c:showCatName val="0"/>
          <c:showSerName val="0"/>
          <c:showPercent val="0"/>
          <c:showBubbleSize val="0"/>
        </c:dLbls>
        <c:marker val="1"/>
        <c:smooth val="0"/>
        <c:axId val="264071808"/>
        <c:axId val="264089984"/>
      </c:lineChart>
      <c:catAx>
        <c:axId val="264071808"/>
        <c:scaling>
          <c:orientation val="minMax"/>
        </c:scaling>
        <c:delete val="0"/>
        <c:axPos val="b"/>
        <c:numFmt formatCode="General" sourceLinked="1"/>
        <c:majorTickMark val="none"/>
        <c:minorTickMark val="none"/>
        <c:tickLblPos val="none"/>
        <c:spPr>
          <a:ln w="12700">
            <a:solidFill>
              <a:srgbClr val="808080"/>
            </a:solidFill>
            <a:prstDash val="solid"/>
          </a:ln>
        </c:spPr>
        <c:crossAx val="264089984"/>
        <c:crossesAt val="0"/>
        <c:auto val="1"/>
        <c:lblAlgn val="ctr"/>
        <c:lblOffset val="100"/>
        <c:tickLblSkip val="1"/>
        <c:tickMarkSkip val="1"/>
        <c:noMultiLvlLbl val="0"/>
      </c:catAx>
      <c:valAx>
        <c:axId val="264089984"/>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64071808"/>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52950075642962E-2"/>
          <c:y val="0.10483870967741936"/>
          <c:w val="0.92738275340393339"/>
          <c:h val="0.81048387096774188"/>
        </c:manualLayout>
      </c:layout>
      <c:lineChart>
        <c:grouping val="standard"/>
        <c:varyColors val="0"/>
        <c:ser>
          <c:idx val="0"/>
          <c:order val="0"/>
          <c:tx>
            <c:strRef>
              <c:f>Sheet1!$B$1</c:f>
              <c:strCache>
                <c:ptCount val="1"/>
                <c:pt idx="0">
                  <c:v>Historical</c:v>
                </c:pt>
              </c:strCache>
            </c:strRef>
          </c:tx>
          <c:spPr>
            <a:ln w="28575">
              <a:solidFill>
                <a:schemeClr val="hlink"/>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Sheet1!$B$2:$B$54</c:f>
              <c:numCache>
                <c:formatCode>0.0</c:formatCode>
                <c:ptCount val="53"/>
                <c:pt idx="0">
                  <c:v>180.34999084472656</c:v>
                </c:pt>
                <c:pt idx="1">
                  <c:v>187.52000427246094</c:v>
                </c:pt>
                <c:pt idx="2">
                  <c:v>193.44999694824219</c:v>
                </c:pt>
                <c:pt idx="3">
                  <c:v>200.05999755859375</c:v>
                </c:pt>
                <c:pt idx="4">
                  <c:v>205.14332580566406</c:v>
                </c:pt>
                <c:pt idx="5">
                  <c:v>206.30332946777344</c:v>
                </c:pt>
                <c:pt idx="6">
                  <c:v>204.1966552734375</c:v>
                </c:pt>
                <c:pt idx="7">
                  <c:v>203.53666687011719</c:v>
                </c:pt>
                <c:pt idx="8">
                  <c:v>203.99665832519531</c:v>
                </c:pt>
                <c:pt idx="9">
                  <c:v>200.88667297363281</c:v>
                </c:pt>
                <c:pt idx="10">
                  <c:v>194.93000793457031</c:v>
                </c:pt>
                <c:pt idx="11">
                  <c:v>187.9666748046875</c:v>
                </c:pt>
                <c:pt idx="12">
                  <c:v>178.7066650390625</c:v>
                </c:pt>
                <c:pt idx="13">
                  <c:v>169.68666076660156</c:v>
                </c:pt>
                <c:pt idx="14">
                  <c:v>161.84666442871094</c:v>
                </c:pt>
                <c:pt idx="15">
                  <c:v>153.52333068847656</c:v>
                </c:pt>
                <c:pt idx="16">
                  <c:v>145.4566650390625</c:v>
                </c:pt>
                <c:pt idx="17">
                  <c:v>141.19999694824219</c:v>
                </c:pt>
                <c:pt idx="18">
                  <c:v>143.22000122070312</c:v>
                </c:pt>
                <c:pt idx="19">
                  <c:v>145.4566650390625</c:v>
                </c:pt>
                <c:pt idx="20">
                  <c:v>146.84333801269531</c:v>
                </c:pt>
                <c:pt idx="21">
                  <c:v>147.09666442871094</c:v>
                </c:pt>
                <c:pt idx="22">
                  <c:v>145.42332458496094</c:v>
                </c:pt>
                <c:pt idx="23">
                  <c:v>143.22000122070312</c:v>
                </c:pt>
                <c:pt idx="24">
                  <c:v>141.87998962402344</c:v>
                </c:pt>
                <c:pt idx="25">
                  <c:v>140.49333190917969</c:v>
                </c:pt>
                <c:pt idx="26">
                  <c:v>139.7933349609375</c:v>
                </c:pt>
                <c:pt idx="27">
                  <c:v>137.88999938964844</c:v>
                </c:pt>
                <c:pt idx="28">
                  <c:v>137.19332885742187</c:v>
                </c:pt>
                <c:pt idx="29">
                  <c:v>139.50334167480469</c:v>
                </c:pt>
                <c:pt idx="30">
                  <c:v>142.66001892089844</c:v>
                </c:pt>
                <c:pt idx="31">
                  <c:v>145.739990234375</c:v>
                </c:pt>
                <c:pt idx="32">
                  <c:v>150.07000732421875</c:v>
                </c:pt>
                <c:pt idx="33">
                  <c:v>156.0533447265625</c:v>
                </c:pt>
                <c:pt idx="34">
                  <c:v>160.97666931152344</c:v>
                </c:pt>
                <c:pt idx="35">
                  <c:v>165.62666320800781</c:v>
                </c:pt>
                <c:pt idx="36">
                  <c:v>169.26666259765625</c:v>
                </c:pt>
                <c:pt idx="37">
                  <c:v>170.52999877929687</c:v>
                </c:pt>
                <c:pt idx="38">
                  <c:v>170.18333435058594</c:v>
                </c:pt>
                <c:pt idx="39">
                  <c:v>172.8466796875</c:v>
                </c:pt>
                <c:pt idx="40">
                  <c:v>177.25665283203125</c:v>
                </c:pt>
                <c:pt idx="41">
                  <c:v>178.7833251953125</c:v>
                </c:pt>
                <c:pt idx="42">
                  <c:v>178.95332336425781</c:v>
                </c:pt>
                <c:pt idx="43">
                  <c:v>180.32437452162199</c:v>
                </c:pt>
              </c:numCache>
            </c:numRef>
          </c:val>
          <c:smooth val="0"/>
        </c:ser>
        <c:ser>
          <c:idx val="1"/>
          <c:order val="1"/>
          <c:tx>
            <c:strRef>
              <c:f>Sheet1!$C$1</c:f>
              <c:strCache>
                <c:ptCount val="1"/>
                <c:pt idx="0">
                  <c:v>BHC Stress</c:v>
                </c:pt>
              </c:strCache>
            </c:strRef>
          </c:tx>
          <c:spPr>
            <a:ln w="28575">
              <a:solidFill>
                <a:srgbClr val="953735"/>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Sheet1!$C$2:$C$54</c:f>
              <c:numCache>
                <c:formatCode>General</c:formatCode>
                <c:ptCount val="53"/>
                <c:pt idx="43" formatCode="0.0">
                  <c:v>180.32437452162199</c:v>
                </c:pt>
                <c:pt idx="44" formatCode="0.0">
                  <c:v>182.5831</c:v>
                </c:pt>
                <c:pt idx="45" formatCode="0.0">
                  <c:v>182.12469999999999</c:v>
                </c:pt>
                <c:pt idx="46" formatCode="0.0">
                  <c:v>180.3357</c:v>
                </c:pt>
                <c:pt idx="47" formatCode="0.0">
                  <c:v>174.9521</c:v>
                </c:pt>
                <c:pt idx="48" formatCode="0.0">
                  <c:v>169.5615</c:v>
                </c:pt>
                <c:pt idx="49" formatCode="0.0">
                  <c:v>165.77510000000001</c:v>
                </c:pt>
                <c:pt idx="50" formatCode="0.0">
                  <c:v>164.99080000000001</c:v>
                </c:pt>
                <c:pt idx="51" formatCode="0.0">
                  <c:v>165.6754</c:v>
                </c:pt>
                <c:pt idx="52" formatCode="0.0">
                  <c:v>165.5146</c:v>
                </c:pt>
              </c:numCache>
            </c:numRef>
          </c:val>
          <c:smooth val="0"/>
        </c:ser>
        <c:ser>
          <c:idx val="2"/>
          <c:order val="2"/>
          <c:tx>
            <c:strRef>
              <c:f>Sheet1!$D$1</c:f>
              <c:strCache>
                <c:ptCount val="1"/>
                <c:pt idx="0">
                  <c:v>FRB Base</c:v>
                </c:pt>
              </c:strCache>
            </c:strRef>
          </c:tx>
          <c:spPr>
            <a:ln w="28575">
              <a:solidFill>
                <a:srgbClr val="4A7EBB"/>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Sheet1!$D$2:$D$54</c:f>
              <c:numCache>
                <c:formatCode>General</c:formatCode>
                <c:ptCount val="53"/>
                <c:pt idx="43">
                  <c:v>180.32437452162199</c:v>
                </c:pt>
                <c:pt idx="44">
                  <c:v>181.21931205335358</c:v>
                </c:pt>
                <c:pt idx="45">
                  <c:v>182.38592393945746</c:v>
                </c:pt>
                <c:pt idx="46">
                  <c:v>183.47052629206638</c:v>
                </c:pt>
                <c:pt idx="47">
                  <c:v>184.6516305259189</c:v>
                </c:pt>
                <c:pt idx="48">
                  <c:v>185.84033820016819</c:v>
                </c:pt>
                <c:pt idx="49">
                  <c:v>187.03669826248898</c:v>
                </c:pt>
                <c:pt idx="50">
                  <c:v>188.24075997566007</c:v>
                </c:pt>
                <c:pt idx="51">
                  <c:v>189.31393208550043</c:v>
                </c:pt>
                <c:pt idx="52">
                  <c:v>190.81060136646067</c:v>
                </c:pt>
              </c:numCache>
            </c:numRef>
          </c:val>
          <c:smooth val="0"/>
        </c:ser>
        <c:ser>
          <c:idx val="3"/>
          <c:order val="3"/>
          <c:tx>
            <c:strRef>
              <c:f>Sheet1!$E$1</c:f>
              <c:strCache>
                <c:ptCount val="1"/>
                <c:pt idx="0">
                  <c:v>FRB Adverse</c:v>
                </c:pt>
              </c:strCache>
            </c:strRef>
          </c:tx>
          <c:spPr>
            <a:ln w="28575">
              <a:solidFill>
                <a:srgbClr val="FFC000"/>
              </a:solidFill>
              <a:prstDash val="solid"/>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Sheet1!$E$2:$E$54</c:f>
              <c:numCache>
                <c:formatCode>General</c:formatCode>
                <c:ptCount val="53"/>
                <c:pt idx="43">
                  <c:v>180.32437452162199</c:v>
                </c:pt>
                <c:pt idx="44">
                  <c:v>178.46088163788716</c:v>
                </c:pt>
                <c:pt idx="45">
                  <c:v>175.99867300610421</c:v>
                </c:pt>
                <c:pt idx="46">
                  <c:v>173.24099933862308</c:v>
                </c:pt>
                <c:pt idx="47">
                  <c:v>170.18786063526136</c:v>
                </c:pt>
                <c:pt idx="48">
                  <c:v>167.23321027687678</c:v>
                </c:pt>
                <c:pt idx="49">
                  <c:v>164.47553660906908</c:v>
                </c:pt>
                <c:pt idx="50">
                  <c:v>162.01332797741006</c:v>
                </c:pt>
                <c:pt idx="51">
                  <c:v>160.43751445285861</c:v>
                </c:pt>
                <c:pt idx="52">
                  <c:v>159.25565430945153</c:v>
                </c:pt>
              </c:numCache>
            </c:numRef>
          </c:val>
          <c:smooth val="0"/>
        </c:ser>
        <c:ser>
          <c:idx val="4"/>
          <c:order val="4"/>
          <c:tx>
            <c:strRef>
              <c:f>Sheet1!$F$1</c:f>
              <c:strCache>
                <c:ptCount val="1"/>
                <c:pt idx="0">
                  <c:v>FRB Severely Adverse</c:v>
                </c:pt>
              </c:strCache>
            </c:strRef>
          </c:tx>
          <c:spPr>
            <a:ln>
              <a:solidFill>
                <a:srgbClr val="FF0000"/>
              </a:solidFill>
            </a:ln>
          </c:spPr>
          <c:marker>
            <c:symbol val="none"/>
          </c:marker>
          <c:cat>
            <c:strRef>
              <c:f>Sheet1!$A$2:$A$54</c:f>
              <c:strCache>
                <c:ptCount val="53"/>
                <c:pt idx="0">
                  <c:v>2005Q1</c:v>
                </c:pt>
                <c:pt idx="1">
                  <c:v>2005Q2</c:v>
                </c:pt>
                <c:pt idx="2">
                  <c:v>2005Q3</c:v>
                </c:pt>
                <c:pt idx="3">
                  <c:v>2005Q4</c:v>
                </c:pt>
                <c:pt idx="4">
                  <c:v>2006Q1</c:v>
                </c:pt>
                <c:pt idx="5">
                  <c:v>2006Q2</c:v>
                </c:pt>
                <c:pt idx="6">
                  <c:v>2006Q3</c:v>
                </c:pt>
                <c:pt idx="7">
                  <c:v>2006Q4</c:v>
                </c:pt>
                <c:pt idx="8">
                  <c:v>2007Q1</c:v>
                </c:pt>
                <c:pt idx="9">
                  <c:v>2007Q2</c:v>
                </c:pt>
                <c:pt idx="10">
                  <c:v>2007Q3</c:v>
                </c:pt>
                <c:pt idx="11">
                  <c:v>2007Q4</c:v>
                </c:pt>
                <c:pt idx="12">
                  <c:v>2008Q1</c:v>
                </c:pt>
                <c:pt idx="13">
                  <c:v>2008Q2</c:v>
                </c:pt>
                <c:pt idx="14">
                  <c:v>2008Q3</c:v>
                </c:pt>
                <c:pt idx="15">
                  <c:v>2008Q4</c:v>
                </c:pt>
                <c:pt idx="16">
                  <c:v>2009Q1</c:v>
                </c:pt>
                <c:pt idx="17">
                  <c:v>2009Q2</c:v>
                </c:pt>
                <c:pt idx="18">
                  <c:v>2009Q3</c:v>
                </c:pt>
                <c:pt idx="19">
                  <c:v>2009Q4</c:v>
                </c:pt>
                <c:pt idx="20">
                  <c:v>2010Q1</c:v>
                </c:pt>
                <c:pt idx="21">
                  <c:v>2010Q2</c:v>
                </c:pt>
                <c:pt idx="22">
                  <c:v>2010Q3</c:v>
                </c:pt>
                <c:pt idx="23">
                  <c:v>2010Q4</c:v>
                </c:pt>
                <c:pt idx="24">
                  <c:v>2011Q1</c:v>
                </c:pt>
                <c:pt idx="25">
                  <c:v>2011Q2</c:v>
                </c:pt>
                <c:pt idx="26">
                  <c:v>2011Q3</c:v>
                </c:pt>
                <c:pt idx="27">
                  <c:v>2011Q4</c:v>
                </c:pt>
                <c:pt idx="28">
                  <c:v>2012Q1</c:v>
                </c:pt>
                <c:pt idx="29">
                  <c:v>2012Q2</c:v>
                </c:pt>
                <c:pt idx="30">
                  <c:v>2012Q3</c:v>
                </c:pt>
                <c:pt idx="31">
                  <c:v>2012Q4</c:v>
                </c:pt>
                <c:pt idx="32">
                  <c:v>2013Q1</c:v>
                </c:pt>
                <c:pt idx="33">
                  <c:v>2013Q2</c:v>
                </c:pt>
                <c:pt idx="34">
                  <c:v>2013Q3</c:v>
                </c:pt>
                <c:pt idx="35">
                  <c:v>2013Q4</c:v>
                </c:pt>
                <c:pt idx="36">
                  <c:v>2014Q1</c:v>
                </c:pt>
                <c:pt idx="37">
                  <c:v>2014Q2</c:v>
                </c:pt>
                <c:pt idx="38">
                  <c:v>2014Q3</c:v>
                </c:pt>
                <c:pt idx="39">
                  <c:v>2014Q4</c:v>
                </c:pt>
                <c:pt idx="40">
                  <c:v>2015Q1</c:v>
                </c:pt>
                <c:pt idx="41">
                  <c:v>2015Q2</c:v>
                </c:pt>
                <c:pt idx="42">
                  <c:v>2015Q3</c:v>
                </c:pt>
                <c:pt idx="43">
                  <c:v>2015Q4</c:v>
                </c:pt>
                <c:pt idx="44">
                  <c:v>2016Q1</c:v>
                </c:pt>
                <c:pt idx="45">
                  <c:v>2016Q2</c:v>
                </c:pt>
                <c:pt idx="46">
                  <c:v>2016Q3</c:v>
                </c:pt>
                <c:pt idx="47">
                  <c:v>2016Q4</c:v>
                </c:pt>
                <c:pt idx="48">
                  <c:v>2017Q1</c:v>
                </c:pt>
                <c:pt idx="49">
                  <c:v>2017Q2</c:v>
                </c:pt>
                <c:pt idx="50">
                  <c:v>2017Q3</c:v>
                </c:pt>
                <c:pt idx="51">
                  <c:v>2017Q4</c:v>
                </c:pt>
                <c:pt idx="52">
                  <c:v>2018Q1</c:v>
                </c:pt>
              </c:strCache>
            </c:strRef>
          </c:cat>
          <c:val>
            <c:numRef>
              <c:f>Sheet1!$F$2:$F$54</c:f>
              <c:numCache>
                <c:formatCode>General</c:formatCode>
                <c:ptCount val="53"/>
                <c:pt idx="43">
                  <c:v>180.32437452162199</c:v>
                </c:pt>
                <c:pt idx="44">
                  <c:v>176.08955851682202</c:v>
                </c:pt>
                <c:pt idx="45">
                  <c:v>170.86990158229835</c:v>
                </c:pt>
                <c:pt idx="46">
                  <c:v>164.86237189977072</c:v>
                </c:pt>
                <c:pt idx="47">
                  <c:v>158.36242175272224</c:v>
                </c:pt>
                <c:pt idx="48">
                  <c:v>152.35489207112764</c:v>
                </c:pt>
                <c:pt idx="49">
                  <c:v>146.64281466958505</c:v>
                </c:pt>
                <c:pt idx="50">
                  <c:v>141.8170941062381</c:v>
                </c:pt>
                <c:pt idx="51">
                  <c:v>138.66560312603352</c:v>
                </c:pt>
                <c:pt idx="52">
                  <c:v>136.40046898415159</c:v>
                </c:pt>
              </c:numCache>
            </c:numRef>
          </c:val>
          <c:smooth val="0"/>
        </c:ser>
        <c:dLbls>
          <c:showLegendKey val="0"/>
          <c:showVal val="0"/>
          <c:showCatName val="0"/>
          <c:showSerName val="0"/>
          <c:showPercent val="0"/>
          <c:showBubbleSize val="0"/>
        </c:dLbls>
        <c:marker val="1"/>
        <c:smooth val="0"/>
        <c:axId val="217709568"/>
        <c:axId val="217989888"/>
      </c:lineChart>
      <c:catAx>
        <c:axId val="217709568"/>
        <c:scaling>
          <c:orientation val="minMax"/>
        </c:scaling>
        <c:delete val="0"/>
        <c:axPos val="b"/>
        <c:numFmt formatCode="General" sourceLinked="1"/>
        <c:majorTickMark val="none"/>
        <c:minorTickMark val="none"/>
        <c:tickLblPos val="none"/>
        <c:spPr>
          <a:ln w="12700">
            <a:solidFill>
              <a:srgbClr val="808080"/>
            </a:solidFill>
            <a:prstDash val="solid"/>
          </a:ln>
        </c:spPr>
        <c:crossAx val="217989888"/>
        <c:crossesAt val="0"/>
        <c:auto val="1"/>
        <c:lblAlgn val="ctr"/>
        <c:lblOffset val="100"/>
        <c:tickLblSkip val="1"/>
        <c:tickMarkSkip val="1"/>
        <c:noMultiLvlLbl val="0"/>
      </c:catAx>
      <c:valAx>
        <c:axId val="217989888"/>
        <c:scaling>
          <c:orientation val="minMax"/>
        </c:scaling>
        <c:delete val="0"/>
        <c:axPos val="l"/>
        <c:numFmt formatCode="#,##0;\-#,##0;0" sourceLinked="0"/>
        <c:majorTickMark val="none"/>
        <c:minorTickMark val="none"/>
        <c:tickLblPos val="nextTo"/>
        <c:spPr>
          <a:ln w="12700">
            <a:solidFill>
              <a:srgbClr val="808080"/>
            </a:solidFill>
            <a:prstDash val="solid"/>
          </a:ln>
        </c:spPr>
        <c:txPr>
          <a:bodyPr rot="0" vert="horz"/>
          <a:lstStyle/>
          <a:p>
            <a:pPr>
              <a:defRPr sz="1100" b="0" i="0" u="none" strike="noStrike" baseline="0">
                <a:solidFill>
                  <a:schemeClr val="tx1"/>
                </a:solidFill>
                <a:latin typeface="Arial"/>
                <a:ea typeface="Arial"/>
                <a:cs typeface="Arial"/>
              </a:defRPr>
            </a:pPr>
            <a:endParaRPr lang="en-US"/>
          </a:p>
        </c:txPr>
        <c:crossAx val="217709568"/>
        <c:crosses val="autoZero"/>
        <c:crossBetween val="midCat"/>
      </c:valAx>
      <c:spPr>
        <a:noFill/>
        <a:ln w="25400">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a:ea typeface="Calibri"/>
          <a:cs typeface="Calibri"/>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781050" y="582613"/>
            <a:ext cx="5454650" cy="4090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486835" y="4995326"/>
            <a:ext cx="604333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6342618" y="8928488"/>
            <a:ext cx="18755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6530104" y="95892"/>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notesStyle>
    <a:lvl1pPr algn="l" defTabSz="913526"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9860" indent="-118241" algn="l" defTabSz="913526"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6129" indent="-184649" algn="l" defTabSz="913526"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35707" indent="-127959" algn="l" defTabSz="913526"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53946" indent="-116620" algn="l" defTabSz="913526"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332406" algn="l" defTabSz="932962" rtl="0" eaLnBrk="1" latinLnBrk="0" hangingPunct="1">
      <a:defRPr sz="1200" kern="1200">
        <a:solidFill>
          <a:schemeClr val="tx1"/>
        </a:solidFill>
        <a:latin typeface="+mn-lt"/>
        <a:ea typeface="+mn-ea"/>
        <a:cs typeface="+mn-cs"/>
      </a:defRPr>
    </a:lvl6pPr>
    <a:lvl7pPr marL="2798887" algn="l" defTabSz="932962" rtl="0" eaLnBrk="1" latinLnBrk="0" hangingPunct="1">
      <a:defRPr sz="1200" kern="1200">
        <a:solidFill>
          <a:schemeClr val="tx1"/>
        </a:solidFill>
        <a:latin typeface="+mn-lt"/>
        <a:ea typeface="+mn-ea"/>
        <a:cs typeface="+mn-cs"/>
      </a:defRPr>
    </a:lvl7pPr>
    <a:lvl8pPr marL="3265368" algn="l" defTabSz="932962" rtl="0" eaLnBrk="1" latinLnBrk="0" hangingPunct="1">
      <a:defRPr sz="1200" kern="1200">
        <a:solidFill>
          <a:schemeClr val="tx1"/>
        </a:solidFill>
        <a:latin typeface="+mn-lt"/>
        <a:ea typeface="+mn-ea"/>
        <a:cs typeface="+mn-cs"/>
      </a:defRPr>
    </a:lvl8pPr>
    <a:lvl9pPr marL="3731849" algn="l" defTabSz="9329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703465" y="8367679"/>
            <a:ext cx="84960" cy="184666"/>
          </a:xfrm>
        </p:spPr>
        <p:txBody>
          <a:bodyPr/>
          <a:lstStyle/>
          <a:p>
            <a:fld id="{3C3A632B-FBDE-46D4-BF6F-6D14421E6342}" type="slidenum">
              <a:rPr lang="en-US" smtClean="0"/>
              <a:pPr/>
              <a:t>0</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a:xfrm>
            <a:off x="506088" y="4687922"/>
            <a:ext cx="6282336" cy="246221"/>
          </a:xfrm>
        </p:spPr>
        <p:txBody>
          <a:bodyPr/>
          <a:lstStyle/>
          <a:p>
            <a:endParaRPr lang="en-US" dirty="0"/>
          </a:p>
        </p:txBody>
      </p:sp>
    </p:spTree>
    <p:extLst>
      <p:ext uri="{BB962C8B-B14F-4D97-AF65-F5344CB8AC3E}">
        <p14:creationId xmlns:p14="http://schemas.microsoft.com/office/powerpoint/2010/main" val="3301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180885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jpeg"/><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66119234"/>
              </p:ex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669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21" y="1621"/>
                        <a:ext cx="1619" cy="1619"/>
                      </a:xfrm>
                      <a:prstGeom prst="rect">
                        <a:avLst/>
                      </a:prstGeom>
                    </p:spPr>
                  </p:pic>
                </p:oleObj>
              </mc:Fallback>
            </mc:AlternateContent>
          </a:graphicData>
        </a:graphic>
      </p:graphicFrame>
      <p:pic>
        <p:nvPicPr>
          <p:cNvPr id="16" name="Picture 8" descr="Logo_Peq01"/>
          <p:cNvPicPr>
            <a:picLocks noChangeAspect="1" noChangeArrowheads="1"/>
          </p:cNvPicPr>
          <p:nvPr userDrawn="1"/>
        </p:nvPicPr>
        <p:blipFill>
          <a:blip r:embed="rId6"/>
          <a:srcRect/>
          <a:stretch>
            <a:fillRect/>
          </a:stretch>
        </p:blipFill>
        <p:spPr bwMode="auto">
          <a:xfrm>
            <a:off x="6985000" y="6345306"/>
            <a:ext cx="1917700" cy="352425"/>
          </a:xfrm>
          <a:prstGeom prst="rect">
            <a:avLst/>
          </a:prstGeom>
          <a:noFill/>
        </p:spPr>
      </p:pic>
      <p:grpSp>
        <p:nvGrpSpPr>
          <p:cNvPr id="8" name="McK Title Elements" hidden="1"/>
          <p:cNvGrpSpPr>
            <a:grpSpLocks/>
          </p:cNvGrpSpPr>
          <p:nvPr userDrawn="1"/>
        </p:nvGrpSpPr>
        <p:grpSpPr bwMode="auto">
          <a:xfrm>
            <a:off x="331788" y="4782368"/>
            <a:ext cx="5036085"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400" baseline="0" noProof="0" dirty="0" smtClean="0">
                  <a:solidFill>
                    <a:schemeClr val="tx1"/>
                  </a:solidFill>
                  <a:latin typeface="+mn-lt"/>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400" baseline="0" noProof="0" dirty="0" smtClean="0">
                  <a:solidFill>
                    <a:schemeClr val="tx1"/>
                  </a:solidFill>
                  <a:latin typeface="+mn-lt"/>
                </a:rPr>
                <a:t>Date</a:t>
              </a:r>
            </a:p>
          </p:txBody>
        </p:sp>
      </p:grpSp>
      <p:sp>
        <p:nvSpPr>
          <p:cNvPr id="13314" name="Rectangle 1026"/>
          <p:cNvSpPr>
            <a:spLocks noGrp="1" noChangeArrowheads="1"/>
          </p:cNvSpPr>
          <p:nvPr>
            <p:ph type="ctrTitle"/>
          </p:nvPr>
        </p:nvSpPr>
        <p:spPr bwMode="auto">
          <a:xfrm>
            <a:off x="331788" y="2981214"/>
            <a:ext cx="6696237" cy="369332"/>
          </a:xfrm>
          <a:prstGeom prst="rect">
            <a:avLst/>
          </a:prstGeom>
        </p:spPr>
        <p:txBody>
          <a:bodyPr wrap="square" anchor="t" anchorCtr="0">
            <a:spAutoFit/>
          </a:bodyPr>
          <a:lstStyle>
            <a:lvl1pPr algn="l">
              <a:defRPr sz="2400" b="1" cap="all" baseline="0">
                <a:solidFill>
                  <a:schemeClr val="accent4"/>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auto">
          <a:xfrm>
            <a:off x="331788" y="3956547"/>
            <a:ext cx="6696237" cy="219820"/>
          </a:xfrm>
        </p:spPr>
        <p:txBody>
          <a:bodyPr wrap="square">
            <a:spAutoFit/>
          </a:bodyPr>
          <a:lstStyle>
            <a:lvl1pPr algn="l">
              <a:defRPr sz="1400" baseline="0">
                <a:solidFill>
                  <a:schemeClr val="tx1"/>
                </a:solidFill>
                <a:latin typeface="+mn-lt"/>
                <a:ea typeface="+mn-ea"/>
              </a:defRPr>
            </a:lvl1pPr>
          </a:lstStyle>
          <a:p>
            <a:pPr lvl="0"/>
            <a:r>
              <a:rPr lang="en-US" noProof="0" smtClean="0"/>
              <a:t>Click to edit Master subtitle style</a:t>
            </a:r>
            <a:endParaRPr lang="en-US" noProof="0" dirty="0" smtClean="0"/>
          </a:p>
        </p:txBody>
      </p:sp>
      <p:sp>
        <p:nvSpPr>
          <p:cNvPr id="14" name="Rectangle 13"/>
          <p:cNvSpPr/>
          <p:nvPr userDrawn="1"/>
        </p:nvSpPr>
        <p:spPr bwMode="auto">
          <a:xfrm>
            <a:off x="7151914" y="5933443"/>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7" name="Picture 2" descr="C:\Users\n610821\Desktop\sant-MReg_positivo_RGB.300.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userDrawn="1"/>
        </p:nvSpPr>
        <p:spPr bwMode="auto">
          <a:xfrm>
            <a:off x="245957"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
        <p:nvSpPr>
          <p:cNvPr id="20"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
        <p:nvSpPr>
          <p:cNvPr id="21" name="5 CuadroTexto"/>
          <p:cNvSpPr txBox="1"/>
          <p:nvPr userDrawn="1"/>
        </p:nvSpPr>
        <p:spPr bwMode="auto">
          <a:xfrm>
            <a:off x="5252596" y="174075"/>
            <a:ext cx="3640740" cy="477054"/>
          </a:xfrm>
          <a:prstGeom prst="rect">
            <a:avLst/>
          </a:prstGeom>
          <a:noFill/>
        </p:spPr>
        <p:txBody>
          <a:bodyPr wrap="none">
            <a:noAutofit/>
          </a:bodyPr>
          <a:lstStyle/>
          <a:p>
            <a:pPr algn="r" fontAlgn="auto">
              <a:spcBef>
                <a:spcPts val="0"/>
              </a:spcBef>
              <a:spcAft>
                <a:spcPts val="0"/>
              </a:spcAft>
              <a:defRPr/>
            </a:pPr>
            <a:r>
              <a:rPr lang="en-US" sz="1400" b="1" dirty="0" smtClean="0">
                <a:solidFill>
                  <a:srgbClr val="000000"/>
                </a:solidFill>
                <a:latin typeface="Arial"/>
                <a:cs typeface="Arial"/>
              </a:rPr>
              <a:t>For Discussion</a:t>
            </a:r>
          </a:p>
        </p:txBody>
      </p:sp>
    </p:spTree>
    <p:extLst>
      <p:ext uri="{BB962C8B-B14F-4D97-AF65-F5344CB8AC3E}">
        <p14:creationId xmlns:p14="http://schemas.microsoft.com/office/powerpoint/2010/main" val="7803197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50627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05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itle Placeholder 2"/>
          <p:cNvSpPr>
            <a:spLocks noGrp="1" noChangeArrowheads="1"/>
          </p:cNvSpPr>
          <p:nvPr>
            <p:ph type="title"/>
          </p:nvPr>
        </p:nvSpPr>
        <p:spPr bwMode="auto">
          <a:xfrm>
            <a:off x="331787" y="461991"/>
            <a:ext cx="84613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18063930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sp>
        <p:nvSpPr>
          <p:cNvPr id="2" name="TextBox 1"/>
          <p:cNvSpPr txBox="1"/>
          <p:nvPr userDrawn="1"/>
        </p:nvSpPr>
        <p:spPr>
          <a:xfrm>
            <a:off x="8545514" y="6435725"/>
            <a:ext cx="208756" cy="152400"/>
          </a:xfrm>
          <a:prstGeom prst="rect">
            <a:avLst/>
          </a:prstGeom>
          <a:noFill/>
        </p:spPr>
        <p:txBody>
          <a:bodyPr vert="horz" wrap="none" lIns="0" tIns="0" rIns="0" bIns="0" rtlCol="0">
            <a:noAutofit/>
          </a:bodyPr>
          <a:lstStyle/>
          <a:p>
            <a:pPr algn="l"/>
            <a:fld id="{B34CAF99-A384-4F2D-87E9-18C2AB96A598}" type="slidenum">
              <a:rPr lang="en-US" sz="1000" b="0" i="0" baseline="0" smtClean="0"/>
              <a:pPr algn="l"/>
              <a:t>‹#›</a:t>
            </a:fld>
            <a:endParaRPr lang="en-US" sz="1000" b="0" i="0" baseline="0"/>
          </a:p>
        </p:txBody>
      </p:sp>
    </p:spTree>
    <p:extLst>
      <p:ext uri="{BB962C8B-B14F-4D97-AF65-F5344CB8AC3E}">
        <p14:creationId xmlns:p14="http://schemas.microsoft.com/office/powerpoint/2010/main" val="1016382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slideLayout" Target="../slideLayouts/slideLayout3.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image" Target="../media/image2.jpeg"/><Relationship Id="rId5" Type="http://schemas.openxmlformats.org/officeDocument/2006/relationships/vmlDrawing" Target="../drawings/vmlDrawing1.vml"/><Relationship Id="rId15" Type="http://schemas.openxmlformats.org/officeDocument/2006/relationships/tags" Target="../tags/tag11.xml"/><Relationship Id="rId23" Type="http://schemas.openxmlformats.org/officeDocument/2006/relationships/image" Target="../media/image1.emf"/><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ext uri="{D42A27DB-BD31-4B8C-83A1-F6EECF244321}">
                <p14:modId xmlns:p14="http://schemas.microsoft.com/office/powerpoint/2010/main" val="1789310189"/>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12644"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0" y="0"/>
                        <a:ext cx="161984" cy="161974"/>
                      </a:xfrm>
                      <a:prstGeom prst="rect">
                        <a:avLst/>
                      </a:prstGeom>
                    </p:spPr>
                  </p:pic>
                </p:oleObj>
              </mc:Fallback>
            </mc:AlternateContent>
          </a:graphicData>
        </a:graphic>
      </p:graphicFrame>
      <p:sp>
        <p:nvSpPr>
          <p:cNvPr id="1036" name="Rectangle 286"/>
          <p:cNvSpPr>
            <a:spLocks noGrp="1" noChangeArrowheads="1"/>
          </p:cNvSpPr>
          <p:nvPr>
            <p:ph type="body" idx="1"/>
          </p:nvPr>
        </p:nvSpPr>
        <p:spPr bwMode="auto">
          <a:xfrm>
            <a:off x="2118918" y="2621427"/>
            <a:ext cx="4389768"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19" name="Title Placeholder 2"/>
          <p:cNvSpPr>
            <a:spLocks noGrp="1" noChangeArrowheads="1"/>
          </p:cNvSpPr>
          <p:nvPr>
            <p:ph type="title"/>
          </p:nvPr>
        </p:nvSpPr>
        <p:spPr bwMode="auto">
          <a:xfrm>
            <a:off x="331787" y="461991"/>
            <a:ext cx="84613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331787" y="17818"/>
            <a:ext cx="7341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n-ea"/>
              </a:rPr>
              <a:t>TRACKER</a:t>
            </a:r>
          </a:p>
        </p:txBody>
      </p:sp>
      <p:sp>
        <p:nvSpPr>
          <p:cNvPr id="11" name="McK 3. Unit of measure" hidden="1"/>
          <p:cNvSpPr txBox="1">
            <a:spLocks noChangeArrowheads="1"/>
          </p:cNvSpPr>
          <p:nvPr/>
        </p:nvSpPr>
        <p:spPr bwMode="auto">
          <a:xfrm>
            <a:off x="331787" y="854219"/>
            <a:ext cx="8461375"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smtClean="0">
                <a:solidFill>
                  <a:srgbClr val="808080"/>
                </a:solidFill>
                <a:latin typeface="+mn-lt"/>
              </a:rPr>
              <a:t>Unit of measure</a:t>
            </a:r>
          </a:p>
        </p:txBody>
      </p:sp>
      <p:grpSp>
        <p:nvGrpSpPr>
          <p:cNvPr id="15" name="ACET" hidden="1"/>
          <p:cNvGrpSpPr>
            <a:grpSpLocks/>
          </p:cNvGrpSpPr>
          <p:nvPr/>
        </p:nvGrpSpPr>
        <p:grpSpPr bwMode="auto">
          <a:xfrm>
            <a:off x="2118917" y="2013955"/>
            <a:ext cx="4350892"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22" name="Slide Elements" hidden="1"/>
          <p:cNvGrpSpPr>
            <a:grpSpLocks/>
          </p:cNvGrpSpPr>
          <p:nvPr/>
        </p:nvGrpSpPr>
        <p:grpSpPr bwMode="auto">
          <a:xfrm>
            <a:off x="331787" y="6160746"/>
            <a:ext cx="6653213" cy="362823"/>
            <a:chOff x="75" y="3926"/>
            <a:chExt cx="564" cy="224"/>
          </a:xfrm>
        </p:grpSpPr>
        <p:sp>
          <p:nvSpPr>
            <p:cNvPr id="23" name="4. Footnote"/>
            <p:cNvSpPr txBox="1">
              <a:spLocks noChangeArrowheads="1"/>
            </p:cNvSpPr>
            <p:nvPr/>
          </p:nvSpPr>
          <p:spPr bwMode="auto">
            <a:xfrm>
              <a:off x="75" y="3926"/>
              <a:ext cx="564"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baseline="0" noProof="0" dirty="0" smtClean="0">
                  <a:solidFill>
                    <a:schemeClr val="tx1"/>
                  </a:solidFill>
                  <a:latin typeface="+mn-lt"/>
                </a:rPr>
                <a:t>1 Footnote</a:t>
              </a:r>
            </a:p>
          </p:txBody>
        </p:sp>
        <p:sp>
          <p:nvSpPr>
            <p:cNvPr id="24" name="5. Source"/>
            <p:cNvSpPr>
              <a:spLocks noChangeArrowheads="1"/>
            </p:cNvSpPr>
            <p:nvPr/>
          </p:nvSpPr>
          <p:spPr bwMode="auto">
            <a:xfrm>
              <a:off x="75" y="4055"/>
              <a:ext cx="564"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tabLst/>
              </a:pPr>
              <a:r>
                <a:rPr lang="en-US" sz="1000" baseline="0" noProof="0" dirty="0" smtClean="0">
                  <a:solidFill>
                    <a:schemeClr val="tx1"/>
                  </a:solidFill>
                  <a:latin typeface="+mn-lt"/>
                </a:rPr>
                <a:t>Source: Source</a:t>
              </a:r>
            </a:p>
          </p:txBody>
        </p:sp>
      </p:grpSp>
      <p:grpSp>
        <p:nvGrpSpPr>
          <p:cNvPr id="26" name="LegendBoxes" hidden="1"/>
          <p:cNvGrpSpPr>
            <a:grpSpLocks/>
          </p:cNvGrpSpPr>
          <p:nvPr/>
        </p:nvGrpSpPr>
        <p:grpSpPr bwMode="auto">
          <a:xfrm>
            <a:off x="8014018" y="901840"/>
            <a:ext cx="779144" cy="1017201"/>
            <a:chOff x="4936" y="176"/>
            <a:chExt cx="481" cy="628"/>
          </a:xfrm>
        </p:grpSpPr>
        <p:sp>
          <p:nvSpPr>
            <p:cNvPr id="27"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a:buClr>
                  <a:schemeClr val="tx2"/>
                </a:buClr>
              </a:pPr>
              <a:r>
                <a:rPr lang="en-US" sz="1200">
                  <a:latin typeface="+mn-lt"/>
                </a:rPr>
                <a:t>Legend</a:t>
              </a:r>
            </a:p>
          </p:txBody>
        </p:sp>
        <p:sp>
          <p:nvSpPr>
            <p:cNvPr id="28"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9"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a:buClr>
                  <a:schemeClr val="tx2"/>
                </a:buClr>
              </a:pPr>
              <a:r>
                <a:rPr lang="en-US" sz="1200">
                  <a:latin typeface="+mn-lt"/>
                </a:rPr>
                <a:t>Legend</a:t>
              </a:r>
            </a:p>
          </p:txBody>
        </p:sp>
        <p:sp>
          <p:nvSpPr>
            <p:cNvPr id="30"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1"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a:buClr>
                  <a:schemeClr val="tx2"/>
                </a:buClr>
              </a:pPr>
              <a:r>
                <a:rPr lang="en-US" sz="1200">
                  <a:latin typeface="+mn-lt"/>
                </a:rPr>
                <a:t>Legend</a:t>
              </a:r>
            </a:p>
          </p:txBody>
        </p:sp>
        <p:sp>
          <p:nvSpPr>
            <p:cNvPr id="32"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3"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a:buClr>
                  <a:schemeClr val="tx2"/>
                </a:buClr>
              </a:pPr>
              <a:r>
                <a:rPr lang="en-US" sz="1200">
                  <a:latin typeface="+mn-lt"/>
                </a:rPr>
                <a:t>Legend</a:t>
              </a:r>
            </a:p>
          </p:txBody>
        </p:sp>
        <p:sp>
          <p:nvSpPr>
            <p:cNvPr id="34"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grpSp>
        <p:nvGrpSpPr>
          <p:cNvPr id="35" name="LegendLines" hidden="1"/>
          <p:cNvGrpSpPr>
            <a:grpSpLocks/>
          </p:cNvGrpSpPr>
          <p:nvPr/>
        </p:nvGrpSpPr>
        <p:grpSpPr bwMode="auto">
          <a:xfrm>
            <a:off x="7699769" y="901840"/>
            <a:ext cx="1093393" cy="745084"/>
            <a:chOff x="4750" y="176"/>
            <a:chExt cx="675" cy="460"/>
          </a:xfrm>
        </p:grpSpPr>
        <p:sp>
          <p:nvSpPr>
            <p:cNvPr id="36"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37"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38"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39"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a:buClr>
                  <a:schemeClr val="tx2"/>
                </a:buClr>
              </a:pPr>
              <a:r>
                <a:rPr lang="en-US" sz="1200">
                  <a:latin typeface="+mn-lt"/>
                </a:rPr>
                <a:t>Legend</a:t>
              </a:r>
            </a:p>
          </p:txBody>
        </p:sp>
        <p:sp>
          <p:nvSpPr>
            <p:cNvPr id="40"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a:buClr>
                  <a:schemeClr val="tx2"/>
                </a:buClr>
              </a:pPr>
              <a:r>
                <a:rPr lang="en-US" sz="1200">
                  <a:latin typeface="+mn-lt"/>
                </a:rPr>
                <a:t>Legend</a:t>
              </a:r>
            </a:p>
          </p:txBody>
        </p:sp>
        <p:sp>
          <p:nvSpPr>
            <p:cNvPr id="41"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a:buClr>
                  <a:schemeClr val="tx2"/>
                </a:buClr>
              </a:pPr>
              <a:r>
                <a:rPr lang="en-US" sz="1200">
                  <a:latin typeface="+mn-lt"/>
                </a:rPr>
                <a:t>Legend</a:t>
              </a:r>
            </a:p>
          </p:txBody>
        </p:sp>
      </p:grpSp>
      <p:grpSp>
        <p:nvGrpSpPr>
          <p:cNvPr id="42" name="McKSticker" hidden="1"/>
          <p:cNvGrpSpPr/>
          <p:nvPr/>
        </p:nvGrpSpPr>
        <p:grpSpPr bwMode="auto">
          <a:xfrm>
            <a:off x="7704533" y="901840"/>
            <a:ext cx="1088629" cy="216680"/>
            <a:chOff x="7673881" y="285750"/>
            <a:chExt cx="1066894" cy="212366"/>
          </a:xfrm>
        </p:grpSpPr>
        <p:sp>
          <p:nvSpPr>
            <p:cNvPr id="43" name="StickerRectangle"/>
            <p:cNvSpPr>
              <a:spLocks noChangeArrowheads="1"/>
            </p:cNvSpPr>
            <p:nvPr/>
          </p:nvSpPr>
          <p:spPr bwMode="auto">
            <a:xfrm>
              <a:off x="7673881" y="285750"/>
              <a:ext cx="1066894"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913429">
                <a:buClr>
                  <a:schemeClr val="tx2"/>
                </a:buClr>
              </a:pPr>
              <a:r>
                <a:rPr lang="en-US" sz="1200" dirty="0">
                  <a:solidFill>
                    <a:srgbClr val="808080"/>
                  </a:solidFill>
                  <a:latin typeface="+mn-lt"/>
                </a:rPr>
                <a:t>PRELIMINARY</a:t>
              </a:r>
            </a:p>
          </p:txBody>
        </p:sp>
        <p:cxnSp>
          <p:nvCxnSpPr>
            <p:cNvPr id="44" name="AutoShape 31"/>
            <p:cNvCxnSpPr>
              <a:cxnSpLocks noChangeShapeType="1"/>
              <a:stCxn id="43" idx="2"/>
              <a:endCxn id="43" idx="4"/>
            </p:cNvCxnSpPr>
            <p:nvPr/>
          </p:nvCxnSpPr>
          <p:spPr bwMode="auto">
            <a:xfrm>
              <a:off x="7673881"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auto">
            <a:xfrm>
              <a:off x="7673881" y="498116"/>
              <a:ext cx="1066894"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auto">
          <a:xfrm>
            <a:off x="7945815" y="901840"/>
            <a:ext cx="847347" cy="1333054"/>
            <a:chOff x="7769225" y="2105025"/>
            <a:chExt cx="830430" cy="1306516"/>
          </a:xfrm>
        </p:grpSpPr>
        <p:grpSp>
          <p:nvGrpSpPr>
            <p:cNvPr id="47" name="MoonLegend1"/>
            <p:cNvGrpSpPr>
              <a:grpSpLocks noChangeAspect="1"/>
            </p:cNvGrpSpPr>
            <p:nvPr>
              <p:custDataLst>
                <p:tags r:id="rId7"/>
              </p:custDataLst>
            </p:nvPr>
          </p:nvGrpSpPr>
          <p:grpSpPr bwMode="auto">
            <a:xfrm>
              <a:off x="7769225" y="2105025"/>
              <a:ext cx="209550" cy="209551"/>
              <a:chOff x="4533" y="183"/>
              <a:chExt cx="144" cy="144"/>
            </a:xfrm>
          </p:grpSpPr>
          <p:sp>
            <p:nvSpPr>
              <p:cNvPr id="65"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MoonLegend2"/>
            <p:cNvGrpSpPr>
              <a:grpSpLocks noChangeAspect="1"/>
            </p:cNvGrpSpPr>
            <p:nvPr>
              <p:custDataLst>
                <p:tags r:id="rId8"/>
              </p:custDataLst>
            </p:nvPr>
          </p:nvGrpSpPr>
          <p:grpSpPr bwMode="auto">
            <a:xfrm>
              <a:off x="7769225" y="2379266"/>
              <a:ext cx="209550" cy="209551"/>
              <a:chOff x="1694" y="2044"/>
              <a:chExt cx="160" cy="160"/>
            </a:xfrm>
          </p:grpSpPr>
          <p:sp>
            <p:nvSpPr>
              <p:cNvPr id="63"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Arc 42"/>
              <p:cNvSpPr>
                <a:spLocks noChangeAspect="1"/>
              </p:cNvSpPr>
              <p:nvPr>
                <p:custDataLst>
                  <p:tags r:id="rId19"/>
                </p:custDataLst>
              </p:nvPr>
            </p:nvSpPr>
            <p:spPr bwMode="auto">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MoonLegend4"/>
            <p:cNvGrpSpPr>
              <a:grpSpLocks noChangeAspect="1"/>
            </p:cNvGrpSpPr>
            <p:nvPr>
              <p:custDataLst>
                <p:tags r:id="rId9"/>
              </p:custDataLst>
            </p:nvPr>
          </p:nvGrpSpPr>
          <p:grpSpPr bwMode="auto">
            <a:xfrm>
              <a:off x="7769225" y="2927748"/>
              <a:ext cx="209550" cy="209551"/>
              <a:chOff x="4495" y="1198"/>
              <a:chExt cx="160" cy="160"/>
            </a:xfrm>
          </p:grpSpPr>
          <p:sp>
            <p:nvSpPr>
              <p:cNvPr id="61"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 name="MoonLegend5"/>
            <p:cNvGrpSpPr>
              <a:grpSpLocks noChangeAspect="1"/>
            </p:cNvGrpSpPr>
            <p:nvPr>
              <p:custDataLst>
                <p:tags r:id="rId10"/>
              </p:custDataLst>
            </p:nvPr>
          </p:nvGrpSpPr>
          <p:grpSpPr bwMode="auto">
            <a:xfrm>
              <a:off x="7769225" y="3201990"/>
              <a:ext cx="209550" cy="209551"/>
              <a:chOff x="4495" y="1440"/>
              <a:chExt cx="160" cy="160"/>
            </a:xfrm>
          </p:grpSpPr>
          <p:sp>
            <p:nvSpPr>
              <p:cNvPr id="59"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 name="Legend1"/>
            <p:cNvSpPr>
              <a:spLocks noChangeArrowheads="1"/>
            </p:cNvSpPr>
            <p:nvPr/>
          </p:nvSpPr>
          <p:spPr bwMode="auto">
            <a:xfrm>
              <a:off x="8089900" y="21177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a:buClr>
                  <a:schemeClr val="tx2"/>
                </a:buClr>
              </a:pPr>
              <a:r>
                <a:rPr lang="en-US" sz="1200" dirty="0">
                  <a:latin typeface="+mn-lt"/>
                </a:rPr>
                <a:t>Legend</a:t>
              </a:r>
            </a:p>
          </p:txBody>
        </p:sp>
        <p:sp>
          <p:nvSpPr>
            <p:cNvPr id="52" name="Legend2"/>
            <p:cNvSpPr>
              <a:spLocks noChangeArrowheads="1"/>
            </p:cNvSpPr>
            <p:nvPr/>
          </p:nvSpPr>
          <p:spPr bwMode="auto">
            <a:xfrm>
              <a:off x="8089900" y="23923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a:buClr>
                  <a:schemeClr val="tx2"/>
                </a:buClr>
              </a:pPr>
              <a:r>
                <a:rPr lang="en-US" sz="1200" dirty="0">
                  <a:latin typeface="+mn-lt"/>
                </a:rPr>
                <a:t>Legend</a:t>
              </a:r>
            </a:p>
          </p:txBody>
        </p:sp>
        <p:sp>
          <p:nvSpPr>
            <p:cNvPr id="53" name="Legend3"/>
            <p:cNvSpPr>
              <a:spLocks noChangeArrowheads="1"/>
            </p:cNvSpPr>
            <p:nvPr/>
          </p:nvSpPr>
          <p:spPr bwMode="auto">
            <a:xfrm>
              <a:off x="8089900" y="26670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a:buClr>
                  <a:schemeClr val="tx2"/>
                </a:buClr>
              </a:pPr>
              <a:r>
                <a:rPr lang="en-US" sz="1200" dirty="0">
                  <a:latin typeface="+mn-lt"/>
                </a:rPr>
                <a:t>Legend</a:t>
              </a:r>
            </a:p>
          </p:txBody>
        </p:sp>
        <p:sp>
          <p:nvSpPr>
            <p:cNvPr id="54" name="Legend4"/>
            <p:cNvSpPr>
              <a:spLocks noChangeArrowheads="1"/>
            </p:cNvSpPr>
            <p:nvPr/>
          </p:nvSpPr>
          <p:spPr bwMode="auto">
            <a:xfrm>
              <a:off x="8089900" y="29384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a:buClr>
                  <a:schemeClr val="tx2"/>
                </a:buClr>
              </a:pPr>
              <a:r>
                <a:rPr lang="en-US" sz="1200" dirty="0">
                  <a:latin typeface="+mn-lt"/>
                </a:rPr>
                <a:t>Legend</a:t>
              </a:r>
            </a:p>
          </p:txBody>
        </p:sp>
        <p:sp>
          <p:nvSpPr>
            <p:cNvPr id="55" name="Legend5"/>
            <p:cNvSpPr>
              <a:spLocks noChangeArrowheads="1"/>
            </p:cNvSpPr>
            <p:nvPr/>
          </p:nvSpPr>
          <p:spPr bwMode="auto">
            <a:xfrm>
              <a:off x="8089900" y="32146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a:buClr>
                  <a:schemeClr val="tx2"/>
                </a:buClr>
              </a:pPr>
              <a:r>
                <a:rPr lang="en-US" sz="1200" dirty="0">
                  <a:latin typeface="+mn-lt"/>
                </a:rPr>
                <a:t>Legend</a:t>
              </a:r>
            </a:p>
          </p:txBody>
        </p:sp>
        <p:grpSp>
          <p:nvGrpSpPr>
            <p:cNvPr id="56" name="MoonLegend3"/>
            <p:cNvGrpSpPr>
              <a:grpSpLocks noChangeAspect="1"/>
            </p:cNvGrpSpPr>
            <p:nvPr>
              <p:custDataLst>
                <p:tags r:id="rId11"/>
              </p:custDataLst>
            </p:nvPr>
          </p:nvGrpSpPr>
          <p:grpSpPr bwMode="auto">
            <a:xfrm>
              <a:off x="7769225" y="2653507"/>
              <a:ext cx="209550" cy="209551"/>
              <a:chOff x="4495" y="1198"/>
              <a:chExt cx="160" cy="160"/>
            </a:xfrm>
          </p:grpSpPr>
          <p:sp>
            <p:nvSpPr>
              <p:cNvPr id="57"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1" name="Slide Number"/>
          <p:cNvSpPr txBox="1">
            <a:spLocks/>
          </p:cNvSpPr>
          <p:nvPr/>
        </p:nvSpPr>
        <p:spPr bwMode="auto">
          <a:xfrm>
            <a:off x="4491853" y="6593463"/>
            <a:ext cx="160294" cy="157014"/>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lgn="ctr"/>
            <a:fld id="{42C328C1-A84F-4A39-A664-DBA00541A8C6}" type="slidenum">
              <a:rPr lang="en-US" b="1" smtClean="0">
                <a:solidFill>
                  <a:schemeClr val="accent4"/>
                </a:solidFill>
              </a:rPr>
              <a:pPr lvl="0" algn="ctr"/>
              <a:t>‹#›</a:t>
            </a:fld>
            <a:endParaRPr lang="en-US" b="1" dirty="0">
              <a:solidFill>
                <a:schemeClr val="accent4"/>
              </a:solidFill>
            </a:endParaRPr>
          </a:p>
        </p:txBody>
      </p:sp>
      <p:sp>
        <p:nvSpPr>
          <p:cNvPr id="67" name="Rectangle 66"/>
          <p:cNvSpPr/>
          <p:nvPr userDrawn="1"/>
        </p:nvSpPr>
        <p:spPr bwMode="auto">
          <a:xfrm>
            <a:off x="7105337" y="6272045"/>
            <a:ext cx="1585370" cy="174586"/>
          </a:xfrm>
          <a:prstGeom prst="rect">
            <a:avLst/>
          </a:prstGeom>
        </p:spPr>
        <p:txBody>
          <a:bodyPr wrap="none" lIns="0" tIns="0" rIns="0" bIns="0">
            <a:no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68" name="Picture 2" descr="C:\Users\n610821\Desktop\sant-MReg_positivo_RGB.300.jpg"/>
          <p:cNvPicPr>
            <a:picLocks noChangeAspect="1" noChangeArrowheads="1"/>
          </p:cNvPicPr>
          <p:nvPr userDrawn="1"/>
        </p:nvPicPr>
        <p:blipFill rotWithShape="1">
          <a:blip r:embed="rId24" cstate="print">
            <a:extLst>
              <a:ext uri="{28A0092B-C50C-407E-A947-70E740481C1C}">
                <a14:useLocalDpi xmlns:a14="http://schemas.microsoft.com/office/drawing/2010/main" val="0"/>
              </a:ext>
            </a:extLst>
          </a:blip>
          <a:srcRect l="3365" t="10058" b="18889"/>
          <a:stretch/>
        </p:blipFill>
        <p:spPr bwMode="auto">
          <a:xfrm>
            <a:off x="7067862" y="6435717"/>
            <a:ext cx="1650043" cy="353587"/>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68"/>
          <p:cNvSpPr/>
          <p:nvPr userDrawn="1"/>
        </p:nvSpPr>
        <p:spPr bwMode="auto">
          <a:xfrm>
            <a:off x="331787" y="6591082"/>
            <a:ext cx="1562992" cy="230832"/>
          </a:xfrm>
          <a:prstGeom prst="rect">
            <a:avLst/>
          </a:prstGeom>
        </p:spPr>
        <p:txBody>
          <a:bodyPr wrap="none" lIns="0" tIns="0" rIns="0" bIns="0">
            <a:spAutoFit/>
          </a:bodyPr>
          <a:lstStyle/>
          <a:p>
            <a:pPr>
              <a:spcBef>
                <a:spcPct val="0"/>
              </a:spcBef>
            </a:pPr>
            <a:r>
              <a:rPr lang="en-US" sz="1500" b="1" baseline="30000" dirty="0" smtClean="0">
                <a:solidFill>
                  <a:schemeClr val="tx1"/>
                </a:solidFill>
              </a:rPr>
              <a:t>Santander Holdings USA</a:t>
            </a:r>
            <a:endParaRPr lang="en-US" sz="1500" b="1" dirty="0">
              <a:solidFill>
                <a:schemeClr val="tx1"/>
              </a:solidFill>
            </a:endParaRPr>
          </a:p>
        </p:txBody>
      </p:sp>
      <p:pic>
        <p:nvPicPr>
          <p:cNvPr id="70" name="Picture 2"/>
          <p:cNvPicPr>
            <a:picLocks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331787" y="81168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iming>
    <p:tnLst>
      <p:par>
        <p:cTn id="1" dur="indefinite" restart="never" nodeType="tmRoot"/>
      </p:par>
    </p:tnLst>
  </p:timing>
  <p:hf hdr="0" ftr="0" dt="0"/>
  <p:txStyles>
    <p:titleStyle>
      <a:lvl1pPr algn="l" defTabSz="913526" rtl="0" eaLnBrk="1" fontAlgn="base" hangingPunct="1">
        <a:spcBef>
          <a:spcPct val="0"/>
        </a:spcBef>
        <a:spcAft>
          <a:spcPct val="0"/>
        </a:spcAft>
        <a:tabLst>
          <a:tab pos="275353" algn="l"/>
        </a:tabLst>
        <a:defRPr sz="2000" b="1" baseline="0">
          <a:solidFill>
            <a:schemeClr val="tx2"/>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64.xml"/><Relationship Id="rId7"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vmlDrawing" Target="../drawings/vmlDrawing9.vml"/><Relationship Id="rId6" Type="http://schemas.openxmlformats.org/officeDocument/2006/relationships/tags" Target="../tags/tag67.xml"/><Relationship Id="rId11" Type="http://schemas.openxmlformats.org/officeDocument/2006/relationships/chart" Target="../charts/chart2.xml"/><Relationship Id="rId5" Type="http://schemas.openxmlformats.org/officeDocument/2006/relationships/tags" Target="../tags/tag66.xml"/><Relationship Id="rId10" Type="http://schemas.openxmlformats.org/officeDocument/2006/relationships/chart" Target="../charts/chart1.xml"/><Relationship Id="rId4" Type="http://schemas.openxmlformats.org/officeDocument/2006/relationships/tags" Target="../tags/tag65.xml"/><Relationship Id="rId9" Type="http://schemas.openxmlformats.org/officeDocument/2006/relationships/image" Target="../media/image8.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69.xml"/><Relationship Id="rId7"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vmlDrawing" Target="../drawings/vmlDrawing10.vml"/><Relationship Id="rId6" Type="http://schemas.openxmlformats.org/officeDocument/2006/relationships/tags" Target="../tags/tag72.xml"/><Relationship Id="rId11" Type="http://schemas.openxmlformats.org/officeDocument/2006/relationships/chart" Target="../charts/chart4.xml"/><Relationship Id="rId5" Type="http://schemas.openxmlformats.org/officeDocument/2006/relationships/tags" Target="../tags/tag71.xml"/><Relationship Id="rId10" Type="http://schemas.openxmlformats.org/officeDocument/2006/relationships/chart" Target="../charts/chart3.xml"/><Relationship Id="rId4" Type="http://schemas.openxmlformats.org/officeDocument/2006/relationships/tags" Target="../tags/tag70.xml"/><Relationship Id="rId9" Type="http://schemas.openxmlformats.org/officeDocument/2006/relationships/image" Target="../media/image8.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74.xml"/><Relationship Id="rId7"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vmlDrawing" Target="../drawings/vmlDrawing11.vml"/><Relationship Id="rId6" Type="http://schemas.openxmlformats.org/officeDocument/2006/relationships/tags" Target="../tags/tag77.xml"/><Relationship Id="rId11" Type="http://schemas.openxmlformats.org/officeDocument/2006/relationships/chart" Target="../charts/chart6.xml"/><Relationship Id="rId5" Type="http://schemas.openxmlformats.org/officeDocument/2006/relationships/tags" Target="../tags/tag76.xml"/><Relationship Id="rId10" Type="http://schemas.openxmlformats.org/officeDocument/2006/relationships/chart" Target="../charts/chart5.xml"/><Relationship Id="rId4" Type="http://schemas.openxmlformats.org/officeDocument/2006/relationships/tags" Target="../tags/tag75.xml"/><Relationship Id="rId9" Type="http://schemas.openxmlformats.org/officeDocument/2006/relationships/image" Target="../media/image8.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79.xml"/><Relationship Id="rId7"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vmlDrawing" Target="../drawings/vmlDrawing12.vml"/><Relationship Id="rId6" Type="http://schemas.openxmlformats.org/officeDocument/2006/relationships/tags" Target="../tags/tag82.xml"/><Relationship Id="rId11" Type="http://schemas.openxmlformats.org/officeDocument/2006/relationships/chart" Target="../charts/chart8.xml"/><Relationship Id="rId5" Type="http://schemas.openxmlformats.org/officeDocument/2006/relationships/tags" Target="../tags/tag81.xml"/><Relationship Id="rId10" Type="http://schemas.openxmlformats.org/officeDocument/2006/relationships/chart" Target="../charts/chart7.xml"/><Relationship Id="rId4" Type="http://schemas.openxmlformats.org/officeDocument/2006/relationships/tags" Target="../tags/tag80.xml"/><Relationship Id="rId9" Type="http://schemas.openxmlformats.org/officeDocument/2006/relationships/image" Target="../media/image8.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84.xml"/><Relationship Id="rId7"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vmlDrawing" Target="../drawings/vmlDrawing13.vml"/><Relationship Id="rId6" Type="http://schemas.openxmlformats.org/officeDocument/2006/relationships/tags" Target="../tags/tag87.xml"/><Relationship Id="rId11" Type="http://schemas.openxmlformats.org/officeDocument/2006/relationships/chart" Target="../charts/chart10.xml"/><Relationship Id="rId5" Type="http://schemas.openxmlformats.org/officeDocument/2006/relationships/tags" Target="../tags/tag86.xml"/><Relationship Id="rId10" Type="http://schemas.openxmlformats.org/officeDocument/2006/relationships/chart" Target="../charts/chart9.xml"/><Relationship Id="rId4" Type="http://schemas.openxmlformats.org/officeDocument/2006/relationships/tags" Target="../tags/tag85.xml"/><Relationship Id="rId9" Type="http://schemas.openxmlformats.org/officeDocument/2006/relationships/image" Target="../media/image8.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89.xml"/><Relationship Id="rId7"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vmlDrawing" Target="../drawings/vmlDrawing14.vml"/><Relationship Id="rId6" Type="http://schemas.openxmlformats.org/officeDocument/2006/relationships/tags" Target="../tags/tag92.xml"/><Relationship Id="rId11" Type="http://schemas.openxmlformats.org/officeDocument/2006/relationships/chart" Target="../charts/chart12.xml"/><Relationship Id="rId5" Type="http://schemas.openxmlformats.org/officeDocument/2006/relationships/tags" Target="../tags/tag91.xml"/><Relationship Id="rId10" Type="http://schemas.openxmlformats.org/officeDocument/2006/relationships/chart" Target="../charts/chart11.xml"/><Relationship Id="rId4" Type="http://schemas.openxmlformats.org/officeDocument/2006/relationships/tags" Target="../tags/tag90.xml"/><Relationship Id="rId9" Type="http://schemas.openxmlformats.org/officeDocument/2006/relationships/image" Target="../media/image8.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94.xml"/><Relationship Id="rId7"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vmlDrawing" Target="../drawings/vmlDrawing15.vml"/><Relationship Id="rId6" Type="http://schemas.openxmlformats.org/officeDocument/2006/relationships/tags" Target="../tags/tag97.xml"/><Relationship Id="rId11" Type="http://schemas.openxmlformats.org/officeDocument/2006/relationships/chart" Target="../charts/chart14.xml"/><Relationship Id="rId5" Type="http://schemas.openxmlformats.org/officeDocument/2006/relationships/tags" Target="../tags/tag96.xml"/><Relationship Id="rId10" Type="http://schemas.openxmlformats.org/officeDocument/2006/relationships/chart" Target="../charts/chart13.xml"/><Relationship Id="rId4" Type="http://schemas.openxmlformats.org/officeDocument/2006/relationships/tags" Target="../tags/tag95.xml"/><Relationship Id="rId9" Type="http://schemas.openxmlformats.org/officeDocument/2006/relationships/image" Target="../media/image8.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tags" Target="../tags/tag99.xml"/><Relationship Id="rId7"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vmlDrawing" Target="../drawings/vmlDrawing16.vml"/><Relationship Id="rId6" Type="http://schemas.openxmlformats.org/officeDocument/2006/relationships/tags" Target="../tags/tag102.xml"/><Relationship Id="rId11" Type="http://schemas.openxmlformats.org/officeDocument/2006/relationships/chart" Target="../charts/chart16.xml"/><Relationship Id="rId5" Type="http://schemas.openxmlformats.org/officeDocument/2006/relationships/tags" Target="../tags/tag101.xml"/><Relationship Id="rId10" Type="http://schemas.openxmlformats.org/officeDocument/2006/relationships/chart" Target="../charts/chart15.xml"/><Relationship Id="rId4" Type="http://schemas.openxmlformats.org/officeDocument/2006/relationships/tags" Target="../tags/tag100.xml"/><Relationship Id="rId9" Type="http://schemas.openxmlformats.org/officeDocument/2006/relationships/image" Target="../media/image8.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tags" Target="../tags/tag104.xml"/><Relationship Id="rId7"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vmlDrawing" Target="../drawings/vmlDrawing17.vml"/><Relationship Id="rId6" Type="http://schemas.openxmlformats.org/officeDocument/2006/relationships/tags" Target="../tags/tag107.xml"/><Relationship Id="rId11" Type="http://schemas.openxmlformats.org/officeDocument/2006/relationships/chart" Target="../charts/chart18.xml"/><Relationship Id="rId5" Type="http://schemas.openxmlformats.org/officeDocument/2006/relationships/tags" Target="../tags/tag106.xml"/><Relationship Id="rId10" Type="http://schemas.openxmlformats.org/officeDocument/2006/relationships/chart" Target="../charts/chart17.xml"/><Relationship Id="rId4" Type="http://schemas.openxmlformats.org/officeDocument/2006/relationships/tags" Target="../tags/tag105.xml"/><Relationship Id="rId9" Type="http://schemas.openxmlformats.org/officeDocument/2006/relationships/image" Target="../media/image8.emf"/></Relationships>
</file>

<file path=ppt/slides/_rels/slide2.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26" Type="http://schemas.openxmlformats.org/officeDocument/2006/relationships/image" Target="../media/image8.emf"/><Relationship Id="rId3" Type="http://schemas.openxmlformats.org/officeDocument/2006/relationships/tags" Target="../tags/tag21.xml"/><Relationship Id="rId21" Type="http://schemas.openxmlformats.org/officeDocument/2006/relationships/tags" Target="../tags/tag39.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5"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tags" Target="../tags/tag38.xml"/><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slideLayout" Target="../slideLayouts/slideLayout2.xml"/><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tags" Target="../tags/tag41.xml"/><Relationship Id="rId10" Type="http://schemas.openxmlformats.org/officeDocument/2006/relationships/tags" Target="../tags/tag28.xml"/><Relationship Id="rId19" Type="http://schemas.openxmlformats.org/officeDocument/2006/relationships/tags" Target="../tags/tag3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tags" Target="../tags/tag40.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109.xml"/><Relationship Id="rId7"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vmlDrawing" Target="../drawings/vmlDrawing18.vml"/><Relationship Id="rId6" Type="http://schemas.openxmlformats.org/officeDocument/2006/relationships/tags" Target="../tags/tag112.xml"/><Relationship Id="rId11" Type="http://schemas.openxmlformats.org/officeDocument/2006/relationships/chart" Target="../charts/chart20.xml"/><Relationship Id="rId5" Type="http://schemas.openxmlformats.org/officeDocument/2006/relationships/tags" Target="../tags/tag111.xml"/><Relationship Id="rId10" Type="http://schemas.openxmlformats.org/officeDocument/2006/relationships/chart" Target="../charts/chart19.xml"/><Relationship Id="rId4" Type="http://schemas.openxmlformats.org/officeDocument/2006/relationships/tags" Target="../tags/tag110.xml"/><Relationship Id="rId9" Type="http://schemas.openxmlformats.org/officeDocument/2006/relationships/image" Target="../media/image8.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tags" Target="../tags/tag114.xml"/><Relationship Id="rId7"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vmlDrawing" Target="../drawings/vmlDrawing19.vml"/><Relationship Id="rId6" Type="http://schemas.openxmlformats.org/officeDocument/2006/relationships/tags" Target="../tags/tag117.xml"/><Relationship Id="rId11" Type="http://schemas.openxmlformats.org/officeDocument/2006/relationships/chart" Target="../charts/chart22.xml"/><Relationship Id="rId5" Type="http://schemas.openxmlformats.org/officeDocument/2006/relationships/tags" Target="../tags/tag116.xml"/><Relationship Id="rId10" Type="http://schemas.openxmlformats.org/officeDocument/2006/relationships/chart" Target="../charts/chart21.xml"/><Relationship Id="rId4" Type="http://schemas.openxmlformats.org/officeDocument/2006/relationships/tags" Target="../tags/tag115.xml"/><Relationship Id="rId9" Type="http://schemas.openxmlformats.org/officeDocument/2006/relationships/image" Target="../media/image8.emf"/></Relationships>
</file>

<file path=ppt/slides/_rels/slide2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119.xml"/><Relationship Id="rId7" Type="http://schemas.openxmlformats.org/officeDocument/2006/relationships/oleObject" Target="../embeddings/oleObject20.bin"/><Relationship Id="rId2" Type="http://schemas.openxmlformats.org/officeDocument/2006/relationships/tags" Target="../tags/tag118.xml"/><Relationship Id="rId1" Type="http://schemas.openxmlformats.org/officeDocument/2006/relationships/vmlDrawing" Target="../drawings/vmlDrawing20.vml"/><Relationship Id="rId6" Type="http://schemas.openxmlformats.org/officeDocument/2006/relationships/slideLayout" Target="../slideLayouts/slideLayout2.xml"/><Relationship Id="rId5" Type="http://schemas.openxmlformats.org/officeDocument/2006/relationships/tags" Target="../tags/tag121.xml"/><Relationship Id="rId4" Type="http://schemas.openxmlformats.org/officeDocument/2006/relationships/tags" Target="../tags/tag120.xml"/><Relationship Id="rId9" Type="http://schemas.openxmlformats.org/officeDocument/2006/relationships/chart" Target="../charts/chart23.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tags" Target="../tags/tag123.xml"/><Relationship Id="rId7"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vmlDrawing" Target="../drawings/vmlDrawing21.vml"/><Relationship Id="rId6" Type="http://schemas.openxmlformats.org/officeDocument/2006/relationships/tags" Target="../tags/tag126.xml"/><Relationship Id="rId11" Type="http://schemas.openxmlformats.org/officeDocument/2006/relationships/chart" Target="../charts/chart25.xml"/><Relationship Id="rId5" Type="http://schemas.openxmlformats.org/officeDocument/2006/relationships/tags" Target="../tags/tag125.xml"/><Relationship Id="rId10" Type="http://schemas.openxmlformats.org/officeDocument/2006/relationships/chart" Target="../charts/chart24.xml"/><Relationship Id="rId4" Type="http://schemas.openxmlformats.org/officeDocument/2006/relationships/tags" Target="../tags/tag124.xml"/><Relationship Id="rId9" Type="http://schemas.openxmlformats.org/officeDocument/2006/relationships/image" Target="../media/image8.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tags" Target="../tags/tag128.xml"/><Relationship Id="rId7"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vmlDrawing" Target="../drawings/vmlDrawing22.vml"/><Relationship Id="rId6" Type="http://schemas.openxmlformats.org/officeDocument/2006/relationships/tags" Target="../tags/tag131.xml"/><Relationship Id="rId11" Type="http://schemas.openxmlformats.org/officeDocument/2006/relationships/chart" Target="../charts/chart27.xml"/><Relationship Id="rId5" Type="http://schemas.openxmlformats.org/officeDocument/2006/relationships/tags" Target="../tags/tag130.xml"/><Relationship Id="rId10" Type="http://schemas.openxmlformats.org/officeDocument/2006/relationships/chart" Target="../charts/chart26.xml"/><Relationship Id="rId4" Type="http://schemas.openxmlformats.org/officeDocument/2006/relationships/tags" Target="../tags/tag129.xml"/><Relationship Id="rId9" Type="http://schemas.openxmlformats.org/officeDocument/2006/relationships/image" Target="../media/image8.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133.xml"/><Relationship Id="rId7" Type="http://schemas.openxmlformats.org/officeDocument/2006/relationships/slideLayout" Target="../slideLayouts/slideLayout2.xml"/><Relationship Id="rId2" Type="http://schemas.openxmlformats.org/officeDocument/2006/relationships/tags" Target="../tags/tag132.xml"/><Relationship Id="rId1" Type="http://schemas.openxmlformats.org/officeDocument/2006/relationships/vmlDrawing" Target="../drawings/vmlDrawing23.vml"/><Relationship Id="rId6" Type="http://schemas.openxmlformats.org/officeDocument/2006/relationships/tags" Target="../tags/tag136.xml"/><Relationship Id="rId11" Type="http://schemas.openxmlformats.org/officeDocument/2006/relationships/chart" Target="../charts/chart29.xml"/><Relationship Id="rId5" Type="http://schemas.openxmlformats.org/officeDocument/2006/relationships/tags" Target="../tags/tag135.xml"/><Relationship Id="rId10" Type="http://schemas.openxmlformats.org/officeDocument/2006/relationships/chart" Target="../charts/chart28.xml"/><Relationship Id="rId4" Type="http://schemas.openxmlformats.org/officeDocument/2006/relationships/tags" Target="../tags/tag134.xml"/><Relationship Id="rId9" Type="http://schemas.openxmlformats.org/officeDocument/2006/relationships/image" Target="../media/image8.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tags" Target="../tags/tag138.xml"/><Relationship Id="rId7"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vmlDrawing" Target="../drawings/vmlDrawing24.vml"/><Relationship Id="rId6" Type="http://schemas.openxmlformats.org/officeDocument/2006/relationships/tags" Target="../tags/tag141.xml"/><Relationship Id="rId11" Type="http://schemas.openxmlformats.org/officeDocument/2006/relationships/chart" Target="../charts/chart31.xml"/><Relationship Id="rId5" Type="http://schemas.openxmlformats.org/officeDocument/2006/relationships/tags" Target="../tags/tag140.xml"/><Relationship Id="rId10" Type="http://schemas.openxmlformats.org/officeDocument/2006/relationships/chart" Target="../charts/chart30.xml"/><Relationship Id="rId4" Type="http://schemas.openxmlformats.org/officeDocument/2006/relationships/tags" Target="../tags/tag139.xml"/><Relationship Id="rId9" Type="http://schemas.openxmlformats.org/officeDocument/2006/relationships/image" Target="../media/image8.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tags" Target="../tags/tag143.xml"/><Relationship Id="rId7" Type="http://schemas.openxmlformats.org/officeDocument/2006/relationships/slideLayout" Target="../slideLayouts/slideLayout2.xml"/><Relationship Id="rId2" Type="http://schemas.openxmlformats.org/officeDocument/2006/relationships/tags" Target="../tags/tag142.xml"/><Relationship Id="rId1" Type="http://schemas.openxmlformats.org/officeDocument/2006/relationships/vmlDrawing" Target="../drawings/vmlDrawing25.vml"/><Relationship Id="rId6" Type="http://schemas.openxmlformats.org/officeDocument/2006/relationships/tags" Target="../tags/tag146.xml"/><Relationship Id="rId11" Type="http://schemas.openxmlformats.org/officeDocument/2006/relationships/chart" Target="../charts/chart33.xml"/><Relationship Id="rId5" Type="http://schemas.openxmlformats.org/officeDocument/2006/relationships/tags" Target="../tags/tag145.xml"/><Relationship Id="rId10" Type="http://schemas.openxmlformats.org/officeDocument/2006/relationships/chart" Target="../charts/chart32.xml"/><Relationship Id="rId4" Type="http://schemas.openxmlformats.org/officeDocument/2006/relationships/tags" Target="../tags/tag144.xml"/><Relationship Id="rId9" Type="http://schemas.openxmlformats.org/officeDocument/2006/relationships/image" Target="../media/image8.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148.xml"/><Relationship Id="rId7"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vmlDrawing" Target="../drawings/vmlDrawing26.vml"/><Relationship Id="rId6" Type="http://schemas.openxmlformats.org/officeDocument/2006/relationships/tags" Target="../tags/tag151.xml"/><Relationship Id="rId11" Type="http://schemas.openxmlformats.org/officeDocument/2006/relationships/chart" Target="../charts/chart35.xml"/><Relationship Id="rId5" Type="http://schemas.openxmlformats.org/officeDocument/2006/relationships/tags" Target="../tags/tag150.xml"/><Relationship Id="rId10" Type="http://schemas.openxmlformats.org/officeDocument/2006/relationships/chart" Target="../charts/chart34.xml"/><Relationship Id="rId4" Type="http://schemas.openxmlformats.org/officeDocument/2006/relationships/tags" Target="../tags/tag149.xml"/><Relationship Id="rId9"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Layout" Target="../slideLayouts/slideLayout2.xml"/><Relationship Id="rId4" Type="http://schemas.openxmlformats.org/officeDocument/2006/relationships/tags" Target="../tags/tag4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9.xml"/><Relationship Id="rId7"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vmlDrawing" Target="../drawings/vmlDrawing6.v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image" Target="../media/image8.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54.xml"/><Relationship Id="rId7"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vmlDrawing" Target="../drawings/vmlDrawing7.v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9" Type="http://schemas.openxmlformats.org/officeDocument/2006/relationships/image" Target="../media/image8.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59.xml"/><Relationship Id="rId7"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9"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338931" y="3313765"/>
            <a:ext cx="845264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2016 BHC and Supervisory Scenarios (Moody’s Analytics expansion)</a:t>
            </a:r>
          </a:p>
          <a:p>
            <a:pPr eaLnBrk="0"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February 3, 2016</a:t>
            </a:r>
            <a:endParaRPr lang="en-US" sz="1800" dirty="0">
              <a:solidFill>
                <a:prstClr val="black"/>
              </a:solidFill>
              <a:latin typeface="Arial" panose="020B0604020202020204" pitchFamily="34" charset="0"/>
              <a:cs typeface="Arial" panose="020B0604020202020204" pitchFamily="34" charset="0"/>
            </a:endParaRPr>
          </a:p>
        </p:txBody>
      </p:sp>
      <p:sp>
        <p:nvSpPr>
          <p:cNvPr id="9" name="Title 2"/>
          <p:cNvSpPr>
            <a:spLocks noGrp="1"/>
          </p:cNvSpPr>
          <p:nvPr>
            <p:ph type="ctrTitle"/>
          </p:nvPr>
        </p:nvSpPr>
        <p:spPr>
          <a:xfrm>
            <a:off x="331788" y="2981214"/>
            <a:ext cx="6696237" cy="346249"/>
          </a:xfrm>
        </p:spPr>
        <p:txBody>
          <a:bodyPr/>
          <a:lstStyle/>
          <a:p>
            <a:pPr fontAlgn="auto">
              <a:lnSpc>
                <a:spcPts val="2700"/>
              </a:lnSpc>
              <a:spcAft>
                <a:spcPts val="600"/>
              </a:spcAft>
            </a:pPr>
            <a:r>
              <a:rPr lang="en-US" dirty="0">
                <a:solidFill>
                  <a:srgbClr val="FF0000"/>
                </a:solidFill>
                <a:cs typeface="Arial"/>
              </a:rPr>
              <a:t>Scenario Overview</a:t>
            </a:r>
          </a:p>
        </p:txBody>
      </p:sp>
      <p:sp>
        <p:nvSpPr>
          <p:cNvPr id="10" name="5 CuadroTexto"/>
          <p:cNvSpPr txBox="1"/>
          <p:nvPr/>
        </p:nvSpPr>
        <p:spPr>
          <a:xfrm>
            <a:off x="239551" y="5974929"/>
            <a:ext cx="5072678" cy="307777"/>
          </a:xfrm>
          <a:prstGeom prst="rect">
            <a:avLst/>
          </a:prstGeom>
          <a:noFill/>
        </p:spPr>
        <p:txBody>
          <a:bodyPr wrap="square">
            <a:spAutoFit/>
          </a:bodyPr>
          <a:lstStyle/>
          <a:p>
            <a:pPr fontAlgn="auto">
              <a:spcBef>
                <a:spcPts val="0"/>
              </a:spcBef>
              <a:spcAft>
                <a:spcPts val="0"/>
              </a:spcAft>
              <a:defRPr/>
            </a:pPr>
            <a:r>
              <a:rPr lang="en-US" sz="1400" dirty="0" smtClean="0">
                <a:solidFill>
                  <a:schemeClr val="bg1">
                    <a:lumMod val="50000"/>
                  </a:schemeClr>
                </a:solidFill>
                <a:latin typeface="Arial"/>
                <a:cs typeface="Arial"/>
              </a:rPr>
              <a:t>Draft Version 1.0</a:t>
            </a:r>
            <a:endParaRPr lang="en-US" sz="1400" dirty="0">
              <a:solidFill>
                <a:schemeClr val="bg1">
                  <a:lumMod val="50000"/>
                </a:schemeClr>
              </a:solidFill>
              <a:latin typeface="Arial"/>
              <a:cs typeface="Arial"/>
            </a:endParaRPr>
          </a:p>
        </p:txBody>
      </p:sp>
    </p:spTree>
    <p:extLst>
      <p:ext uri="{BB962C8B-B14F-4D97-AF65-F5344CB8AC3E}">
        <p14:creationId xmlns:p14="http://schemas.microsoft.com/office/powerpoint/2010/main" val="1893693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9184" y="130737"/>
            <a:ext cx="8890000" cy="461665"/>
          </a:xfrm>
          <a:prstGeom prst="rect">
            <a:avLst/>
          </a:prstGeom>
          <a:noFill/>
        </p:spPr>
        <p:txBody>
          <a:bodyPr wrap="square" rtlCol="0">
            <a:spAutoFit/>
          </a:bodyPr>
          <a:lstStyle/>
          <a:p>
            <a:r>
              <a:rPr lang="en-US" b="1" dirty="0" smtClean="0">
                <a:solidFill>
                  <a:srgbClr val="000000"/>
                </a:solidFill>
              </a:rPr>
              <a:t>BHC Stress Scenario – Draft of Full Narrative</a:t>
            </a:r>
          </a:p>
        </p:txBody>
      </p:sp>
      <p:sp>
        <p:nvSpPr>
          <p:cNvPr id="8" name="TextBox 7"/>
          <p:cNvSpPr txBox="1"/>
          <p:nvPr/>
        </p:nvSpPr>
        <p:spPr>
          <a:xfrm>
            <a:off x="117695" y="521001"/>
            <a:ext cx="8845235" cy="5746449"/>
          </a:xfrm>
          <a:prstGeom prst="rect">
            <a:avLst/>
          </a:prstGeom>
          <a:solidFill>
            <a:schemeClr val="bg1"/>
          </a:solidFill>
          <a:ln w="9525">
            <a:noFill/>
            <a:miter lim="800000"/>
            <a:headEnd/>
            <a:tailEnd/>
          </a:ln>
          <a:effectLs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a:spcBef>
                <a:spcPts val="600"/>
              </a:spcBef>
            </a:pPr>
            <a:r>
              <a:rPr lang="en-US" sz="900" dirty="0"/>
              <a:t>The severely adverse scenario features a United States deflationary slump followed by a spike in oil prices that constrain business investment and consumer spending, resulting in depressed real estate values and stress in the auto industry. The impact of the macroeconomic conditions on SHUSA are further amplified by a major Chrysler vehicle recall and devastating cyber-attack on </a:t>
            </a:r>
            <a:r>
              <a:rPr lang="en-US" sz="900" dirty="0" err="1"/>
              <a:t>SBNA</a:t>
            </a:r>
            <a:r>
              <a:rPr lang="en-US" sz="900" dirty="0"/>
              <a:t>.</a:t>
            </a:r>
          </a:p>
          <a:p>
            <a:pPr>
              <a:spcBef>
                <a:spcPts val="600"/>
              </a:spcBef>
            </a:pPr>
            <a:r>
              <a:rPr lang="en-US" sz="900" dirty="0"/>
              <a:t>The highly volatile Chinese stock market plunges as the nation’s progress slows. The Chinese government is unable to stem the tide of decline, despite efforts to manipulate currency. Market instability leads to a severe economic downturn that swiftly spreads across Asia and to other developing nations. Facing rising uncertainty and market instability, investors swiftly react by retracting investment in Asia and redeploying capital to traditionally safer economies such as the US. The boost in US investment strengthens the US dollar, which in turn makes imports less expensive and drives down the price of commodities. </a:t>
            </a:r>
          </a:p>
          <a:p>
            <a:pPr>
              <a:spcBef>
                <a:spcPts val="600"/>
              </a:spcBef>
            </a:pPr>
            <a:r>
              <a:rPr lang="en-US" sz="900" dirty="0"/>
              <a:t>Consumers cut back on consumption in the first half of 2016 in response to deflation expectations, uncertainty, and economic malaise. At the same time, saving increases as consumers pay down debt and postpone purchases. The impact of reduced consumption and resulting slowed wage growth exceed the mild stimulation from savings due to the lower prices, creating a deflationary slump.</a:t>
            </a:r>
          </a:p>
          <a:p>
            <a:pPr>
              <a:spcBef>
                <a:spcPts val="600"/>
              </a:spcBef>
            </a:pPr>
            <a:r>
              <a:rPr lang="en-US" sz="900" dirty="0"/>
              <a:t>By the second half of 2016, instability in and between oil exporting countries strained by weak revenues boils over</a:t>
            </a:r>
            <a:r>
              <a:rPr lang="en-US" sz="900" dirty="0" smtClean="0"/>
              <a:t>.</a:t>
            </a:r>
            <a:r>
              <a:rPr lang="en-US" sz="900" dirty="0"/>
              <a:t> Conflict between Saudi Arabia and Iran further escalates to military attacks resulting in supply disruption and the glut dries up, rapidly causing oil prices to soar from $40/barrel in the second quarter of 2016 to $120/barrel in the second quarter of 2017. </a:t>
            </a:r>
            <a:r>
              <a:rPr lang="en-US" sz="900" dirty="0" smtClean="0"/>
              <a:t>Consequentially</a:t>
            </a:r>
            <a:r>
              <a:rPr lang="en-US" sz="900" dirty="0"/>
              <a:t>, gas prices at the pump rise from $1.57/gallon in the first quarter of 2016 to $4.44/gallon in the second quarter of 2017. This in turn shocks consumers and businesses out of their expectations of deflation. Other commodity prices rise, breaking out of the deflationary slump, but the labor market remains slack, and wages do not keep up with the rapid rise in inflation.</a:t>
            </a:r>
          </a:p>
          <a:p>
            <a:pPr>
              <a:spcBef>
                <a:spcPts val="600"/>
              </a:spcBef>
            </a:pPr>
            <a:r>
              <a:rPr lang="en-US" sz="900" dirty="0"/>
              <a:t>Initially, slowed growth in foreign markets causes demand for US exports to drop, and is exacerbated by expectations of a strong dollar. Businesses scale back investment in response to weak demand and declining profits. As a consequence, US output plummets and unemployment soars as businesses find themselves overstaffed for the declining level of demand. Real GDP begins to fall immediately and is further shocked by the rise in oil prices, declining by approximately 4% in the second quarter of 2017 compared to the first quarter of 2016. In the third quarter of 2017 real GDP begins to recover. Unemployment soars by more than 5 percentage points from the beginning of the scenario to 10.6% in the last quarter of 2017. At the same time, equity markets plummet by approximately 50% over the course of the scenario, and the S&amp;P 500 reaches 11,000 in the first quarter of 2018. </a:t>
            </a:r>
          </a:p>
          <a:p>
            <a:pPr>
              <a:spcBef>
                <a:spcPts val="600"/>
              </a:spcBef>
            </a:pPr>
            <a:r>
              <a:rPr lang="en-US" sz="900" dirty="0"/>
              <a:t>Throughout the scenario, consumption faces a double dip. First, it slightly dips in the second quarter of 2016, due to deflationary expectations. A second, more severe, drop of 1.5% occurs from the consumption peak in the third quarter of 2016 to the end of 2017 as consumers face rising costs due to the oil shock. The simultaneous declines in investment portfolios and home values further impact buying power. Reduced buying power, in conjunction with rising unemployment rates, drives consumer confidence to a new historical low of 50.2 in the second quarter in 2017, after which it begins to recover. Debt service burdens fall from 10.0% in the first quarter of 2016 to 9.2% in the first quarter of 2018 throughout the scenario as higher savings rates and continued low interest rates overwhelm the fall in disposable income. </a:t>
            </a:r>
          </a:p>
          <a:p>
            <a:pPr>
              <a:spcBef>
                <a:spcPts val="600"/>
              </a:spcBef>
            </a:pPr>
            <a:r>
              <a:rPr lang="en-US" sz="900" dirty="0"/>
              <a:t>The </a:t>
            </a:r>
            <a:r>
              <a:rPr lang="en-US" sz="900" dirty="0" smtClean="0"/>
              <a:t>FRS </a:t>
            </a:r>
            <a:r>
              <a:rPr lang="en-US" sz="900" dirty="0"/>
              <a:t>keeps short-term rates near zero and engages in additional quantitative easing, but is unable to successfully combat deflation. Three-month Treasury bills hover near 0.1% throughout the scenario. Long-term treasury rates rise from approximately 2% at the beginning of the scenario to nearly 2.9% in the third quarter of 2017. As concerns of corporate credit quality increase, long-term bond spreads widen and confidence in the private sector wanes, causing further stress in the corporate sector.</a:t>
            </a:r>
          </a:p>
          <a:p>
            <a:pPr>
              <a:spcBef>
                <a:spcPts val="600"/>
              </a:spcBef>
            </a:pPr>
            <a:r>
              <a:rPr lang="en-US" sz="900" dirty="0"/>
              <a:t>Widespread fears of another real-estate bust, triggered by another recession, become a self-fulfilling prophecy. House prices fall as buyers lose faith in houses as a store of value and have weakened purchasing power. Commercial real estate values, having just passed their 2007 highs, suffer the same phenomenon, exacerbated by strain on businesses from the downturn. Commercial real estate values fall by nearly 40% and home prices fall by nearly 10% by the third quarter in 2017, before beginning to recover. Existing home sales decline from 5.3 million units in the second quarter of 2016 to 4.1 million units at the end of 2017. 	</a:t>
            </a:r>
          </a:p>
          <a:p>
            <a:pPr>
              <a:spcBef>
                <a:spcPts val="600"/>
              </a:spcBef>
            </a:pPr>
            <a:r>
              <a:rPr lang="en-US" sz="900" dirty="0"/>
              <a:t>Initially, deflation and malaise reduce spending on autos. Deflation directly lowers the value of used autos. Dealers see inventories rise, and then correct in subsequent quarters as production falls. When oil prices rise, it dramatically reduces new truck and SUV sales—and consequently, auto manufacturer profits—and also reduces the value of older and less fuel-efficient used vehicles. Consequentially, new auto sales fall from 7.3 million in the second quarter of 2016 to 4.9 million one year later, while used vehicle values drop by 17% in the beginning of 2017, after which they begin to recover</a:t>
            </a:r>
            <a:r>
              <a:rPr lang="en-US" sz="900" dirty="0" smtClean="0"/>
              <a:t>.</a:t>
            </a:r>
            <a:endParaRPr lang="en-US" sz="900" dirty="0"/>
          </a:p>
        </p:txBody>
      </p:sp>
    </p:spTree>
    <p:extLst>
      <p:ext uri="{BB962C8B-B14F-4D97-AF65-F5344CB8AC3E}">
        <p14:creationId xmlns:p14="http://schemas.microsoft.com/office/powerpoint/2010/main" val="2443142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33843053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630"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ea typeface="Arial Unicode MS" panose="020B0604020202020204" pitchFamily="34" charset="-128"/>
              <a:cs typeface="Arial Unicode MS" panose="020B0604020202020204" pitchFamily="34" charset="-128"/>
              <a:sym typeface="+mn-lt"/>
            </a:endParaRPr>
          </a:p>
        </p:txBody>
      </p:sp>
      <p:grpSp>
        <p:nvGrpSpPr>
          <p:cNvPr id="7" name="Group 6"/>
          <p:cNvGrpSpPr/>
          <p:nvPr/>
        </p:nvGrpSpPr>
        <p:grpSpPr>
          <a:xfrm>
            <a:off x="331787" y="904031"/>
            <a:ext cx="7650163" cy="5020519"/>
            <a:chOff x="331787" y="904031"/>
            <a:chExt cx="7650163" cy="5020519"/>
          </a:xfrm>
        </p:grpSpPr>
        <p:sp>
          <p:nvSpPr>
            <p:cNvPr id="51"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53"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Real GDP</a:t>
              </a:r>
              <a:r>
                <a:rPr lang="en-US" sz="1100" dirty="0"/>
                <a:t> </a:t>
              </a:r>
              <a:r>
                <a:rPr lang="en-US" sz="1100" b="1" dirty="0"/>
                <a:t>g</a:t>
              </a:r>
              <a:r>
                <a:rPr lang="en-US" sz="1100" b="1" dirty="0" smtClean="0"/>
                <a:t>rowth </a:t>
              </a:r>
              <a:r>
                <a:rPr lang="en-US" sz="1100" b="1" dirty="0"/>
                <a:t>r</a:t>
              </a:r>
              <a:r>
                <a:rPr lang="en-US" sz="1100" b="1" dirty="0" smtClean="0"/>
                <a:t>ate</a:t>
              </a:r>
              <a:endParaRPr lang="en-US" sz="1100" dirty="0"/>
            </a:p>
            <a:p>
              <a:r>
                <a:rPr lang="en-US" sz="1100" dirty="0" smtClean="0"/>
                <a:t>(annualized</a:t>
              </a:r>
              <a:r>
                <a:rPr lang="en-US" sz="1100" dirty="0"/>
                <a:t>%)</a:t>
              </a:r>
            </a:p>
          </p:txBody>
        </p:sp>
        <p:sp>
          <p:nvSpPr>
            <p:cNvPr id="54"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err="1"/>
                <a:t>Unemploy-ment</a:t>
              </a:r>
              <a:r>
                <a:rPr lang="en-US" sz="1100" b="1" dirty="0"/>
                <a:t> </a:t>
              </a:r>
              <a:r>
                <a:rPr lang="en-US" sz="1100" b="1" dirty="0" smtClean="0"/>
                <a:t>rate</a:t>
              </a:r>
              <a:endParaRPr lang="en-US" sz="1100" dirty="0"/>
            </a:p>
            <a:p>
              <a:r>
                <a:rPr lang="en-US" sz="1100" dirty="0"/>
                <a:t>(%)</a:t>
              </a:r>
            </a:p>
          </p:txBody>
        </p:sp>
        <p:sp>
          <p:nvSpPr>
            <p:cNvPr id="55" name="Rectangle 54"/>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56" name="Straight Connector 55"/>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59" name="Rectangle 58"/>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60" name="Group 59"/>
            <p:cNvGrpSpPr>
              <a:grpSpLocks/>
            </p:cNvGrpSpPr>
            <p:nvPr/>
          </p:nvGrpSpPr>
          <p:grpSpPr>
            <a:xfrm>
              <a:off x="1424514" y="3164705"/>
              <a:ext cx="6055351" cy="169277"/>
              <a:chOff x="1301361" y="3269599"/>
              <a:chExt cx="6492156" cy="169277"/>
            </a:xfrm>
          </p:grpSpPr>
          <p:sp>
            <p:nvSpPr>
              <p:cNvPr id="61" name="TextBox 60"/>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62" name="TextBox 61"/>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2018Q1</a:t>
                </a:r>
                <a:endParaRPr lang="en-US" sz="1100" dirty="0"/>
              </a:p>
            </p:txBody>
          </p:sp>
          <p:sp>
            <p:nvSpPr>
              <p:cNvPr id="64" name="TextBox 63"/>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66" name="Group 65"/>
            <p:cNvGrpSpPr>
              <a:grpSpLocks/>
            </p:cNvGrpSpPr>
            <p:nvPr/>
          </p:nvGrpSpPr>
          <p:grpSpPr>
            <a:xfrm>
              <a:off x="1424514" y="5688968"/>
              <a:ext cx="6055351" cy="169277"/>
              <a:chOff x="1301361" y="3269599"/>
              <a:chExt cx="6492156" cy="169277"/>
            </a:xfrm>
          </p:grpSpPr>
          <p:sp>
            <p:nvSpPr>
              <p:cNvPr id="73" name="TextBox 72"/>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74" name="TextBox 73"/>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75" name="TextBox 74"/>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sp>
        <p:nvSpPr>
          <p:cNvPr id="2"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smtClean="0"/>
              <a:t>Key BHC variables</a:t>
            </a:r>
            <a:endParaRPr lang="en-US" i="1" dirty="0"/>
          </a:p>
        </p:txBody>
      </p:sp>
      <p:cxnSp>
        <p:nvCxnSpPr>
          <p:cNvPr id="14" name="Straight Connector 13"/>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63"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79"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80"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sp>
        <p:nvSpPr>
          <p:cNvPr id="57"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smtClean="0">
                <a:latin typeface="+mn-lt"/>
              </a:rPr>
              <a:t>Source</a:t>
            </a:r>
            <a:r>
              <a:rPr lang="en-US" sz="800" dirty="0">
                <a:latin typeface="+mn-lt"/>
              </a:rPr>
              <a:t>: BHC Stress Scenario for CCAR 2016, </a:t>
            </a:r>
            <a:r>
              <a:rPr lang="en-US" sz="800" dirty="0" smtClean="0">
                <a:latin typeface="+mn-lt"/>
              </a:rPr>
              <a:t>Moody’s </a:t>
            </a:r>
            <a:r>
              <a:rPr lang="en-US" sz="800" dirty="0">
                <a:latin typeface="+mn-lt"/>
              </a:rPr>
              <a:t>US Macroeconomic Outlook Alternative Scenarios </a:t>
            </a:r>
            <a:r>
              <a:rPr lang="en-US" sz="800" dirty="0" smtClean="0">
                <a:latin typeface="+mn-lt"/>
              </a:rPr>
              <a:t>January 2016, </a:t>
            </a:r>
            <a:r>
              <a:rPr lang="en-US" sz="800" dirty="0">
                <a:latin typeface="+mn-lt"/>
              </a:rPr>
              <a:t>Moody’s Data Buffet</a:t>
            </a:r>
          </a:p>
        </p:txBody>
      </p:sp>
      <p:sp>
        <p:nvSpPr>
          <p:cNvPr id="32" name="TextBox 31"/>
          <p:cNvSpPr txBox="1"/>
          <p:nvPr/>
        </p:nvSpPr>
        <p:spPr>
          <a:xfrm>
            <a:off x="7685858" y="1140983"/>
            <a:ext cx="1107304" cy="4546629"/>
          </a:xfrm>
          <a:prstGeom prst="rect">
            <a:avLst/>
          </a:prstGeom>
          <a:solidFill>
            <a:schemeClr val="bg1"/>
          </a:solidFill>
          <a:ln w="12700">
            <a:solidFill>
              <a:schemeClr val="accent3"/>
            </a:solidFill>
            <a:miter lim="800000"/>
            <a:headEnd/>
            <a:tailEnd/>
          </a:ln>
          <a:effectLst>
            <a:outerShdw blurRad="50800" dist="38100" dir="2700000" algn="tl" rotWithShape="0">
              <a:prstClr val="black">
                <a:alpha val="40000"/>
              </a:prstClr>
            </a:outerShdw>
          </a:effectLst>
        </p:spPr>
        <p:txBody>
          <a:bodyPr vert="horz" wrap="square" lIns="72009" tIns="72009" rIns="72009" bIns="72009" numCol="1" anchor="ctr"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lvl="1"/>
            <a:r>
              <a:rPr lang="en-US" sz="1100" dirty="0" smtClean="0"/>
              <a:t>The timing of the GDP drop differs across the FRS and BHC scenario, but the severity is similar, albeit slightly more in the FRS Severely Adverse</a:t>
            </a:r>
          </a:p>
          <a:p>
            <a:pPr lvl="1"/>
            <a:r>
              <a:rPr lang="en-US" sz="1100" dirty="0"/>
              <a:t>BHC Stress and FRS Severely Adverse feature unemployment levels at or above 10</a:t>
            </a:r>
            <a:r>
              <a:rPr lang="en-US" sz="1100" dirty="0" smtClean="0"/>
              <a:t>%.</a:t>
            </a:r>
          </a:p>
        </p:txBody>
      </p:sp>
      <p:graphicFrame>
        <p:nvGraphicFramePr>
          <p:cNvPr id="3" name="Object 46"/>
          <p:cNvGraphicFramePr>
            <a:graphicFrameLocks/>
          </p:cNvGraphicFramePr>
          <p:nvPr>
            <p:extLst>
              <p:ext uri="{D42A27DB-BD31-4B8C-83A1-F6EECF244321}">
                <p14:modId xmlns:p14="http://schemas.microsoft.com/office/powerpoint/2010/main" val="3581888566"/>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grpSp>
        <p:nvGrpSpPr>
          <p:cNvPr id="39" name="Group 38"/>
          <p:cNvGrpSpPr/>
          <p:nvPr/>
        </p:nvGrpSpPr>
        <p:grpSpPr>
          <a:xfrm>
            <a:off x="4729323" y="445981"/>
            <a:ext cx="1242403" cy="146647"/>
            <a:chOff x="5717552" y="425258"/>
            <a:chExt cx="1242403" cy="146647"/>
          </a:xfrm>
        </p:grpSpPr>
        <p:sp>
          <p:nvSpPr>
            <p:cNvPr id="40"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41"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42" name="Straight Connector 41"/>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45" name="Object 46"/>
          <p:cNvGraphicFramePr>
            <a:graphicFrameLocks/>
          </p:cNvGraphicFramePr>
          <p:nvPr>
            <p:extLst>
              <p:ext uri="{D42A27DB-BD31-4B8C-83A1-F6EECF244321}">
                <p14:modId xmlns:p14="http://schemas.microsoft.com/office/powerpoint/2010/main" val="1137053863"/>
              </p:ext>
            </p:extLst>
          </p:nvPr>
        </p:nvGraphicFramePr>
        <p:xfrm>
          <a:off x="142646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836592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40446713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9336"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1100" dirty="0" err="1" smtClean="0">
              <a:solidFill>
                <a:schemeClr val="tx1"/>
              </a:solidFill>
              <a:latin typeface="Arial" panose="020B0604020202020204" pitchFamily="34" charset="0"/>
              <a:ea typeface="Arial Unicode MS" panose="020B0604020202020204" pitchFamily="34" charset="-128"/>
              <a:cs typeface="Arial" panose="020B0604020202020204" pitchFamily="34" charset="0"/>
              <a:sym typeface="Arial" panose="020B0604020202020204" pitchFamily="34" charset="0"/>
            </a:endParaRPr>
          </a:p>
        </p:txBody>
      </p:sp>
      <p:grpSp>
        <p:nvGrpSpPr>
          <p:cNvPr id="45" name="Group 44"/>
          <p:cNvGrpSpPr/>
          <p:nvPr/>
        </p:nvGrpSpPr>
        <p:grpSpPr>
          <a:xfrm>
            <a:off x="331787" y="904031"/>
            <a:ext cx="7650163" cy="5020519"/>
            <a:chOff x="331787" y="904031"/>
            <a:chExt cx="7650163" cy="5020519"/>
          </a:xfrm>
        </p:grpSpPr>
        <p:sp>
          <p:nvSpPr>
            <p:cNvPr id="46"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47"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3-month </a:t>
              </a:r>
              <a:r>
                <a:rPr lang="en-US" sz="1100" b="1" dirty="0"/>
                <a:t>Treasury </a:t>
              </a:r>
              <a:r>
                <a:rPr lang="en-US" sz="1100" b="1" dirty="0" smtClean="0"/>
                <a:t>rate </a:t>
              </a:r>
              <a:r>
                <a:rPr lang="en-US" sz="1100" dirty="0"/>
                <a:t>(%)</a:t>
              </a:r>
            </a:p>
          </p:txBody>
        </p:sp>
        <p:sp>
          <p:nvSpPr>
            <p:cNvPr id="48"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5-year </a:t>
              </a:r>
              <a:r>
                <a:rPr lang="en-US" sz="1100" b="1" dirty="0"/>
                <a:t>Treasury</a:t>
              </a:r>
            </a:p>
            <a:p>
              <a:r>
                <a:rPr lang="en-US" sz="1100" b="1" dirty="0" smtClean="0"/>
                <a:t>rate </a:t>
              </a:r>
              <a:r>
                <a:rPr lang="en-US" sz="1100" dirty="0"/>
                <a:t>(%) </a:t>
              </a:r>
            </a:p>
          </p:txBody>
        </p:sp>
        <p:sp>
          <p:nvSpPr>
            <p:cNvPr id="49" name="Rectangle 48"/>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50" name="Straight Connector 49"/>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51" name="Rectangle 50"/>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52" name="Group 51"/>
            <p:cNvGrpSpPr>
              <a:grpSpLocks/>
            </p:cNvGrpSpPr>
            <p:nvPr/>
          </p:nvGrpSpPr>
          <p:grpSpPr>
            <a:xfrm>
              <a:off x="1424514" y="3164705"/>
              <a:ext cx="6055351" cy="169277"/>
              <a:chOff x="1301361" y="3269599"/>
              <a:chExt cx="6492156" cy="169277"/>
            </a:xfrm>
          </p:grpSpPr>
          <p:sp>
            <p:nvSpPr>
              <p:cNvPr id="57" name="TextBox 56"/>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58" name="TextBox 57"/>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59" name="TextBox 58"/>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53" name="Group 52"/>
            <p:cNvGrpSpPr>
              <a:grpSpLocks/>
            </p:cNvGrpSpPr>
            <p:nvPr/>
          </p:nvGrpSpPr>
          <p:grpSpPr>
            <a:xfrm>
              <a:off x="1424514" y="5688968"/>
              <a:ext cx="6055351" cy="169277"/>
              <a:chOff x="1301361" y="3269599"/>
              <a:chExt cx="6492156" cy="169277"/>
            </a:xfrm>
          </p:grpSpPr>
          <p:sp>
            <p:nvSpPr>
              <p:cNvPr id="54" name="TextBox 53"/>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55" name="TextBox 54"/>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56" name="TextBox 55"/>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sp>
        <p:nvSpPr>
          <p:cNvPr id="3" name="TextBox 2"/>
          <p:cNvSpPr txBox="1"/>
          <p:nvPr/>
        </p:nvSpPr>
        <p:spPr>
          <a:xfrm>
            <a:off x="7685858" y="2410553"/>
            <a:ext cx="1107304" cy="2007473"/>
          </a:xfrm>
          <a:prstGeom prst="rect">
            <a:avLst/>
          </a:prstGeom>
          <a:solidFill>
            <a:schemeClr val="bg1"/>
          </a:solidFill>
          <a:ln w="12700">
            <a:solidFill>
              <a:schemeClr val="accent3"/>
            </a:solidFill>
            <a:miter lim="800000"/>
            <a:headEnd/>
            <a:tailEnd/>
          </a:ln>
          <a:effectLst>
            <a:outerShdw blurRad="50800" dist="38100" dir="2700000" algn="tl" rotWithShape="0">
              <a:prstClr val="black">
                <a:alpha val="40000"/>
              </a:prstClr>
            </a:outerShdw>
          </a:effectLst>
        </p:spPr>
        <p:txBody>
          <a:bodyPr vert="horz" wrap="square" lIns="72009" tIns="72009" rIns="72009" bIns="72009" numCol="1" anchor="ctr"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lvl="1"/>
            <a:r>
              <a:rPr lang="en-US" sz="1100" dirty="0" smtClean="0"/>
              <a:t>FRS rates consistently </a:t>
            </a:r>
            <a:r>
              <a:rPr lang="en-US" sz="1100" dirty="0"/>
              <a:t>lower than BHC </a:t>
            </a:r>
            <a:r>
              <a:rPr lang="en-US" sz="1100" dirty="0" smtClean="0"/>
              <a:t>rates</a:t>
            </a:r>
          </a:p>
          <a:p>
            <a:pPr lvl="1"/>
            <a:r>
              <a:rPr lang="en-US" sz="1100" dirty="0" smtClean="0"/>
              <a:t>FRS Severely Adverse features negative short-term rates</a:t>
            </a:r>
            <a:endParaRPr lang="en-US" sz="1100" dirty="0"/>
          </a:p>
        </p:txBody>
      </p:sp>
      <p:sp>
        <p:nvSpPr>
          <p:cNvPr id="62"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t>Source: BHC Stress Scenario for CCAR 2016, Moody’s US Macroeconomic Outlook Alternative Scenarios January 2016, Moody’s Data Buffet</a:t>
            </a:r>
          </a:p>
        </p:txBody>
      </p:sp>
      <p:cxnSp>
        <p:nvCxnSpPr>
          <p:cNvPr id="37" name="Straight Connector 36"/>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42"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43"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44"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grpSp>
        <p:nvGrpSpPr>
          <p:cNvPr id="60" name="Group 59"/>
          <p:cNvGrpSpPr/>
          <p:nvPr/>
        </p:nvGrpSpPr>
        <p:grpSpPr>
          <a:xfrm>
            <a:off x="4729323" y="445981"/>
            <a:ext cx="1242403" cy="146647"/>
            <a:chOff x="5717552" y="425258"/>
            <a:chExt cx="1242403" cy="146647"/>
          </a:xfrm>
        </p:grpSpPr>
        <p:sp>
          <p:nvSpPr>
            <p:cNvPr id="61"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63"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64" name="Straight Connector 63"/>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5"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66" name="Object 46"/>
          <p:cNvGraphicFramePr>
            <a:graphicFrameLocks/>
          </p:cNvGraphicFramePr>
          <p:nvPr>
            <p:extLst>
              <p:ext uri="{D42A27DB-BD31-4B8C-83A1-F6EECF244321}">
                <p14:modId xmlns:p14="http://schemas.microsoft.com/office/powerpoint/2010/main" val="2859753127"/>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67" name="Object 46"/>
          <p:cNvGraphicFramePr>
            <a:graphicFrameLocks/>
          </p:cNvGraphicFramePr>
          <p:nvPr>
            <p:extLst>
              <p:ext uri="{D42A27DB-BD31-4B8C-83A1-F6EECF244321}">
                <p14:modId xmlns:p14="http://schemas.microsoft.com/office/powerpoint/2010/main" val="556695008"/>
              </p:ext>
            </p:extLst>
          </p:nvPr>
        </p:nvGraphicFramePr>
        <p:xfrm>
          <a:off x="142451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
        <p:nvSpPr>
          <p:cNvPr id="68"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smtClean="0"/>
              <a:t>Key BHC variables</a:t>
            </a:r>
            <a:endParaRPr lang="en-US" i="1" dirty="0"/>
          </a:p>
        </p:txBody>
      </p:sp>
    </p:spTree>
    <p:extLst>
      <p:ext uri="{BB962C8B-B14F-4D97-AF65-F5344CB8AC3E}">
        <p14:creationId xmlns:p14="http://schemas.microsoft.com/office/powerpoint/2010/main" val="3763129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37565343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0360"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050" dirty="0" err="1" smtClean="0">
              <a:solidFill>
                <a:schemeClr val="tx1"/>
              </a:solidFill>
              <a:latin typeface="Arial" panose="020B0604020202020204" pitchFamily="34" charset="0"/>
              <a:ea typeface="Arial Unicode MS" panose="020B0604020202020204" pitchFamily="34" charset="-128"/>
              <a:cs typeface="Arial Unicode MS" panose="020B0604020202020204" pitchFamily="34" charset="-128"/>
              <a:sym typeface="Arial" panose="020B0604020202020204" pitchFamily="34" charset="0"/>
            </a:endParaRPr>
          </a:p>
        </p:txBody>
      </p:sp>
      <p:grpSp>
        <p:nvGrpSpPr>
          <p:cNvPr id="73" name="Group 72"/>
          <p:cNvGrpSpPr/>
          <p:nvPr/>
        </p:nvGrpSpPr>
        <p:grpSpPr>
          <a:xfrm>
            <a:off x="331787" y="904031"/>
            <a:ext cx="7650163" cy="5020519"/>
            <a:chOff x="331787" y="904031"/>
            <a:chExt cx="7650163" cy="5020519"/>
          </a:xfrm>
        </p:grpSpPr>
        <p:sp>
          <p:nvSpPr>
            <p:cNvPr id="74"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75"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10-year </a:t>
              </a:r>
              <a:r>
                <a:rPr lang="en-US" sz="1100" b="1" dirty="0"/>
                <a:t>Treasury </a:t>
              </a:r>
              <a:r>
                <a:rPr lang="en-US" sz="1100" b="1" dirty="0" smtClean="0"/>
                <a:t>rate </a:t>
              </a:r>
              <a:r>
                <a:rPr lang="en-US" sz="1100" dirty="0"/>
                <a:t>(%)</a:t>
              </a:r>
              <a:endParaRPr lang="en-US" sz="1100" b="1" dirty="0"/>
            </a:p>
          </p:txBody>
        </p:sp>
        <p:sp>
          <p:nvSpPr>
            <p:cNvPr id="76"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BBB/Baa corporate </a:t>
              </a:r>
              <a:r>
                <a:rPr lang="en-US" sz="1100" b="1" dirty="0"/>
                <a:t>b</a:t>
              </a:r>
              <a:r>
                <a:rPr lang="en-US" sz="1100" b="1" dirty="0" smtClean="0"/>
                <a:t>ond yield </a:t>
              </a:r>
              <a:r>
                <a:rPr lang="en-US" sz="1100" dirty="0" smtClean="0"/>
                <a:t>(%)</a:t>
              </a:r>
              <a:endParaRPr lang="en-US" sz="1100" b="1" dirty="0"/>
            </a:p>
          </p:txBody>
        </p:sp>
        <p:sp>
          <p:nvSpPr>
            <p:cNvPr id="77" name="Rectangle 76"/>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80" name="Straight Connector 79"/>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81" name="Rectangle 80"/>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82" name="Group 81"/>
            <p:cNvGrpSpPr>
              <a:grpSpLocks/>
            </p:cNvGrpSpPr>
            <p:nvPr/>
          </p:nvGrpSpPr>
          <p:grpSpPr>
            <a:xfrm>
              <a:off x="1424514" y="3164705"/>
              <a:ext cx="6055351" cy="169277"/>
              <a:chOff x="1301361" y="3269599"/>
              <a:chExt cx="6492156" cy="169277"/>
            </a:xfrm>
          </p:grpSpPr>
          <p:sp>
            <p:nvSpPr>
              <p:cNvPr id="94" name="TextBox 93"/>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95" name="TextBox 94"/>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96" name="TextBox 95"/>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88" name="Group 87"/>
            <p:cNvGrpSpPr>
              <a:grpSpLocks/>
            </p:cNvGrpSpPr>
            <p:nvPr/>
          </p:nvGrpSpPr>
          <p:grpSpPr>
            <a:xfrm>
              <a:off x="1424514" y="5688968"/>
              <a:ext cx="6055351" cy="169277"/>
              <a:chOff x="1301361" y="3269599"/>
              <a:chExt cx="6492156" cy="169277"/>
            </a:xfrm>
          </p:grpSpPr>
          <p:sp>
            <p:nvSpPr>
              <p:cNvPr id="90" name="TextBox 89"/>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92" name="TextBox 91"/>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93" name="TextBox 92"/>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sp>
        <p:nvSpPr>
          <p:cNvPr id="62"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t>Source: BHC Stress Scenario for CCAR 2016, Moody’s US Macroeconomic Outlook Alternative Scenarios January 2016, Moody’s Data Buffet</a:t>
            </a:r>
          </a:p>
        </p:txBody>
      </p:sp>
      <p:sp>
        <p:nvSpPr>
          <p:cNvPr id="11" name="TextBox 10"/>
          <p:cNvSpPr txBox="1"/>
          <p:nvPr/>
        </p:nvSpPr>
        <p:spPr>
          <a:xfrm>
            <a:off x="7685858" y="2410554"/>
            <a:ext cx="1107304" cy="2007473"/>
          </a:xfrm>
          <a:prstGeom prst="rect">
            <a:avLst/>
          </a:prstGeom>
          <a:solidFill>
            <a:schemeClr val="bg1"/>
          </a:solidFill>
          <a:ln w="9525">
            <a:solidFill>
              <a:schemeClr val="accent6"/>
            </a:solidFill>
            <a:miter lim="800000"/>
            <a:headEnd/>
            <a:tailEnd/>
          </a:ln>
          <a:effectLst>
            <a:outerShdw blurRad="50800" dist="38100" dir="2700000" algn="tl" rotWithShape="0">
              <a:prstClr val="black">
                <a:alpha val="40000"/>
              </a:prstClr>
            </a:outerShdw>
          </a:effectLst>
        </p:spPr>
        <p:txBody>
          <a:bodyPr vert="horz" wrap="square" lIns="72009" tIns="72009" rIns="72009" bIns="72009" numCol="1" anchor="ctr"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lvl="1"/>
            <a:r>
              <a:rPr lang="en-US" sz="1100" dirty="0" smtClean="0"/>
              <a:t>FRS projects sharp, severe drop in 10 Year rates to near zero</a:t>
            </a:r>
          </a:p>
          <a:p>
            <a:pPr lvl="1"/>
            <a:r>
              <a:rPr lang="en-US" sz="1100" dirty="0" smtClean="0"/>
              <a:t>Spreads widen in all stress scenarios</a:t>
            </a:r>
            <a:endParaRPr lang="en-US" sz="1100" dirty="0"/>
          </a:p>
        </p:txBody>
      </p:sp>
      <p:cxnSp>
        <p:nvCxnSpPr>
          <p:cNvPr id="37" name="Straight Connector 36"/>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55"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56"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57"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grpSp>
        <p:nvGrpSpPr>
          <p:cNvPr id="58" name="Group 57"/>
          <p:cNvGrpSpPr/>
          <p:nvPr/>
        </p:nvGrpSpPr>
        <p:grpSpPr>
          <a:xfrm>
            <a:off x="4729323" y="445981"/>
            <a:ext cx="1242403" cy="146647"/>
            <a:chOff x="5717552" y="425258"/>
            <a:chExt cx="1242403" cy="146647"/>
          </a:xfrm>
        </p:grpSpPr>
        <p:sp>
          <p:nvSpPr>
            <p:cNvPr id="59"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60"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61" name="Straight Connector 60"/>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41" name="Object 46"/>
          <p:cNvGraphicFramePr>
            <a:graphicFrameLocks/>
          </p:cNvGraphicFramePr>
          <p:nvPr>
            <p:extLst>
              <p:ext uri="{D42A27DB-BD31-4B8C-83A1-F6EECF244321}">
                <p14:modId xmlns:p14="http://schemas.microsoft.com/office/powerpoint/2010/main" val="1602874737"/>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2" name="Object 46"/>
          <p:cNvGraphicFramePr>
            <a:graphicFrameLocks/>
          </p:cNvGraphicFramePr>
          <p:nvPr>
            <p:extLst>
              <p:ext uri="{D42A27DB-BD31-4B8C-83A1-F6EECF244321}">
                <p14:modId xmlns:p14="http://schemas.microsoft.com/office/powerpoint/2010/main" val="2938532261"/>
              </p:ext>
            </p:extLst>
          </p:nvPr>
        </p:nvGraphicFramePr>
        <p:xfrm>
          <a:off x="142451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
        <p:nvSpPr>
          <p:cNvPr id="43"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smtClean="0"/>
              <a:t>Key BHC variables</a:t>
            </a:r>
            <a:endParaRPr lang="en-US" i="1" dirty="0"/>
          </a:p>
        </p:txBody>
      </p:sp>
    </p:spTree>
    <p:extLst>
      <p:ext uri="{BB962C8B-B14F-4D97-AF65-F5344CB8AC3E}">
        <p14:creationId xmlns:p14="http://schemas.microsoft.com/office/powerpoint/2010/main" val="1782482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18445851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1383"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latin typeface="Arial" panose="020B0604020202020204" pitchFamily="34"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90"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91"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Corporate spread</a:t>
            </a:r>
            <a:endParaRPr lang="en-US" sz="1100" b="1" dirty="0"/>
          </a:p>
        </p:txBody>
      </p:sp>
      <p:sp>
        <p:nvSpPr>
          <p:cNvPr id="92"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err="1" smtClean="0"/>
              <a:t>CRE</a:t>
            </a:r>
            <a:r>
              <a:rPr lang="en-US" sz="1100" b="1" dirty="0" smtClean="0"/>
              <a:t> Price Index</a:t>
            </a:r>
            <a:endParaRPr lang="en-US" sz="1100" dirty="0"/>
          </a:p>
        </p:txBody>
      </p:sp>
      <p:sp>
        <p:nvSpPr>
          <p:cNvPr id="93" name="Rectangle 92"/>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94" name="Straight Connector 93"/>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95" name="Rectangle 94"/>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96" name="Group 95"/>
          <p:cNvGrpSpPr>
            <a:grpSpLocks/>
          </p:cNvGrpSpPr>
          <p:nvPr/>
        </p:nvGrpSpPr>
        <p:grpSpPr>
          <a:xfrm>
            <a:off x="1424514" y="3164705"/>
            <a:ext cx="6055351" cy="169277"/>
            <a:chOff x="1301361" y="3269599"/>
            <a:chExt cx="6492156" cy="169277"/>
          </a:xfrm>
        </p:grpSpPr>
        <p:sp>
          <p:nvSpPr>
            <p:cNvPr id="101" name="TextBox 100"/>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102" name="TextBox 101"/>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3" name="TextBox 102"/>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97" name="Group 96"/>
          <p:cNvGrpSpPr>
            <a:grpSpLocks/>
          </p:cNvGrpSpPr>
          <p:nvPr/>
        </p:nvGrpSpPr>
        <p:grpSpPr>
          <a:xfrm>
            <a:off x="1424514" y="5688968"/>
            <a:ext cx="6055351" cy="169277"/>
            <a:chOff x="1301361" y="3269599"/>
            <a:chExt cx="6492156" cy="169277"/>
          </a:xfrm>
        </p:grpSpPr>
        <p:sp>
          <p:nvSpPr>
            <p:cNvPr id="98" name="TextBox 97"/>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99" name="TextBox 98"/>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0" name="TextBox 99"/>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sp>
        <p:nvSpPr>
          <p:cNvPr id="83" name="TextBox 82"/>
          <p:cNvSpPr txBox="1"/>
          <p:nvPr/>
        </p:nvSpPr>
        <p:spPr>
          <a:xfrm>
            <a:off x="7685858" y="1899210"/>
            <a:ext cx="1107304" cy="3023135"/>
          </a:xfrm>
          <a:prstGeom prst="rect">
            <a:avLst/>
          </a:prstGeom>
          <a:solidFill>
            <a:schemeClr val="bg1"/>
          </a:solidFill>
          <a:ln w="12700">
            <a:solidFill>
              <a:schemeClr val="accent6"/>
            </a:solidFill>
            <a:miter lim="800000"/>
            <a:headEnd/>
            <a:tailEnd/>
          </a:ln>
          <a:effectLst>
            <a:outerShdw blurRad="50800" dist="38100" dir="2700000" algn="tl" rotWithShape="0">
              <a:prstClr val="black">
                <a:alpha val="40000"/>
              </a:prstClr>
            </a:outerShdw>
          </a:effectLst>
        </p:spPr>
        <p:txBody>
          <a:bodyPr vert="horz" wrap="square" lIns="72009" tIns="72009" rIns="72009" bIns="72009"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lvl="1"/>
            <a:r>
              <a:rPr lang="en-US" sz="1100" dirty="0" smtClean="0"/>
              <a:t>Spreads widen significantly in both BHC (due to yields) and FRS Severely Adverse (due to Treasury decline</a:t>
            </a:r>
          </a:p>
          <a:p>
            <a:pPr lvl="1"/>
            <a:r>
              <a:rPr lang="en-US" sz="1100" dirty="0" smtClean="0"/>
              <a:t>CRE prices drop earlier and more steeply in BHC Stress</a:t>
            </a:r>
            <a:endParaRPr lang="en-US" sz="1100" dirty="0"/>
          </a:p>
        </p:txBody>
      </p:sp>
      <p:sp>
        <p:nvSpPr>
          <p:cNvPr id="73"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t>Source: BHC Stress Scenario for CCAR 2016, Moody’s US Macroeconomic Outlook Alternative Scenarios January 2016, Moody’s Data Buffet</a:t>
            </a:r>
          </a:p>
        </p:txBody>
      </p:sp>
      <p:cxnSp>
        <p:nvCxnSpPr>
          <p:cNvPr id="36" name="Straight Connector 35"/>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41"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42"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56"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grpSp>
        <p:nvGrpSpPr>
          <p:cNvPr id="57" name="Group 56"/>
          <p:cNvGrpSpPr/>
          <p:nvPr/>
        </p:nvGrpSpPr>
        <p:grpSpPr>
          <a:xfrm>
            <a:off x="4729323" y="445981"/>
            <a:ext cx="1242403" cy="146647"/>
            <a:chOff x="5717552" y="425258"/>
            <a:chExt cx="1242403" cy="146647"/>
          </a:xfrm>
        </p:grpSpPr>
        <p:sp>
          <p:nvSpPr>
            <p:cNvPr id="58"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59"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60" name="Straight Connector 59"/>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43" name="Object 46"/>
          <p:cNvGraphicFramePr>
            <a:graphicFrameLocks/>
          </p:cNvGraphicFramePr>
          <p:nvPr>
            <p:extLst>
              <p:ext uri="{D42A27DB-BD31-4B8C-83A1-F6EECF244321}">
                <p14:modId xmlns:p14="http://schemas.microsoft.com/office/powerpoint/2010/main" val="3794457616"/>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4" name="Object 46"/>
          <p:cNvGraphicFramePr>
            <a:graphicFrameLocks/>
          </p:cNvGraphicFramePr>
          <p:nvPr>
            <p:extLst>
              <p:ext uri="{D42A27DB-BD31-4B8C-83A1-F6EECF244321}">
                <p14:modId xmlns:p14="http://schemas.microsoft.com/office/powerpoint/2010/main" val="2767514200"/>
              </p:ext>
            </p:extLst>
          </p:nvPr>
        </p:nvGraphicFramePr>
        <p:xfrm>
          <a:off x="142451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
        <p:nvSpPr>
          <p:cNvPr id="45"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smtClean="0"/>
              <a:t>Key BHC variables</a:t>
            </a:r>
            <a:endParaRPr lang="en-US" i="1" dirty="0"/>
          </a:p>
        </p:txBody>
      </p:sp>
    </p:spTree>
    <p:extLst>
      <p:ext uri="{BB962C8B-B14F-4D97-AF65-F5344CB8AC3E}">
        <p14:creationId xmlns:p14="http://schemas.microsoft.com/office/powerpoint/2010/main" val="3443018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32649511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07"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latin typeface="Arial" panose="020B0604020202020204" pitchFamily="34"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90"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91"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Case-Shiller </a:t>
            </a:r>
            <a:r>
              <a:rPr lang="en-US" sz="1100" b="1" dirty="0" err="1"/>
              <a:t>HPI</a:t>
            </a:r>
            <a:r>
              <a:rPr lang="en-US" sz="1100" b="1" dirty="0"/>
              <a:t> </a:t>
            </a:r>
          </a:p>
        </p:txBody>
      </p:sp>
      <p:sp>
        <p:nvSpPr>
          <p:cNvPr id="92"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Existing home </a:t>
            </a:r>
            <a:r>
              <a:rPr lang="en-US" sz="1100" b="1" dirty="0"/>
              <a:t>s</a:t>
            </a:r>
            <a:r>
              <a:rPr lang="en-US" sz="1100" b="1" dirty="0" smtClean="0"/>
              <a:t>ales (mil. units)</a:t>
            </a:r>
            <a:endParaRPr lang="en-US" sz="1100" dirty="0"/>
          </a:p>
        </p:txBody>
      </p:sp>
      <p:sp>
        <p:nvSpPr>
          <p:cNvPr id="93" name="Rectangle 92"/>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94" name="Straight Connector 93"/>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95" name="Rectangle 94"/>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96" name="Group 95"/>
          <p:cNvGrpSpPr>
            <a:grpSpLocks/>
          </p:cNvGrpSpPr>
          <p:nvPr/>
        </p:nvGrpSpPr>
        <p:grpSpPr>
          <a:xfrm>
            <a:off x="1424514" y="3164705"/>
            <a:ext cx="6055351" cy="169277"/>
            <a:chOff x="1301361" y="3269599"/>
            <a:chExt cx="6492156" cy="169277"/>
          </a:xfrm>
        </p:grpSpPr>
        <p:sp>
          <p:nvSpPr>
            <p:cNvPr id="101" name="TextBox 100"/>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102" name="TextBox 101"/>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3" name="TextBox 102"/>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97" name="Group 96"/>
          <p:cNvGrpSpPr>
            <a:grpSpLocks/>
          </p:cNvGrpSpPr>
          <p:nvPr/>
        </p:nvGrpSpPr>
        <p:grpSpPr>
          <a:xfrm>
            <a:off x="1424514" y="5688968"/>
            <a:ext cx="6055351" cy="169277"/>
            <a:chOff x="1301361" y="3269599"/>
            <a:chExt cx="6492156" cy="169277"/>
          </a:xfrm>
        </p:grpSpPr>
        <p:sp>
          <p:nvSpPr>
            <p:cNvPr id="98" name="TextBox 97"/>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99" name="TextBox 98"/>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0" name="TextBox 99"/>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sp>
        <p:nvSpPr>
          <p:cNvPr id="83" name="TextBox 82"/>
          <p:cNvSpPr txBox="1"/>
          <p:nvPr/>
        </p:nvSpPr>
        <p:spPr>
          <a:xfrm>
            <a:off x="7685858" y="2508810"/>
            <a:ext cx="1107304" cy="1838196"/>
          </a:xfrm>
          <a:prstGeom prst="rect">
            <a:avLst/>
          </a:prstGeom>
          <a:solidFill>
            <a:schemeClr val="bg1"/>
          </a:solidFill>
          <a:ln w="12700">
            <a:solidFill>
              <a:schemeClr val="accent6"/>
            </a:solidFill>
            <a:miter lim="800000"/>
            <a:headEnd/>
            <a:tailEnd/>
          </a:ln>
          <a:effectLst>
            <a:outerShdw blurRad="50800" dist="38100" dir="2700000" algn="tl" rotWithShape="0">
              <a:prstClr val="black">
                <a:alpha val="40000"/>
              </a:prstClr>
            </a:outerShdw>
          </a:effectLst>
        </p:spPr>
        <p:txBody>
          <a:bodyPr vert="horz" wrap="square" lIns="72009" tIns="72009" rIns="72009" bIns="72009"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lvl="1"/>
            <a:r>
              <a:rPr lang="en-US" sz="1100" dirty="0" smtClean="0"/>
              <a:t>Home price and home sale volume declines are far greater in FRS Severely Adverse</a:t>
            </a:r>
            <a:r>
              <a:rPr lang="en-US" sz="1100" dirty="0"/>
              <a:t> </a:t>
            </a:r>
            <a:r>
              <a:rPr lang="en-US" sz="1100" dirty="0" smtClean="0"/>
              <a:t>than in the BHC Stress</a:t>
            </a:r>
          </a:p>
        </p:txBody>
      </p:sp>
      <p:sp>
        <p:nvSpPr>
          <p:cNvPr id="73"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t>Source: BHC Stress Scenario for CCAR 2016, Moody’s US Macroeconomic Outlook Alternative Scenarios January 2016, Moody’s Data Buffet</a:t>
            </a:r>
          </a:p>
        </p:txBody>
      </p:sp>
      <p:cxnSp>
        <p:nvCxnSpPr>
          <p:cNvPr id="36" name="Straight Connector 35"/>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41"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42"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56"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grpSp>
        <p:nvGrpSpPr>
          <p:cNvPr id="57" name="Group 56"/>
          <p:cNvGrpSpPr/>
          <p:nvPr/>
        </p:nvGrpSpPr>
        <p:grpSpPr>
          <a:xfrm>
            <a:off x="4729323" y="445981"/>
            <a:ext cx="1242403" cy="146647"/>
            <a:chOff x="5717552" y="425258"/>
            <a:chExt cx="1242403" cy="146647"/>
          </a:xfrm>
        </p:grpSpPr>
        <p:sp>
          <p:nvSpPr>
            <p:cNvPr id="58"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59"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60" name="Straight Connector 59"/>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43" name="Object 46"/>
          <p:cNvGraphicFramePr>
            <a:graphicFrameLocks/>
          </p:cNvGraphicFramePr>
          <p:nvPr>
            <p:extLst>
              <p:ext uri="{D42A27DB-BD31-4B8C-83A1-F6EECF244321}">
                <p14:modId xmlns:p14="http://schemas.microsoft.com/office/powerpoint/2010/main" val="3744826912"/>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4" name="Object 46"/>
          <p:cNvGraphicFramePr>
            <a:graphicFrameLocks/>
          </p:cNvGraphicFramePr>
          <p:nvPr>
            <p:extLst>
              <p:ext uri="{D42A27DB-BD31-4B8C-83A1-F6EECF244321}">
                <p14:modId xmlns:p14="http://schemas.microsoft.com/office/powerpoint/2010/main" val="3155000260"/>
              </p:ext>
            </p:extLst>
          </p:nvPr>
        </p:nvGraphicFramePr>
        <p:xfrm>
          <a:off x="142451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
        <p:nvSpPr>
          <p:cNvPr id="45"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smtClean="0"/>
              <a:t>Key BHC variables</a:t>
            </a:r>
            <a:endParaRPr lang="en-US" i="1" dirty="0"/>
          </a:p>
        </p:txBody>
      </p:sp>
    </p:spTree>
    <p:extLst>
      <p:ext uri="{BB962C8B-B14F-4D97-AF65-F5344CB8AC3E}">
        <p14:creationId xmlns:p14="http://schemas.microsoft.com/office/powerpoint/2010/main" val="30391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10269774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432"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latin typeface="Arial" panose="020B0604020202020204" pitchFamily="34"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60"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61"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S&amp;P </a:t>
            </a:r>
            <a:r>
              <a:rPr lang="en-US" sz="1100" b="1" dirty="0" smtClean="0"/>
              <a:t>500 </a:t>
            </a:r>
            <a:r>
              <a:rPr lang="en-US" sz="1100" dirty="0" smtClean="0"/>
              <a:t>(absolute change)</a:t>
            </a:r>
            <a:endParaRPr lang="en-US" sz="1100" b="1" dirty="0"/>
          </a:p>
        </p:txBody>
      </p:sp>
      <p:sp>
        <p:nvSpPr>
          <p:cNvPr id="62"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Debt service </a:t>
            </a:r>
            <a:r>
              <a:rPr lang="en-US" sz="1100" b="1" dirty="0"/>
              <a:t>b</a:t>
            </a:r>
            <a:r>
              <a:rPr lang="en-US" sz="1100" b="1" dirty="0" smtClean="0"/>
              <a:t>urden </a:t>
            </a:r>
          </a:p>
          <a:p>
            <a:r>
              <a:rPr lang="en-US" sz="1100" dirty="0" smtClean="0"/>
              <a:t>(% of disposable income)</a:t>
            </a:r>
            <a:endParaRPr lang="en-US" sz="1100" dirty="0"/>
          </a:p>
        </p:txBody>
      </p:sp>
      <p:sp>
        <p:nvSpPr>
          <p:cNvPr id="52"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t>Source: BHC Stress Scenario for CCAR 2016, Moody’s US Macroeconomic Outlook Alternative Scenarios January 2016, Moody’s Data Buffet</a:t>
            </a:r>
          </a:p>
        </p:txBody>
      </p:sp>
      <p:sp>
        <p:nvSpPr>
          <p:cNvPr id="4" name="TextBox 3"/>
          <p:cNvSpPr txBox="1"/>
          <p:nvPr/>
        </p:nvSpPr>
        <p:spPr>
          <a:xfrm>
            <a:off x="7685858" y="2050849"/>
            <a:ext cx="1107304" cy="2726900"/>
          </a:xfrm>
          <a:prstGeom prst="rect">
            <a:avLst/>
          </a:prstGeom>
          <a:solidFill>
            <a:schemeClr val="bg1"/>
          </a:solidFill>
          <a:ln w="12700">
            <a:solidFill>
              <a:schemeClr val="accent6"/>
            </a:solidFill>
            <a:miter lim="800000"/>
            <a:headEnd/>
            <a:tailEnd/>
          </a:ln>
          <a:effectLst>
            <a:outerShdw blurRad="50800" dist="38100" dir="2700000" algn="tl" rotWithShape="0">
              <a:prstClr val="black">
                <a:alpha val="40000"/>
              </a:prstClr>
            </a:outerShdw>
          </a:effectLst>
        </p:spPr>
        <p:txBody>
          <a:bodyPr vert="horz" wrap="square" lIns="72009" tIns="72009" rIns="72009" bIns="72009" numCol="1" anchor="ctr"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lvl="1">
              <a:spcBef>
                <a:spcPct val="25000"/>
              </a:spcBef>
            </a:pPr>
            <a:r>
              <a:rPr lang="en-US" sz="1100" dirty="0" smtClean="0"/>
              <a:t>Equity rates of change align in severity but differ in timing</a:t>
            </a:r>
          </a:p>
          <a:p>
            <a:pPr lvl="1">
              <a:spcBef>
                <a:spcPct val="25000"/>
              </a:spcBef>
            </a:pPr>
            <a:r>
              <a:rPr lang="en-US" sz="1100" dirty="0" smtClean="0"/>
              <a:t>The BHC Stress scenario is unique in that it forecasts the debt burden to ease</a:t>
            </a:r>
            <a:endParaRPr lang="en-US" sz="1100" dirty="0"/>
          </a:p>
        </p:txBody>
      </p:sp>
      <p:sp>
        <p:nvSpPr>
          <p:cNvPr id="80" name="Rectangle 79"/>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100" name="Straight Connector 99"/>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01" name="Rectangle 100"/>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58" name="Group 57"/>
          <p:cNvGrpSpPr>
            <a:grpSpLocks/>
          </p:cNvGrpSpPr>
          <p:nvPr/>
        </p:nvGrpSpPr>
        <p:grpSpPr>
          <a:xfrm>
            <a:off x="1424514" y="3164705"/>
            <a:ext cx="6055351" cy="169277"/>
            <a:chOff x="1301361" y="3269599"/>
            <a:chExt cx="6492156" cy="169277"/>
          </a:xfrm>
        </p:grpSpPr>
        <p:sp>
          <p:nvSpPr>
            <p:cNvPr id="63" name="TextBox 62"/>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64" name="TextBox 63"/>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65" name="TextBox 64"/>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67" name="Group 66"/>
          <p:cNvGrpSpPr>
            <a:grpSpLocks/>
          </p:cNvGrpSpPr>
          <p:nvPr/>
        </p:nvGrpSpPr>
        <p:grpSpPr>
          <a:xfrm>
            <a:off x="1424514" y="5688968"/>
            <a:ext cx="6055351" cy="169277"/>
            <a:chOff x="1301361" y="3269599"/>
            <a:chExt cx="6492156" cy="169277"/>
          </a:xfrm>
        </p:grpSpPr>
        <p:sp>
          <p:nvSpPr>
            <p:cNvPr id="68" name="TextBox 67"/>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69" name="TextBox 68"/>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74" name="TextBox 73"/>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cxnSp>
        <p:nvCxnSpPr>
          <p:cNvPr id="36" name="Straight Connector 35"/>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41"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42"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43"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grpSp>
        <p:nvGrpSpPr>
          <p:cNvPr id="44" name="Group 43"/>
          <p:cNvGrpSpPr/>
          <p:nvPr/>
        </p:nvGrpSpPr>
        <p:grpSpPr>
          <a:xfrm>
            <a:off x="4729323" y="445981"/>
            <a:ext cx="1242403" cy="146647"/>
            <a:chOff x="5717552" y="425258"/>
            <a:chExt cx="1242403" cy="146647"/>
          </a:xfrm>
        </p:grpSpPr>
        <p:sp>
          <p:nvSpPr>
            <p:cNvPr id="45"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46"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47" name="Straight Connector 46"/>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49" name="Object 46"/>
          <p:cNvGraphicFramePr>
            <a:graphicFrameLocks/>
          </p:cNvGraphicFramePr>
          <p:nvPr>
            <p:extLst>
              <p:ext uri="{D42A27DB-BD31-4B8C-83A1-F6EECF244321}">
                <p14:modId xmlns:p14="http://schemas.microsoft.com/office/powerpoint/2010/main" val="2529373343"/>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50" name="Object 46"/>
          <p:cNvGraphicFramePr>
            <a:graphicFrameLocks/>
          </p:cNvGraphicFramePr>
          <p:nvPr>
            <p:extLst>
              <p:ext uri="{D42A27DB-BD31-4B8C-83A1-F6EECF244321}">
                <p14:modId xmlns:p14="http://schemas.microsoft.com/office/powerpoint/2010/main" val="3744960453"/>
              </p:ext>
            </p:extLst>
          </p:nvPr>
        </p:nvGraphicFramePr>
        <p:xfrm>
          <a:off x="142451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
        <p:nvSpPr>
          <p:cNvPr id="53" name="5. Source"/>
          <p:cNvSpPr>
            <a:spLocks noChangeArrowheads="1"/>
          </p:cNvSpPr>
          <p:nvPr/>
        </p:nvSpPr>
        <p:spPr bwMode="auto">
          <a:xfrm>
            <a:off x="331787" y="631948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smtClean="0"/>
              <a:t>Note: Stock indices and volatility index adjusted to rate of change</a:t>
            </a:r>
            <a:endParaRPr lang="en-US" sz="800" dirty="0"/>
          </a:p>
        </p:txBody>
      </p:sp>
      <p:sp>
        <p:nvSpPr>
          <p:cNvPr id="56"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smtClean="0"/>
              <a:t>Key BHC variables</a:t>
            </a:r>
            <a:endParaRPr lang="en-US" i="1" dirty="0"/>
          </a:p>
        </p:txBody>
      </p:sp>
    </p:spTree>
    <p:extLst>
      <p:ext uri="{BB962C8B-B14F-4D97-AF65-F5344CB8AC3E}">
        <p14:creationId xmlns:p14="http://schemas.microsoft.com/office/powerpoint/2010/main" val="126875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2067814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455"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latin typeface="Arial" panose="020B0604020202020204" pitchFamily="34"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60"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61"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Consumer </a:t>
            </a:r>
            <a:r>
              <a:rPr lang="en-US" sz="1100" b="1" dirty="0" err="1" smtClean="0"/>
              <a:t>Confi-dence</a:t>
            </a:r>
            <a:r>
              <a:rPr lang="en-US" sz="1100" b="1" dirty="0" smtClean="0"/>
              <a:t> Index</a:t>
            </a:r>
            <a:endParaRPr lang="en-US" sz="1100" b="1" dirty="0"/>
          </a:p>
        </p:txBody>
      </p:sp>
      <p:sp>
        <p:nvSpPr>
          <p:cNvPr id="62"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WTI oil price </a:t>
            </a:r>
            <a:r>
              <a:rPr lang="en-US" sz="1100" dirty="0" smtClean="0"/>
              <a:t>($/barrel)</a:t>
            </a:r>
            <a:endParaRPr lang="en-US" sz="1100" dirty="0"/>
          </a:p>
        </p:txBody>
      </p:sp>
      <p:sp>
        <p:nvSpPr>
          <p:cNvPr id="52"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t>Source: BHC Stress Scenario for CCAR 2016, Moody’s US Macroeconomic Outlook Alternative Scenarios January 2016, Moody’s Data Buffet</a:t>
            </a:r>
          </a:p>
        </p:txBody>
      </p:sp>
      <p:sp>
        <p:nvSpPr>
          <p:cNvPr id="4" name="TextBox 3"/>
          <p:cNvSpPr txBox="1"/>
          <p:nvPr/>
        </p:nvSpPr>
        <p:spPr>
          <a:xfrm>
            <a:off x="7685858" y="1796941"/>
            <a:ext cx="1107304" cy="3234732"/>
          </a:xfrm>
          <a:prstGeom prst="rect">
            <a:avLst/>
          </a:prstGeom>
          <a:solidFill>
            <a:schemeClr val="bg1"/>
          </a:solidFill>
          <a:ln w="12700">
            <a:solidFill>
              <a:schemeClr val="accent6"/>
            </a:solidFill>
            <a:miter lim="800000"/>
            <a:headEnd/>
            <a:tailEnd/>
          </a:ln>
          <a:effectLst>
            <a:outerShdw blurRad="50800" dist="38100" dir="2700000" algn="tl" rotWithShape="0">
              <a:prstClr val="black">
                <a:alpha val="40000"/>
              </a:prstClr>
            </a:outerShdw>
          </a:effectLst>
        </p:spPr>
        <p:txBody>
          <a:bodyPr vert="horz" wrap="square" lIns="72009" tIns="72009" rIns="72009" bIns="72009" numCol="1" anchor="ctr"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lvl="1">
              <a:spcBef>
                <a:spcPct val="25000"/>
              </a:spcBef>
            </a:pPr>
            <a:r>
              <a:rPr lang="en-US" sz="1100" dirty="0" smtClean="0"/>
              <a:t>Consumer confidence in the FRS Severely Adverse drops to near Great Recession levels</a:t>
            </a:r>
          </a:p>
          <a:p>
            <a:pPr lvl="1">
              <a:spcBef>
                <a:spcPct val="25000"/>
              </a:spcBef>
            </a:pPr>
            <a:r>
              <a:rPr lang="en-US" sz="1100" dirty="0" smtClean="0"/>
              <a:t>Oil prices in BHC Stress spike rapidly and drastically to above Great Recession levels</a:t>
            </a:r>
            <a:endParaRPr lang="en-US" sz="1100" dirty="0"/>
          </a:p>
        </p:txBody>
      </p:sp>
      <p:sp>
        <p:nvSpPr>
          <p:cNvPr id="80" name="Rectangle 79"/>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100" name="Straight Connector 99"/>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01" name="Rectangle 100"/>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58" name="Group 57"/>
          <p:cNvGrpSpPr>
            <a:grpSpLocks/>
          </p:cNvGrpSpPr>
          <p:nvPr/>
        </p:nvGrpSpPr>
        <p:grpSpPr>
          <a:xfrm>
            <a:off x="1424514" y="3164705"/>
            <a:ext cx="6055351" cy="169277"/>
            <a:chOff x="1301361" y="3269599"/>
            <a:chExt cx="6492156" cy="169277"/>
          </a:xfrm>
        </p:grpSpPr>
        <p:sp>
          <p:nvSpPr>
            <p:cNvPr id="63" name="TextBox 62"/>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64" name="TextBox 63"/>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65" name="TextBox 64"/>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67" name="Group 66"/>
          <p:cNvGrpSpPr>
            <a:grpSpLocks/>
          </p:cNvGrpSpPr>
          <p:nvPr/>
        </p:nvGrpSpPr>
        <p:grpSpPr>
          <a:xfrm>
            <a:off x="1424514" y="5688968"/>
            <a:ext cx="6055351" cy="169277"/>
            <a:chOff x="1301361" y="3269599"/>
            <a:chExt cx="6492156" cy="169277"/>
          </a:xfrm>
        </p:grpSpPr>
        <p:sp>
          <p:nvSpPr>
            <p:cNvPr id="68" name="TextBox 67"/>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69" name="TextBox 68"/>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74" name="TextBox 73"/>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cxnSp>
        <p:nvCxnSpPr>
          <p:cNvPr id="36" name="Straight Connector 35"/>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41"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42"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43"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grpSp>
        <p:nvGrpSpPr>
          <p:cNvPr id="44" name="Group 43"/>
          <p:cNvGrpSpPr/>
          <p:nvPr/>
        </p:nvGrpSpPr>
        <p:grpSpPr>
          <a:xfrm>
            <a:off x="4729323" y="445981"/>
            <a:ext cx="1242403" cy="146647"/>
            <a:chOff x="5717552" y="425258"/>
            <a:chExt cx="1242403" cy="146647"/>
          </a:xfrm>
        </p:grpSpPr>
        <p:sp>
          <p:nvSpPr>
            <p:cNvPr id="45"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46"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47" name="Straight Connector 46"/>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49" name="Object 46"/>
          <p:cNvGraphicFramePr>
            <a:graphicFrameLocks/>
          </p:cNvGraphicFramePr>
          <p:nvPr>
            <p:extLst>
              <p:ext uri="{D42A27DB-BD31-4B8C-83A1-F6EECF244321}">
                <p14:modId xmlns:p14="http://schemas.microsoft.com/office/powerpoint/2010/main" val="1319372645"/>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50" name="Object 46"/>
          <p:cNvGraphicFramePr>
            <a:graphicFrameLocks/>
          </p:cNvGraphicFramePr>
          <p:nvPr>
            <p:extLst>
              <p:ext uri="{D42A27DB-BD31-4B8C-83A1-F6EECF244321}">
                <p14:modId xmlns:p14="http://schemas.microsoft.com/office/powerpoint/2010/main" val="3656230312"/>
              </p:ext>
            </p:extLst>
          </p:nvPr>
        </p:nvGraphicFramePr>
        <p:xfrm>
          <a:off x="142451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
        <p:nvSpPr>
          <p:cNvPr id="53" name="5. Source"/>
          <p:cNvSpPr>
            <a:spLocks noChangeArrowheads="1"/>
          </p:cNvSpPr>
          <p:nvPr/>
        </p:nvSpPr>
        <p:spPr bwMode="auto">
          <a:xfrm>
            <a:off x="331787" y="631948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smtClean="0"/>
              <a:t>Note: Stock indices and volatility index adjusted to rate of change</a:t>
            </a:r>
            <a:endParaRPr lang="en-US" sz="800" dirty="0"/>
          </a:p>
        </p:txBody>
      </p:sp>
      <p:sp>
        <p:nvSpPr>
          <p:cNvPr id="56"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smtClean="0"/>
              <a:t>Key BHC variables</a:t>
            </a:r>
            <a:endParaRPr lang="en-US" i="1" dirty="0"/>
          </a:p>
        </p:txBody>
      </p:sp>
    </p:spTree>
    <p:extLst>
      <p:ext uri="{BB962C8B-B14F-4D97-AF65-F5344CB8AC3E}">
        <p14:creationId xmlns:p14="http://schemas.microsoft.com/office/powerpoint/2010/main" val="2025824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8307760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479"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latin typeface="Arial" panose="020B0604020202020204" pitchFamily="34"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60"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61"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New </a:t>
            </a:r>
            <a:r>
              <a:rPr lang="en-US" sz="1100" b="1" dirty="0" smtClean="0"/>
              <a:t>auto sales </a:t>
            </a:r>
            <a:r>
              <a:rPr lang="en-US" sz="1100" dirty="0"/>
              <a:t>(# of vehicles)</a:t>
            </a:r>
          </a:p>
        </p:txBody>
      </p:sp>
      <p:sp>
        <p:nvSpPr>
          <p:cNvPr id="62"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Manheim Used Vehicle Value Index</a:t>
            </a:r>
            <a:endParaRPr lang="en-US" sz="1100" dirty="0"/>
          </a:p>
        </p:txBody>
      </p:sp>
      <p:sp>
        <p:nvSpPr>
          <p:cNvPr id="52"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t>Source: BHC Stress Scenario for CCAR 2016, Moody’s US Macroeconomic Outlook Alternative Scenarios January 2016, Moody’s Data Buffet</a:t>
            </a:r>
          </a:p>
        </p:txBody>
      </p:sp>
      <p:sp>
        <p:nvSpPr>
          <p:cNvPr id="4" name="TextBox 3"/>
          <p:cNvSpPr txBox="1"/>
          <p:nvPr/>
        </p:nvSpPr>
        <p:spPr>
          <a:xfrm>
            <a:off x="7685858" y="1458386"/>
            <a:ext cx="1107304" cy="3911840"/>
          </a:xfrm>
          <a:prstGeom prst="rect">
            <a:avLst/>
          </a:prstGeom>
          <a:solidFill>
            <a:schemeClr val="bg1"/>
          </a:solidFill>
          <a:ln w="12700">
            <a:solidFill>
              <a:schemeClr val="accent6"/>
            </a:solidFill>
            <a:miter lim="800000"/>
            <a:headEnd/>
            <a:tailEnd/>
          </a:ln>
          <a:effectLst>
            <a:outerShdw blurRad="50800" dist="38100" dir="2700000" algn="tl" rotWithShape="0">
              <a:prstClr val="black">
                <a:alpha val="40000"/>
              </a:prstClr>
            </a:outerShdw>
          </a:effectLst>
        </p:spPr>
        <p:txBody>
          <a:bodyPr vert="horz" wrap="square" lIns="72009" tIns="72009" rIns="72009" bIns="72009" numCol="1" anchor="ctr"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lvl="1">
              <a:spcBef>
                <a:spcPct val="25000"/>
              </a:spcBef>
            </a:pPr>
            <a:r>
              <a:rPr lang="en-US" sz="1100" dirty="0" smtClean="0"/>
              <a:t>Timing differs, but auto sales decline reaches similar levels across the FRS Severely Adverse and BHC Stress</a:t>
            </a:r>
          </a:p>
          <a:p>
            <a:pPr lvl="1">
              <a:spcBef>
                <a:spcPct val="25000"/>
              </a:spcBef>
            </a:pPr>
            <a:r>
              <a:rPr lang="en-US" sz="1100" dirty="0" smtClean="0"/>
              <a:t>Auto price decline in the BHC Stress scenario is significantly worse than in the other scenarios</a:t>
            </a:r>
            <a:endParaRPr lang="en-US" sz="1100" dirty="0"/>
          </a:p>
        </p:txBody>
      </p:sp>
      <p:sp>
        <p:nvSpPr>
          <p:cNvPr id="80" name="Rectangle 79"/>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100" name="Straight Connector 99"/>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01" name="Rectangle 100"/>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58" name="Group 57"/>
          <p:cNvGrpSpPr>
            <a:grpSpLocks/>
          </p:cNvGrpSpPr>
          <p:nvPr/>
        </p:nvGrpSpPr>
        <p:grpSpPr>
          <a:xfrm>
            <a:off x="1424514" y="3164705"/>
            <a:ext cx="6055351" cy="169277"/>
            <a:chOff x="1301361" y="3269599"/>
            <a:chExt cx="6492156" cy="169277"/>
          </a:xfrm>
        </p:grpSpPr>
        <p:sp>
          <p:nvSpPr>
            <p:cNvPr id="63" name="TextBox 62"/>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64" name="TextBox 63"/>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65" name="TextBox 64"/>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67" name="Group 66"/>
          <p:cNvGrpSpPr>
            <a:grpSpLocks/>
          </p:cNvGrpSpPr>
          <p:nvPr/>
        </p:nvGrpSpPr>
        <p:grpSpPr>
          <a:xfrm>
            <a:off x="1424514" y="5688968"/>
            <a:ext cx="6055351" cy="169277"/>
            <a:chOff x="1301361" y="3269599"/>
            <a:chExt cx="6492156" cy="169277"/>
          </a:xfrm>
        </p:grpSpPr>
        <p:sp>
          <p:nvSpPr>
            <p:cNvPr id="68" name="TextBox 67"/>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69" name="TextBox 68"/>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74" name="TextBox 73"/>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cxnSp>
        <p:nvCxnSpPr>
          <p:cNvPr id="36" name="Straight Connector 35"/>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41"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42"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43"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grpSp>
        <p:nvGrpSpPr>
          <p:cNvPr id="44" name="Group 43"/>
          <p:cNvGrpSpPr/>
          <p:nvPr/>
        </p:nvGrpSpPr>
        <p:grpSpPr>
          <a:xfrm>
            <a:off x="4729323" y="445981"/>
            <a:ext cx="1242403" cy="146647"/>
            <a:chOff x="5717552" y="425258"/>
            <a:chExt cx="1242403" cy="146647"/>
          </a:xfrm>
        </p:grpSpPr>
        <p:sp>
          <p:nvSpPr>
            <p:cNvPr id="45"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46"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47" name="Straight Connector 46"/>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49" name="Object 46"/>
          <p:cNvGraphicFramePr>
            <a:graphicFrameLocks/>
          </p:cNvGraphicFramePr>
          <p:nvPr>
            <p:extLst>
              <p:ext uri="{D42A27DB-BD31-4B8C-83A1-F6EECF244321}">
                <p14:modId xmlns:p14="http://schemas.microsoft.com/office/powerpoint/2010/main" val="1660274677"/>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50" name="Object 46"/>
          <p:cNvGraphicFramePr>
            <a:graphicFrameLocks/>
          </p:cNvGraphicFramePr>
          <p:nvPr>
            <p:extLst>
              <p:ext uri="{D42A27DB-BD31-4B8C-83A1-F6EECF244321}">
                <p14:modId xmlns:p14="http://schemas.microsoft.com/office/powerpoint/2010/main" val="150226071"/>
              </p:ext>
            </p:extLst>
          </p:nvPr>
        </p:nvGraphicFramePr>
        <p:xfrm>
          <a:off x="142451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
        <p:nvSpPr>
          <p:cNvPr id="53" name="5. Source"/>
          <p:cNvSpPr>
            <a:spLocks noChangeArrowheads="1"/>
          </p:cNvSpPr>
          <p:nvPr/>
        </p:nvSpPr>
        <p:spPr bwMode="auto">
          <a:xfrm>
            <a:off x="331787" y="631948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smtClean="0"/>
              <a:t>Note: Stock indices and volatility index adjusted to rate of change</a:t>
            </a:r>
            <a:endParaRPr lang="en-US" sz="800" dirty="0"/>
          </a:p>
        </p:txBody>
      </p:sp>
      <p:sp>
        <p:nvSpPr>
          <p:cNvPr id="56"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smtClean="0"/>
              <a:t>Key BHC variables</a:t>
            </a:r>
            <a:endParaRPr lang="en-US" i="1" dirty="0"/>
          </a:p>
        </p:txBody>
      </p:sp>
    </p:spTree>
    <p:extLst>
      <p:ext uri="{BB962C8B-B14F-4D97-AF65-F5344CB8AC3E}">
        <p14:creationId xmlns:p14="http://schemas.microsoft.com/office/powerpoint/2010/main" val="1806690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34667048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6502"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ea typeface="Arial Unicode MS" panose="020B0604020202020204" pitchFamily="34" charset="-128"/>
              <a:cs typeface="Arial Unicode MS" panose="020B0604020202020204" pitchFamily="34" charset="-128"/>
              <a:sym typeface="+mn-lt"/>
            </a:endParaRPr>
          </a:p>
        </p:txBody>
      </p:sp>
      <p:grpSp>
        <p:nvGrpSpPr>
          <p:cNvPr id="7" name="Group 6"/>
          <p:cNvGrpSpPr/>
          <p:nvPr/>
        </p:nvGrpSpPr>
        <p:grpSpPr>
          <a:xfrm>
            <a:off x="331787" y="904031"/>
            <a:ext cx="7650163" cy="5020519"/>
            <a:chOff x="331787" y="904031"/>
            <a:chExt cx="7650163" cy="5020519"/>
          </a:xfrm>
        </p:grpSpPr>
        <p:sp>
          <p:nvSpPr>
            <p:cNvPr id="51"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53"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CPI inflation rate</a:t>
              </a:r>
              <a:endParaRPr lang="en-US" sz="1100" dirty="0"/>
            </a:p>
          </p:txBody>
        </p:sp>
        <p:sp>
          <p:nvSpPr>
            <p:cNvPr id="54"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Nominal GDP</a:t>
              </a:r>
              <a:r>
                <a:rPr lang="en-US" sz="1100" dirty="0"/>
                <a:t> </a:t>
              </a:r>
              <a:r>
                <a:rPr lang="en-US" sz="1100" b="1" dirty="0"/>
                <a:t>growth rate</a:t>
              </a:r>
              <a:endParaRPr lang="en-US" sz="1100" dirty="0"/>
            </a:p>
            <a:p>
              <a:r>
                <a:rPr lang="en-US" sz="1100" dirty="0"/>
                <a:t>(Annualized%)</a:t>
              </a:r>
            </a:p>
          </p:txBody>
        </p:sp>
        <p:sp>
          <p:nvSpPr>
            <p:cNvPr id="55" name="Rectangle 54"/>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56" name="Straight Connector 55"/>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59" name="Rectangle 58"/>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60" name="Group 59"/>
            <p:cNvGrpSpPr>
              <a:grpSpLocks/>
            </p:cNvGrpSpPr>
            <p:nvPr/>
          </p:nvGrpSpPr>
          <p:grpSpPr>
            <a:xfrm>
              <a:off x="1424514" y="3164705"/>
              <a:ext cx="6055351" cy="169277"/>
              <a:chOff x="1301361" y="3269599"/>
              <a:chExt cx="6492156" cy="169277"/>
            </a:xfrm>
          </p:grpSpPr>
          <p:sp>
            <p:nvSpPr>
              <p:cNvPr id="61" name="TextBox 60"/>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62" name="TextBox 61"/>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2018Q1</a:t>
                </a:r>
                <a:endParaRPr lang="en-US" sz="1100" dirty="0"/>
              </a:p>
            </p:txBody>
          </p:sp>
          <p:sp>
            <p:nvSpPr>
              <p:cNvPr id="64" name="TextBox 63"/>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66" name="Group 65"/>
            <p:cNvGrpSpPr>
              <a:grpSpLocks/>
            </p:cNvGrpSpPr>
            <p:nvPr/>
          </p:nvGrpSpPr>
          <p:grpSpPr>
            <a:xfrm>
              <a:off x="1424514" y="5688968"/>
              <a:ext cx="6055351" cy="169277"/>
              <a:chOff x="1301361" y="3269599"/>
              <a:chExt cx="6492156" cy="169277"/>
            </a:xfrm>
          </p:grpSpPr>
          <p:sp>
            <p:nvSpPr>
              <p:cNvPr id="73" name="TextBox 72"/>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74" name="TextBox 73"/>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75" name="TextBox 74"/>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sp>
        <p:nvSpPr>
          <p:cNvPr id="2"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smtClean="0"/>
              <a:t>Additional FRS domestic variables</a:t>
            </a:r>
            <a:endParaRPr lang="en-US" i="1" dirty="0"/>
          </a:p>
        </p:txBody>
      </p:sp>
      <p:cxnSp>
        <p:nvCxnSpPr>
          <p:cNvPr id="14" name="Straight Connector 13"/>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63"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79"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80"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sp>
        <p:nvSpPr>
          <p:cNvPr id="57"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smtClean="0">
                <a:latin typeface="+mn-lt"/>
              </a:rPr>
              <a:t>Source</a:t>
            </a:r>
            <a:r>
              <a:rPr lang="en-US" sz="800" dirty="0">
                <a:latin typeface="+mn-lt"/>
              </a:rPr>
              <a:t>: BHC Stress Scenario for CCAR 2016, </a:t>
            </a:r>
            <a:r>
              <a:rPr lang="en-US" sz="800" dirty="0" smtClean="0">
                <a:latin typeface="+mn-lt"/>
              </a:rPr>
              <a:t>Moody’s </a:t>
            </a:r>
            <a:r>
              <a:rPr lang="en-US" sz="800" dirty="0">
                <a:latin typeface="+mn-lt"/>
              </a:rPr>
              <a:t>US Macroeconomic Outlook Alternative Scenarios </a:t>
            </a:r>
            <a:r>
              <a:rPr lang="en-US" sz="800" dirty="0" smtClean="0">
                <a:latin typeface="+mn-lt"/>
              </a:rPr>
              <a:t>January 2016, </a:t>
            </a:r>
            <a:r>
              <a:rPr lang="en-US" sz="800" dirty="0">
                <a:latin typeface="+mn-lt"/>
              </a:rPr>
              <a:t>Moody’s Data Buffet</a:t>
            </a:r>
          </a:p>
        </p:txBody>
      </p:sp>
      <p:sp>
        <p:nvSpPr>
          <p:cNvPr id="32" name="TextBox 31"/>
          <p:cNvSpPr txBox="1"/>
          <p:nvPr/>
        </p:nvSpPr>
        <p:spPr>
          <a:xfrm>
            <a:off x="7685858" y="1056345"/>
            <a:ext cx="1107304" cy="4715906"/>
          </a:xfrm>
          <a:prstGeom prst="rect">
            <a:avLst/>
          </a:prstGeom>
          <a:solidFill>
            <a:schemeClr val="bg1"/>
          </a:solidFill>
          <a:ln w="12700">
            <a:solidFill>
              <a:schemeClr val="accent3"/>
            </a:solidFill>
            <a:miter lim="800000"/>
            <a:headEnd/>
            <a:tailEnd/>
          </a:ln>
          <a:effectLst>
            <a:outerShdw blurRad="50800" dist="38100" dir="2700000" algn="tl" rotWithShape="0">
              <a:prstClr val="black">
                <a:alpha val="40000"/>
              </a:prstClr>
            </a:outerShdw>
          </a:effectLst>
        </p:spPr>
        <p:txBody>
          <a:bodyPr vert="horz" wrap="square" lIns="72009" tIns="72009" rIns="72009" bIns="72009" numCol="1" anchor="ctr"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lvl="1"/>
            <a:r>
              <a:rPr lang="en-US" sz="1100" dirty="0"/>
              <a:t>Both stresses feature moderate deflation at scenario outset, while inflation spikes in BHC </a:t>
            </a:r>
            <a:r>
              <a:rPr lang="en-US" sz="1100" dirty="0" smtClean="0"/>
              <a:t>Stress</a:t>
            </a:r>
          </a:p>
          <a:p>
            <a:pPr lvl="1"/>
            <a:r>
              <a:rPr lang="en-US" sz="1100" dirty="0" smtClean="0"/>
              <a:t>The timing of the GDP drop differs across the FRS and BHC scenario, but the severity is similar, albeit slightly more in the FRS Severely Adverse</a:t>
            </a:r>
          </a:p>
        </p:txBody>
      </p:sp>
      <p:grpSp>
        <p:nvGrpSpPr>
          <p:cNvPr id="39" name="Group 38"/>
          <p:cNvGrpSpPr/>
          <p:nvPr/>
        </p:nvGrpSpPr>
        <p:grpSpPr>
          <a:xfrm>
            <a:off x="4729323" y="445981"/>
            <a:ext cx="1242403" cy="146647"/>
            <a:chOff x="5717552" y="425258"/>
            <a:chExt cx="1242403" cy="146647"/>
          </a:xfrm>
        </p:grpSpPr>
        <p:sp>
          <p:nvSpPr>
            <p:cNvPr id="40"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41"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42" name="Straight Connector 41"/>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44" name="Object 46"/>
          <p:cNvGraphicFramePr>
            <a:graphicFrameLocks/>
          </p:cNvGraphicFramePr>
          <p:nvPr>
            <p:extLst>
              <p:ext uri="{D42A27DB-BD31-4B8C-83A1-F6EECF244321}">
                <p14:modId xmlns:p14="http://schemas.microsoft.com/office/powerpoint/2010/main" val="1603448919"/>
              </p:ext>
            </p:extLst>
          </p:nvPr>
        </p:nvGraphicFramePr>
        <p:xfrm>
          <a:off x="1426464" y="886968"/>
          <a:ext cx="6173415" cy="23558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7" name="Object 46"/>
          <p:cNvGraphicFramePr>
            <a:graphicFrameLocks/>
          </p:cNvGraphicFramePr>
          <p:nvPr>
            <p:extLst>
              <p:ext uri="{D42A27DB-BD31-4B8C-83A1-F6EECF244321}">
                <p14:modId xmlns:p14="http://schemas.microsoft.com/office/powerpoint/2010/main" val="3085899115"/>
              </p:ext>
            </p:extLst>
          </p:nvPr>
        </p:nvGraphicFramePr>
        <p:xfrm>
          <a:off x="142646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79890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256" name="think-cell Slide" r:id="rId25" imgW="524" imgH="526" progId="TCLayout.ActiveDocument.1">
                  <p:embed/>
                </p:oleObj>
              </mc:Choice>
              <mc:Fallback>
                <p:oleObj name="think-cell Slide" r:id="rId25" imgW="524" imgH="526"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331787" y="461991"/>
            <a:ext cx="8461375" cy="30777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Summary of scenarios</a:t>
            </a:r>
            <a:endParaRPr lang="en-US" dirty="0"/>
          </a:p>
        </p:txBody>
      </p:sp>
      <p:sp>
        <p:nvSpPr>
          <p:cNvPr id="12" name="Rectangle 7"/>
          <p:cNvSpPr txBox="1"/>
          <p:nvPr>
            <p:custDataLst>
              <p:tags r:id="rId3"/>
            </p:custDataLst>
          </p:nvPr>
        </p:nvSpPr>
        <p:spPr>
          <a:xfrm>
            <a:off x="2407285" y="887275"/>
            <a:ext cx="1613460" cy="180768"/>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050" b="1" dirty="0" smtClean="0">
                <a:solidFill>
                  <a:schemeClr val="bg1"/>
                </a:solidFill>
              </a:rPr>
              <a:t>FRS Baseline</a:t>
            </a:r>
            <a:endParaRPr lang="en-US" sz="1050" dirty="0">
              <a:solidFill>
                <a:schemeClr val="bg1"/>
              </a:solidFill>
            </a:endParaRPr>
          </a:p>
        </p:txBody>
      </p:sp>
      <p:sp>
        <p:nvSpPr>
          <p:cNvPr id="30" name="Rectangle 7"/>
          <p:cNvSpPr txBox="1"/>
          <p:nvPr>
            <p:custDataLst>
              <p:tags r:id="rId4"/>
            </p:custDataLst>
          </p:nvPr>
        </p:nvSpPr>
        <p:spPr>
          <a:xfrm>
            <a:off x="4059685" y="887275"/>
            <a:ext cx="1613460" cy="180768"/>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050" b="1" dirty="0" smtClean="0">
                <a:solidFill>
                  <a:schemeClr val="bg1"/>
                </a:solidFill>
              </a:rPr>
              <a:t>FRS Adverse</a:t>
            </a:r>
            <a:endParaRPr lang="en-US" sz="1050" dirty="0">
              <a:solidFill>
                <a:schemeClr val="bg1"/>
              </a:solidFill>
            </a:endParaRPr>
          </a:p>
        </p:txBody>
      </p:sp>
      <p:sp>
        <p:nvSpPr>
          <p:cNvPr id="33" name="Rectangle 7"/>
          <p:cNvSpPr txBox="1"/>
          <p:nvPr>
            <p:custDataLst>
              <p:tags r:id="rId5"/>
            </p:custDataLst>
          </p:nvPr>
        </p:nvSpPr>
        <p:spPr>
          <a:xfrm>
            <a:off x="5712086" y="887275"/>
            <a:ext cx="1613460" cy="180768"/>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050" b="1" dirty="0" smtClean="0">
                <a:solidFill>
                  <a:schemeClr val="bg1"/>
                </a:solidFill>
              </a:rPr>
              <a:t>FRS Severely  Adverse</a:t>
            </a:r>
            <a:endParaRPr lang="en-US" sz="1050" dirty="0">
              <a:solidFill>
                <a:schemeClr val="bg1"/>
              </a:solidFill>
            </a:endParaRPr>
          </a:p>
        </p:txBody>
      </p:sp>
      <p:sp>
        <p:nvSpPr>
          <p:cNvPr id="36" name="Rectangle 7"/>
          <p:cNvSpPr txBox="1"/>
          <p:nvPr>
            <p:custDataLst>
              <p:tags r:id="rId6"/>
            </p:custDataLst>
          </p:nvPr>
        </p:nvSpPr>
        <p:spPr>
          <a:xfrm>
            <a:off x="7364487" y="887275"/>
            <a:ext cx="1613460" cy="180768"/>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050" b="1" dirty="0">
                <a:solidFill>
                  <a:schemeClr val="bg1"/>
                </a:solidFill>
              </a:rPr>
              <a:t>BHC Stress</a:t>
            </a:r>
            <a:endParaRPr lang="en-US" sz="1050" dirty="0">
              <a:solidFill>
                <a:schemeClr val="bg1"/>
              </a:solidFill>
            </a:endParaRPr>
          </a:p>
        </p:txBody>
      </p:sp>
      <p:sp>
        <p:nvSpPr>
          <p:cNvPr id="46" name="Rectangle 7"/>
          <p:cNvSpPr txBox="1"/>
          <p:nvPr>
            <p:custDataLst>
              <p:tags r:id="rId7"/>
            </p:custDataLst>
          </p:nvPr>
        </p:nvSpPr>
        <p:spPr>
          <a:xfrm>
            <a:off x="4059685" y="1079956"/>
            <a:ext cx="1613460" cy="2267093"/>
          </a:xfrm>
          <a:prstGeom prst="rect">
            <a:avLst/>
          </a:prstGeom>
          <a:solidFill>
            <a:schemeClr val="bg1">
              <a:lumMod val="95000"/>
            </a:schemeClr>
          </a:solidFill>
          <a:ln w="9525">
            <a:no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050" dirty="0">
              <a:solidFill>
                <a:schemeClr val="bg1"/>
              </a:solidFill>
            </a:endParaRPr>
          </a:p>
        </p:txBody>
      </p:sp>
      <p:sp>
        <p:nvSpPr>
          <p:cNvPr id="48" name="Rectangle 7"/>
          <p:cNvSpPr txBox="1"/>
          <p:nvPr>
            <p:custDataLst>
              <p:tags r:id="rId8"/>
            </p:custDataLst>
          </p:nvPr>
        </p:nvSpPr>
        <p:spPr>
          <a:xfrm>
            <a:off x="5712086" y="1079956"/>
            <a:ext cx="1613460" cy="2267093"/>
          </a:xfrm>
          <a:prstGeom prst="rect">
            <a:avLst/>
          </a:prstGeom>
          <a:solidFill>
            <a:schemeClr val="bg1">
              <a:lumMod val="95000"/>
            </a:schemeClr>
          </a:solidFill>
          <a:ln w="9525">
            <a:no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050" dirty="0">
              <a:solidFill>
                <a:schemeClr val="bg1"/>
              </a:solidFill>
            </a:endParaRPr>
          </a:p>
        </p:txBody>
      </p:sp>
      <p:sp>
        <p:nvSpPr>
          <p:cNvPr id="49" name="Rectangle 7"/>
          <p:cNvSpPr txBox="1"/>
          <p:nvPr>
            <p:custDataLst>
              <p:tags r:id="rId9"/>
            </p:custDataLst>
          </p:nvPr>
        </p:nvSpPr>
        <p:spPr>
          <a:xfrm>
            <a:off x="7364487" y="1079956"/>
            <a:ext cx="1613460" cy="2267093"/>
          </a:xfrm>
          <a:prstGeom prst="rect">
            <a:avLst/>
          </a:prstGeom>
          <a:solidFill>
            <a:schemeClr val="bg1">
              <a:lumMod val="95000"/>
            </a:schemeClr>
          </a:solidFill>
          <a:ln w="9525">
            <a:no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050" dirty="0">
              <a:solidFill>
                <a:schemeClr val="bg1"/>
              </a:solidFill>
            </a:endParaRPr>
          </a:p>
        </p:txBody>
      </p:sp>
      <p:sp>
        <p:nvSpPr>
          <p:cNvPr id="45" name="Rectangle 7"/>
          <p:cNvSpPr txBox="1"/>
          <p:nvPr>
            <p:custDataLst>
              <p:tags r:id="rId10"/>
            </p:custDataLst>
          </p:nvPr>
        </p:nvSpPr>
        <p:spPr>
          <a:xfrm>
            <a:off x="2407285" y="1071206"/>
            <a:ext cx="1613460" cy="2267093"/>
          </a:xfrm>
          <a:prstGeom prst="rect">
            <a:avLst/>
          </a:prstGeom>
          <a:solidFill>
            <a:schemeClr val="bg1">
              <a:lumMod val="95000"/>
            </a:schemeClr>
          </a:solidFill>
          <a:ln w="9525">
            <a:no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050" dirty="0">
              <a:solidFill>
                <a:schemeClr val="bg1"/>
              </a:solidFill>
            </a:endParaRPr>
          </a:p>
        </p:txBody>
      </p:sp>
      <p:sp>
        <p:nvSpPr>
          <p:cNvPr id="121" name="TextBox 120"/>
          <p:cNvSpPr txBox="1"/>
          <p:nvPr/>
        </p:nvSpPr>
        <p:spPr>
          <a:xfrm>
            <a:off x="2450585" y="1147773"/>
            <a:ext cx="1570160" cy="21441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17475" indent="-117475">
              <a:spcBef>
                <a:spcPts val="400"/>
              </a:spcBef>
              <a:buFont typeface="Wingdings" panose="05000000000000000000" pitchFamily="2" charset="2"/>
              <a:buChar char="§"/>
            </a:pPr>
            <a:r>
              <a:rPr lang="en-US" sz="1050" b="1" dirty="0" smtClean="0"/>
              <a:t>Moderate economic expansion</a:t>
            </a:r>
          </a:p>
          <a:p>
            <a:pPr marL="117475" indent="-117475">
              <a:spcBef>
                <a:spcPts val="400"/>
              </a:spcBef>
              <a:buFont typeface="Wingdings" panose="05000000000000000000" pitchFamily="2" charset="2"/>
              <a:buChar char="§"/>
            </a:pPr>
            <a:r>
              <a:rPr lang="en-US" sz="1050" b="1" dirty="0" smtClean="0"/>
              <a:t>Sustained low unemployment</a:t>
            </a:r>
          </a:p>
          <a:p>
            <a:pPr marL="117475" indent="-117475">
              <a:spcBef>
                <a:spcPts val="400"/>
              </a:spcBef>
              <a:buFont typeface="Wingdings" panose="05000000000000000000" pitchFamily="2" charset="2"/>
              <a:buChar char="§"/>
            </a:pPr>
            <a:r>
              <a:rPr lang="en-US" sz="1050" b="1" dirty="0" smtClean="0"/>
              <a:t>Steady rise in short- term rates while corporate spreads narrow</a:t>
            </a:r>
          </a:p>
          <a:p>
            <a:pPr marL="117475" indent="-117475">
              <a:spcBef>
                <a:spcPts val="400"/>
              </a:spcBef>
              <a:buFont typeface="Wingdings" panose="05000000000000000000" pitchFamily="2" charset="2"/>
              <a:buChar char="§"/>
            </a:pPr>
            <a:r>
              <a:rPr lang="en-US" sz="1050" b="1" dirty="0" smtClean="0"/>
              <a:t>Average inflation</a:t>
            </a:r>
          </a:p>
          <a:p>
            <a:pPr marL="117475" indent="-117475">
              <a:spcBef>
                <a:spcPts val="400"/>
              </a:spcBef>
              <a:buFont typeface="Wingdings" panose="05000000000000000000" pitchFamily="2" charset="2"/>
              <a:buChar char="§"/>
            </a:pPr>
            <a:r>
              <a:rPr lang="en-US" sz="1050" b="1" dirty="0" smtClean="0"/>
              <a:t>Moderate rise in equities and real estate prices</a:t>
            </a:r>
          </a:p>
        </p:txBody>
      </p:sp>
      <p:sp>
        <p:nvSpPr>
          <p:cNvPr id="31" name="TextBox 30"/>
          <p:cNvSpPr txBox="1"/>
          <p:nvPr/>
        </p:nvSpPr>
        <p:spPr>
          <a:xfrm>
            <a:off x="4102985" y="1147773"/>
            <a:ext cx="1570160" cy="219547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17475" indent="-117475">
              <a:spcBef>
                <a:spcPts val="400"/>
              </a:spcBef>
              <a:buFont typeface="Wingdings" panose="05000000000000000000" pitchFamily="2" charset="2"/>
              <a:buChar char="§"/>
            </a:pPr>
            <a:r>
              <a:rPr lang="en-US" sz="1050" dirty="0" smtClean="0"/>
              <a:t>Weak global economic activity with </a:t>
            </a:r>
            <a:r>
              <a:rPr lang="en-US" sz="1050" b="1" dirty="0" smtClean="0"/>
              <a:t>deflation in the US</a:t>
            </a:r>
          </a:p>
          <a:p>
            <a:pPr marL="117475" indent="-117475">
              <a:spcBef>
                <a:spcPts val="400"/>
              </a:spcBef>
              <a:buFont typeface="Wingdings" panose="05000000000000000000" pitchFamily="2" charset="2"/>
              <a:buChar char="§"/>
            </a:pPr>
            <a:r>
              <a:rPr lang="en-US" sz="1050" b="1" dirty="0" smtClean="0"/>
              <a:t>Moderate US recession</a:t>
            </a:r>
          </a:p>
          <a:p>
            <a:pPr marL="117475" indent="-117475">
              <a:spcBef>
                <a:spcPts val="400"/>
              </a:spcBef>
              <a:buFont typeface="Wingdings" panose="05000000000000000000" pitchFamily="2" charset="2"/>
              <a:buChar char="§"/>
            </a:pPr>
            <a:r>
              <a:rPr lang="en-US" sz="1050" dirty="0" smtClean="0"/>
              <a:t>Short-term </a:t>
            </a:r>
            <a:r>
              <a:rPr lang="en-US" sz="1050" b="1" dirty="0" smtClean="0"/>
              <a:t>rates remain near zero</a:t>
            </a:r>
          </a:p>
          <a:p>
            <a:pPr marL="117475" indent="-117475">
              <a:spcBef>
                <a:spcPts val="400"/>
              </a:spcBef>
              <a:buFont typeface="Wingdings" panose="05000000000000000000" pitchFamily="2" charset="2"/>
              <a:buChar char="§"/>
            </a:pPr>
            <a:r>
              <a:rPr lang="en-US" sz="1050" b="1" dirty="0" smtClean="0"/>
              <a:t>Moderate decline in real estate prices</a:t>
            </a:r>
          </a:p>
          <a:p>
            <a:pPr marL="117475" indent="-117475">
              <a:spcBef>
                <a:spcPts val="400"/>
              </a:spcBef>
              <a:buFont typeface="Wingdings" panose="05000000000000000000" pitchFamily="2" charset="2"/>
              <a:buChar char="§"/>
            </a:pPr>
            <a:r>
              <a:rPr lang="en-US" sz="1050" b="1" dirty="0" smtClean="0"/>
              <a:t>GDP recovers by the middle of 2018</a:t>
            </a:r>
          </a:p>
          <a:p>
            <a:pPr marL="117475" indent="-117475">
              <a:spcBef>
                <a:spcPts val="400"/>
              </a:spcBef>
              <a:buFont typeface="Wingdings" panose="05000000000000000000" pitchFamily="2" charset="2"/>
              <a:buChar char="§"/>
            </a:pPr>
            <a:r>
              <a:rPr lang="en-US" sz="1050" b="1" dirty="0" smtClean="0"/>
              <a:t>Inflation remains low</a:t>
            </a:r>
            <a:endParaRPr lang="en-US" sz="1050" b="1" dirty="0"/>
          </a:p>
        </p:txBody>
      </p:sp>
      <p:sp>
        <p:nvSpPr>
          <p:cNvPr id="34" name="TextBox 33"/>
          <p:cNvSpPr txBox="1"/>
          <p:nvPr/>
        </p:nvSpPr>
        <p:spPr>
          <a:xfrm>
            <a:off x="5755386" y="1147773"/>
            <a:ext cx="1570160" cy="21441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17475" indent="-117475">
              <a:spcBef>
                <a:spcPts val="400"/>
              </a:spcBef>
              <a:buFont typeface="Wingdings" panose="05000000000000000000" pitchFamily="2" charset="2"/>
              <a:buChar char="§"/>
            </a:pPr>
            <a:r>
              <a:rPr lang="en-US" sz="1050" b="1" dirty="0" smtClean="0"/>
              <a:t>Severe global recession</a:t>
            </a:r>
          </a:p>
          <a:p>
            <a:pPr marL="117475" indent="-117475">
              <a:spcBef>
                <a:spcPts val="400"/>
              </a:spcBef>
              <a:buFont typeface="Wingdings" panose="05000000000000000000" pitchFamily="2" charset="2"/>
              <a:buChar char="§"/>
            </a:pPr>
            <a:r>
              <a:rPr lang="en-US" sz="1050" b="1" dirty="0" smtClean="0"/>
              <a:t>Negative yields </a:t>
            </a:r>
            <a:r>
              <a:rPr lang="en-US" sz="1050" dirty="0" smtClean="0"/>
              <a:t>on US Treasuries for duration of scenario</a:t>
            </a:r>
          </a:p>
          <a:p>
            <a:pPr marL="117475" indent="-117475">
              <a:spcBef>
                <a:spcPts val="400"/>
              </a:spcBef>
              <a:buFont typeface="Wingdings" panose="05000000000000000000" pitchFamily="2" charset="2"/>
              <a:buChar char="§"/>
            </a:pPr>
            <a:r>
              <a:rPr lang="en-US" sz="1050" b="1" dirty="0" smtClean="0"/>
              <a:t>Significant rise in unemployment</a:t>
            </a:r>
          </a:p>
          <a:p>
            <a:pPr marL="117475" indent="-117475">
              <a:spcBef>
                <a:spcPts val="400"/>
              </a:spcBef>
              <a:buFont typeface="Wingdings" panose="05000000000000000000" pitchFamily="2" charset="2"/>
              <a:buChar char="§"/>
            </a:pPr>
            <a:r>
              <a:rPr lang="en-US" sz="1050" b="1" dirty="0" smtClean="0"/>
              <a:t>Sharp drop in equity prices with severe volatility</a:t>
            </a:r>
          </a:p>
          <a:p>
            <a:pPr marL="117475" indent="-117475">
              <a:spcBef>
                <a:spcPts val="400"/>
              </a:spcBef>
              <a:buFont typeface="Wingdings" panose="05000000000000000000" pitchFamily="2" charset="2"/>
              <a:buChar char="§"/>
            </a:pPr>
            <a:r>
              <a:rPr lang="en-US" sz="1050" b="1" dirty="0" smtClean="0"/>
              <a:t>Considerable decline in real estate prices</a:t>
            </a:r>
            <a:endParaRPr lang="en-US" sz="1050" b="1" dirty="0"/>
          </a:p>
        </p:txBody>
      </p:sp>
      <p:sp>
        <p:nvSpPr>
          <p:cNvPr id="37" name="TextBox 36"/>
          <p:cNvSpPr txBox="1"/>
          <p:nvPr/>
        </p:nvSpPr>
        <p:spPr>
          <a:xfrm>
            <a:off x="7407787" y="1147773"/>
            <a:ext cx="1570160" cy="17906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17475" indent="-117475">
              <a:spcBef>
                <a:spcPts val="400"/>
              </a:spcBef>
              <a:buFont typeface="Wingdings" panose="05000000000000000000" pitchFamily="2" charset="2"/>
              <a:buChar char="§"/>
            </a:pPr>
            <a:r>
              <a:rPr lang="en-US" sz="1050" b="1" dirty="0"/>
              <a:t>Deflationary slump </a:t>
            </a:r>
            <a:r>
              <a:rPr lang="en-US" sz="1050" dirty="0"/>
              <a:t>sparked by Chinese equity market crash</a:t>
            </a:r>
          </a:p>
          <a:p>
            <a:pPr marL="117475" indent="-117475">
              <a:spcBef>
                <a:spcPts val="400"/>
              </a:spcBef>
              <a:buFont typeface="Wingdings" panose="05000000000000000000" pitchFamily="2" charset="2"/>
              <a:buChar char="§"/>
            </a:pPr>
            <a:r>
              <a:rPr lang="en-US" sz="1050" b="1" dirty="0"/>
              <a:t>Delayed oil shock</a:t>
            </a:r>
            <a:r>
              <a:rPr lang="en-US" sz="1050" dirty="0"/>
              <a:t> stemming from instability in the Middle East</a:t>
            </a:r>
          </a:p>
          <a:p>
            <a:pPr marL="117475" indent="-117475">
              <a:spcBef>
                <a:spcPts val="400"/>
              </a:spcBef>
              <a:buFont typeface="Wingdings" panose="05000000000000000000" pitchFamily="2" charset="2"/>
              <a:buChar char="§"/>
            </a:pPr>
            <a:r>
              <a:rPr lang="en-US" sz="1050" b="1" dirty="0"/>
              <a:t>Chrysler recalls </a:t>
            </a:r>
            <a:r>
              <a:rPr lang="en-US" sz="1050" dirty="0"/>
              <a:t>two of its most popular vehicles </a:t>
            </a:r>
          </a:p>
          <a:p>
            <a:pPr marL="117475" indent="-117475">
              <a:spcBef>
                <a:spcPts val="400"/>
              </a:spcBef>
              <a:buFont typeface="Wingdings" panose="05000000000000000000" pitchFamily="2" charset="2"/>
              <a:buChar char="§"/>
            </a:pPr>
            <a:r>
              <a:rPr lang="en-US" sz="1050" b="1" dirty="0"/>
              <a:t>A cyber-attack occurs on SBNA</a:t>
            </a:r>
          </a:p>
        </p:txBody>
      </p:sp>
      <p:sp>
        <p:nvSpPr>
          <p:cNvPr id="39" name="Rectangle 7"/>
          <p:cNvSpPr txBox="1">
            <a:spLocks/>
          </p:cNvSpPr>
          <p:nvPr>
            <p:custDataLst>
              <p:tags r:id="rId11"/>
            </p:custDataLst>
          </p:nvPr>
        </p:nvSpPr>
        <p:spPr>
          <a:xfrm>
            <a:off x="83360" y="3473570"/>
            <a:ext cx="1119931" cy="615076"/>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76200" bIns="76200" numCol="1" anchor="ctr" anchorCtr="0" compatLnSpc="1">
            <a:prstTxWarp prst="textNoShape">
              <a:avLst/>
            </a:prstTxWarp>
            <a:noAutofit/>
          </a:bodyPr>
          <a:lstStyle>
            <a:defPPr>
              <a:defRPr lang="en-US"/>
            </a:defPPr>
            <a:lvl1pPr marL="0" lvl="0" indent="0" defTabSz="913526" eaLnBrk="1" hangingPunct="1">
              <a:buClr>
                <a:schemeClr val="tx2"/>
              </a:buClr>
              <a:defRPr sz="1050" b="1" baseline="0">
                <a:solidFill>
                  <a:schemeClr val="bg1"/>
                </a:solidFill>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dirty="0"/>
              <a:t>Real GDP growth </a:t>
            </a:r>
            <a:r>
              <a:rPr lang="en-US" dirty="0" smtClean="0"/>
              <a:t>rate</a:t>
            </a:r>
            <a:r>
              <a:rPr lang="en-US" baseline="30000" dirty="0" smtClean="0"/>
              <a:t>1</a:t>
            </a:r>
            <a:endParaRPr lang="en-US" dirty="0"/>
          </a:p>
        </p:txBody>
      </p:sp>
      <p:sp>
        <p:nvSpPr>
          <p:cNvPr id="42" name="Rectangle 7"/>
          <p:cNvSpPr txBox="1">
            <a:spLocks/>
          </p:cNvSpPr>
          <p:nvPr>
            <p:custDataLst>
              <p:tags r:id="rId12"/>
            </p:custDataLst>
          </p:nvPr>
        </p:nvSpPr>
        <p:spPr>
          <a:xfrm>
            <a:off x="83360" y="4134222"/>
            <a:ext cx="1119931" cy="615076"/>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76200" bIns="76200" numCol="1" anchor="ctr" anchorCtr="0" compatLnSpc="1">
            <a:prstTxWarp prst="textNoShape">
              <a:avLst/>
            </a:prstTxWarp>
            <a:noAutofit/>
          </a:bodyPr>
          <a:lstStyle>
            <a:defPPr>
              <a:defRPr lang="en-US"/>
            </a:defPPr>
            <a:lvl1pPr marL="0" lvl="0" indent="0" defTabSz="913526" eaLnBrk="1" hangingPunct="1">
              <a:buClr>
                <a:schemeClr val="tx2"/>
              </a:buClr>
              <a:defRPr sz="1050" b="1" baseline="0">
                <a:solidFill>
                  <a:schemeClr val="bg1"/>
                </a:solidFill>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dirty="0"/>
              <a:t>Unemployment </a:t>
            </a:r>
            <a:r>
              <a:rPr lang="en-US" dirty="0" smtClean="0"/>
              <a:t>rate</a:t>
            </a:r>
            <a:r>
              <a:rPr lang="en-US" baseline="30000" dirty="0" smtClean="0"/>
              <a:t>1</a:t>
            </a:r>
            <a:endParaRPr lang="en-US" dirty="0"/>
          </a:p>
        </p:txBody>
      </p:sp>
      <p:sp>
        <p:nvSpPr>
          <p:cNvPr id="55" name="Rectangle 7"/>
          <p:cNvSpPr txBox="1">
            <a:spLocks/>
          </p:cNvSpPr>
          <p:nvPr>
            <p:custDataLst>
              <p:tags r:id="rId13"/>
            </p:custDataLst>
          </p:nvPr>
        </p:nvSpPr>
        <p:spPr>
          <a:xfrm>
            <a:off x="1251760" y="3473570"/>
            <a:ext cx="1060875" cy="269851"/>
          </a:xfrm>
          <a:prstGeom prst="rect">
            <a:avLst/>
          </a:prstGeom>
          <a:solidFill>
            <a:schemeClr val="bg1">
              <a:lumMod val="85000"/>
            </a:schemeClr>
          </a:solidFill>
          <a:ln w="9525">
            <a:no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900" b="1" dirty="0" smtClean="0"/>
              <a:t>Most stressed value</a:t>
            </a:r>
            <a:endParaRPr lang="en-US" sz="900" dirty="0">
              <a:solidFill>
                <a:schemeClr val="accent6"/>
              </a:solidFill>
            </a:endParaRPr>
          </a:p>
        </p:txBody>
      </p:sp>
      <p:sp>
        <p:nvSpPr>
          <p:cNvPr id="56" name="Rectangle 7"/>
          <p:cNvSpPr txBox="1">
            <a:spLocks/>
          </p:cNvSpPr>
          <p:nvPr>
            <p:custDataLst>
              <p:tags r:id="rId14"/>
            </p:custDataLst>
          </p:nvPr>
        </p:nvSpPr>
        <p:spPr>
          <a:xfrm>
            <a:off x="1251760" y="3806024"/>
            <a:ext cx="1060875" cy="269851"/>
          </a:xfrm>
          <a:prstGeom prst="rect">
            <a:avLst/>
          </a:prstGeom>
          <a:solidFill>
            <a:schemeClr val="bg1">
              <a:lumMod val="85000"/>
            </a:schemeClr>
          </a:solidFill>
          <a:ln w="9525">
            <a:no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900" b="1" dirty="0" smtClean="0"/>
              <a:t>Q0 to Most Stressed</a:t>
            </a:r>
            <a:r>
              <a:rPr lang="en-US" sz="900" b="1" baseline="30000" dirty="0" smtClean="0"/>
              <a:t>3</a:t>
            </a:r>
            <a:endParaRPr lang="en-US" sz="900" dirty="0">
              <a:solidFill>
                <a:schemeClr val="accent6"/>
              </a:solidFill>
            </a:endParaRPr>
          </a:p>
        </p:txBody>
      </p:sp>
      <p:sp>
        <p:nvSpPr>
          <p:cNvPr id="76" name="Rectangle 7"/>
          <p:cNvSpPr txBox="1">
            <a:spLocks/>
          </p:cNvSpPr>
          <p:nvPr>
            <p:custDataLst>
              <p:tags r:id="rId15"/>
            </p:custDataLst>
          </p:nvPr>
        </p:nvSpPr>
        <p:spPr>
          <a:xfrm>
            <a:off x="1251760" y="4134221"/>
            <a:ext cx="1060875" cy="269851"/>
          </a:xfrm>
          <a:prstGeom prst="rect">
            <a:avLst/>
          </a:prstGeom>
          <a:solidFill>
            <a:schemeClr val="bg1">
              <a:lumMod val="85000"/>
            </a:schemeClr>
          </a:solidFill>
          <a:ln w="9525">
            <a:no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900" b="1" dirty="0" smtClean="0"/>
              <a:t>Most stressed value</a:t>
            </a:r>
            <a:endParaRPr lang="en-US" sz="900" dirty="0">
              <a:solidFill>
                <a:schemeClr val="accent6"/>
              </a:solidFill>
            </a:endParaRPr>
          </a:p>
        </p:txBody>
      </p:sp>
      <p:sp>
        <p:nvSpPr>
          <p:cNvPr id="77" name="Rectangle 7"/>
          <p:cNvSpPr txBox="1">
            <a:spLocks/>
          </p:cNvSpPr>
          <p:nvPr>
            <p:custDataLst>
              <p:tags r:id="rId16"/>
            </p:custDataLst>
          </p:nvPr>
        </p:nvSpPr>
        <p:spPr>
          <a:xfrm>
            <a:off x="1251760" y="4466675"/>
            <a:ext cx="1060875" cy="269851"/>
          </a:xfrm>
          <a:prstGeom prst="rect">
            <a:avLst/>
          </a:prstGeom>
          <a:solidFill>
            <a:schemeClr val="bg1">
              <a:lumMod val="85000"/>
            </a:schemeClr>
          </a:solidFill>
          <a:ln w="9525">
            <a:no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900" b="1" dirty="0" smtClean="0"/>
              <a:t>Q0 to Most Stressed</a:t>
            </a:r>
            <a:r>
              <a:rPr lang="en-US" sz="900" b="1" baseline="30000" dirty="0"/>
              <a:t>3</a:t>
            </a:r>
            <a:endParaRPr lang="en-US" sz="900" dirty="0">
              <a:solidFill>
                <a:schemeClr val="accent6"/>
              </a:solidFill>
            </a:endParaRPr>
          </a:p>
        </p:txBody>
      </p:sp>
      <p:sp>
        <p:nvSpPr>
          <p:cNvPr id="44" name="Rectangle 7"/>
          <p:cNvSpPr txBox="1">
            <a:spLocks/>
          </p:cNvSpPr>
          <p:nvPr>
            <p:custDataLst>
              <p:tags r:id="rId17"/>
            </p:custDataLst>
          </p:nvPr>
        </p:nvSpPr>
        <p:spPr>
          <a:xfrm>
            <a:off x="83360" y="4794159"/>
            <a:ext cx="1119931" cy="615076"/>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76200" bIns="76200" numCol="1" anchor="ctr" anchorCtr="0" compatLnSpc="1">
            <a:prstTxWarp prst="textNoShape">
              <a:avLst/>
            </a:prstTxWarp>
            <a:noAutofit/>
          </a:bodyPr>
          <a:lstStyle>
            <a:defPPr>
              <a:defRPr lang="en-US"/>
            </a:defPPr>
            <a:lvl1pPr marL="0" lvl="0" indent="0" defTabSz="913526" eaLnBrk="1" hangingPunct="1">
              <a:buClr>
                <a:schemeClr val="tx2"/>
              </a:buClr>
              <a:defRPr sz="1050" b="1" baseline="0">
                <a:solidFill>
                  <a:schemeClr val="bg1"/>
                </a:solidFill>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dirty="0"/>
              <a:t>CRE Price </a:t>
            </a:r>
            <a:r>
              <a:rPr lang="en-US" dirty="0" smtClean="0"/>
              <a:t>Index</a:t>
            </a:r>
            <a:r>
              <a:rPr lang="en-US" baseline="30000" dirty="0" smtClean="0"/>
              <a:t>2</a:t>
            </a:r>
            <a:endParaRPr lang="en-US" dirty="0"/>
          </a:p>
        </p:txBody>
      </p:sp>
      <p:sp>
        <p:nvSpPr>
          <p:cNvPr id="82" name="Rectangle 7"/>
          <p:cNvSpPr txBox="1">
            <a:spLocks/>
          </p:cNvSpPr>
          <p:nvPr>
            <p:custDataLst>
              <p:tags r:id="rId18"/>
            </p:custDataLst>
          </p:nvPr>
        </p:nvSpPr>
        <p:spPr>
          <a:xfrm>
            <a:off x="1251760" y="4794159"/>
            <a:ext cx="1060875" cy="269851"/>
          </a:xfrm>
          <a:prstGeom prst="rect">
            <a:avLst/>
          </a:prstGeom>
          <a:solidFill>
            <a:schemeClr val="bg1">
              <a:lumMod val="85000"/>
            </a:schemeClr>
          </a:solidFill>
          <a:ln w="9525">
            <a:no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900" b="1" dirty="0" smtClean="0"/>
              <a:t>Most stressed value</a:t>
            </a:r>
            <a:endParaRPr lang="en-US" sz="900" dirty="0">
              <a:solidFill>
                <a:schemeClr val="accent6"/>
              </a:solidFill>
            </a:endParaRPr>
          </a:p>
        </p:txBody>
      </p:sp>
      <p:sp>
        <p:nvSpPr>
          <p:cNvPr id="83" name="Rectangle 7"/>
          <p:cNvSpPr txBox="1">
            <a:spLocks/>
          </p:cNvSpPr>
          <p:nvPr>
            <p:custDataLst>
              <p:tags r:id="rId19"/>
            </p:custDataLst>
          </p:nvPr>
        </p:nvSpPr>
        <p:spPr>
          <a:xfrm>
            <a:off x="1251760" y="5126613"/>
            <a:ext cx="1060875" cy="269851"/>
          </a:xfrm>
          <a:prstGeom prst="rect">
            <a:avLst/>
          </a:prstGeom>
          <a:solidFill>
            <a:schemeClr val="bg1">
              <a:lumMod val="85000"/>
            </a:schemeClr>
          </a:solidFill>
          <a:ln w="9525">
            <a:no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900" b="1" dirty="0" smtClean="0"/>
              <a:t>Q0 to Most Stressed</a:t>
            </a:r>
            <a:r>
              <a:rPr lang="en-US" sz="900" b="1" baseline="30000" dirty="0"/>
              <a:t>3</a:t>
            </a:r>
            <a:endParaRPr lang="en-US" sz="900" dirty="0">
              <a:solidFill>
                <a:schemeClr val="accent6"/>
              </a:solidFill>
            </a:endParaRPr>
          </a:p>
        </p:txBody>
      </p:sp>
      <p:sp>
        <p:nvSpPr>
          <p:cNvPr id="163" name="Rectangle 7"/>
          <p:cNvSpPr txBox="1">
            <a:spLocks/>
          </p:cNvSpPr>
          <p:nvPr>
            <p:custDataLst>
              <p:tags r:id="rId20"/>
            </p:custDataLst>
          </p:nvPr>
        </p:nvSpPr>
        <p:spPr>
          <a:xfrm>
            <a:off x="83360" y="5456237"/>
            <a:ext cx="1119931" cy="615076"/>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76200" bIns="76200" numCol="1" anchor="ctr" anchorCtr="0" compatLnSpc="1">
            <a:prstTxWarp prst="textNoShape">
              <a:avLst/>
            </a:prstTxWarp>
            <a:noAutofit/>
          </a:bodyPr>
          <a:lstStyle>
            <a:defPPr>
              <a:defRPr lang="en-US"/>
            </a:defPPr>
            <a:lvl1pPr marL="0" lvl="0" indent="0" defTabSz="913526" eaLnBrk="1" hangingPunct="1">
              <a:buClr>
                <a:schemeClr val="tx2"/>
              </a:buClr>
              <a:defRPr sz="1050" b="1" baseline="0">
                <a:solidFill>
                  <a:schemeClr val="bg1"/>
                </a:solidFill>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dirty="0"/>
              <a:t>Manheim Used Vehicle </a:t>
            </a:r>
            <a:r>
              <a:rPr lang="en-US" dirty="0" smtClean="0"/>
              <a:t>Value</a:t>
            </a:r>
            <a:r>
              <a:rPr lang="en-US" baseline="30000" dirty="0" smtClean="0"/>
              <a:t>2</a:t>
            </a:r>
            <a:endParaRPr lang="en-US" dirty="0"/>
          </a:p>
        </p:txBody>
      </p:sp>
      <p:sp>
        <p:nvSpPr>
          <p:cNvPr id="175" name="Rectangle 7"/>
          <p:cNvSpPr txBox="1">
            <a:spLocks/>
          </p:cNvSpPr>
          <p:nvPr>
            <p:custDataLst>
              <p:tags r:id="rId21"/>
            </p:custDataLst>
          </p:nvPr>
        </p:nvSpPr>
        <p:spPr>
          <a:xfrm>
            <a:off x="1251760" y="5456237"/>
            <a:ext cx="1060875" cy="269851"/>
          </a:xfrm>
          <a:prstGeom prst="rect">
            <a:avLst/>
          </a:prstGeom>
          <a:solidFill>
            <a:schemeClr val="bg1">
              <a:lumMod val="85000"/>
            </a:schemeClr>
          </a:solidFill>
          <a:ln w="9525">
            <a:no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900" b="1" dirty="0" smtClean="0"/>
              <a:t>Most stressed value</a:t>
            </a:r>
            <a:endParaRPr lang="en-US" sz="900" dirty="0">
              <a:solidFill>
                <a:schemeClr val="accent6"/>
              </a:solidFill>
            </a:endParaRPr>
          </a:p>
        </p:txBody>
      </p:sp>
      <p:sp>
        <p:nvSpPr>
          <p:cNvPr id="176" name="Rectangle 7"/>
          <p:cNvSpPr txBox="1">
            <a:spLocks/>
          </p:cNvSpPr>
          <p:nvPr>
            <p:custDataLst>
              <p:tags r:id="rId22"/>
            </p:custDataLst>
          </p:nvPr>
        </p:nvSpPr>
        <p:spPr>
          <a:xfrm>
            <a:off x="1251760" y="5788691"/>
            <a:ext cx="1060875" cy="269851"/>
          </a:xfrm>
          <a:prstGeom prst="rect">
            <a:avLst/>
          </a:prstGeom>
          <a:solidFill>
            <a:schemeClr val="bg1">
              <a:lumMod val="85000"/>
            </a:schemeClr>
          </a:solidFill>
          <a:ln w="9525">
            <a:no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900" b="1" dirty="0" smtClean="0"/>
              <a:t>Q0 to Most Stressed</a:t>
            </a:r>
            <a:r>
              <a:rPr lang="en-US" sz="900" b="1" baseline="30000" dirty="0"/>
              <a:t>3</a:t>
            </a:r>
            <a:endParaRPr lang="en-US" sz="900" dirty="0">
              <a:solidFill>
                <a:schemeClr val="accent6"/>
              </a:solidFill>
            </a:endParaRPr>
          </a:p>
        </p:txBody>
      </p:sp>
      <p:sp>
        <p:nvSpPr>
          <p:cNvPr id="177" name="5. Source"/>
          <p:cNvSpPr>
            <a:spLocks noChangeArrowheads="1"/>
          </p:cNvSpPr>
          <p:nvPr/>
        </p:nvSpPr>
        <p:spPr bwMode="auto">
          <a:xfrm>
            <a:off x="331787" y="6338331"/>
            <a:ext cx="665321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smtClean="0">
                <a:latin typeface="+mn-lt"/>
              </a:rPr>
              <a:t>Sources: FRS Baseline, Adverse, and Severely Adverse </a:t>
            </a:r>
            <a:r>
              <a:rPr lang="en-US" sz="800" dirty="0">
                <a:latin typeface="+mn-lt"/>
              </a:rPr>
              <a:t>s</a:t>
            </a:r>
            <a:r>
              <a:rPr lang="en-US" sz="800" dirty="0" smtClean="0">
                <a:latin typeface="+mn-lt"/>
              </a:rPr>
              <a:t>cenarios for CCAR 2016, Moody’s Analytics expansion; BHC </a:t>
            </a:r>
            <a:r>
              <a:rPr lang="en-US" sz="800" dirty="0">
                <a:latin typeface="+mn-lt"/>
              </a:rPr>
              <a:t>Stress scenario for CCAR </a:t>
            </a:r>
            <a:r>
              <a:rPr lang="en-US" sz="800" dirty="0" smtClean="0">
                <a:latin typeface="+mn-lt"/>
              </a:rPr>
              <a:t>2016, Moody’s Analytics expansion</a:t>
            </a:r>
            <a:endParaRPr lang="en-US" sz="800" dirty="0">
              <a:latin typeface="+mn-lt"/>
            </a:endParaRPr>
          </a:p>
        </p:txBody>
      </p:sp>
      <p:sp>
        <p:nvSpPr>
          <p:cNvPr id="178" name="4. Footnote"/>
          <p:cNvSpPr txBox="1">
            <a:spLocks noChangeArrowheads="1"/>
          </p:cNvSpPr>
          <p:nvPr/>
        </p:nvSpPr>
        <p:spPr bwMode="auto">
          <a:xfrm>
            <a:off x="331787" y="6210584"/>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defPPr>
              <a:defRPr lang="en-US"/>
            </a:defPPr>
            <a:lvl1pPr marL="104775" indent="-104775" defTabSz="895350">
              <a:defRPr sz="1000" baseline="0">
                <a:latin typeface="+mn-lt"/>
              </a:defRPr>
            </a:lvl1pPr>
            <a:lvl2pPr marL="1031875" defTabSz="895350">
              <a:defRPr sz="2400"/>
            </a:lvl2pPr>
            <a:lvl3pPr marL="1217613" defTabSz="895350">
              <a:defRPr sz="2400"/>
            </a:lvl3pPr>
            <a:lvl4pPr marL="1404938"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sz="800" dirty="0" smtClean="0"/>
              <a:t>1 </a:t>
            </a:r>
            <a:r>
              <a:rPr lang="en-US" sz="800" dirty="0"/>
              <a:t>Absolute change; 2</a:t>
            </a:r>
            <a:r>
              <a:rPr lang="en-US" sz="800" dirty="0" smtClean="0"/>
              <a:t> </a:t>
            </a:r>
            <a:r>
              <a:rPr lang="en-US" sz="800" dirty="0"/>
              <a:t>Percent </a:t>
            </a:r>
            <a:r>
              <a:rPr lang="en-US" sz="800" dirty="0" smtClean="0"/>
              <a:t>change; 3 </a:t>
            </a:r>
            <a:r>
              <a:rPr lang="en-US" sz="800" dirty="0"/>
              <a:t>Gap between Q0 and the most stressed </a:t>
            </a:r>
            <a:r>
              <a:rPr lang="en-US" sz="800" dirty="0" smtClean="0"/>
              <a:t>quarter</a:t>
            </a:r>
            <a:endParaRPr lang="en-US" sz="800" dirty="0"/>
          </a:p>
        </p:txBody>
      </p:sp>
      <p:graphicFrame>
        <p:nvGraphicFramePr>
          <p:cNvPr id="70" name="Table 69"/>
          <p:cNvGraphicFramePr>
            <a:graphicFrameLocks noGrp="1"/>
          </p:cNvGraphicFramePr>
          <p:nvPr>
            <p:extLst>
              <p:ext uri="{D42A27DB-BD31-4B8C-83A1-F6EECF244321}">
                <p14:modId xmlns:p14="http://schemas.microsoft.com/office/powerpoint/2010/main" val="2234414004"/>
              </p:ext>
            </p:extLst>
          </p:nvPr>
        </p:nvGraphicFramePr>
        <p:xfrm>
          <a:off x="2407285" y="3473570"/>
          <a:ext cx="6564700" cy="2574144"/>
        </p:xfrm>
        <a:graphic>
          <a:graphicData uri="http://schemas.openxmlformats.org/drawingml/2006/table">
            <a:tbl>
              <a:tblPr firstRow="1" bandRow="1">
                <a:tableStyleId>{69CF1AB2-1976-4502-BF36-3FF5EA218861}</a:tableStyleId>
              </a:tblPr>
              <a:tblGrid>
                <a:gridCol w="1641175"/>
                <a:gridCol w="1641175"/>
                <a:gridCol w="1641175"/>
                <a:gridCol w="1641175"/>
              </a:tblGrid>
              <a:tr h="321768">
                <a:tc>
                  <a:txBody>
                    <a:bodyPr/>
                    <a:lstStyle/>
                    <a:p>
                      <a:pPr algn="ctr" fontAlgn="ctr"/>
                      <a:r>
                        <a:rPr lang="en-US" sz="1000" b="0" i="0" u="none" strike="noStrike" dirty="0">
                          <a:solidFill>
                            <a:srgbClr val="000000"/>
                          </a:solidFill>
                          <a:effectLst/>
                          <a:latin typeface="Arial"/>
                        </a:rPr>
                        <a:t>2.3, </a:t>
                      </a:r>
                      <a:r>
                        <a:rPr lang="en-US" sz="1000" b="0" i="0" u="none" strike="noStrike" dirty="0">
                          <a:solidFill>
                            <a:schemeClr val="tx1">
                              <a:lumMod val="50000"/>
                              <a:lumOff val="50000"/>
                            </a:schemeClr>
                          </a:solidFill>
                          <a:effectLst/>
                          <a:latin typeface="Arial"/>
                        </a:rPr>
                        <a:t>Q7</a:t>
                      </a:r>
                    </a:p>
                  </a:txBody>
                  <a:tcPr marL="9525" marR="9525" marT="9525" marB="0" anchor="ctr">
                    <a:lnL w="12700" cap="flat" cmpd="sng" algn="ctr">
                      <a:noFill/>
                      <a:prstDash val="solid"/>
                      <a:round/>
                      <a:headEnd type="none" w="med" len="med"/>
                      <a:tailEnd type="none" w="med" len="med"/>
                    </a:lnL>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-2.8, </a:t>
                      </a:r>
                      <a:r>
                        <a:rPr lang="en-US" sz="1000" b="0" i="0" u="none" strike="noStrike" dirty="0">
                          <a:solidFill>
                            <a:schemeClr val="tx1">
                              <a:lumMod val="50000"/>
                              <a:lumOff val="50000"/>
                            </a:schemeClr>
                          </a:solidFill>
                          <a:effectLst/>
                          <a:latin typeface="Arial"/>
                        </a:rPr>
                        <a:t>Q2</a:t>
                      </a:r>
                    </a:p>
                  </a:txBody>
                  <a:tcPr marL="9525" marR="9525" marT="9525" marB="0" anchor="ctr">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-7.7, </a:t>
                      </a:r>
                      <a:r>
                        <a:rPr lang="en-US" sz="1000" b="0" i="0" u="none" strike="noStrike" dirty="0">
                          <a:solidFill>
                            <a:schemeClr val="tx1">
                              <a:lumMod val="50000"/>
                              <a:lumOff val="50000"/>
                            </a:schemeClr>
                          </a:solidFill>
                          <a:effectLst/>
                          <a:latin typeface="Arial"/>
                        </a:rPr>
                        <a:t>Q2</a:t>
                      </a:r>
                    </a:p>
                  </a:txBody>
                  <a:tcPr marL="9525" marR="9525" marT="9525" marB="0" anchor="ctr">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-6.3, </a:t>
                      </a:r>
                      <a:r>
                        <a:rPr lang="en-US" sz="1000" b="0" i="0" u="none" strike="noStrike" dirty="0">
                          <a:solidFill>
                            <a:schemeClr val="tx1">
                              <a:lumMod val="50000"/>
                              <a:lumOff val="50000"/>
                            </a:schemeClr>
                          </a:solidFill>
                          <a:effectLst/>
                          <a:latin typeface="Arial"/>
                        </a:rPr>
                        <a:t>Q3</a:t>
                      </a:r>
                    </a:p>
                  </a:txBody>
                  <a:tcPr marL="9525" marR="9525" marT="9525" marB="0" anchor="ctr">
                    <a:lnR w="1270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r>
              <a:tr h="321768">
                <a:tc>
                  <a:txBody>
                    <a:bodyPr/>
                    <a:lstStyle/>
                    <a:p>
                      <a:pPr algn="ctr" fontAlgn="ctr"/>
                      <a:r>
                        <a:rPr lang="en-US" sz="1000" b="0" i="0" u="none" strike="noStrike">
                          <a:solidFill>
                            <a:srgbClr val="000000"/>
                          </a:solidFill>
                          <a:effectLst/>
                          <a:latin typeface="Arial"/>
                        </a:rPr>
                        <a:t>0.4</a:t>
                      </a:r>
                    </a:p>
                  </a:txBody>
                  <a:tcPr marL="9525" marR="9525" marT="9525" marB="0" anchor="ctr">
                    <a:lnL w="12700" cap="flat" cmpd="sng" algn="ctr">
                      <a:noFill/>
                      <a:prstDash val="solid"/>
                      <a:round/>
                      <a:headEnd type="none" w="med" len="med"/>
                      <a:tailEnd type="none" w="med" len="med"/>
                    </a:lnL>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-4.7</a:t>
                      </a:r>
                    </a:p>
                  </a:txBody>
                  <a:tcPr marL="9525" marR="9525" marT="9525" marB="0" anchor="ctr">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-9.6</a:t>
                      </a:r>
                    </a:p>
                  </a:txBody>
                  <a:tcPr marL="9525" marR="9525" marT="9525" marB="0" anchor="ctr">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000" b="0" i="0" u="none" strike="noStrike" dirty="0">
                          <a:solidFill>
                            <a:srgbClr val="000000"/>
                          </a:solidFill>
                          <a:effectLst/>
                          <a:latin typeface="Arial"/>
                        </a:rPr>
                        <a:t>-7.8</a:t>
                      </a:r>
                    </a:p>
                  </a:txBody>
                  <a:tcPr marL="9525" marR="9525" marT="9525" marB="0" anchor="ctr">
                    <a:lnR w="12700" cap="flat" cmpd="sng" algn="ctr">
                      <a:no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r>
              <a:tr h="321768">
                <a:tc>
                  <a:txBody>
                    <a:bodyPr/>
                    <a:lstStyle/>
                    <a:p>
                      <a:pPr algn="ctr" fontAlgn="ctr"/>
                      <a:r>
                        <a:rPr lang="en-US" sz="1000" b="0" i="0" u="none" strike="noStrike" dirty="0">
                          <a:solidFill>
                            <a:srgbClr val="000000"/>
                          </a:solidFill>
                          <a:effectLst/>
                          <a:latin typeface="Arial"/>
                        </a:rPr>
                        <a:t>4.9, </a:t>
                      </a:r>
                      <a:r>
                        <a:rPr lang="en-US" sz="1000" b="0" i="0" u="none" strike="noStrike" dirty="0">
                          <a:solidFill>
                            <a:schemeClr val="tx1">
                              <a:lumMod val="50000"/>
                              <a:lumOff val="50000"/>
                            </a:schemeClr>
                          </a:solidFill>
                          <a:effectLst/>
                          <a:latin typeface="Arial"/>
                        </a:rPr>
                        <a:t>Q1</a:t>
                      </a:r>
                    </a:p>
                  </a:txBody>
                  <a:tcPr marL="9525" marR="9525" marT="9525" marB="0" anchor="ctr">
                    <a:lnL w="12700" cap="flat" cmpd="sng" algn="ctr">
                      <a:noFill/>
                      <a:prstDash val="solid"/>
                      <a:round/>
                      <a:headEnd type="none" w="med" len="med"/>
                      <a:tailEnd type="none" w="med" len="med"/>
                    </a:lnL>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7.5, </a:t>
                      </a:r>
                      <a:r>
                        <a:rPr lang="en-US" sz="1000" b="0" i="0" u="none" strike="noStrike" dirty="0">
                          <a:solidFill>
                            <a:schemeClr val="tx1">
                              <a:lumMod val="50000"/>
                              <a:lumOff val="50000"/>
                            </a:schemeClr>
                          </a:solidFill>
                          <a:effectLst/>
                          <a:latin typeface="Arial"/>
                        </a:rPr>
                        <a:t>Q8</a:t>
                      </a:r>
                    </a:p>
                  </a:txBody>
                  <a:tcPr marL="9525" marR="9525" marT="9525" marB="0" anchor="ctr">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algn="ctr" fontAlgn="ctr"/>
                      <a:r>
                        <a:rPr lang="en-US" sz="1000" b="0" i="0" u="none" strike="noStrike" dirty="0" smtClean="0">
                          <a:solidFill>
                            <a:srgbClr val="000000"/>
                          </a:solidFill>
                          <a:effectLst/>
                          <a:latin typeface="Arial"/>
                        </a:rPr>
                        <a:t>10.0, </a:t>
                      </a:r>
                      <a:r>
                        <a:rPr lang="en-US" sz="1000" b="0" i="0" u="none" strike="noStrike" dirty="0">
                          <a:solidFill>
                            <a:schemeClr val="tx1">
                              <a:lumMod val="50000"/>
                              <a:lumOff val="50000"/>
                            </a:schemeClr>
                          </a:solidFill>
                          <a:effectLst/>
                          <a:latin typeface="Arial"/>
                        </a:rPr>
                        <a:t>Q7</a:t>
                      </a:r>
                    </a:p>
                  </a:txBody>
                  <a:tcPr marL="9525" marR="9525" marT="9525" marB="0" anchor="ctr">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10.6, </a:t>
                      </a:r>
                      <a:r>
                        <a:rPr lang="en-US" sz="1000" b="0" i="0" u="none" strike="noStrike" dirty="0">
                          <a:solidFill>
                            <a:schemeClr val="tx1">
                              <a:lumMod val="50000"/>
                              <a:lumOff val="50000"/>
                            </a:schemeClr>
                          </a:solidFill>
                          <a:effectLst/>
                          <a:latin typeface="Arial"/>
                        </a:rPr>
                        <a:t>Q8</a:t>
                      </a:r>
                    </a:p>
                  </a:txBody>
                  <a:tcPr marL="9525" marR="9525" marT="9525" marB="0" anchor="ctr">
                    <a:lnR w="1270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r>
              <a:tr h="321768">
                <a:tc>
                  <a:txBody>
                    <a:bodyPr/>
                    <a:lstStyle/>
                    <a:p>
                      <a:pPr algn="ctr" fontAlgn="ctr"/>
                      <a:r>
                        <a:rPr lang="en-US" sz="1000" b="0" i="0" u="none" strike="noStrike" dirty="0">
                          <a:solidFill>
                            <a:srgbClr val="000000"/>
                          </a:solidFill>
                          <a:effectLst/>
                          <a:latin typeface="Arial"/>
                        </a:rPr>
                        <a:t>-0.1</a:t>
                      </a:r>
                    </a:p>
                  </a:txBody>
                  <a:tcPr marL="9525" marR="9525" marT="9525" marB="0" anchor="ctr">
                    <a:lnL w="12700" cap="flat" cmpd="sng" algn="ctr">
                      <a:noFill/>
                      <a:prstDash val="solid"/>
                      <a:round/>
                      <a:headEnd type="none" w="med" len="med"/>
                      <a:tailEnd type="none" w="med" len="med"/>
                    </a:lnL>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2.5</a:t>
                      </a:r>
                    </a:p>
                  </a:txBody>
                  <a:tcPr marL="9525" marR="9525" marT="9525" marB="0" anchor="ctr">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5.0</a:t>
                      </a:r>
                    </a:p>
                  </a:txBody>
                  <a:tcPr marL="9525" marR="9525" marT="9525" marB="0" anchor="ctr">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5.6</a:t>
                      </a:r>
                    </a:p>
                  </a:txBody>
                  <a:tcPr marL="9525" marR="9525" marT="9525" marB="0" anchor="ctr">
                    <a:lnR w="12700" cap="flat" cmpd="sng" algn="ctr">
                      <a:no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4">
                        <a:lumMod val="40000"/>
                        <a:lumOff val="60000"/>
                      </a:schemeClr>
                    </a:solidFill>
                  </a:tcPr>
                </a:tc>
              </a:tr>
              <a:tr h="321768">
                <a:tc>
                  <a:txBody>
                    <a:bodyPr/>
                    <a:lstStyle/>
                    <a:p>
                      <a:pPr algn="ctr" fontAlgn="ctr"/>
                      <a:r>
                        <a:rPr lang="en-US" sz="1000" b="0" i="0" u="none" strike="noStrike" dirty="0">
                          <a:solidFill>
                            <a:srgbClr val="000000"/>
                          </a:solidFill>
                          <a:effectLst/>
                          <a:latin typeface="Arial"/>
                        </a:rPr>
                        <a:t>276.8, </a:t>
                      </a:r>
                      <a:r>
                        <a:rPr lang="en-US" sz="1000" b="0" i="0" u="none" strike="noStrike" dirty="0">
                          <a:solidFill>
                            <a:schemeClr val="tx1">
                              <a:lumMod val="50000"/>
                              <a:lumOff val="50000"/>
                            </a:schemeClr>
                          </a:solidFill>
                          <a:effectLst/>
                          <a:latin typeface="Arial"/>
                        </a:rPr>
                        <a:t>Q1</a:t>
                      </a:r>
                    </a:p>
                  </a:txBody>
                  <a:tcPr marL="9525" marR="9525" marT="9525" marB="0" anchor="ctr">
                    <a:lnL w="12700" cap="flat" cmpd="sng" algn="ctr">
                      <a:noFill/>
                      <a:prstDash val="solid"/>
                      <a:round/>
                      <a:headEnd type="none" w="med" len="med"/>
                      <a:tailEnd type="none" w="med" len="med"/>
                    </a:lnL>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240.5, </a:t>
                      </a:r>
                      <a:r>
                        <a:rPr lang="en-US" sz="1000" b="0" i="0" u="none" strike="noStrike" dirty="0">
                          <a:solidFill>
                            <a:schemeClr val="tx1">
                              <a:lumMod val="50000"/>
                              <a:lumOff val="50000"/>
                            </a:schemeClr>
                          </a:solidFill>
                          <a:effectLst/>
                          <a:latin typeface="Arial"/>
                        </a:rPr>
                        <a:t>Q7</a:t>
                      </a:r>
                    </a:p>
                  </a:txBody>
                  <a:tcPr marL="9525" marR="9525" marT="9525" marB="0" anchor="ctr">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190.1, </a:t>
                      </a:r>
                      <a:r>
                        <a:rPr lang="en-US" sz="1000" b="0" i="0" u="none" strike="noStrike" dirty="0">
                          <a:solidFill>
                            <a:schemeClr val="tx1">
                              <a:lumMod val="50000"/>
                              <a:lumOff val="50000"/>
                            </a:schemeClr>
                          </a:solidFill>
                          <a:effectLst/>
                          <a:latin typeface="Arial"/>
                        </a:rPr>
                        <a:t>Q9</a:t>
                      </a:r>
                    </a:p>
                  </a:txBody>
                  <a:tcPr marL="9525" marR="9525" marT="9525" marB="0" anchor="ctr">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166.3, </a:t>
                      </a:r>
                      <a:r>
                        <a:rPr lang="en-US" sz="1000" b="0" i="0" u="none" strike="noStrike" dirty="0">
                          <a:solidFill>
                            <a:schemeClr val="tx1">
                              <a:lumMod val="50000"/>
                              <a:lumOff val="50000"/>
                            </a:schemeClr>
                          </a:solidFill>
                          <a:effectLst/>
                          <a:latin typeface="Arial"/>
                        </a:rPr>
                        <a:t>Q7</a:t>
                      </a:r>
                    </a:p>
                  </a:txBody>
                  <a:tcPr marL="9525" marR="9525" marT="9525" marB="0" anchor="ctr">
                    <a:lnR w="1270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r>
              <a:tr h="321768">
                <a:tc>
                  <a:txBody>
                    <a:bodyPr/>
                    <a:lstStyle/>
                    <a:p>
                      <a:pPr algn="ctr" fontAlgn="ctr"/>
                      <a:r>
                        <a:rPr lang="en-US" sz="1000" b="0" i="0" u="none" strike="noStrike" dirty="0">
                          <a:solidFill>
                            <a:srgbClr val="000000"/>
                          </a:solidFill>
                          <a:effectLst/>
                          <a:latin typeface="Arial"/>
                        </a:rPr>
                        <a:t>1.2%</a:t>
                      </a:r>
                    </a:p>
                  </a:txBody>
                  <a:tcPr marL="9525" marR="9525" marT="9525" marB="0" anchor="ctr">
                    <a:lnL w="12700" cap="flat" cmpd="sng" algn="ctr">
                      <a:noFill/>
                      <a:prstDash val="solid"/>
                      <a:round/>
                      <a:headEnd type="none" w="med" len="med"/>
                      <a:tailEnd type="none" w="med" len="med"/>
                    </a:lnL>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-12.0%</a:t>
                      </a:r>
                    </a:p>
                  </a:txBody>
                  <a:tcPr marL="9525" marR="9525" marT="9525" marB="0" anchor="ctr">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-30.5%</a:t>
                      </a:r>
                    </a:p>
                  </a:txBody>
                  <a:tcPr marL="9525" marR="9525" marT="9525" marB="0" anchor="ctr">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-39.3%</a:t>
                      </a:r>
                    </a:p>
                  </a:txBody>
                  <a:tcPr marL="9525" marR="9525" marT="9525" marB="0" anchor="ctr">
                    <a:lnR w="12700" cap="flat" cmpd="sng" algn="ctr">
                      <a:no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4">
                        <a:lumMod val="40000"/>
                        <a:lumOff val="60000"/>
                      </a:schemeClr>
                    </a:solidFill>
                  </a:tcPr>
                </a:tc>
              </a:tr>
              <a:tr h="321768">
                <a:tc>
                  <a:txBody>
                    <a:bodyPr/>
                    <a:lstStyle/>
                    <a:p>
                      <a:pPr algn="ctr" fontAlgn="ctr"/>
                      <a:r>
                        <a:rPr lang="en-US" sz="1000" b="0" i="0" u="none" strike="noStrike" dirty="0">
                          <a:solidFill>
                            <a:srgbClr val="000000"/>
                          </a:solidFill>
                          <a:effectLst/>
                          <a:latin typeface="Arial"/>
                        </a:rPr>
                        <a:t>124.6, </a:t>
                      </a:r>
                      <a:r>
                        <a:rPr lang="en-US" sz="1000" b="0" i="0" u="none" strike="noStrike" dirty="0" smtClean="0">
                          <a:solidFill>
                            <a:schemeClr val="tx1">
                              <a:lumMod val="50000"/>
                              <a:lumOff val="50000"/>
                            </a:schemeClr>
                          </a:solidFill>
                          <a:effectLst/>
                          <a:latin typeface="Arial"/>
                        </a:rPr>
                        <a:t>Q1</a:t>
                      </a:r>
                      <a:endParaRPr lang="en-US" sz="1000" b="0" i="0" u="none" strike="noStrike" dirty="0">
                        <a:solidFill>
                          <a:schemeClr val="tx1">
                            <a:lumMod val="50000"/>
                            <a:lumOff val="50000"/>
                          </a:schemeClr>
                        </a:solidFill>
                        <a:effectLst/>
                        <a:latin typeface="Arial"/>
                      </a:endParaRPr>
                    </a:p>
                  </a:txBody>
                  <a:tcPr marL="9525" marR="9525" marT="9525" marB="0" anchor="ctr">
                    <a:lnL w="12700" cap="flat" cmpd="sng" algn="ctr">
                      <a:noFill/>
                      <a:prstDash val="solid"/>
                      <a:round/>
                      <a:headEnd type="none" w="med" len="med"/>
                      <a:tailEnd type="none" w="med" len="med"/>
                    </a:lnL>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117.6, </a:t>
                      </a:r>
                      <a:r>
                        <a:rPr lang="en-US" sz="1000" b="0" i="0" u="none" strike="noStrike" dirty="0">
                          <a:solidFill>
                            <a:schemeClr val="tx1">
                              <a:lumMod val="50000"/>
                              <a:lumOff val="50000"/>
                            </a:schemeClr>
                          </a:solidFill>
                          <a:effectLst/>
                          <a:latin typeface="Arial"/>
                        </a:rPr>
                        <a:t>Q4</a:t>
                      </a:r>
                    </a:p>
                  </a:txBody>
                  <a:tcPr marL="9525" marR="9525" marT="9525" marB="0" anchor="ctr">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119.3, </a:t>
                      </a:r>
                      <a:r>
                        <a:rPr lang="en-US" sz="1000" b="0" i="0" u="none" strike="noStrike" dirty="0">
                          <a:solidFill>
                            <a:schemeClr val="tx1">
                              <a:lumMod val="50000"/>
                              <a:lumOff val="50000"/>
                            </a:schemeClr>
                          </a:solidFill>
                          <a:effectLst/>
                          <a:latin typeface="Arial"/>
                        </a:rPr>
                        <a:t>Q2</a:t>
                      </a:r>
                    </a:p>
                  </a:txBody>
                  <a:tcPr marL="9525" marR="9525" marT="9525" marB="0" anchor="ctr">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102.7, </a:t>
                      </a:r>
                      <a:r>
                        <a:rPr lang="en-US" sz="1000" b="0" i="0" u="none" strike="noStrike" dirty="0">
                          <a:solidFill>
                            <a:schemeClr val="tx1">
                              <a:lumMod val="50000"/>
                              <a:lumOff val="50000"/>
                            </a:schemeClr>
                          </a:solidFill>
                          <a:effectLst/>
                          <a:latin typeface="Arial"/>
                        </a:rPr>
                        <a:t>Q5</a:t>
                      </a:r>
                    </a:p>
                  </a:txBody>
                  <a:tcPr marL="9525" marR="9525" marT="9525" marB="0" anchor="ctr">
                    <a:lnR w="1270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r>
              <a:tr h="321768">
                <a:tc>
                  <a:txBody>
                    <a:bodyPr/>
                    <a:lstStyle/>
                    <a:p>
                      <a:pPr algn="ctr" fontAlgn="ctr"/>
                      <a:r>
                        <a:rPr lang="en-US" sz="1000" b="0" i="0" u="none" strike="noStrike">
                          <a:solidFill>
                            <a:srgbClr val="000000"/>
                          </a:solidFill>
                          <a:effectLst/>
                          <a:latin typeface="Arial"/>
                        </a:rPr>
                        <a:t>-0.6%</a:t>
                      </a:r>
                    </a:p>
                  </a:txBody>
                  <a:tcPr marL="9525" marR="9525" marT="9525" marB="0" anchor="ctr">
                    <a:lnL w="12700" cap="flat" cmpd="sng" algn="ctr">
                      <a:noFill/>
                      <a:prstDash val="solid"/>
                      <a:round/>
                      <a:headEnd type="none" w="med" len="med"/>
                      <a:tailEnd type="none" w="med" len="med"/>
                    </a:lnL>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Arial"/>
                        </a:rPr>
                        <a:t>-6.2%</a:t>
                      </a:r>
                    </a:p>
                  </a:txBody>
                  <a:tcPr marL="9525" marR="9525" marT="9525" marB="0" anchor="ctr">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-4.8%</a:t>
                      </a:r>
                    </a:p>
                  </a:txBody>
                  <a:tcPr marL="9525" marR="9525" marT="9525" marB="0" anchor="ctr">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n-US" sz="1000" b="0" i="0" u="none" strike="noStrike" dirty="0">
                          <a:solidFill>
                            <a:srgbClr val="000000"/>
                          </a:solidFill>
                          <a:effectLst/>
                          <a:latin typeface="Arial"/>
                        </a:rPr>
                        <a:t>-17.1%</a:t>
                      </a:r>
                    </a:p>
                  </a:txBody>
                  <a:tcPr marL="9525" marR="9525" marT="9525" marB="0" anchor="ctr">
                    <a:lnR w="12700" cap="flat" cmpd="sng" algn="ctr">
                      <a:no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4">
                        <a:lumMod val="40000"/>
                        <a:lumOff val="60000"/>
                      </a:schemeClr>
                    </a:solidFill>
                  </a:tcPr>
                </a:tc>
              </a:tr>
            </a:tbl>
          </a:graphicData>
        </a:graphic>
      </p:graphicFrame>
      <p:grpSp>
        <p:nvGrpSpPr>
          <p:cNvPr id="32" name="Group 31"/>
          <p:cNvGrpSpPr/>
          <p:nvPr/>
        </p:nvGrpSpPr>
        <p:grpSpPr>
          <a:xfrm>
            <a:off x="331787" y="852488"/>
            <a:ext cx="1072260" cy="123111"/>
            <a:chOff x="7736104" y="457858"/>
            <a:chExt cx="1072260" cy="123111"/>
          </a:xfrm>
        </p:grpSpPr>
        <p:sp>
          <p:nvSpPr>
            <p:cNvPr id="35" name="Rectangle 7"/>
            <p:cNvSpPr txBox="1">
              <a:spLocks/>
            </p:cNvSpPr>
            <p:nvPr>
              <p:custDataLst>
                <p:tags r:id="rId23"/>
              </p:custDataLst>
            </p:nvPr>
          </p:nvSpPr>
          <p:spPr>
            <a:xfrm>
              <a:off x="7736104" y="457858"/>
              <a:ext cx="149409" cy="105043"/>
            </a:xfrm>
            <a:prstGeom prst="rect">
              <a:avLst/>
            </a:prstGeom>
            <a:solidFill>
              <a:schemeClr val="accent4">
                <a:lumMod val="60000"/>
                <a:lumOff val="40000"/>
              </a:schemeClr>
            </a:solidFill>
            <a:ln w="9525">
              <a:no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050" dirty="0">
                <a:solidFill>
                  <a:schemeClr val="accent6"/>
                </a:solidFill>
              </a:endParaRPr>
            </a:p>
          </p:txBody>
        </p:sp>
        <p:sp>
          <p:nvSpPr>
            <p:cNvPr id="38" name="TextBox 37"/>
            <p:cNvSpPr txBox="1">
              <a:spLocks/>
            </p:cNvSpPr>
            <p:nvPr/>
          </p:nvSpPr>
          <p:spPr>
            <a:xfrm>
              <a:off x="7933010" y="457858"/>
              <a:ext cx="875354" cy="12311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800" dirty="0" smtClean="0"/>
                <a:t>Greatest difference</a:t>
              </a:r>
              <a:endParaRPr lang="en-US" sz="800" i="1" dirty="0"/>
            </a:p>
          </p:txBody>
        </p:sp>
      </p:grpSp>
    </p:spTree>
    <p:extLst>
      <p:ext uri="{BB962C8B-B14F-4D97-AF65-F5344CB8AC3E}">
        <p14:creationId xmlns:p14="http://schemas.microsoft.com/office/powerpoint/2010/main" val="3866167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526"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ea typeface="Arial Unicode MS" panose="020B0604020202020204" pitchFamily="34" charset="-128"/>
              <a:cs typeface="Arial Unicode MS" panose="020B0604020202020204" pitchFamily="34" charset="-128"/>
              <a:sym typeface="+mn-lt"/>
            </a:endParaRPr>
          </a:p>
        </p:txBody>
      </p:sp>
      <p:grpSp>
        <p:nvGrpSpPr>
          <p:cNvPr id="7" name="Group 6"/>
          <p:cNvGrpSpPr/>
          <p:nvPr/>
        </p:nvGrpSpPr>
        <p:grpSpPr>
          <a:xfrm>
            <a:off x="331787" y="904031"/>
            <a:ext cx="7650163" cy="5020519"/>
            <a:chOff x="331787" y="904031"/>
            <a:chExt cx="7650163" cy="5020519"/>
          </a:xfrm>
        </p:grpSpPr>
        <p:sp>
          <p:nvSpPr>
            <p:cNvPr id="51"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53"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Real Disposable Income Growth Rate</a:t>
              </a:r>
              <a:endParaRPr lang="en-US" sz="1100" dirty="0"/>
            </a:p>
            <a:p>
              <a:r>
                <a:rPr lang="en-US" sz="1100" dirty="0" smtClean="0"/>
                <a:t>(%)</a:t>
              </a:r>
              <a:endParaRPr lang="en-US" sz="1100" dirty="0"/>
            </a:p>
          </p:txBody>
        </p:sp>
        <p:sp>
          <p:nvSpPr>
            <p:cNvPr id="54"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Nominal Disposable </a:t>
              </a:r>
              <a:r>
                <a:rPr lang="en-US" sz="1100" b="1" dirty="0"/>
                <a:t>Income Growth Rate</a:t>
              </a:r>
              <a:endParaRPr lang="en-US" sz="1100" dirty="0"/>
            </a:p>
            <a:p>
              <a:r>
                <a:rPr lang="en-US" sz="1100" dirty="0"/>
                <a:t>(%)</a:t>
              </a:r>
            </a:p>
          </p:txBody>
        </p:sp>
        <p:sp>
          <p:nvSpPr>
            <p:cNvPr id="55" name="Rectangle 54"/>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56" name="Straight Connector 55"/>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59" name="Rectangle 58"/>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60" name="Group 59"/>
            <p:cNvGrpSpPr>
              <a:grpSpLocks/>
            </p:cNvGrpSpPr>
            <p:nvPr/>
          </p:nvGrpSpPr>
          <p:grpSpPr>
            <a:xfrm>
              <a:off x="1424514" y="3164705"/>
              <a:ext cx="6055351" cy="169277"/>
              <a:chOff x="1301361" y="3269599"/>
              <a:chExt cx="6492156" cy="169277"/>
            </a:xfrm>
          </p:grpSpPr>
          <p:sp>
            <p:nvSpPr>
              <p:cNvPr id="61" name="TextBox 60"/>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62" name="TextBox 61"/>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2018Q1</a:t>
                </a:r>
                <a:endParaRPr lang="en-US" sz="1100" dirty="0"/>
              </a:p>
            </p:txBody>
          </p:sp>
          <p:sp>
            <p:nvSpPr>
              <p:cNvPr id="64" name="TextBox 63"/>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66" name="Group 65"/>
            <p:cNvGrpSpPr>
              <a:grpSpLocks/>
            </p:cNvGrpSpPr>
            <p:nvPr/>
          </p:nvGrpSpPr>
          <p:grpSpPr>
            <a:xfrm>
              <a:off x="1424514" y="5688968"/>
              <a:ext cx="6055351" cy="169277"/>
              <a:chOff x="1301361" y="3269599"/>
              <a:chExt cx="6492156" cy="169277"/>
            </a:xfrm>
          </p:grpSpPr>
          <p:sp>
            <p:nvSpPr>
              <p:cNvPr id="73" name="TextBox 72"/>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74" name="TextBox 73"/>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75" name="TextBox 74"/>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sp>
        <p:nvSpPr>
          <p:cNvPr id="57"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smtClean="0">
                <a:latin typeface="+mn-lt"/>
              </a:rPr>
              <a:t>Source</a:t>
            </a:r>
            <a:r>
              <a:rPr lang="en-US" sz="800" dirty="0">
                <a:latin typeface="+mn-lt"/>
              </a:rPr>
              <a:t>: BHC Stress Scenario for CCAR 2016, </a:t>
            </a:r>
            <a:r>
              <a:rPr lang="en-US" sz="800" dirty="0" smtClean="0">
                <a:latin typeface="+mn-lt"/>
              </a:rPr>
              <a:t>Moody’s </a:t>
            </a:r>
            <a:r>
              <a:rPr lang="en-US" sz="800" dirty="0">
                <a:latin typeface="+mn-lt"/>
              </a:rPr>
              <a:t>US Macroeconomic Outlook Alternative Scenarios </a:t>
            </a:r>
            <a:r>
              <a:rPr lang="en-US" sz="800" dirty="0" smtClean="0">
                <a:latin typeface="+mn-lt"/>
              </a:rPr>
              <a:t>January 2016, </a:t>
            </a:r>
            <a:r>
              <a:rPr lang="en-US" sz="800" dirty="0">
                <a:latin typeface="+mn-lt"/>
              </a:rPr>
              <a:t>Moody’s Data Buffet</a:t>
            </a:r>
          </a:p>
        </p:txBody>
      </p:sp>
      <p:sp>
        <p:nvSpPr>
          <p:cNvPr id="32" name="TextBox 31"/>
          <p:cNvSpPr txBox="1"/>
          <p:nvPr/>
        </p:nvSpPr>
        <p:spPr>
          <a:xfrm>
            <a:off x="7685858" y="2495196"/>
            <a:ext cx="1107304" cy="1838196"/>
          </a:xfrm>
          <a:prstGeom prst="rect">
            <a:avLst/>
          </a:prstGeom>
          <a:solidFill>
            <a:schemeClr val="bg1"/>
          </a:solidFill>
          <a:ln w="12700">
            <a:solidFill>
              <a:schemeClr val="accent3"/>
            </a:solidFill>
            <a:miter lim="800000"/>
            <a:headEnd/>
            <a:tailEnd/>
          </a:ln>
          <a:effectLst>
            <a:outerShdw blurRad="50800" dist="38100" dir="2700000" algn="tl" rotWithShape="0">
              <a:prstClr val="black">
                <a:alpha val="40000"/>
              </a:prstClr>
            </a:outerShdw>
          </a:effectLst>
        </p:spPr>
        <p:txBody>
          <a:bodyPr vert="horz" wrap="square" lIns="72009" tIns="72009" rIns="72009" bIns="72009" numCol="1" anchor="ctr"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lvl="1"/>
            <a:r>
              <a:rPr lang="en-US" sz="1100" dirty="0" smtClean="0"/>
              <a:t>The FRB Severely Adverse scenario projects a moderate drop in the disposable income growth rate</a:t>
            </a:r>
            <a:endParaRPr lang="en-US" sz="1100" dirty="0"/>
          </a:p>
        </p:txBody>
      </p:sp>
      <p:cxnSp>
        <p:nvCxnSpPr>
          <p:cNvPr id="70" name="Straight Connector 69"/>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7"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FRB Adverse</a:t>
            </a:r>
            <a:endParaRPr lang="en-US" sz="900" dirty="0">
              <a:latin typeface="Arial" panose="020B0604020202020204" pitchFamily="34" charset="0"/>
              <a:sym typeface="Arial" panose="020B0604020202020204" pitchFamily="34" charset="0"/>
            </a:endParaRPr>
          </a:p>
        </p:txBody>
      </p:sp>
      <p:sp>
        <p:nvSpPr>
          <p:cNvPr id="78"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82"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83"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FRB Base</a:t>
            </a:r>
            <a:endParaRPr lang="en-US" sz="900" dirty="0">
              <a:latin typeface="Arial" panose="020B0604020202020204" pitchFamily="34" charset="0"/>
              <a:sym typeface="Arial" panose="020B0604020202020204" pitchFamily="34" charset="0"/>
            </a:endParaRPr>
          </a:p>
        </p:txBody>
      </p:sp>
      <p:grpSp>
        <p:nvGrpSpPr>
          <p:cNvPr id="84" name="Group 83"/>
          <p:cNvGrpSpPr/>
          <p:nvPr/>
        </p:nvGrpSpPr>
        <p:grpSpPr>
          <a:xfrm>
            <a:off x="4729323" y="445981"/>
            <a:ext cx="1242403" cy="146647"/>
            <a:chOff x="5717552" y="425258"/>
            <a:chExt cx="1242403" cy="146647"/>
          </a:xfrm>
        </p:grpSpPr>
        <p:sp>
          <p:nvSpPr>
            <p:cNvPr id="85"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86"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87" name="Straight Connector 86"/>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8"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FRB Severely Adverse</a:t>
            </a:r>
            <a:endParaRPr lang="en-US" sz="900" dirty="0">
              <a:latin typeface="Arial" panose="020B0604020202020204" pitchFamily="34" charset="0"/>
              <a:sym typeface="Arial" panose="020B0604020202020204" pitchFamily="34" charset="0"/>
            </a:endParaRPr>
          </a:p>
        </p:txBody>
      </p:sp>
      <p:graphicFrame>
        <p:nvGraphicFramePr>
          <p:cNvPr id="37" name="Object 46"/>
          <p:cNvGraphicFramePr>
            <a:graphicFrameLocks/>
          </p:cNvGraphicFramePr>
          <p:nvPr>
            <p:extLst>
              <p:ext uri="{D42A27DB-BD31-4B8C-83A1-F6EECF244321}">
                <p14:modId xmlns:p14="http://schemas.microsoft.com/office/powerpoint/2010/main" val="856190565"/>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8" name="Object 46"/>
          <p:cNvGraphicFramePr>
            <a:graphicFrameLocks/>
          </p:cNvGraphicFramePr>
          <p:nvPr>
            <p:extLst>
              <p:ext uri="{D42A27DB-BD31-4B8C-83A1-F6EECF244321}">
                <p14:modId xmlns:p14="http://schemas.microsoft.com/office/powerpoint/2010/main" val="3711191593"/>
              </p:ext>
            </p:extLst>
          </p:nvPr>
        </p:nvGraphicFramePr>
        <p:xfrm>
          <a:off x="142451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
        <p:nvSpPr>
          <p:cNvPr id="41"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a:t>Additional FRS domestic variables</a:t>
            </a:r>
            <a:endParaRPr lang="en-US" i="1" dirty="0"/>
          </a:p>
        </p:txBody>
      </p:sp>
    </p:spTree>
    <p:extLst>
      <p:ext uri="{BB962C8B-B14F-4D97-AF65-F5344CB8AC3E}">
        <p14:creationId xmlns:p14="http://schemas.microsoft.com/office/powerpoint/2010/main" val="2721947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18906131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712"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latin typeface="Arial" panose="020B0604020202020204" pitchFamily="34" charset="0"/>
              <a:ea typeface="Arial Unicode MS" panose="020B0604020202020204" pitchFamily="34" charset="-128"/>
              <a:cs typeface="Arial Unicode MS" panose="020B0604020202020204" pitchFamily="34" charset="-128"/>
              <a:sym typeface="Arial" panose="020B0604020202020204" pitchFamily="34" charset="0"/>
            </a:endParaRPr>
          </a:p>
        </p:txBody>
      </p:sp>
      <p:grpSp>
        <p:nvGrpSpPr>
          <p:cNvPr id="79" name="Group 78"/>
          <p:cNvGrpSpPr/>
          <p:nvPr/>
        </p:nvGrpSpPr>
        <p:grpSpPr>
          <a:xfrm>
            <a:off x="331787" y="904031"/>
            <a:ext cx="7650163" cy="5020519"/>
            <a:chOff x="331787" y="904031"/>
            <a:chExt cx="7650163" cy="5020519"/>
          </a:xfrm>
        </p:grpSpPr>
        <p:sp>
          <p:nvSpPr>
            <p:cNvPr id="80"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81"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Mortgage rate </a:t>
              </a:r>
              <a:r>
                <a:rPr lang="en-US" sz="1100" dirty="0" smtClean="0"/>
                <a:t>(%)</a:t>
              </a:r>
              <a:endParaRPr lang="en-US" sz="1100" dirty="0"/>
            </a:p>
          </p:txBody>
        </p:sp>
        <p:sp>
          <p:nvSpPr>
            <p:cNvPr id="82"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Market Volatility </a:t>
              </a:r>
              <a:r>
                <a:rPr lang="en-US" sz="1100" b="1" dirty="0" smtClean="0"/>
                <a:t>Index</a:t>
              </a:r>
              <a:endParaRPr lang="en-US" sz="1100" dirty="0"/>
            </a:p>
          </p:txBody>
        </p:sp>
        <p:sp>
          <p:nvSpPr>
            <p:cNvPr id="83" name="Rectangle 82"/>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84" name="Straight Connector 83"/>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85" name="Rectangle 84"/>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86" name="Group 85"/>
            <p:cNvGrpSpPr>
              <a:grpSpLocks/>
            </p:cNvGrpSpPr>
            <p:nvPr/>
          </p:nvGrpSpPr>
          <p:grpSpPr>
            <a:xfrm>
              <a:off x="1424514" y="3164705"/>
              <a:ext cx="6055351" cy="169277"/>
              <a:chOff x="1301361" y="3269599"/>
              <a:chExt cx="6492156" cy="169277"/>
            </a:xfrm>
          </p:grpSpPr>
          <p:sp>
            <p:nvSpPr>
              <p:cNvPr id="105" name="TextBox 104"/>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106" name="TextBox 105"/>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7" name="TextBox 106"/>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101" name="Group 100"/>
            <p:cNvGrpSpPr>
              <a:grpSpLocks/>
            </p:cNvGrpSpPr>
            <p:nvPr/>
          </p:nvGrpSpPr>
          <p:grpSpPr>
            <a:xfrm>
              <a:off x="1424514" y="5688968"/>
              <a:ext cx="6055351" cy="169277"/>
              <a:chOff x="1301361" y="3269599"/>
              <a:chExt cx="6492156" cy="169277"/>
            </a:xfrm>
          </p:grpSpPr>
          <p:sp>
            <p:nvSpPr>
              <p:cNvPr id="102" name="TextBox 101"/>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103" name="TextBox 102"/>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4" name="TextBox 103"/>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sp>
        <p:nvSpPr>
          <p:cNvPr id="73"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t>Source: BHC Stress Scenario for CCAR 2016, Moody’s US Macroeconomic Outlook Alternative Scenarios January 2016, Moody’s Data Buffet</a:t>
            </a:r>
          </a:p>
        </p:txBody>
      </p:sp>
      <p:sp>
        <p:nvSpPr>
          <p:cNvPr id="88" name="TextBox 87"/>
          <p:cNvSpPr txBox="1"/>
          <p:nvPr/>
        </p:nvSpPr>
        <p:spPr>
          <a:xfrm>
            <a:off x="7685858" y="2399017"/>
            <a:ext cx="1107304" cy="2219069"/>
          </a:xfrm>
          <a:prstGeom prst="rect">
            <a:avLst/>
          </a:prstGeom>
          <a:solidFill>
            <a:schemeClr val="bg1"/>
          </a:solidFill>
          <a:ln w="12700">
            <a:solidFill>
              <a:schemeClr val="accent6"/>
            </a:solidFill>
            <a:miter lim="800000"/>
            <a:headEnd/>
            <a:tailEnd/>
          </a:ln>
          <a:effectLst>
            <a:outerShdw blurRad="50800" dist="38100" dir="2700000" algn="tl" rotWithShape="0">
              <a:prstClr val="black">
                <a:alpha val="40000"/>
              </a:prstClr>
            </a:outerShdw>
          </a:effectLst>
        </p:spPr>
        <p:txBody>
          <a:bodyPr vert="horz" wrap="square" lIns="72009" tIns="72009" rIns="72009" bIns="72009" numCol="1" anchor="ctr"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lvl="1"/>
            <a:r>
              <a:rPr lang="en-US" sz="1100" dirty="0"/>
              <a:t>Mortgage rates track similarly in all </a:t>
            </a:r>
            <a:r>
              <a:rPr lang="en-US" sz="1100" dirty="0" smtClean="0"/>
              <a:t>scenarios</a:t>
            </a:r>
          </a:p>
          <a:p>
            <a:pPr lvl="1">
              <a:spcBef>
                <a:spcPct val="25000"/>
              </a:spcBef>
            </a:pPr>
            <a:r>
              <a:rPr lang="en-US" sz="1100" dirty="0"/>
              <a:t>Market volatility is significantly greater in FRS Severely Adverse</a:t>
            </a:r>
          </a:p>
        </p:txBody>
      </p:sp>
      <p:cxnSp>
        <p:nvCxnSpPr>
          <p:cNvPr id="37" name="Straight Connector 36"/>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42"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43"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44"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grpSp>
        <p:nvGrpSpPr>
          <p:cNvPr id="47" name="Group 46"/>
          <p:cNvGrpSpPr/>
          <p:nvPr/>
        </p:nvGrpSpPr>
        <p:grpSpPr>
          <a:xfrm>
            <a:off x="4729323" y="445981"/>
            <a:ext cx="1242403" cy="146647"/>
            <a:chOff x="5717552" y="425258"/>
            <a:chExt cx="1242403" cy="146647"/>
          </a:xfrm>
        </p:grpSpPr>
        <p:sp>
          <p:nvSpPr>
            <p:cNvPr id="59"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60"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61" name="Straight Connector 60"/>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45" name="Object 46"/>
          <p:cNvGraphicFramePr>
            <a:graphicFrameLocks/>
          </p:cNvGraphicFramePr>
          <p:nvPr>
            <p:extLst>
              <p:ext uri="{D42A27DB-BD31-4B8C-83A1-F6EECF244321}">
                <p14:modId xmlns:p14="http://schemas.microsoft.com/office/powerpoint/2010/main" val="2154597595"/>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sp>
        <p:nvSpPr>
          <p:cNvPr id="48"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a:t>Additional FRS domestic variables</a:t>
            </a:r>
            <a:endParaRPr lang="en-US" i="1" dirty="0"/>
          </a:p>
        </p:txBody>
      </p:sp>
      <p:graphicFrame>
        <p:nvGraphicFramePr>
          <p:cNvPr id="49" name="Object 46"/>
          <p:cNvGraphicFramePr>
            <a:graphicFrameLocks/>
          </p:cNvGraphicFramePr>
          <p:nvPr>
            <p:extLst>
              <p:ext uri="{D42A27DB-BD31-4B8C-83A1-F6EECF244321}">
                <p14:modId xmlns:p14="http://schemas.microsoft.com/office/powerpoint/2010/main" val="613857901"/>
              </p:ext>
            </p:extLst>
          </p:nvPr>
        </p:nvGraphicFramePr>
        <p:xfrm>
          <a:off x="142451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51262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2758625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8550" name="think-cell Slide" r:id="rId7" imgW="524" imgH="526" progId="TCLayout.ActiveDocument.1">
                  <p:embed/>
                </p:oleObj>
              </mc:Choice>
              <mc:Fallback>
                <p:oleObj name="think-cell Slide" r:id="rId7" imgW="524" imgH="526"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latin typeface="Arial" panose="020B0604020202020204" pitchFamily="34"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73"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t>Source: BHC Stress Scenario for CCAR 2016, Moody’s US Macroeconomic Outlook Alternative Scenarios January 2016, Moody’s Data Buffet</a:t>
            </a:r>
          </a:p>
        </p:txBody>
      </p:sp>
      <p:cxnSp>
        <p:nvCxnSpPr>
          <p:cNvPr id="37" name="Straight Connector 36"/>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42"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43"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44"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grpSp>
        <p:nvGrpSpPr>
          <p:cNvPr id="47" name="Group 46"/>
          <p:cNvGrpSpPr/>
          <p:nvPr/>
        </p:nvGrpSpPr>
        <p:grpSpPr>
          <a:xfrm>
            <a:off x="4729323" y="445981"/>
            <a:ext cx="1242403" cy="146647"/>
            <a:chOff x="5717552" y="425258"/>
            <a:chExt cx="1242403" cy="146647"/>
          </a:xfrm>
        </p:grpSpPr>
        <p:sp>
          <p:nvSpPr>
            <p:cNvPr id="59"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60"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61" name="Straight Connector 60"/>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pSp>
        <p:nvGrpSpPr>
          <p:cNvPr id="2" name="Group 1"/>
          <p:cNvGrpSpPr/>
          <p:nvPr/>
        </p:nvGrpSpPr>
        <p:grpSpPr>
          <a:xfrm>
            <a:off x="331787" y="889000"/>
            <a:ext cx="7650163" cy="2692400"/>
            <a:chOff x="331787" y="889000"/>
            <a:chExt cx="7650163" cy="2692400"/>
          </a:xfrm>
        </p:grpSpPr>
        <p:sp>
          <p:nvSpPr>
            <p:cNvPr id="80" name="Rectangle 6"/>
            <p:cNvSpPr txBox="1">
              <a:spLocks/>
            </p:cNvSpPr>
            <p:nvPr>
              <p:custDataLst>
                <p:tags r:id="rId4"/>
              </p:custDataLst>
            </p:nvPr>
          </p:nvSpPr>
          <p:spPr>
            <a:xfrm>
              <a:off x="331787" y="904031"/>
              <a:ext cx="7650163" cy="267736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81"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Prime rate </a:t>
              </a:r>
              <a:r>
                <a:rPr lang="en-US" sz="1100" dirty="0" smtClean="0"/>
                <a:t>(%)</a:t>
              </a:r>
              <a:endParaRPr lang="en-US" sz="1100" dirty="0"/>
            </a:p>
          </p:txBody>
        </p:sp>
        <p:sp>
          <p:nvSpPr>
            <p:cNvPr id="83" name="Rectangle 82"/>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84" name="Straight Connector 83"/>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nvGrpSpPr>
            <p:cNvPr id="86" name="Group 85"/>
            <p:cNvGrpSpPr>
              <a:grpSpLocks/>
            </p:cNvGrpSpPr>
            <p:nvPr/>
          </p:nvGrpSpPr>
          <p:grpSpPr>
            <a:xfrm>
              <a:off x="1424514" y="3164705"/>
              <a:ext cx="6055351" cy="169277"/>
              <a:chOff x="1301361" y="3269599"/>
              <a:chExt cx="6492156" cy="169277"/>
            </a:xfrm>
          </p:grpSpPr>
          <p:sp>
            <p:nvSpPr>
              <p:cNvPr id="105" name="TextBox 104"/>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106" name="TextBox 105"/>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7" name="TextBox 106"/>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aphicFrame>
          <p:nvGraphicFramePr>
            <p:cNvPr id="45" name="Object 46"/>
            <p:cNvGraphicFramePr>
              <a:graphicFrameLocks/>
            </p:cNvGraphicFramePr>
            <p:nvPr>
              <p:extLst>
                <p:ext uri="{D42A27DB-BD31-4B8C-83A1-F6EECF244321}">
                  <p14:modId xmlns:p14="http://schemas.microsoft.com/office/powerpoint/2010/main" val="1958724211"/>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9"/>
            </a:graphicData>
          </a:graphic>
        </p:graphicFrame>
      </p:grpSp>
      <p:sp>
        <p:nvSpPr>
          <p:cNvPr id="48"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a:t>Additional FRS domestic variables</a:t>
            </a:r>
            <a:endParaRPr lang="en-US" i="1" dirty="0"/>
          </a:p>
        </p:txBody>
      </p:sp>
      <p:sp>
        <p:nvSpPr>
          <p:cNvPr id="88" name="TextBox 87"/>
          <p:cNvSpPr txBox="1"/>
          <p:nvPr/>
        </p:nvSpPr>
        <p:spPr>
          <a:xfrm>
            <a:off x="7685858" y="1286706"/>
            <a:ext cx="1107304" cy="2176750"/>
          </a:xfrm>
          <a:prstGeom prst="rect">
            <a:avLst/>
          </a:prstGeom>
          <a:solidFill>
            <a:schemeClr val="bg1"/>
          </a:solidFill>
          <a:ln w="12700">
            <a:solidFill>
              <a:schemeClr val="accent6"/>
            </a:solidFill>
            <a:miter lim="800000"/>
            <a:headEnd/>
            <a:tailEnd/>
          </a:ln>
          <a:effectLst>
            <a:outerShdw blurRad="50800" dist="38100" dir="2700000" algn="tl" rotWithShape="0">
              <a:prstClr val="black">
                <a:alpha val="40000"/>
              </a:prstClr>
            </a:outerShdw>
          </a:effectLst>
        </p:spPr>
        <p:txBody>
          <a:bodyPr vert="horz" wrap="square" lIns="72009" tIns="72009" rIns="72009" bIns="72009" numCol="1" anchor="ctr"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lvl="1"/>
            <a:r>
              <a:rPr lang="en-US" sz="1100" dirty="0" smtClean="0"/>
              <a:t>The prime rate drops negative in the FRS Severely Adverse Scenario and stays flat at near zero in the BHC Stress scenario</a:t>
            </a:r>
            <a:endParaRPr lang="en-US" sz="1100" dirty="0"/>
          </a:p>
        </p:txBody>
      </p:sp>
    </p:spTree>
    <p:extLst>
      <p:ext uri="{BB962C8B-B14F-4D97-AF65-F5344CB8AC3E}">
        <p14:creationId xmlns:p14="http://schemas.microsoft.com/office/powerpoint/2010/main" val="204507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9760495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756"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latin typeface="Arial" panose="020B0604020202020204" pitchFamily="34" charset="0"/>
              <a:ea typeface="Arial Unicode MS" panose="020B0604020202020204" pitchFamily="34" charset="-128"/>
              <a:cs typeface="Arial Unicode MS" panose="020B0604020202020204" pitchFamily="34" charset="-128"/>
              <a:sym typeface="Arial" panose="020B0604020202020204" pitchFamily="34" charset="0"/>
            </a:endParaRPr>
          </a:p>
        </p:txBody>
      </p:sp>
      <p:grpSp>
        <p:nvGrpSpPr>
          <p:cNvPr id="75" name="Group 74"/>
          <p:cNvGrpSpPr/>
          <p:nvPr/>
        </p:nvGrpSpPr>
        <p:grpSpPr>
          <a:xfrm>
            <a:off x="331787" y="904031"/>
            <a:ext cx="7650163" cy="5020519"/>
            <a:chOff x="331787" y="904031"/>
            <a:chExt cx="7650163" cy="5020519"/>
          </a:xfrm>
        </p:grpSpPr>
        <p:sp>
          <p:nvSpPr>
            <p:cNvPr id="76" name="Rectangle 6"/>
            <p:cNvSpPr txBox="1">
              <a:spLocks/>
            </p:cNvSpPr>
            <p:nvPr>
              <p:custDataLst>
                <p:tags r:id="rId5"/>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77" name="Rectangle 7"/>
            <p:cNvSpPr txBox="1">
              <a:spLocks/>
            </p:cNvSpPr>
            <p:nvPr>
              <p:custDataLst>
                <p:tags r:id="rId6"/>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Euro area real GDP growth</a:t>
              </a:r>
              <a:endParaRPr lang="en-US" sz="1100" dirty="0"/>
            </a:p>
          </p:txBody>
        </p:sp>
        <p:sp>
          <p:nvSpPr>
            <p:cNvPr id="82" name="Rectangle 81"/>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85" name="Group 84"/>
            <p:cNvGrpSpPr>
              <a:grpSpLocks/>
            </p:cNvGrpSpPr>
            <p:nvPr/>
          </p:nvGrpSpPr>
          <p:grpSpPr>
            <a:xfrm>
              <a:off x="1424514" y="3164705"/>
              <a:ext cx="6055351" cy="169277"/>
              <a:chOff x="1301361" y="3269599"/>
              <a:chExt cx="6492156" cy="169277"/>
            </a:xfrm>
          </p:grpSpPr>
          <p:sp>
            <p:nvSpPr>
              <p:cNvPr id="102" name="TextBox 101"/>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107" name="TextBox 106"/>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8" name="TextBox 107"/>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sp>
        <p:nvSpPr>
          <p:cNvPr id="110"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t>Source: BHC Stress Scenario for CCAR 2016, Moody’s US Macroeconomic Outlook Alternative Scenarios January 2016, Moody’s Data Buffet</a:t>
            </a:r>
          </a:p>
        </p:txBody>
      </p:sp>
      <p:sp>
        <p:nvSpPr>
          <p:cNvPr id="52" name="Rectangle 7"/>
          <p:cNvSpPr txBox="1">
            <a:spLocks/>
          </p:cNvSpPr>
          <p:nvPr>
            <p:custDataLst>
              <p:tags r:id="rId4"/>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Euro area inflation</a:t>
            </a:r>
          </a:p>
        </p:txBody>
      </p:sp>
      <p:cxnSp>
        <p:nvCxnSpPr>
          <p:cNvPr id="53" name="Straight Connector 52"/>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54" name="Rectangle 53"/>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55" name="Group 54"/>
          <p:cNvGrpSpPr>
            <a:grpSpLocks/>
          </p:cNvGrpSpPr>
          <p:nvPr/>
        </p:nvGrpSpPr>
        <p:grpSpPr>
          <a:xfrm>
            <a:off x="1424514" y="5688968"/>
            <a:ext cx="6055351" cy="169277"/>
            <a:chOff x="1301361" y="3269599"/>
            <a:chExt cx="6492156" cy="169277"/>
          </a:xfrm>
        </p:grpSpPr>
        <p:sp>
          <p:nvSpPr>
            <p:cNvPr id="56" name="TextBox 55"/>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57" name="TextBox 56"/>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58" name="TextBox 57"/>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cxnSp>
        <p:nvCxnSpPr>
          <p:cNvPr id="37" name="Straight Connector 36"/>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63"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64"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65"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grpSp>
        <p:nvGrpSpPr>
          <p:cNvPr id="66" name="Group 65"/>
          <p:cNvGrpSpPr/>
          <p:nvPr/>
        </p:nvGrpSpPr>
        <p:grpSpPr>
          <a:xfrm>
            <a:off x="4729323" y="445981"/>
            <a:ext cx="1242403" cy="146647"/>
            <a:chOff x="5717552" y="425258"/>
            <a:chExt cx="1242403" cy="146647"/>
          </a:xfrm>
        </p:grpSpPr>
        <p:sp>
          <p:nvSpPr>
            <p:cNvPr id="67"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68"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69" name="Straight Connector 68"/>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39" name="Object 46"/>
          <p:cNvGraphicFramePr>
            <a:graphicFrameLocks/>
          </p:cNvGraphicFramePr>
          <p:nvPr>
            <p:extLst>
              <p:ext uri="{D42A27DB-BD31-4B8C-83A1-F6EECF244321}">
                <p14:modId xmlns:p14="http://schemas.microsoft.com/office/powerpoint/2010/main" val="796475169"/>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0" name="Object 46"/>
          <p:cNvGraphicFramePr>
            <a:graphicFrameLocks/>
          </p:cNvGraphicFramePr>
          <p:nvPr>
            <p:extLst>
              <p:ext uri="{D42A27DB-BD31-4B8C-83A1-F6EECF244321}">
                <p14:modId xmlns:p14="http://schemas.microsoft.com/office/powerpoint/2010/main" val="3674519447"/>
              </p:ext>
            </p:extLst>
          </p:nvPr>
        </p:nvGraphicFramePr>
        <p:xfrm>
          <a:off x="142451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
        <p:nvSpPr>
          <p:cNvPr id="41"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smtClean="0"/>
              <a:t>FRS International variables</a:t>
            </a:r>
            <a:endParaRPr lang="en-US" i="1" dirty="0"/>
          </a:p>
        </p:txBody>
      </p:sp>
    </p:spTree>
    <p:extLst>
      <p:ext uri="{BB962C8B-B14F-4D97-AF65-F5344CB8AC3E}">
        <p14:creationId xmlns:p14="http://schemas.microsoft.com/office/powerpoint/2010/main" val="2738011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5077"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latin typeface="Arial" panose="020B0604020202020204" pitchFamily="34" charset="0"/>
              <a:ea typeface="Arial Unicode MS" panose="020B0604020202020204" pitchFamily="34" charset="-128"/>
              <a:cs typeface="Arial Unicode MS" panose="020B0604020202020204" pitchFamily="34" charset="-128"/>
              <a:sym typeface="Arial" panose="020B0604020202020204" pitchFamily="34" charset="0"/>
            </a:endParaRPr>
          </a:p>
        </p:txBody>
      </p:sp>
      <p:grpSp>
        <p:nvGrpSpPr>
          <p:cNvPr id="88" name="Group 87"/>
          <p:cNvGrpSpPr/>
          <p:nvPr/>
        </p:nvGrpSpPr>
        <p:grpSpPr>
          <a:xfrm>
            <a:off x="331787" y="904031"/>
            <a:ext cx="7650163" cy="5020519"/>
            <a:chOff x="331787" y="904031"/>
            <a:chExt cx="7650163" cy="5020519"/>
          </a:xfrm>
        </p:grpSpPr>
        <p:sp>
          <p:nvSpPr>
            <p:cNvPr id="90"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91"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Euro area bilateral dollar exchange rate </a:t>
              </a:r>
              <a:r>
                <a:rPr lang="en-US" sz="1100" dirty="0"/>
                <a:t>(USD/Euro)</a:t>
              </a:r>
            </a:p>
          </p:txBody>
        </p:sp>
        <p:sp>
          <p:nvSpPr>
            <p:cNvPr id="92"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Develop-</a:t>
              </a:r>
              <a:r>
                <a:rPr lang="en-US" sz="1100" b="1" dirty="0" err="1"/>
                <a:t>ing</a:t>
              </a:r>
              <a:r>
                <a:rPr lang="en-US" sz="1100" b="1" dirty="0"/>
                <a:t> Asia real GDP </a:t>
              </a:r>
              <a:r>
                <a:rPr lang="en-US" sz="1100" b="1" dirty="0" smtClean="0"/>
                <a:t>growth</a:t>
              </a:r>
              <a:endParaRPr lang="en-US" sz="1100" dirty="0"/>
            </a:p>
          </p:txBody>
        </p:sp>
        <p:sp>
          <p:nvSpPr>
            <p:cNvPr id="93" name="Rectangle 92"/>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94" name="Straight Connector 93"/>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95" name="Rectangle 94"/>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96" name="Group 95"/>
            <p:cNvGrpSpPr>
              <a:grpSpLocks/>
            </p:cNvGrpSpPr>
            <p:nvPr/>
          </p:nvGrpSpPr>
          <p:grpSpPr>
            <a:xfrm>
              <a:off x="1424514" y="3164705"/>
              <a:ext cx="6055351" cy="169277"/>
              <a:chOff x="1301361" y="3269599"/>
              <a:chExt cx="6492156" cy="169277"/>
            </a:xfrm>
          </p:grpSpPr>
          <p:sp>
            <p:nvSpPr>
              <p:cNvPr id="101" name="TextBox 100"/>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102" name="TextBox 101"/>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3" name="TextBox 102"/>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97" name="Group 96"/>
            <p:cNvGrpSpPr>
              <a:grpSpLocks/>
            </p:cNvGrpSpPr>
            <p:nvPr/>
          </p:nvGrpSpPr>
          <p:grpSpPr>
            <a:xfrm>
              <a:off x="1424514" y="5688968"/>
              <a:ext cx="6055351" cy="169277"/>
              <a:chOff x="1301361" y="3269599"/>
              <a:chExt cx="6492156" cy="169277"/>
            </a:xfrm>
          </p:grpSpPr>
          <p:sp>
            <p:nvSpPr>
              <p:cNvPr id="98" name="TextBox 97"/>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99" name="TextBox 98"/>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0" name="TextBox 99"/>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sp>
        <p:nvSpPr>
          <p:cNvPr id="73"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t>Source: BHC Stress Scenario for CCAR 2016, Moody’s US Macroeconomic Outlook Alternative Scenarios January 2016, Moody’s Data Buffet</a:t>
            </a:r>
          </a:p>
        </p:txBody>
      </p:sp>
      <p:cxnSp>
        <p:nvCxnSpPr>
          <p:cNvPr id="37" name="Straight Connector 36"/>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42"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56"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57"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grpSp>
        <p:nvGrpSpPr>
          <p:cNvPr id="58" name="Group 57"/>
          <p:cNvGrpSpPr/>
          <p:nvPr/>
        </p:nvGrpSpPr>
        <p:grpSpPr>
          <a:xfrm>
            <a:off x="4729323" y="445981"/>
            <a:ext cx="1242403" cy="146647"/>
            <a:chOff x="5717552" y="425258"/>
            <a:chExt cx="1242403" cy="146647"/>
          </a:xfrm>
        </p:grpSpPr>
        <p:sp>
          <p:nvSpPr>
            <p:cNvPr id="59"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60"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61" name="Straight Connector 60"/>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43" name="Object 46"/>
          <p:cNvGraphicFramePr>
            <a:graphicFrameLocks/>
          </p:cNvGraphicFramePr>
          <p:nvPr>
            <p:extLst>
              <p:ext uri="{D42A27DB-BD31-4B8C-83A1-F6EECF244321}">
                <p14:modId xmlns:p14="http://schemas.microsoft.com/office/powerpoint/2010/main" val="1628188825"/>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4" name="Object 46"/>
          <p:cNvGraphicFramePr>
            <a:graphicFrameLocks/>
          </p:cNvGraphicFramePr>
          <p:nvPr>
            <p:extLst>
              <p:ext uri="{D42A27DB-BD31-4B8C-83A1-F6EECF244321}">
                <p14:modId xmlns:p14="http://schemas.microsoft.com/office/powerpoint/2010/main" val="499382922"/>
              </p:ext>
            </p:extLst>
          </p:nvPr>
        </p:nvGraphicFramePr>
        <p:xfrm>
          <a:off x="142451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
        <p:nvSpPr>
          <p:cNvPr id="45"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smtClean="0"/>
              <a:t>FRS International variables</a:t>
            </a:r>
            <a:endParaRPr lang="en-US" i="1" dirty="0"/>
          </a:p>
        </p:txBody>
      </p:sp>
    </p:spTree>
    <p:extLst>
      <p:ext uri="{BB962C8B-B14F-4D97-AF65-F5344CB8AC3E}">
        <p14:creationId xmlns:p14="http://schemas.microsoft.com/office/powerpoint/2010/main" val="132963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00"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latin typeface="Arial" panose="020B0604020202020204" pitchFamily="34" charset="0"/>
              <a:ea typeface="Arial Unicode MS" panose="020B0604020202020204" pitchFamily="34" charset="-128"/>
              <a:cs typeface="Arial Unicode MS" panose="020B0604020202020204" pitchFamily="34" charset="-128"/>
              <a:sym typeface="Arial" panose="020B0604020202020204" pitchFamily="34" charset="0"/>
            </a:endParaRPr>
          </a:p>
        </p:txBody>
      </p:sp>
      <p:grpSp>
        <p:nvGrpSpPr>
          <p:cNvPr id="88" name="Group 87"/>
          <p:cNvGrpSpPr/>
          <p:nvPr/>
        </p:nvGrpSpPr>
        <p:grpSpPr>
          <a:xfrm>
            <a:off x="331787" y="904031"/>
            <a:ext cx="7650163" cy="5020519"/>
            <a:chOff x="331787" y="904031"/>
            <a:chExt cx="7650163" cy="5020519"/>
          </a:xfrm>
        </p:grpSpPr>
        <p:sp>
          <p:nvSpPr>
            <p:cNvPr id="90"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91"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Develop-</a:t>
              </a:r>
              <a:r>
                <a:rPr lang="en-US" sz="1100" b="1" dirty="0" err="1"/>
                <a:t>ing</a:t>
              </a:r>
              <a:r>
                <a:rPr lang="en-US" sz="1100" b="1" dirty="0"/>
                <a:t> Asia inflation</a:t>
              </a:r>
              <a:endParaRPr lang="en-US" sz="1100" dirty="0"/>
            </a:p>
          </p:txBody>
        </p:sp>
        <p:sp>
          <p:nvSpPr>
            <p:cNvPr id="92"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Develop-</a:t>
              </a:r>
              <a:r>
                <a:rPr lang="en-US" sz="1100" b="1" dirty="0" err="1"/>
                <a:t>ing</a:t>
              </a:r>
              <a:r>
                <a:rPr lang="en-US" sz="1100" b="1" dirty="0"/>
                <a:t> Asia bilateral dollar exchange rate </a:t>
              </a:r>
              <a:r>
                <a:rPr lang="en-US" sz="1100" dirty="0"/>
                <a:t> (F/USD, index)</a:t>
              </a:r>
              <a:endParaRPr lang="en-US" sz="1100" b="1" dirty="0"/>
            </a:p>
          </p:txBody>
        </p:sp>
        <p:sp>
          <p:nvSpPr>
            <p:cNvPr id="93" name="Rectangle 92"/>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94" name="Straight Connector 93"/>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95" name="Rectangle 94"/>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96" name="Group 95"/>
            <p:cNvGrpSpPr>
              <a:grpSpLocks/>
            </p:cNvGrpSpPr>
            <p:nvPr/>
          </p:nvGrpSpPr>
          <p:grpSpPr>
            <a:xfrm>
              <a:off x="1424514" y="3164705"/>
              <a:ext cx="6055351" cy="169277"/>
              <a:chOff x="1301361" y="3269599"/>
              <a:chExt cx="6492156" cy="169277"/>
            </a:xfrm>
          </p:grpSpPr>
          <p:sp>
            <p:nvSpPr>
              <p:cNvPr id="101" name="TextBox 100"/>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102" name="TextBox 101"/>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3" name="TextBox 102"/>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97" name="Group 96"/>
            <p:cNvGrpSpPr>
              <a:grpSpLocks/>
            </p:cNvGrpSpPr>
            <p:nvPr/>
          </p:nvGrpSpPr>
          <p:grpSpPr>
            <a:xfrm>
              <a:off x="1424514" y="5688968"/>
              <a:ext cx="6055351" cy="169277"/>
              <a:chOff x="1301361" y="3269599"/>
              <a:chExt cx="6492156" cy="169277"/>
            </a:xfrm>
          </p:grpSpPr>
          <p:sp>
            <p:nvSpPr>
              <p:cNvPr id="98" name="TextBox 97"/>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99" name="TextBox 98"/>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0" name="TextBox 99"/>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sp>
        <p:nvSpPr>
          <p:cNvPr id="73"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t>Source: BHC Stress Scenario for CCAR 2016, Moody’s US Macroeconomic Outlook Alternative Scenarios January 2016, Moody’s Data Buffet</a:t>
            </a:r>
          </a:p>
        </p:txBody>
      </p:sp>
      <p:cxnSp>
        <p:nvCxnSpPr>
          <p:cNvPr id="37" name="Straight Connector 36"/>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42"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56"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57"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grpSp>
        <p:nvGrpSpPr>
          <p:cNvPr id="58" name="Group 57"/>
          <p:cNvGrpSpPr/>
          <p:nvPr/>
        </p:nvGrpSpPr>
        <p:grpSpPr>
          <a:xfrm>
            <a:off x="4729323" y="445981"/>
            <a:ext cx="1242403" cy="146647"/>
            <a:chOff x="5717552" y="425258"/>
            <a:chExt cx="1242403" cy="146647"/>
          </a:xfrm>
        </p:grpSpPr>
        <p:sp>
          <p:nvSpPr>
            <p:cNvPr id="59"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60"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61" name="Straight Connector 60"/>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43" name="Object 46"/>
          <p:cNvGraphicFramePr>
            <a:graphicFrameLocks/>
          </p:cNvGraphicFramePr>
          <p:nvPr>
            <p:extLst>
              <p:ext uri="{D42A27DB-BD31-4B8C-83A1-F6EECF244321}">
                <p14:modId xmlns:p14="http://schemas.microsoft.com/office/powerpoint/2010/main" val="3857006136"/>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4" name="Object 46"/>
          <p:cNvGraphicFramePr>
            <a:graphicFrameLocks/>
          </p:cNvGraphicFramePr>
          <p:nvPr>
            <p:extLst>
              <p:ext uri="{D42A27DB-BD31-4B8C-83A1-F6EECF244321}">
                <p14:modId xmlns:p14="http://schemas.microsoft.com/office/powerpoint/2010/main" val="910569252"/>
              </p:ext>
            </p:extLst>
          </p:nvPr>
        </p:nvGraphicFramePr>
        <p:xfrm>
          <a:off x="142451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
        <p:nvSpPr>
          <p:cNvPr id="45"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smtClean="0"/>
              <a:t>FRS International variables</a:t>
            </a:r>
            <a:endParaRPr lang="en-US" i="1" dirty="0"/>
          </a:p>
        </p:txBody>
      </p:sp>
    </p:spTree>
    <p:extLst>
      <p:ext uri="{BB962C8B-B14F-4D97-AF65-F5344CB8AC3E}">
        <p14:creationId xmlns:p14="http://schemas.microsoft.com/office/powerpoint/2010/main" val="1738786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124"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latin typeface="Arial" panose="020B0604020202020204" pitchFamily="34" charset="0"/>
              <a:ea typeface="Arial Unicode MS" panose="020B0604020202020204" pitchFamily="34" charset="-128"/>
              <a:cs typeface="Arial Unicode MS" panose="020B0604020202020204" pitchFamily="34" charset="-128"/>
              <a:sym typeface="Arial" panose="020B0604020202020204" pitchFamily="34" charset="0"/>
            </a:endParaRPr>
          </a:p>
        </p:txBody>
      </p:sp>
      <p:grpSp>
        <p:nvGrpSpPr>
          <p:cNvPr id="88" name="Group 87"/>
          <p:cNvGrpSpPr/>
          <p:nvPr/>
        </p:nvGrpSpPr>
        <p:grpSpPr>
          <a:xfrm>
            <a:off x="331787" y="904031"/>
            <a:ext cx="7650163" cy="5020519"/>
            <a:chOff x="331787" y="904031"/>
            <a:chExt cx="7650163" cy="5020519"/>
          </a:xfrm>
        </p:grpSpPr>
        <p:sp>
          <p:nvSpPr>
            <p:cNvPr id="90"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91"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Japan real GDP growth</a:t>
              </a:r>
              <a:endParaRPr lang="en-US" sz="1100" dirty="0"/>
            </a:p>
          </p:txBody>
        </p:sp>
        <p:sp>
          <p:nvSpPr>
            <p:cNvPr id="92"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Japan inflation</a:t>
              </a:r>
              <a:endParaRPr lang="en-US" sz="1100" dirty="0"/>
            </a:p>
          </p:txBody>
        </p:sp>
        <p:sp>
          <p:nvSpPr>
            <p:cNvPr id="93" name="Rectangle 92"/>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94" name="Straight Connector 93"/>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95" name="Rectangle 94"/>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96" name="Group 95"/>
            <p:cNvGrpSpPr>
              <a:grpSpLocks/>
            </p:cNvGrpSpPr>
            <p:nvPr/>
          </p:nvGrpSpPr>
          <p:grpSpPr>
            <a:xfrm>
              <a:off x="1424514" y="3164705"/>
              <a:ext cx="6055351" cy="169277"/>
              <a:chOff x="1301361" y="3269599"/>
              <a:chExt cx="6492156" cy="169277"/>
            </a:xfrm>
          </p:grpSpPr>
          <p:sp>
            <p:nvSpPr>
              <p:cNvPr id="101" name="TextBox 100"/>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102" name="TextBox 101"/>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3" name="TextBox 102"/>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97" name="Group 96"/>
            <p:cNvGrpSpPr>
              <a:grpSpLocks/>
            </p:cNvGrpSpPr>
            <p:nvPr/>
          </p:nvGrpSpPr>
          <p:grpSpPr>
            <a:xfrm>
              <a:off x="1424514" y="5688968"/>
              <a:ext cx="6055351" cy="169277"/>
              <a:chOff x="1301361" y="3269599"/>
              <a:chExt cx="6492156" cy="169277"/>
            </a:xfrm>
          </p:grpSpPr>
          <p:sp>
            <p:nvSpPr>
              <p:cNvPr id="98" name="TextBox 97"/>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99" name="TextBox 98"/>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0" name="TextBox 99"/>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sp>
        <p:nvSpPr>
          <p:cNvPr id="73"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t>Source: BHC Stress Scenario for CCAR 2016, Moody’s US Macroeconomic Outlook Alternative Scenarios January 2016, Moody’s Data Buffet</a:t>
            </a:r>
          </a:p>
        </p:txBody>
      </p:sp>
      <p:cxnSp>
        <p:nvCxnSpPr>
          <p:cNvPr id="37" name="Straight Connector 36"/>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42"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56"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57"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grpSp>
        <p:nvGrpSpPr>
          <p:cNvPr id="58" name="Group 57"/>
          <p:cNvGrpSpPr/>
          <p:nvPr/>
        </p:nvGrpSpPr>
        <p:grpSpPr>
          <a:xfrm>
            <a:off x="4729323" y="445981"/>
            <a:ext cx="1242403" cy="146647"/>
            <a:chOff x="5717552" y="425258"/>
            <a:chExt cx="1242403" cy="146647"/>
          </a:xfrm>
        </p:grpSpPr>
        <p:sp>
          <p:nvSpPr>
            <p:cNvPr id="59"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60"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61" name="Straight Connector 60"/>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43" name="Object 46"/>
          <p:cNvGraphicFramePr>
            <a:graphicFrameLocks/>
          </p:cNvGraphicFramePr>
          <p:nvPr>
            <p:extLst>
              <p:ext uri="{D42A27DB-BD31-4B8C-83A1-F6EECF244321}">
                <p14:modId xmlns:p14="http://schemas.microsoft.com/office/powerpoint/2010/main" val="1658109129"/>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4" name="Object 46"/>
          <p:cNvGraphicFramePr>
            <a:graphicFrameLocks/>
          </p:cNvGraphicFramePr>
          <p:nvPr>
            <p:extLst>
              <p:ext uri="{D42A27DB-BD31-4B8C-83A1-F6EECF244321}">
                <p14:modId xmlns:p14="http://schemas.microsoft.com/office/powerpoint/2010/main" val="2124362001"/>
              </p:ext>
            </p:extLst>
          </p:nvPr>
        </p:nvGraphicFramePr>
        <p:xfrm>
          <a:off x="142451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
        <p:nvSpPr>
          <p:cNvPr id="45"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smtClean="0"/>
              <a:t>FRS International variables</a:t>
            </a:r>
            <a:endParaRPr lang="en-US" i="1" dirty="0"/>
          </a:p>
        </p:txBody>
      </p:sp>
    </p:spTree>
    <p:extLst>
      <p:ext uri="{BB962C8B-B14F-4D97-AF65-F5344CB8AC3E}">
        <p14:creationId xmlns:p14="http://schemas.microsoft.com/office/powerpoint/2010/main" val="13034341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148"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latin typeface="Arial" panose="020B0604020202020204" pitchFamily="34" charset="0"/>
              <a:ea typeface="Arial Unicode MS" panose="020B0604020202020204" pitchFamily="34" charset="-128"/>
              <a:cs typeface="Arial Unicode MS" panose="020B0604020202020204" pitchFamily="34" charset="-128"/>
              <a:sym typeface="Arial" panose="020B0604020202020204" pitchFamily="34" charset="0"/>
            </a:endParaRPr>
          </a:p>
        </p:txBody>
      </p:sp>
      <p:grpSp>
        <p:nvGrpSpPr>
          <p:cNvPr id="88" name="Group 87"/>
          <p:cNvGrpSpPr/>
          <p:nvPr/>
        </p:nvGrpSpPr>
        <p:grpSpPr>
          <a:xfrm>
            <a:off x="331787" y="904031"/>
            <a:ext cx="7650163" cy="5020519"/>
            <a:chOff x="331787" y="904031"/>
            <a:chExt cx="7650163" cy="5020519"/>
          </a:xfrm>
        </p:grpSpPr>
        <p:sp>
          <p:nvSpPr>
            <p:cNvPr id="90"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91"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Japan bilateral dollar exchange rate </a:t>
              </a:r>
              <a:r>
                <a:rPr lang="en-US" sz="1100" dirty="0"/>
                <a:t>(yen/USD</a:t>
              </a:r>
              <a:endParaRPr lang="en-US" sz="1100" b="1" dirty="0"/>
            </a:p>
          </p:txBody>
        </p:sp>
        <p:sp>
          <p:nvSpPr>
            <p:cNvPr id="92"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UK real GDP growth</a:t>
              </a:r>
            </a:p>
          </p:txBody>
        </p:sp>
        <p:sp>
          <p:nvSpPr>
            <p:cNvPr id="93" name="Rectangle 92"/>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94" name="Straight Connector 93"/>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95" name="Rectangle 94"/>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96" name="Group 95"/>
            <p:cNvGrpSpPr>
              <a:grpSpLocks/>
            </p:cNvGrpSpPr>
            <p:nvPr/>
          </p:nvGrpSpPr>
          <p:grpSpPr>
            <a:xfrm>
              <a:off x="1424514" y="3164705"/>
              <a:ext cx="6055351" cy="169277"/>
              <a:chOff x="1301361" y="3269599"/>
              <a:chExt cx="6492156" cy="169277"/>
            </a:xfrm>
          </p:grpSpPr>
          <p:sp>
            <p:nvSpPr>
              <p:cNvPr id="101" name="TextBox 100"/>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102" name="TextBox 101"/>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3" name="TextBox 102"/>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97" name="Group 96"/>
            <p:cNvGrpSpPr>
              <a:grpSpLocks/>
            </p:cNvGrpSpPr>
            <p:nvPr/>
          </p:nvGrpSpPr>
          <p:grpSpPr>
            <a:xfrm>
              <a:off x="1424514" y="5688968"/>
              <a:ext cx="6055351" cy="169277"/>
              <a:chOff x="1301361" y="3269599"/>
              <a:chExt cx="6492156" cy="169277"/>
            </a:xfrm>
          </p:grpSpPr>
          <p:sp>
            <p:nvSpPr>
              <p:cNvPr id="98" name="TextBox 97"/>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99" name="TextBox 98"/>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0" name="TextBox 99"/>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sp>
        <p:nvSpPr>
          <p:cNvPr id="73"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t>Source: BHC Stress Scenario for CCAR 2016, Moody’s US Macroeconomic Outlook Alternative Scenarios January 2016, Moody’s Data Buffet</a:t>
            </a:r>
          </a:p>
        </p:txBody>
      </p:sp>
      <p:cxnSp>
        <p:nvCxnSpPr>
          <p:cNvPr id="37" name="Straight Connector 36"/>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42"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56"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57"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grpSp>
        <p:nvGrpSpPr>
          <p:cNvPr id="58" name="Group 57"/>
          <p:cNvGrpSpPr/>
          <p:nvPr/>
        </p:nvGrpSpPr>
        <p:grpSpPr>
          <a:xfrm>
            <a:off x="4729323" y="445981"/>
            <a:ext cx="1242403" cy="146647"/>
            <a:chOff x="5717552" y="425258"/>
            <a:chExt cx="1242403" cy="146647"/>
          </a:xfrm>
        </p:grpSpPr>
        <p:sp>
          <p:nvSpPr>
            <p:cNvPr id="59"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60"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61" name="Straight Connector 60"/>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43" name="Object 46"/>
          <p:cNvGraphicFramePr>
            <a:graphicFrameLocks/>
          </p:cNvGraphicFramePr>
          <p:nvPr>
            <p:extLst>
              <p:ext uri="{D42A27DB-BD31-4B8C-83A1-F6EECF244321}">
                <p14:modId xmlns:p14="http://schemas.microsoft.com/office/powerpoint/2010/main" val="3464938069"/>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4" name="Object 46"/>
          <p:cNvGraphicFramePr>
            <a:graphicFrameLocks/>
          </p:cNvGraphicFramePr>
          <p:nvPr>
            <p:extLst>
              <p:ext uri="{D42A27DB-BD31-4B8C-83A1-F6EECF244321}">
                <p14:modId xmlns:p14="http://schemas.microsoft.com/office/powerpoint/2010/main" val="1151218665"/>
              </p:ext>
            </p:extLst>
          </p:nvPr>
        </p:nvGraphicFramePr>
        <p:xfrm>
          <a:off x="142451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
        <p:nvSpPr>
          <p:cNvPr id="45"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smtClean="0"/>
              <a:t>FRS International variables</a:t>
            </a:r>
            <a:endParaRPr lang="en-US" i="1" dirty="0"/>
          </a:p>
        </p:txBody>
      </p:sp>
    </p:spTree>
    <p:extLst>
      <p:ext uri="{BB962C8B-B14F-4D97-AF65-F5344CB8AC3E}">
        <p14:creationId xmlns:p14="http://schemas.microsoft.com/office/powerpoint/2010/main" val="1237803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172"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2" name="Rectangle 11" hidden="1"/>
          <p:cNvSpPr/>
          <p:nvPr>
            <p:custDataLst>
              <p:tags r:id="rId3"/>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1100" dirty="0" err="1" smtClean="0">
              <a:solidFill>
                <a:schemeClr val="tx1"/>
              </a:solidFill>
              <a:latin typeface="Arial" panose="020B0604020202020204" pitchFamily="34" charset="0"/>
              <a:ea typeface="Arial Unicode MS" panose="020B0604020202020204" pitchFamily="34" charset="-128"/>
              <a:cs typeface="Arial Unicode MS" panose="020B0604020202020204" pitchFamily="34" charset="-128"/>
              <a:sym typeface="Arial" panose="020B0604020202020204" pitchFamily="34" charset="0"/>
            </a:endParaRPr>
          </a:p>
        </p:txBody>
      </p:sp>
      <p:grpSp>
        <p:nvGrpSpPr>
          <p:cNvPr id="88" name="Group 87"/>
          <p:cNvGrpSpPr/>
          <p:nvPr/>
        </p:nvGrpSpPr>
        <p:grpSpPr>
          <a:xfrm>
            <a:off x="331787" y="904031"/>
            <a:ext cx="7650163" cy="5020519"/>
            <a:chOff x="331787" y="904031"/>
            <a:chExt cx="7650163" cy="5020519"/>
          </a:xfrm>
        </p:grpSpPr>
        <p:sp>
          <p:nvSpPr>
            <p:cNvPr id="90" name="Rectangle 6"/>
            <p:cNvSpPr txBox="1">
              <a:spLocks/>
            </p:cNvSpPr>
            <p:nvPr>
              <p:custDataLst>
                <p:tags r:id="rId4"/>
              </p:custDataLst>
            </p:nvPr>
          </p:nvSpPr>
          <p:spPr>
            <a:xfrm>
              <a:off x="331787" y="904031"/>
              <a:ext cx="7650163" cy="5020519"/>
            </a:xfrm>
            <a:prstGeom prst="rect">
              <a:avLst/>
            </a:prstGeom>
            <a:solidFill>
              <a:schemeClr val="bg1"/>
            </a:solidFill>
            <a:ln w="12700">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100" dirty="0"/>
            </a:p>
          </p:txBody>
        </p:sp>
        <p:sp>
          <p:nvSpPr>
            <p:cNvPr id="91" name="Rectangle 7"/>
            <p:cNvSpPr txBox="1">
              <a:spLocks/>
            </p:cNvSpPr>
            <p:nvPr>
              <p:custDataLst>
                <p:tags r:id="rId5"/>
              </p:custDataLst>
            </p:nvPr>
          </p:nvSpPr>
          <p:spPr>
            <a:xfrm>
              <a:off x="389852" y="982291"/>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smtClean="0"/>
                <a:t>UK inflation</a:t>
              </a:r>
              <a:endParaRPr lang="en-US" sz="1100" b="1" dirty="0"/>
            </a:p>
          </p:txBody>
        </p:sp>
        <p:sp>
          <p:nvSpPr>
            <p:cNvPr id="92" name="Rectangle 7"/>
            <p:cNvSpPr txBox="1">
              <a:spLocks/>
            </p:cNvSpPr>
            <p:nvPr>
              <p:custDataLst>
                <p:tags r:id="rId6"/>
              </p:custDataLst>
            </p:nvPr>
          </p:nvSpPr>
          <p:spPr>
            <a:xfrm>
              <a:off x="389852" y="3506554"/>
              <a:ext cx="902416" cy="2351691"/>
            </a:xfrm>
            <a:prstGeom prst="rect">
              <a:avLst/>
            </a:prstGeom>
            <a:solidFill>
              <a:schemeClr val="bg1">
                <a:lumMod val="85000"/>
              </a:schemeClr>
            </a:solidFill>
            <a:ln w="9525">
              <a:solidFill>
                <a:schemeClr val="bg1">
                  <a:lumMod val="85000"/>
                </a:schemeClr>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b="1" dirty="0"/>
                <a:t>UK bilateral dollar exchange rate </a:t>
              </a:r>
              <a:r>
                <a:rPr lang="en-US" sz="1100" dirty="0"/>
                <a:t>(USD/ pound)</a:t>
              </a:r>
              <a:endParaRPr lang="en-US" sz="1100" b="1" dirty="0"/>
            </a:p>
          </p:txBody>
        </p:sp>
        <p:sp>
          <p:nvSpPr>
            <p:cNvPr id="93" name="Rectangle 92"/>
            <p:cNvSpPr>
              <a:spLocks/>
            </p:cNvSpPr>
            <p:nvPr/>
          </p:nvSpPr>
          <p:spPr>
            <a:xfrm>
              <a:off x="2484438" y="10287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cxnSp>
          <p:nvCxnSpPr>
            <p:cNvPr id="94" name="Straight Connector 93"/>
            <p:cNvCxnSpPr>
              <a:cxnSpLocks/>
            </p:cNvCxnSpPr>
            <p:nvPr/>
          </p:nvCxnSpPr>
          <p:spPr>
            <a:xfrm>
              <a:off x="389852" y="3420268"/>
              <a:ext cx="7134898"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95" name="Rectangle 94"/>
            <p:cNvSpPr>
              <a:spLocks/>
            </p:cNvSpPr>
            <p:nvPr/>
          </p:nvSpPr>
          <p:spPr>
            <a:xfrm>
              <a:off x="2484438" y="3581400"/>
              <a:ext cx="1222376" cy="1990724"/>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err="1" smtClean="0">
                <a:solidFill>
                  <a:schemeClr val="tx1"/>
                </a:solidFill>
              </a:endParaRPr>
            </a:p>
          </p:txBody>
        </p:sp>
        <p:grpSp>
          <p:nvGrpSpPr>
            <p:cNvPr id="96" name="Group 95"/>
            <p:cNvGrpSpPr>
              <a:grpSpLocks/>
            </p:cNvGrpSpPr>
            <p:nvPr/>
          </p:nvGrpSpPr>
          <p:grpSpPr>
            <a:xfrm>
              <a:off x="1424514" y="3164705"/>
              <a:ext cx="6055351" cy="169277"/>
              <a:chOff x="1301361" y="3269599"/>
              <a:chExt cx="6492156" cy="169277"/>
            </a:xfrm>
          </p:grpSpPr>
          <p:sp>
            <p:nvSpPr>
              <p:cNvPr id="101" name="TextBox 100"/>
              <p:cNvSpPr txBox="1"/>
              <p:nvPr/>
            </p:nvSpPr>
            <p:spPr>
              <a:xfrm>
                <a:off x="1301361" y="3269599"/>
                <a:ext cx="537933"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102" name="TextBox 101"/>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3" name="TextBox 102"/>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nvGrpSpPr>
            <p:cNvPr id="97" name="Group 96"/>
            <p:cNvGrpSpPr>
              <a:grpSpLocks/>
            </p:cNvGrpSpPr>
            <p:nvPr/>
          </p:nvGrpSpPr>
          <p:grpSpPr>
            <a:xfrm>
              <a:off x="1424514" y="5688968"/>
              <a:ext cx="6055351" cy="169277"/>
              <a:chOff x="1301361" y="3269599"/>
              <a:chExt cx="6492156" cy="169277"/>
            </a:xfrm>
          </p:grpSpPr>
          <p:sp>
            <p:nvSpPr>
              <p:cNvPr id="98" name="TextBox 97"/>
              <p:cNvSpPr txBox="1"/>
              <p:nvPr/>
            </p:nvSpPr>
            <p:spPr>
              <a:xfrm>
                <a:off x="1301361" y="3269599"/>
                <a:ext cx="501740" cy="1692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2005Q1</a:t>
                </a:r>
                <a:endParaRPr lang="en-US" sz="1100" dirty="0"/>
              </a:p>
            </p:txBody>
          </p:sp>
          <p:sp>
            <p:nvSpPr>
              <p:cNvPr id="99" name="TextBox 98"/>
              <p:cNvSpPr txBox="1"/>
              <p:nvPr/>
            </p:nvSpPr>
            <p:spPr>
              <a:xfrm>
                <a:off x="7312714" y="3277293"/>
                <a:ext cx="480803"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a:t>2018Q1</a:t>
                </a:r>
              </a:p>
            </p:txBody>
          </p:sp>
          <p:sp>
            <p:nvSpPr>
              <p:cNvPr id="100" name="TextBox 99"/>
              <p:cNvSpPr txBox="1"/>
              <p:nvPr/>
            </p:nvSpPr>
            <p:spPr>
              <a:xfrm>
                <a:off x="6374795" y="3277293"/>
                <a:ext cx="480901" cy="1615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100" dirty="0" smtClean="0"/>
                  <a:t>2015Q4</a:t>
                </a:r>
                <a:endParaRPr lang="en-US" sz="1100" dirty="0"/>
              </a:p>
            </p:txBody>
          </p:sp>
        </p:grpSp>
      </p:grpSp>
      <p:sp>
        <p:nvSpPr>
          <p:cNvPr id="73" name="5. Source"/>
          <p:cNvSpPr>
            <a:spLocks noChangeArrowheads="1"/>
          </p:cNvSpPr>
          <p:nvPr/>
        </p:nvSpPr>
        <p:spPr bwMode="auto">
          <a:xfrm>
            <a:off x="331787" y="6452830"/>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t>Source: BHC Stress Scenario for CCAR 2016, Moody’s US Macroeconomic Outlook Alternative Scenarios January 2016, Moody’s Data Buffet</a:t>
            </a:r>
          </a:p>
        </p:txBody>
      </p:sp>
      <p:cxnSp>
        <p:nvCxnSpPr>
          <p:cNvPr id="37" name="Straight Connector 36"/>
          <p:cNvCxnSpPr/>
          <p:nvPr/>
        </p:nvCxnSpPr>
        <p:spPr bwMode="gray">
          <a:xfrm>
            <a:off x="4718199" y="695612"/>
            <a:ext cx="328613" cy="0"/>
          </a:xfrm>
          <a:prstGeom prst="line">
            <a:avLst/>
          </a:prstGeom>
          <a:ln w="28575">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a:off x="6081323" y="678021"/>
            <a:ext cx="328612" cy="0"/>
          </a:xfrm>
          <a:prstGeom prst="line">
            <a:avLst/>
          </a:prstGeom>
          <a:ln w="28575">
            <a:solidFill>
              <a:srgbClr val="4A7EB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gray">
          <a:xfrm>
            <a:off x="6081324" y="499461"/>
            <a:ext cx="328612" cy="0"/>
          </a:xfrm>
          <a:prstGeom prst="line">
            <a:avLst/>
          </a:prstGeom>
          <a:ln w="28575">
            <a:solidFill>
              <a:srgbClr val="95373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7215388" y="494698"/>
            <a:ext cx="328612" cy="0"/>
          </a:xfrm>
          <a:prstGeom prst="line">
            <a:avLst/>
          </a:prstGeom>
          <a:ln w="28575">
            <a:solidFill>
              <a:srgbClr val="F7964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 Placeholder 68"/>
          <p:cNvSpPr>
            <a:spLocks noGrp="1"/>
          </p:cNvSpPr>
          <p:nvPr/>
        </p:nvSpPr>
        <p:spPr bwMode="auto">
          <a:xfrm>
            <a:off x="7645601" y="431198"/>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Adverse</a:t>
            </a:r>
            <a:endParaRPr lang="en-US" sz="900" dirty="0">
              <a:latin typeface="Arial" panose="020B0604020202020204" pitchFamily="34" charset="0"/>
              <a:sym typeface="Arial" panose="020B0604020202020204" pitchFamily="34" charset="0"/>
            </a:endParaRPr>
          </a:p>
        </p:txBody>
      </p:sp>
      <p:sp>
        <p:nvSpPr>
          <p:cNvPr id="42" name="Text Placeholder 35"/>
          <p:cNvSpPr>
            <a:spLocks noGrp="1"/>
          </p:cNvSpPr>
          <p:nvPr/>
        </p:nvSpPr>
        <p:spPr bwMode="auto">
          <a:xfrm>
            <a:off x="5148411" y="632112"/>
            <a:ext cx="469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804154A-7AE3-4F99-B55F-8180A3E3CEF9}" type="datetime'''Hi''s''''t''''o''''''r''ic''''''''''''al'''''''''">
              <a:rPr lang="en-US" sz="900"/>
              <a:pPr/>
              <a:t>Historical</a:t>
            </a:fld>
            <a:endParaRPr lang="en-US" sz="900" dirty="0">
              <a:sym typeface="+mn-lt"/>
            </a:endParaRPr>
          </a:p>
        </p:txBody>
      </p:sp>
      <p:sp>
        <p:nvSpPr>
          <p:cNvPr id="56" name="Text Placeholder 66"/>
          <p:cNvSpPr>
            <a:spLocks noGrp="1"/>
          </p:cNvSpPr>
          <p:nvPr/>
        </p:nvSpPr>
        <p:spPr bwMode="auto">
          <a:xfrm>
            <a:off x="6511536" y="435961"/>
            <a:ext cx="5969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0400A818-A7D7-4288-A3E4-5E7DDA41A556}" type="datetime'''BHC ''''S''''t''re''''''''s''''''''''''''s'''''''''''''''">
              <a:rPr lang="en-US" sz="900">
                <a:latin typeface="Arial" panose="020B0604020202020204" pitchFamily="34" charset="0"/>
                <a:sym typeface="Arial" panose="020B0604020202020204" pitchFamily="34" charset="0"/>
              </a:rPr>
              <a:pPr/>
              <a:t>BHC Stress</a:t>
            </a:fld>
            <a:endParaRPr lang="en-US" sz="900" dirty="0">
              <a:latin typeface="Arial" panose="020B0604020202020204" pitchFamily="34" charset="0"/>
              <a:sym typeface="Arial" panose="020B0604020202020204" pitchFamily="34" charset="0"/>
            </a:endParaRPr>
          </a:p>
        </p:txBody>
      </p:sp>
      <p:sp>
        <p:nvSpPr>
          <p:cNvPr id="57" name="Text Placeholder 67"/>
          <p:cNvSpPr>
            <a:spLocks noGrp="1"/>
          </p:cNvSpPr>
          <p:nvPr/>
        </p:nvSpPr>
        <p:spPr bwMode="auto">
          <a:xfrm>
            <a:off x="6511536" y="614521"/>
            <a:ext cx="660400" cy="1365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Base</a:t>
            </a:r>
            <a:endParaRPr lang="en-US" sz="900" dirty="0">
              <a:latin typeface="Arial" panose="020B0604020202020204" pitchFamily="34" charset="0"/>
              <a:sym typeface="Arial" panose="020B0604020202020204" pitchFamily="34" charset="0"/>
            </a:endParaRPr>
          </a:p>
        </p:txBody>
      </p:sp>
      <p:grpSp>
        <p:nvGrpSpPr>
          <p:cNvPr id="58" name="Group 57"/>
          <p:cNvGrpSpPr/>
          <p:nvPr/>
        </p:nvGrpSpPr>
        <p:grpSpPr>
          <a:xfrm>
            <a:off x="4729323" y="445981"/>
            <a:ext cx="1242403" cy="146647"/>
            <a:chOff x="5717552" y="425258"/>
            <a:chExt cx="1242403" cy="146647"/>
          </a:xfrm>
        </p:grpSpPr>
        <p:sp>
          <p:nvSpPr>
            <p:cNvPr id="59" name="Legend1"/>
            <p:cNvSpPr>
              <a:spLocks noChangeArrowheads="1"/>
            </p:cNvSpPr>
            <p:nvPr/>
          </p:nvSpPr>
          <p:spPr bwMode="auto">
            <a:xfrm>
              <a:off x="5879687" y="425258"/>
              <a:ext cx="108026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895350">
                <a:buClr>
                  <a:schemeClr val="tx2"/>
                </a:buClr>
              </a:pPr>
              <a:r>
                <a:rPr lang="en-US" sz="900" dirty="0" smtClean="0">
                  <a:latin typeface="+mn-lt"/>
                </a:rPr>
                <a:t>Global </a:t>
              </a:r>
              <a:r>
                <a:rPr lang="en-US" sz="900" dirty="0">
                  <a:latin typeface="+mn-lt"/>
                </a:rPr>
                <a:t>f</a:t>
              </a:r>
              <a:r>
                <a:rPr lang="en-US" sz="900" dirty="0" smtClean="0">
                  <a:latin typeface="+mn-lt"/>
                </a:rPr>
                <a:t>inancial crisis</a:t>
              </a:r>
              <a:endParaRPr lang="en-US" sz="900" dirty="0">
                <a:latin typeface="+mn-lt"/>
              </a:endParaRPr>
            </a:p>
          </p:txBody>
        </p:sp>
        <p:sp>
          <p:nvSpPr>
            <p:cNvPr id="60" name="LegendRectangle1"/>
            <p:cNvSpPr>
              <a:spLocks noChangeArrowheads="1"/>
            </p:cNvSpPr>
            <p:nvPr/>
          </p:nvSpPr>
          <p:spPr bwMode="auto">
            <a:xfrm>
              <a:off x="5717552" y="443624"/>
              <a:ext cx="132091" cy="128281"/>
            </a:xfrm>
            <a:prstGeom prst="rect">
              <a:avLst/>
            </a:prstGeom>
            <a:solidFill>
              <a:schemeClr val="bg1">
                <a:lumMod val="85000"/>
              </a:schemeClr>
            </a:solidFill>
            <a:ln w="9525">
              <a:solidFill>
                <a:schemeClr val="accent1"/>
              </a:solidFill>
              <a:miter lim="800000"/>
              <a:headEnd/>
              <a:tailEnd/>
            </a:ln>
            <a:effectLst/>
            <a:extLst/>
          </p:spPr>
          <p:txBody>
            <a:bodyPr wrap="none" anchor="ctr"/>
            <a:lstStyle/>
            <a:p>
              <a:endParaRPr lang="en-US" sz="900">
                <a:latin typeface="+mn-lt"/>
              </a:endParaRPr>
            </a:p>
          </p:txBody>
        </p:sp>
      </p:grpSp>
      <p:cxnSp>
        <p:nvCxnSpPr>
          <p:cNvPr id="61" name="Straight Connector 60"/>
          <p:cNvCxnSpPr/>
          <p:nvPr/>
        </p:nvCxnSpPr>
        <p:spPr bwMode="gray">
          <a:xfrm>
            <a:off x="7213030" y="663983"/>
            <a:ext cx="328612"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 Placeholder 68"/>
          <p:cNvSpPr>
            <a:spLocks noGrp="1"/>
          </p:cNvSpPr>
          <p:nvPr/>
        </p:nvSpPr>
        <p:spPr bwMode="auto">
          <a:xfrm>
            <a:off x="7643243" y="599496"/>
            <a:ext cx="1166986"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900" dirty="0" smtClean="0">
                <a:latin typeface="Arial" panose="020B0604020202020204" pitchFamily="34" charset="0"/>
                <a:sym typeface="Arial" panose="020B0604020202020204" pitchFamily="34" charset="0"/>
              </a:rPr>
              <a:t>FRS Severely Adverse</a:t>
            </a:r>
            <a:endParaRPr lang="en-US" sz="900" dirty="0">
              <a:latin typeface="Arial" panose="020B0604020202020204" pitchFamily="34" charset="0"/>
              <a:sym typeface="Arial" panose="020B0604020202020204" pitchFamily="34" charset="0"/>
            </a:endParaRPr>
          </a:p>
        </p:txBody>
      </p:sp>
      <p:graphicFrame>
        <p:nvGraphicFramePr>
          <p:cNvPr id="43" name="Object 46"/>
          <p:cNvGraphicFramePr>
            <a:graphicFrameLocks/>
          </p:cNvGraphicFramePr>
          <p:nvPr>
            <p:extLst>
              <p:ext uri="{D42A27DB-BD31-4B8C-83A1-F6EECF244321}">
                <p14:modId xmlns:p14="http://schemas.microsoft.com/office/powerpoint/2010/main" val="1747705656"/>
              </p:ext>
            </p:extLst>
          </p:nvPr>
        </p:nvGraphicFramePr>
        <p:xfrm>
          <a:off x="1424513" y="889000"/>
          <a:ext cx="6173415" cy="23558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4" name="Object 46"/>
          <p:cNvGraphicFramePr>
            <a:graphicFrameLocks/>
          </p:cNvGraphicFramePr>
          <p:nvPr>
            <p:extLst>
              <p:ext uri="{D42A27DB-BD31-4B8C-83A1-F6EECF244321}">
                <p14:modId xmlns:p14="http://schemas.microsoft.com/office/powerpoint/2010/main" val="3020524740"/>
              </p:ext>
            </p:extLst>
          </p:nvPr>
        </p:nvGraphicFramePr>
        <p:xfrm>
          <a:off x="1424514" y="3429000"/>
          <a:ext cx="6173415" cy="2355850"/>
        </p:xfrm>
        <a:graphic>
          <a:graphicData uri="http://schemas.openxmlformats.org/drawingml/2006/chart">
            <c:chart xmlns:c="http://schemas.openxmlformats.org/drawingml/2006/chart" xmlns:r="http://schemas.openxmlformats.org/officeDocument/2006/relationships" r:id="rId11"/>
          </a:graphicData>
        </a:graphic>
      </p:graphicFrame>
      <p:sp>
        <p:nvSpPr>
          <p:cNvPr id="45" name="Title 1"/>
          <p:cNvSpPr>
            <a:spLocks noGrp="1"/>
          </p:cNvSpPr>
          <p:nvPr>
            <p:ph type="title"/>
          </p:nvPr>
        </p:nvSpPr>
        <p:spPr>
          <a:xfrm>
            <a:off x="331787" y="215770"/>
            <a:ext cx="8461375" cy="553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2016 CCAR </a:t>
            </a:r>
            <a:r>
              <a:rPr lang="en-US" dirty="0"/>
              <a:t>scenario variable </a:t>
            </a:r>
            <a:r>
              <a:rPr lang="en-US" dirty="0" smtClean="0"/>
              <a:t>paths</a:t>
            </a:r>
            <a:br>
              <a:rPr lang="en-US" dirty="0" smtClean="0"/>
            </a:br>
            <a:r>
              <a:rPr lang="en-US" sz="1600" i="1" dirty="0" smtClean="0"/>
              <a:t>FRS International variables</a:t>
            </a:r>
            <a:endParaRPr lang="en-US" i="1" dirty="0"/>
          </a:p>
        </p:txBody>
      </p:sp>
    </p:spTree>
    <p:extLst>
      <p:ext uri="{BB962C8B-B14F-4D97-AF65-F5344CB8AC3E}">
        <p14:creationId xmlns:p14="http://schemas.microsoft.com/office/powerpoint/2010/main" val="1577794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 name="Object 11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6328" name="think-cell Slide" r:id="rId5" imgW="524" imgH="526" progId="TCLayout.ActiveDocument.1">
                  <p:embed/>
                </p:oleObj>
              </mc:Choice>
              <mc:Fallback>
                <p:oleObj name="think-cell Slide" r:id="rId5" imgW="524" imgH="52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232" name="Group 231"/>
          <p:cNvGrpSpPr/>
          <p:nvPr/>
        </p:nvGrpSpPr>
        <p:grpSpPr>
          <a:xfrm>
            <a:off x="5728296" y="828461"/>
            <a:ext cx="3014130" cy="181749"/>
            <a:chOff x="3553918" y="864937"/>
            <a:chExt cx="1556556" cy="181749"/>
          </a:xfrm>
        </p:grpSpPr>
        <p:sp>
          <p:nvSpPr>
            <p:cNvPr id="233" name="TextBox 232"/>
            <p:cNvSpPr txBox="1">
              <a:spLocks/>
            </p:cNvSpPr>
            <p:nvPr/>
          </p:nvSpPr>
          <p:spPr>
            <a:xfrm>
              <a:off x="3553918" y="864937"/>
              <a:ext cx="1556556" cy="1723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288" numCol="1" anchor="b"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000" b="1" dirty="0" smtClean="0"/>
                <a:t>FRS S. Adverse 2016 CCAR</a:t>
              </a:r>
              <a:r>
                <a:rPr lang="en-US" sz="1000" b="1" dirty="0" smtClean="0">
                  <a:solidFill>
                    <a:srgbClr val="FF0000"/>
                  </a:solidFill>
                </a:rPr>
                <a:t> </a:t>
              </a:r>
              <a:r>
                <a:rPr lang="en-US" sz="1000" dirty="0">
                  <a:solidFill>
                    <a:schemeClr val="bg1">
                      <a:lumMod val="50000"/>
                    </a:schemeClr>
                  </a:solidFill>
                </a:rPr>
                <a:t>(2015Q4-2018Q1)</a:t>
              </a:r>
              <a:r>
                <a:rPr lang="en-US" sz="1000" b="1" dirty="0">
                  <a:solidFill>
                    <a:schemeClr val="tx2"/>
                  </a:solidFill>
                </a:rPr>
                <a:t> </a:t>
              </a:r>
            </a:p>
          </p:txBody>
        </p:sp>
        <p:cxnSp>
          <p:nvCxnSpPr>
            <p:cNvPr id="234" name="Straight Connector 233"/>
            <p:cNvCxnSpPr>
              <a:cxnSpLocks/>
            </p:cNvCxnSpPr>
            <p:nvPr/>
          </p:nvCxnSpPr>
          <p:spPr>
            <a:xfrm>
              <a:off x="3553918" y="1046686"/>
              <a:ext cx="155655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331787" y="852488"/>
            <a:ext cx="1072260" cy="123111"/>
            <a:chOff x="7736104" y="457858"/>
            <a:chExt cx="1072260" cy="123111"/>
          </a:xfrm>
        </p:grpSpPr>
        <p:sp>
          <p:nvSpPr>
            <p:cNvPr id="235" name="Rectangle 7"/>
            <p:cNvSpPr txBox="1">
              <a:spLocks/>
            </p:cNvSpPr>
            <p:nvPr>
              <p:custDataLst>
                <p:tags r:id="rId3"/>
              </p:custDataLst>
            </p:nvPr>
          </p:nvSpPr>
          <p:spPr>
            <a:xfrm>
              <a:off x="7736104" y="457858"/>
              <a:ext cx="149409" cy="105043"/>
            </a:xfrm>
            <a:prstGeom prst="rect">
              <a:avLst/>
            </a:prstGeom>
            <a:solidFill>
              <a:schemeClr val="accent4">
                <a:lumMod val="60000"/>
                <a:lumOff val="40000"/>
              </a:schemeClr>
            </a:solidFill>
            <a:ln w="9525">
              <a:no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050" dirty="0">
                <a:solidFill>
                  <a:schemeClr val="accent6"/>
                </a:solidFill>
              </a:endParaRPr>
            </a:p>
          </p:txBody>
        </p:sp>
        <p:sp>
          <p:nvSpPr>
            <p:cNvPr id="250" name="TextBox 249"/>
            <p:cNvSpPr txBox="1">
              <a:spLocks/>
            </p:cNvSpPr>
            <p:nvPr/>
          </p:nvSpPr>
          <p:spPr>
            <a:xfrm>
              <a:off x="7933010" y="457858"/>
              <a:ext cx="875354" cy="12311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800" dirty="0" smtClean="0"/>
                <a:t>Greatest difference</a:t>
              </a:r>
              <a:endParaRPr lang="en-US" sz="800" i="1" dirty="0"/>
            </a:p>
          </p:txBody>
        </p:sp>
      </p:grpSp>
      <p:sp>
        <p:nvSpPr>
          <p:cNvPr id="188" name="4. Footnote"/>
          <p:cNvSpPr txBox="1">
            <a:spLocks noChangeArrowheads="1"/>
          </p:cNvSpPr>
          <p:nvPr/>
        </p:nvSpPr>
        <p:spPr bwMode="auto">
          <a:xfrm>
            <a:off x="172518" y="6356714"/>
            <a:ext cx="6691345"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en-US"/>
            </a:defPPr>
            <a:lvl1pPr marL="104775" indent="-104775" defTabSz="895350">
              <a:defRPr sz="1000" baseline="0">
                <a:latin typeface="+mn-lt"/>
              </a:defRPr>
            </a:lvl1pPr>
            <a:lvl2pPr marL="1031875" defTabSz="895350">
              <a:defRPr sz="2400"/>
            </a:lvl2pPr>
            <a:lvl3pPr marL="1217613" defTabSz="895350">
              <a:defRPr sz="2400"/>
            </a:lvl3pPr>
            <a:lvl4pPr marL="1404938"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sz="600" dirty="0"/>
              <a:t>1 Gap between Q0 and the most stressed quarter; 2 Absolute change; 3 Percent change; 4 For BHC: Baa yield - 10-Year Maturities yield, For </a:t>
            </a:r>
            <a:r>
              <a:rPr lang="en-US" sz="600" dirty="0" smtClean="0"/>
              <a:t>FRS: </a:t>
            </a:r>
            <a:r>
              <a:rPr lang="en-US" sz="600" dirty="0"/>
              <a:t>Baa yield - 10-Year Maturities </a:t>
            </a:r>
            <a:r>
              <a:rPr lang="en-US" sz="600" dirty="0" smtClean="0"/>
              <a:t>yield</a:t>
            </a:r>
            <a:endParaRPr lang="en-US" sz="600" dirty="0"/>
          </a:p>
        </p:txBody>
      </p:sp>
      <p:sp>
        <p:nvSpPr>
          <p:cNvPr id="189" name="4. Footnote"/>
          <p:cNvSpPr txBox="1">
            <a:spLocks noChangeArrowheads="1"/>
          </p:cNvSpPr>
          <p:nvPr/>
        </p:nvSpPr>
        <p:spPr bwMode="auto">
          <a:xfrm>
            <a:off x="172518" y="6469395"/>
            <a:ext cx="6691345"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en-US"/>
            </a:defPPr>
            <a:lvl1pPr marL="104775" indent="-104775" defTabSz="895350">
              <a:defRPr sz="1000" baseline="0">
                <a:latin typeface="+mn-lt"/>
              </a:defRPr>
            </a:lvl1pPr>
            <a:lvl2pPr marL="1031875" defTabSz="895350">
              <a:defRPr sz="2400"/>
            </a:lvl2pPr>
            <a:lvl3pPr marL="1217613" defTabSz="895350">
              <a:defRPr sz="2400"/>
            </a:lvl3pPr>
            <a:lvl4pPr marL="1404938"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pPr marL="473075" indent="-473075" defTabSz="913429"/>
            <a:r>
              <a:rPr lang="en-US" sz="600" dirty="0" smtClean="0"/>
              <a:t>Sources: </a:t>
            </a:r>
            <a:r>
              <a:rPr lang="en-US" sz="600" dirty="0"/>
              <a:t>BHC Stress scenario for CCAR </a:t>
            </a:r>
            <a:r>
              <a:rPr lang="en-US" sz="600" dirty="0" smtClean="0"/>
              <a:t>2016, Moody’s Analytics expansion; FRS </a:t>
            </a:r>
            <a:r>
              <a:rPr lang="en-US" sz="600" dirty="0"/>
              <a:t>Severely Adverse scenario for CCAR </a:t>
            </a:r>
            <a:r>
              <a:rPr lang="en-US" sz="600" dirty="0" smtClean="0"/>
              <a:t>2016, Moody’s Analytics expansion</a:t>
            </a:r>
            <a:endParaRPr lang="en-US" sz="600" dirty="0"/>
          </a:p>
        </p:txBody>
      </p:sp>
      <p:graphicFrame>
        <p:nvGraphicFramePr>
          <p:cNvPr id="187" name="Table 186"/>
          <p:cNvGraphicFramePr>
            <a:graphicFrameLocks noGrp="1"/>
          </p:cNvGraphicFramePr>
          <p:nvPr>
            <p:extLst>
              <p:ext uri="{D42A27DB-BD31-4B8C-83A1-F6EECF244321}">
                <p14:modId xmlns:p14="http://schemas.microsoft.com/office/powerpoint/2010/main" val="948814452"/>
              </p:ext>
            </p:extLst>
          </p:nvPr>
        </p:nvGraphicFramePr>
        <p:xfrm>
          <a:off x="2584381" y="1051418"/>
          <a:ext cx="3048000" cy="5156458"/>
        </p:xfrm>
        <a:graphic>
          <a:graphicData uri="http://schemas.openxmlformats.org/drawingml/2006/table">
            <a:tbl>
              <a:tblPr firstRow="1" bandRow="1">
                <a:tableStyleId>{5C22544A-7EE6-4342-B048-85BDC9FD1C3A}</a:tableStyleId>
              </a:tblPr>
              <a:tblGrid>
                <a:gridCol w="637471"/>
                <a:gridCol w="1083958"/>
                <a:gridCol w="1326571"/>
              </a:tblGrid>
              <a:tr h="240058">
                <a:tc>
                  <a:txBody>
                    <a:bodyPr/>
                    <a:lstStyle/>
                    <a:p>
                      <a:r>
                        <a:rPr lang="en-US" sz="900" dirty="0" smtClean="0">
                          <a:solidFill>
                            <a:schemeClr val="tx1"/>
                          </a:solidFill>
                        </a:rPr>
                        <a:t>Q0</a:t>
                      </a:r>
                      <a:endParaRPr lang="en-US" sz="900" dirty="0">
                        <a:solidFill>
                          <a:schemeClr val="tx1"/>
                        </a:solidFill>
                      </a:endParaRPr>
                    </a:p>
                  </a:txBody>
                  <a:tcPr/>
                </a:tc>
                <a:tc>
                  <a:txBody>
                    <a:bodyPr/>
                    <a:lstStyle/>
                    <a:p>
                      <a:r>
                        <a:rPr lang="en-US" sz="900" dirty="0" smtClean="0">
                          <a:solidFill>
                            <a:schemeClr val="tx1"/>
                          </a:solidFill>
                        </a:rPr>
                        <a:t>Most Stressed</a:t>
                      </a:r>
                      <a:endParaRPr lang="en-US" sz="900" dirty="0">
                        <a:solidFill>
                          <a:schemeClr val="tx1"/>
                        </a:solidFill>
                      </a:endParaRPr>
                    </a:p>
                  </a:txBody>
                  <a:tcPr/>
                </a:tc>
                <a:tc>
                  <a:txBody>
                    <a:bodyPr/>
                    <a:lstStyle/>
                    <a:p>
                      <a:r>
                        <a:rPr lang="en-US" sz="900" dirty="0" smtClean="0">
                          <a:solidFill>
                            <a:schemeClr val="tx1"/>
                          </a:solidFill>
                        </a:rPr>
                        <a:t>Q0 - Most Stressed</a:t>
                      </a:r>
                      <a:r>
                        <a:rPr lang="en-US" sz="900" baseline="30000" dirty="0" smtClean="0">
                          <a:solidFill>
                            <a:schemeClr val="tx1"/>
                          </a:solidFill>
                        </a:rPr>
                        <a:t>1</a:t>
                      </a:r>
                      <a:endParaRPr lang="en-US" sz="900" baseline="30000" dirty="0">
                        <a:solidFill>
                          <a:schemeClr val="tx1"/>
                        </a:solidFill>
                      </a:endParaRPr>
                    </a:p>
                  </a:txBody>
                  <a:tcPr/>
                </a:tc>
              </a:tr>
              <a:tr h="307275">
                <a:tc>
                  <a:txBody>
                    <a:bodyPr/>
                    <a:lstStyle/>
                    <a:p>
                      <a:pPr algn="ctr" fontAlgn="ctr"/>
                      <a:r>
                        <a:rPr lang="en-US" sz="900" b="0" i="0" u="none" strike="noStrike" dirty="0">
                          <a:solidFill>
                            <a:srgbClr val="000000"/>
                          </a:solidFill>
                          <a:effectLst/>
                          <a:latin typeface="Arial"/>
                        </a:rPr>
                        <a:t>1.5</a:t>
                      </a:r>
                    </a:p>
                  </a:txBody>
                  <a:tcPr marL="9525" marR="9525" marT="9525" marB="0" anchor="ctr"/>
                </a:tc>
                <a:tc>
                  <a:txBody>
                    <a:bodyPr/>
                    <a:lstStyle/>
                    <a:p>
                      <a:pPr algn="ctr" fontAlgn="ctr"/>
                      <a:r>
                        <a:rPr lang="en-US" sz="900" b="0" i="0" u="none" strike="noStrike" dirty="0">
                          <a:solidFill>
                            <a:srgbClr val="000000"/>
                          </a:solidFill>
                          <a:effectLst/>
                          <a:latin typeface="Arial"/>
                        </a:rPr>
                        <a:t>-6.3,</a:t>
                      </a:r>
                      <a:r>
                        <a:rPr lang="en-US" sz="900" b="0" i="0" u="none" strike="noStrike" dirty="0">
                          <a:solidFill>
                            <a:schemeClr val="tx1">
                              <a:lumMod val="50000"/>
                              <a:lumOff val="50000"/>
                            </a:schemeClr>
                          </a:solidFill>
                          <a:effectLst/>
                          <a:latin typeface="Arial"/>
                        </a:rPr>
                        <a:t> Q3</a:t>
                      </a:r>
                    </a:p>
                  </a:txBody>
                  <a:tcPr marL="9525" marR="9525" marT="9525" marB="0" anchor="ctr"/>
                </a:tc>
                <a:tc>
                  <a:txBody>
                    <a:bodyPr/>
                    <a:lstStyle/>
                    <a:p>
                      <a:pPr algn="ctr" fontAlgn="ctr"/>
                      <a:r>
                        <a:rPr lang="en-US" sz="900" b="0" i="0" u="none" strike="noStrike">
                          <a:solidFill>
                            <a:srgbClr val="000000"/>
                          </a:solidFill>
                          <a:effectLst/>
                          <a:latin typeface="Arial"/>
                        </a:rPr>
                        <a:t>-7.8</a:t>
                      </a:r>
                    </a:p>
                  </a:txBody>
                  <a:tcPr marL="9525" marR="9525" marT="9525" marB="0" anchor="ctr"/>
                </a:tc>
              </a:tr>
              <a:tr h="307275">
                <a:tc>
                  <a:txBody>
                    <a:bodyPr/>
                    <a:lstStyle/>
                    <a:p>
                      <a:pPr algn="ctr" fontAlgn="ctr"/>
                      <a:r>
                        <a:rPr lang="en-US" sz="900" b="0" i="0" u="none" strike="noStrike">
                          <a:solidFill>
                            <a:srgbClr val="000000"/>
                          </a:solidFill>
                          <a:effectLst/>
                          <a:latin typeface="Arial"/>
                        </a:rPr>
                        <a:t>5.0</a:t>
                      </a:r>
                    </a:p>
                  </a:txBody>
                  <a:tcPr marL="9525" marR="9525" marT="9525" marB="0" anchor="ctr"/>
                </a:tc>
                <a:tc>
                  <a:txBody>
                    <a:bodyPr/>
                    <a:lstStyle/>
                    <a:p>
                      <a:pPr algn="ctr" fontAlgn="ctr"/>
                      <a:r>
                        <a:rPr lang="en-US" sz="900" b="0" i="0" u="none" strike="noStrike" dirty="0">
                          <a:solidFill>
                            <a:srgbClr val="000000"/>
                          </a:solidFill>
                          <a:effectLst/>
                          <a:latin typeface="Arial"/>
                        </a:rPr>
                        <a:t>10.6, </a:t>
                      </a:r>
                      <a:r>
                        <a:rPr lang="en-US" sz="900" b="0" i="0" u="none" strike="noStrike" dirty="0">
                          <a:solidFill>
                            <a:schemeClr val="tx1">
                              <a:lumMod val="50000"/>
                              <a:lumOff val="50000"/>
                            </a:schemeClr>
                          </a:solidFill>
                          <a:effectLst/>
                          <a:latin typeface="Arial"/>
                        </a:rPr>
                        <a:t>Q8</a:t>
                      </a:r>
                    </a:p>
                  </a:txBody>
                  <a:tcPr marL="9525" marR="9525" marT="9525" marB="0" anchor="ctr"/>
                </a:tc>
                <a:tc>
                  <a:txBody>
                    <a:bodyPr/>
                    <a:lstStyle/>
                    <a:p>
                      <a:pPr algn="ctr" fontAlgn="ctr"/>
                      <a:r>
                        <a:rPr lang="en-US" sz="900" b="0" i="0" u="none" strike="noStrike">
                          <a:solidFill>
                            <a:srgbClr val="000000"/>
                          </a:solidFill>
                          <a:effectLst/>
                          <a:latin typeface="Arial"/>
                        </a:rPr>
                        <a:t>5.6</a:t>
                      </a:r>
                    </a:p>
                  </a:txBody>
                  <a:tcPr marL="9525" marR="9525" marT="9525" marB="0" anchor="ctr">
                    <a:solidFill>
                      <a:schemeClr val="accent4">
                        <a:lumMod val="40000"/>
                        <a:lumOff val="60000"/>
                      </a:schemeClr>
                    </a:solidFill>
                  </a:tcPr>
                </a:tc>
              </a:tr>
              <a:tr h="307275">
                <a:tc>
                  <a:txBody>
                    <a:bodyPr/>
                    <a:lstStyle/>
                    <a:p>
                      <a:pPr algn="ctr" fontAlgn="ctr"/>
                      <a:r>
                        <a:rPr lang="en-US" sz="900" b="0" i="0" u="none" strike="noStrike">
                          <a:solidFill>
                            <a:srgbClr val="000000"/>
                          </a:solidFill>
                          <a:effectLst/>
                          <a:latin typeface="Arial"/>
                        </a:rPr>
                        <a:t>0.1</a:t>
                      </a:r>
                    </a:p>
                  </a:txBody>
                  <a:tcPr marL="9525" marR="9525" marT="9525" marB="0" anchor="ctr"/>
                </a:tc>
                <a:tc>
                  <a:txBody>
                    <a:bodyPr/>
                    <a:lstStyle/>
                    <a:p>
                      <a:pPr algn="ctr" fontAlgn="ctr"/>
                      <a:r>
                        <a:rPr lang="en-US" sz="900" b="0" i="0" u="none" strike="noStrike" dirty="0">
                          <a:solidFill>
                            <a:srgbClr val="000000"/>
                          </a:solidFill>
                          <a:effectLst/>
                          <a:latin typeface="Arial"/>
                        </a:rPr>
                        <a:t>0.1,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0.0</a:t>
                      </a:r>
                    </a:p>
                  </a:txBody>
                  <a:tcPr marL="9525" marR="9525" marT="9525" marB="0" anchor="ctr"/>
                </a:tc>
              </a:tr>
              <a:tr h="307275">
                <a:tc>
                  <a:txBody>
                    <a:bodyPr/>
                    <a:lstStyle/>
                    <a:p>
                      <a:pPr algn="ctr" fontAlgn="ctr"/>
                      <a:r>
                        <a:rPr lang="en-US" sz="900" b="0" i="0" u="none" strike="noStrike">
                          <a:solidFill>
                            <a:srgbClr val="000000"/>
                          </a:solidFill>
                          <a:effectLst/>
                          <a:latin typeface="Arial"/>
                        </a:rPr>
                        <a:t>1.6</a:t>
                      </a:r>
                    </a:p>
                  </a:txBody>
                  <a:tcPr marL="9525" marR="9525" marT="9525" marB="0" anchor="ctr"/>
                </a:tc>
                <a:tc>
                  <a:txBody>
                    <a:bodyPr/>
                    <a:lstStyle/>
                    <a:p>
                      <a:pPr algn="ctr" fontAlgn="ctr"/>
                      <a:r>
                        <a:rPr lang="en-US" sz="900" b="0" i="0" u="none" strike="noStrike" dirty="0">
                          <a:solidFill>
                            <a:srgbClr val="000000"/>
                          </a:solidFill>
                          <a:effectLst/>
                          <a:latin typeface="Arial"/>
                        </a:rPr>
                        <a:t>1.1, </a:t>
                      </a:r>
                      <a:r>
                        <a:rPr lang="en-US" sz="900" b="0" i="0" u="none" strike="noStrike" dirty="0">
                          <a:solidFill>
                            <a:schemeClr val="tx1">
                              <a:lumMod val="50000"/>
                              <a:lumOff val="50000"/>
                            </a:schemeClr>
                          </a:solidFill>
                          <a:effectLst/>
                          <a:latin typeface="Arial"/>
                        </a:rPr>
                        <a:t>Q4</a:t>
                      </a:r>
                    </a:p>
                  </a:txBody>
                  <a:tcPr marL="9525" marR="9525" marT="9525" marB="0" anchor="ctr"/>
                </a:tc>
                <a:tc>
                  <a:txBody>
                    <a:bodyPr/>
                    <a:lstStyle/>
                    <a:p>
                      <a:pPr algn="ctr" fontAlgn="ctr"/>
                      <a:r>
                        <a:rPr lang="en-US" sz="900" b="0" i="0" u="none" strike="noStrike">
                          <a:solidFill>
                            <a:srgbClr val="000000"/>
                          </a:solidFill>
                          <a:effectLst/>
                          <a:latin typeface="Arial"/>
                        </a:rPr>
                        <a:t>-0.4</a:t>
                      </a:r>
                    </a:p>
                  </a:txBody>
                  <a:tcPr marL="9525" marR="9525" marT="9525" marB="0" anchor="ctr"/>
                </a:tc>
              </a:tr>
              <a:tr h="307275">
                <a:tc>
                  <a:txBody>
                    <a:bodyPr/>
                    <a:lstStyle/>
                    <a:p>
                      <a:pPr algn="ctr" fontAlgn="ctr"/>
                      <a:r>
                        <a:rPr lang="en-US" sz="900" b="0" i="0" u="none" strike="noStrike">
                          <a:solidFill>
                            <a:srgbClr val="000000"/>
                          </a:solidFill>
                          <a:effectLst/>
                          <a:latin typeface="Arial"/>
                        </a:rPr>
                        <a:t>2.2</a:t>
                      </a:r>
                    </a:p>
                  </a:txBody>
                  <a:tcPr marL="9525" marR="9525" marT="9525" marB="0" anchor="ctr"/>
                </a:tc>
                <a:tc>
                  <a:txBody>
                    <a:bodyPr/>
                    <a:lstStyle/>
                    <a:p>
                      <a:pPr algn="ctr" fontAlgn="ctr"/>
                      <a:r>
                        <a:rPr lang="en-US" sz="900" b="0" i="0" u="none" strike="noStrike" dirty="0">
                          <a:solidFill>
                            <a:srgbClr val="000000"/>
                          </a:solidFill>
                          <a:effectLst/>
                          <a:latin typeface="Arial"/>
                        </a:rPr>
                        <a:t>1.9,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-0.2</a:t>
                      </a:r>
                    </a:p>
                  </a:txBody>
                  <a:tcPr marL="9525" marR="9525" marT="9525" marB="0" anchor="ctr"/>
                </a:tc>
              </a:tr>
              <a:tr h="307275">
                <a:tc>
                  <a:txBody>
                    <a:bodyPr/>
                    <a:lstStyle/>
                    <a:p>
                      <a:pPr algn="ctr" fontAlgn="ctr"/>
                      <a:r>
                        <a:rPr lang="en-US" sz="900" b="0" i="0" u="none" strike="noStrike">
                          <a:solidFill>
                            <a:srgbClr val="000000"/>
                          </a:solidFill>
                          <a:effectLst/>
                          <a:latin typeface="Arial"/>
                        </a:rPr>
                        <a:t>5.4</a:t>
                      </a:r>
                    </a:p>
                  </a:txBody>
                  <a:tcPr marL="9525" marR="9525" marT="9525" marB="0" anchor="ctr"/>
                </a:tc>
                <a:tc>
                  <a:txBody>
                    <a:bodyPr/>
                    <a:lstStyle/>
                    <a:p>
                      <a:pPr algn="ctr" fontAlgn="ctr"/>
                      <a:r>
                        <a:rPr lang="en-US" sz="900" b="0" i="0" u="none" strike="noStrike" dirty="0">
                          <a:solidFill>
                            <a:srgbClr val="000000"/>
                          </a:solidFill>
                          <a:effectLst/>
                          <a:latin typeface="Arial"/>
                        </a:rPr>
                        <a:t>9.2, </a:t>
                      </a:r>
                      <a:r>
                        <a:rPr lang="en-US" sz="900" b="0" i="0" u="none" strike="noStrike" dirty="0">
                          <a:solidFill>
                            <a:schemeClr val="tx1">
                              <a:lumMod val="50000"/>
                              <a:lumOff val="50000"/>
                            </a:schemeClr>
                          </a:solidFill>
                          <a:effectLst/>
                          <a:latin typeface="Arial"/>
                        </a:rPr>
                        <a:t>Q7</a:t>
                      </a:r>
                    </a:p>
                  </a:txBody>
                  <a:tcPr marL="9525" marR="9525" marT="9525" marB="0" anchor="ctr"/>
                </a:tc>
                <a:tc>
                  <a:txBody>
                    <a:bodyPr/>
                    <a:lstStyle/>
                    <a:p>
                      <a:pPr algn="ctr" fontAlgn="ctr"/>
                      <a:r>
                        <a:rPr lang="en-US" sz="900" b="0" i="0" u="none" strike="noStrike" dirty="0">
                          <a:solidFill>
                            <a:srgbClr val="000000"/>
                          </a:solidFill>
                          <a:effectLst/>
                          <a:latin typeface="Arial"/>
                        </a:rPr>
                        <a:t>3.8</a:t>
                      </a:r>
                    </a:p>
                  </a:txBody>
                  <a:tcPr marL="9525" marR="9525" marT="9525" marB="0" anchor="ctr">
                    <a:solidFill>
                      <a:schemeClr val="accent4">
                        <a:lumMod val="40000"/>
                        <a:lumOff val="60000"/>
                      </a:schemeClr>
                    </a:solidFill>
                  </a:tcPr>
                </a:tc>
              </a:tr>
              <a:tr h="307275">
                <a:tc>
                  <a:txBody>
                    <a:bodyPr/>
                    <a:lstStyle/>
                    <a:p>
                      <a:pPr algn="ctr" fontAlgn="ctr"/>
                      <a:r>
                        <a:rPr lang="en-US" sz="900" b="0" i="0" u="none" strike="noStrike">
                          <a:solidFill>
                            <a:srgbClr val="000000"/>
                          </a:solidFill>
                          <a:effectLst/>
                          <a:latin typeface="Arial"/>
                        </a:rPr>
                        <a:t>3.2</a:t>
                      </a:r>
                    </a:p>
                  </a:txBody>
                  <a:tcPr marL="9525" marR="9525" marT="9525" marB="0" anchor="ctr"/>
                </a:tc>
                <a:tc>
                  <a:txBody>
                    <a:bodyPr/>
                    <a:lstStyle/>
                    <a:p>
                      <a:pPr algn="ctr" fontAlgn="ctr"/>
                      <a:r>
                        <a:rPr lang="en-US" sz="900" b="0" i="0" u="none" strike="noStrike" dirty="0">
                          <a:solidFill>
                            <a:srgbClr val="000000"/>
                          </a:solidFill>
                          <a:effectLst/>
                          <a:latin typeface="Arial"/>
                        </a:rPr>
                        <a:t>6.3, </a:t>
                      </a:r>
                      <a:r>
                        <a:rPr lang="en-US" sz="900" b="0" i="0" u="none" strike="noStrike" dirty="0">
                          <a:solidFill>
                            <a:schemeClr val="tx1">
                              <a:lumMod val="50000"/>
                              <a:lumOff val="50000"/>
                            </a:schemeClr>
                          </a:solidFill>
                          <a:effectLst/>
                          <a:latin typeface="Arial"/>
                        </a:rPr>
                        <a:t>Q7</a:t>
                      </a:r>
                    </a:p>
                  </a:txBody>
                  <a:tcPr marL="9525" marR="9525" marT="9525" marB="0" anchor="ctr"/>
                </a:tc>
                <a:tc>
                  <a:txBody>
                    <a:bodyPr/>
                    <a:lstStyle/>
                    <a:p>
                      <a:pPr algn="ctr" fontAlgn="ctr"/>
                      <a:r>
                        <a:rPr lang="en-US" sz="900" b="0" i="0" u="none" strike="noStrike" dirty="0">
                          <a:solidFill>
                            <a:srgbClr val="000000"/>
                          </a:solidFill>
                          <a:effectLst/>
                          <a:latin typeface="Arial"/>
                        </a:rPr>
                        <a:t>3.1</a:t>
                      </a:r>
                    </a:p>
                  </a:txBody>
                  <a:tcPr marL="9525" marR="9525" marT="9525" marB="0" anchor="ctr">
                    <a:solidFill>
                      <a:schemeClr val="accent4">
                        <a:lumMod val="40000"/>
                        <a:lumOff val="60000"/>
                      </a:schemeClr>
                    </a:solidFill>
                  </a:tcPr>
                </a:tc>
              </a:tr>
              <a:tr h="307275">
                <a:tc>
                  <a:txBody>
                    <a:bodyPr/>
                    <a:lstStyle/>
                    <a:p>
                      <a:pPr algn="ctr" fontAlgn="ctr"/>
                      <a:r>
                        <a:rPr lang="en-US" sz="900" b="0" i="0" u="none" strike="noStrike">
                          <a:solidFill>
                            <a:srgbClr val="000000"/>
                          </a:solidFill>
                          <a:effectLst/>
                          <a:latin typeface="Arial"/>
                        </a:rPr>
                        <a:t>273.8</a:t>
                      </a:r>
                    </a:p>
                  </a:txBody>
                  <a:tcPr marL="9525" marR="9525" marT="9525" marB="0" anchor="ctr"/>
                </a:tc>
                <a:tc>
                  <a:txBody>
                    <a:bodyPr/>
                    <a:lstStyle/>
                    <a:p>
                      <a:pPr algn="ctr" fontAlgn="ctr"/>
                      <a:r>
                        <a:rPr lang="en-US" sz="900" b="0" i="0" u="none" strike="noStrike" dirty="0">
                          <a:solidFill>
                            <a:srgbClr val="000000"/>
                          </a:solidFill>
                          <a:effectLst/>
                          <a:latin typeface="Arial"/>
                        </a:rPr>
                        <a:t>166.3, </a:t>
                      </a:r>
                      <a:r>
                        <a:rPr lang="en-US" sz="900" b="0" i="0" u="none" strike="noStrike" dirty="0">
                          <a:solidFill>
                            <a:schemeClr val="tx1">
                              <a:lumMod val="50000"/>
                              <a:lumOff val="50000"/>
                            </a:schemeClr>
                          </a:solidFill>
                          <a:effectLst/>
                          <a:latin typeface="Arial"/>
                        </a:rPr>
                        <a:t>Q7</a:t>
                      </a:r>
                    </a:p>
                  </a:txBody>
                  <a:tcPr marL="9525" marR="9525" marT="9525" marB="0" anchor="ctr"/>
                </a:tc>
                <a:tc>
                  <a:txBody>
                    <a:bodyPr/>
                    <a:lstStyle/>
                    <a:p>
                      <a:pPr algn="ctr" fontAlgn="ctr"/>
                      <a:r>
                        <a:rPr lang="en-US" sz="900" b="0" i="0" u="none" strike="noStrike" dirty="0">
                          <a:solidFill>
                            <a:srgbClr val="000000"/>
                          </a:solidFill>
                          <a:effectLst/>
                          <a:latin typeface="Arial"/>
                        </a:rPr>
                        <a:t>-39.3%</a:t>
                      </a:r>
                    </a:p>
                  </a:txBody>
                  <a:tcPr marL="9525" marR="9525" marT="9525" marB="0" anchor="ctr">
                    <a:solidFill>
                      <a:schemeClr val="accent4">
                        <a:lumMod val="40000"/>
                        <a:lumOff val="60000"/>
                      </a:schemeClr>
                    </a:solidFill>
                  </a:tcPr>
                </a:tc>
              </a:tr>
              <a:tr h="307275">
                <a:tc>
                  <a:txBody>
                    <a:bodyPr/>
                    <a:lstStyle/>
                    <a:p>
                      <a:pPr algn="ctr" fontAlgn="ctr"/>
                      <a:r>
                        <a:rPr lang="en-US" sz="900" b="0" i="0" u="none" strike="noStrike">
                          <a:solidFill>
                            <a:srgbClr val="000000"/>
                          </a:solidFill>
                          <a:effectLst/>
                          <a:latin typeface="Arial"/>
                        </a:rPr>
                        <a:t>181.7</a:t>
                      </a:r>
                    </a:p>
                  </a:txBody>
                  <a:tcPr marL="9525" marR="9525" marT="9525" marB="0" anchor="ctr"/>
                </a:tc>
                <a:tc>
                  <a:txBody>
                    <a:bodyPr/>
                    <a:lstStyle/>
                    <a:p>
                      <a:pPr algn="ctr" fontAlgn="ctr"/>
                      <a:r>
                        <a:rPr lang="en-US" sz="900" b="0" i="0" u="none" strike="noStrike" dirty="0" smtClean="0">
                          <a:solidFill>
                            <a:srgbClr val="000000"/>
                          </a:solidFill>
                          <a:effectLst/>
                          <a:latin typeface="Arial"/>
                        </a:rPr>
                        <a:t>165.0, </a:t>
                      </a:r>
                      <a:r>
                        <a:rPr lang="en-US" sz="900" b="0" i="0" u="none" strike="noStrike" dirty="0">
                          <a:solidFill>
                            <a:schemeClr val="tx1">
                              <a:lumMod val="50000"/>
                              <a:lumOff val="50000"/>
                            </a:schemeClr>
                          </a:solidFill>
                          <a:effectLst/>
                          <a:latin typeface="Arial"/>
                        </a:rPr>
                        <a:t>Q7</a:t>
                      </a:r>
                    </a:p>
                  </a:txBody>
                  <a:tcPr marL="9525" marR="9525" marT="9525" marB="0" anchor="ctr"/>
                </a:tc>
                <a:tc>
                  <a:txBody>
                    <a:bodyPr/>
                    <a:lstStyle/>
                    <a:p>
                      <a:pPr algn="ctr" fontAlgn="ctr"/>
                      <a:r>
                        <a:rPr lang="en-US" sz="900" b="0" i="0" u="none" strike="noStrike" dirty="0">
                          <a:solidFill>
                            <a:srgbClr val="000000"/>
                          </a:solidFill>
                          <a:effectLst/>
                          <a:latin typeface="Arial"/>
                        </a:rPr>
                        <a:t>-9.2%</a:t>
                      </a:r>
                    </a:p>
                  </a:txBody>
                  <a:tcPr marL="9525" marR="9525" marT="9525" marB="0" anchor="ctr"/>
                </a:tc>
              </a:tr>
              <a:tr h="307275">
                <a:tc>
                  <a:txBody>
                    <a:bodyPr/>
                    <a:lstStyle/>
                    <a:p>
                      <a:pPr algn="ctr" fontAlgn="ctr"/>
                      <a:r>
                        <a:rPr lang="en-US" sz="900" b="0" i="0" u="none" strike="noStrike">
                          <a:solidFill>
                            <a:srgbClr val="000000"/>
                          </a:solidFill>
                          <a:effectLst/>
                          <a:latin typeface="Arial"/>
                        </a:rPr>
                        <a:t>5.4</a:t>
                      </a:r>
                    </a:p>
                  </a:txBody>
                  <a:tcPr marL="9525" marR="9525" marT="9525" marB="0" anchor="ctr"/>
                </a:tc>
                <a:tc>
                  <a:txBody>
                    <a:bodyPr/>
                    <a:lstStyle/>
                    <a:p>
                      <a:pPr algn="ctr" fontAlgn="ctr"/>
                      <a:r>
                        <a:rPr lang="en-US" sz="900" b="0" i="0" u="none" strike="noStrike" dirty="0">
                          <a:solidFill>
                            <a:srgbClr val="000000"/>
                          </a:solidFill>
                          <a:effectLst/>
                          <a:latin typeface="Arial"/>
                        </a:rPr>
                        <a:t>4.1, </a:t>
                      </a:r>
                      <a:r>
                        <a:rPr lang="en-US" sz="900" b="0" i="0" u="none" strike="noStrike" dirty="0">
                          <a:solidFill>
                            <a:schemeClr val="tx1">
                              <a:lumMod val="50000"/>
                              <a:lumOff val="50000"/>
                            </a:schemeClr>
                          </a:solidFill>
                          <a:effectLst/>
                          <a:latin typeface="Arial"/>
                        </a:rPr>
                        <a:t>Q8</a:t>
                      </a:r>
                    </a:p>
                  </a:txBody>
                  <a:tcPr marL="9525" marR="9525" marT="9525" marB="0" anchor="ctr"/>
                </a:tc>
                <a:tc>
                  <a:txBody>
                    <a:bodyPr/>
                    <a:lstStyle/>
                    <a:p>
                      <a:pPr algn="ctr" fontAlgn="ctr"/>
                      <a:r>
                        <a:rPr lang="en-US" sz="900" b="0" i="0" u="none" strike="noStrike" dirty="0">
                          <a:solidFill>
                            <a:srgbClr val="000000"/>
                          </a:solidFill>
                          <a:effectLst/>
                          <a:latin typeface="Arial"/>
                        </a:rPr>
                        <a:t>-23.8%</a:t>
                      </a:r>
                    </a:p>
                  </a:txBody>
                  <a:tcPr marL="9525" marR="9525" marT="9525" marB="0" anchor="ctr"/>
                </a:tc>
              </a:tr>
              <a:tr h="307275">
                <a:tc>
                  <a:txBody>
                    <a:bodyPr/>
                    <a:lstStyle/>
                    <a:p>
                      <a:pPr algn="ctr" fontAlgn="ctr"/>
                      <a:r>
                        <a:rPr lang="en-US" sz="900" b="0" i="0" u="none" strike="noStrike" smtClean="0">
                          <a:solidFill>
                            <a:srgbClr val="000000"/>
                          </a:solidFill>
                          <a:effectLst/>
                          <a:latin typeface="Arial"/>
                        </a:rPr>
                        <a:t>2,053.2</a:t>
                      </a:r>
                      <a:endParaRPr lang="en-US" sz="900" b="0" i="0" u="none" strike="noStrike" dirty="0">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978.7, </a:t>
                      </a:r>
                      <a:r>
                        <a:rPr lang="en-US" sz="900" b="0" i="0" u="none" strike="noStrike" smtClean="0">
                          <a:solidFill>
                            <a:schemeClr val="tx1">
                              <a:lumMod val="50000"/>
                              <a:lumOff val="50000"/>
                            </a:schemeClr>
                          </a:solidFill>
                          <a:effectLst/>
                          <a:latin typeface="Arial"/>
                        </a:rPr>
                        <a:t>Q8</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dirty="0" smtClean="0">
                          <a:solidFill>
                            <a:srgbClr val="000000"/>
                          </a:solidFill>
                          <a:effectLst/>
                          <a:latin typeface="Arial"/>
                        </a:rPr>
                        <a:t>-52.3%</a:t>
                      </a:r>
                      <a:endParaRPr lang="en-US" sz="900" b="0" i="0" u="none" strike="noStrike" dirty="0">
                        <a:solidFill>
                          <a:srgbClr val="000000"/>
                        </a:solidFill>
                        <a:effectLst/>
                        <a:latin typeface="Arial"/>
                      </a:endParaRPr>
                    </a:p>
                  </a:txBody>
                  <a:tcPr marL="9525" marR="9525" marT="9525" marB="0" anchor="ctr">
                    <a:solidFill>
                      <a:schemeClr val="accent4">
                        <a:lumMod val="40000"/>
                        <a:lumOff val="60000"/>
                      </a:schemeClr>
                    </a:solidFill>
                  </a:tcPr>
                </a:tc>
              </a:tr>
              <a:tr h="307275">
                <a:tc>
                  <a:txBody>
                    <a:bodyPr/>
                    <a:lstStyle/>
                    <a:p>
                      <a:pPr algn="ctr" fontAlgn="ctr"/>
                      <a:r>
                        <a:rPr lang="en-US" sz="900" b="0" i="0" u="none" strike="noStrike">
                          <a:solidFill>
                            <a:srgbClr val="000000"/>
                          </a:solidFill>
                          <a:effectLst/>
                          <a:latin typeface="Arial"/>
                        </a:rPr>
                        <a:t>10.1</a:t>
                      </a:r>
                    </a:p>
                  </a:txBody>
                  <a:tcPr marL="9525" marR="9525" marT="9525" marB="0" anchor="ctr"/>
                </a:tc>
                <a:tc>
                  <a:txBody>
                    <a:bodyPr/>
                    <a:lstStyle/>
                    <a:p>
                      <a:pPr algn="ctr" fontAlgn="ctr"/>
                      <a:r>
                        <a:rPr lang="en-US" sz="900" b="0" i="0" u="none" strike="noStrike" dirty="0" smtClean="0">
                          <a:solidFill>
                            <a:srgbClr val="000000"/>
                          </a:solidFill>
                          <a:effectLst/>
                          <a:latin typeface="Arial"/>
                        </a:rPr>
                        <a:t>10.0,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dirty="0">
                          <a:solidFill>
                            <a:srgbClr val="000000"/>
                          </a:solidFill>
                          <a:effectLst/>
                          <a:latin typeface="Arial"/>
                        </a:rPr>
                        <a:t>-0.1</a:t>
                      </a:r>
                    </a:p>
                  </a:txBody>
                  <a:tcPr marL="9525" marR="9525" marT="9525" marB="0" anchor="ctr"/>
                </a:tc>
              </a:tr>
              <a:tr h="307275">
                <a:tc>
                  <a:txBody>
                    <a:bodyPr/>
                    <a:lstStyle/>
                    <a:p>
                      <a:pPr algn="ctr" fontAlgn="ctr"/>
                      <a:r>
                        <a:rPr lang="en-US" sz="900" b="0" i="0" u="none" strike="noStrike" dirty="0">
                          <a:solidFill>
                            <a:srgbClr val="000000"/>
                          </a:solidFill>
                          <a:effectLst/>
                          <a:latin typeface="Arial"/>
                        </a:rPr>
                        <a:t>96.0</a:t>
                      </a:r>
                    </a:p>
                  </a:txBody>
                  <a:tcPr marL="9525" marR="9525" marT="9525" marB="0" anchor="ctr"/>
                </a:tc>
                <a:tc>
                  <a:txBody>
                    <a:bodyPr/>
                    <a:lstStyle/>
                    <a:p>
                      <a:pPr algn="ctr" fontAlgn="ctr"/>
                      <a:r>
                        <a:rPr lang="en-US" sz="900" b="0" i="0" u="none" strike="noStrike" dirty="0">
                          <a:solidFill>
                            <a:srgbClr val="000000"/>
                          </a:solidFill>
                          <a:effectLst/>
                          <a:latin typeface="Arial"/>
                        </a:rPr>
                        <a:t>52.8, </a:t>
                      </a:r>
                      <a:r>
                        <a:rPr lang="en-US" sz="900" b="0" i="0" u="none" strike="noStrike" dirty="0">
                          <a:solidFill>
                            <a:schemeClr val="tx1">
                              <a:lumMod val="50000"/>
                              <a:lumOff val="50000"/>
                            </a:schemeClr>
                          </a:solidFill>
                          <a:effectLst/>
                          <a:latin typeface="Arial"/>
                        </a:rPr>
                        <a:t>Q6</a:t>
                      </a:r>
                    </a:p>
                  </a:txBody>
                  <a:tcPr marL="9525" marR="9525" marT="9525" marB="0" anchor="ctr"/>
                </a:tc>
                <a:tc>
                  <a:txBody>
                    <a:bodyPr/>
                    <a:lstStyle/>
                    <a:p>
                      <a:pPr algn="ctr" fontAlgn="ctr"/>
                      <a:r>
                        <a:rPr lang="en-US" sz="900" b="0" i="0" u="none" strike="noStrike" dirty="0">
                          <a:solidFill>
                            <a:srgbClr val="000000"/>
                          </a:solidFill>
                          <a:effectLst/>
                          <a:latin typeface="Arial"/>
                        </a:rPr>
                        <a:t>-45.0%</a:t>
                      </a:r>
                    </a:p>
                  </a:txBody>
                  <a:tcPr marL="9525" marR="9525" marT="9525" marB="0" anchor="ctr"/>
                </a:tc>
              </a:tr>
              <a:tr h="307275">
                <a:tc>
                  <a:txBody>
                    <a:bodyPr/>
                    <a:lstStyle/>
                    <a:p>
                      <a:pPr algn="ctr" fontAlgn="ctr"/>
                      <a:r>
                        <a:rPr lang="en-US" sz="900" b="0" i="0" u="none" strike="noStrike">
                          <a:solidFill>
                            <a:srgbClr val="000000"/>
                          </a:solidFill>
                          <a:effectLst/>
                          <a:latin typeface="Arial"/>
                        </a:rPr>
                        <a:t>5.6</a:t>
                      </a:r>
                    </a:p>
                  </a:txBody>
                  <a:tcPr marL="9525" marR="9525" marT="9525" marB="0" anchor="ctr"/>
                </a:tc>
                <a:tc>
                  <a:txBody>
                    <a:bodyPr/>
                    <a:lstStyle/>
                    <a:p>
                      <a:pPr algn="ctr" fontAlgn="ctr"/>
                      <a:r>
                        <a:rPr lang="en-US" sz="900" b="0" i="0" u="none" strike="noStrike" dirty="0">
                          <a:solidFill>
                            <a:srgbClr val="000000"/>
                          </a:solidFill>
                          <a:effectLst/>
                          <a:latin typeface="Arial"/>
                        </a:rPr>
                        <a:t>3.7, </a:t>
                      </a:r>
                      <a:r>
                        <a:rPr lang="en-US" sz="900" b="0" i="0" u="none" strike="noStrike" dirty="0">
                          <a:solidFill>
                            <a:schemeClr val="tx1">
                              <a:lumMod val="50000"/>
                              <a:lumOff val="50000"/>
                            </a:schemeClr>
                          </a:solidFill>
                          <a:effectLst/>
                          <a:latin typeface="Arial"/>
                        </a:rPr>
                        <a:t>Q8</a:t>
                      </a:r>
                    </a:p>
                  </a:txBody>
                  <a:tcPr marL="9525" marR="9525" marT="9525" marB="0" anchor="ctr"/>
                </a:tc>
                <a:tc>
                  <a:txBody>
                    <a:bodyPr/>
                    <a:lstStyle/>
                    <a:p>
                      <a:pPr algn="ctr" fontAlgn="ctr"/>
                      <a:r>
                        <a:rPr lang="en-US" sz="900" b="0" i="0" u="none" strike="noStrike" dirty="0">
                          <a:solidFill>
                            <a:srgbClr val="000000"/>
                          </a:solidFill>
                          <a:effectLst/>
                          <a:latin typeface="Arial"/>
                        </a:rPr>
                        <a:t>-34.7%</a:t>
                      </a:r>
                    </a:p>
                  </a:txBody>
                  <a:tcPr marL="9525" marR="9525" marT="9525" marB="0" anchor="ctr">
                    <a:solidFill>
                      <a:schemeClr val="accent4">
                        <a:lumMod val="40000"/>
                        <a:lumOff val="60000"/>
                      </a:schemeClr>
                    </a:solidFill>
                  </a:tcPr>
                </a:tc>
              </a:tr>
              <a:tr h="307275">
                <a:tc>
                  <a:txBody>
                    <a:bodyPr/>
                    <a:lstStyle/>
                    <a:p>
                      <a:pPr algn="ctr" fontAlgn="ctr"/>
                      <a:r>
                        <a:rPr lang="en-US" sz="900" b="0" i="0" u="none" strike="noStrike">
                          <a:solidFill>
                            <a:srgbClr val="000000"/>
                          </a:solidFill>
                          <a:effectLst/>
                          <a:latin typeface="Arial"/>
                        </a:rPr>
                        <a:t>123.8</a:t>
                      </a:r>
                    </a:p>
                  </a:txBody>
                  <a:tcPr marL="9525" marR="9525" marT="9525" marB="0" anchor="ctr"/>
                </a:tc>
                <a:tc>
                  <a:txBody>
                    <a:bodyPr/>
                    <a:lstStyle/>
                    <a:p>
                      <a:pPr algn="ctr" fontAlgn="ctr"/>
                      <a:r>
                        <a:rPr lang="en-US" sz="900" b="0" i="0" u="none" strike="noStrike" dirty="0">
                          <a:solidFill>
                            <a:srgbClr val="000000"/>
                          </a:solidFill>
                          <a:effectLst/>
                          <a:latin typeface="Arial"/>
                        </a:rPr>
                        <a:t>102.7, </a:t>
                      </a:r>
                      <a:r>
                        <a:rPr lang="en-US" sz="900" b="0" i="0" u="none" strike="noStrike" dirty="0">
                          <a:solidFill>
                            <a:schemeClr val="tx1">
                              <a:lumMod val="50000"/>
                              <a:lumOff val="50000"/>
                            </a:schemeClr>
                          </a:solidFill>
                          <a:effectLst/>
                          <a:latin typeface="Arial"/>
                        </a:rPr>
                        <a:t>Q5</a:t>
                      </a:r>
                    </a:p>
                  </a:txBody>
                  <a:tcPr marL="9525" marR="9525" marT="9525" marB="0" anchor="ctr"/>
                </a:tc>
                <a:tc>
                  <a:txBody>
                    <a:bodyPr/>
                    <a:lstStyle/>
                    <a:p>
                      <a:pPr algn="ctr" fontAlgn="ctr"/>
                      <a:r>
                        <a:rPr lang="en-US" sz="900" b="0" i="0" u="none" strike="noStrike" dirty="0">
                          <a:solidFill>
                            <a:srgbClr val="000000"/>
                          </a:solidFill>
                          <a:effectLst/>
                          <a:latin typeface="Arial"/>
                        </a:rPr>
                        <a:t>-17.1%</a:t>
                      </a:r>
                    </a:p>
                  </a:txBody>
                  <a:tcPr marL="9525" marR="9525" marT="9525" marB="0" anchor="ctr">
                    <a:solidFill>
                      <a:schemeClr val="accent4">
                        <a:lumMod val="40000"/>
                        <a:lumOff val="60000"/>
                      </a:schemeClr>
                    </a:solidFill>
                  </a:tcPr>
                </a:tc>
              </a:tr>
              <a:tr h="307275">
                <a:tc>
                  <a:txBody>
                    <a:bodyPr/>
                    <a:lstStyle/>
                    <a:p>
                      <a:pPr algn="ctr" fontAlgn="ctr"/>
                      <a:r>
                        <a:rPr lang="en-US" sz="900" b="0" i="0" u="none" strike="noStrike">
                          <a:solidFill>
                            <a:srgbClr val="000000"/>
                          </a:solidFill>
                          <a:effectLst/>
                          <a:latin typeface="Arial"/>
                        </a:rPr>
                        <a:t>41.8</a:t>
                      </a:r>
                    </a:p>
                  </a:txBody>
                  <a:tcPr marL="9525" marR="9525" marT="9525" marB="0" anchor="ctr"/>
                </a:tc>
                <a:tc>
                  <a:txBody>
                    <a:bodyPr/>
                    <a:lstStyle/>
                    <a:p>
                      <a:pPr algn="ctr" fontAlgn="ctr"/>
                      <a:r>
                        <a:rPr lang="en-US" sz="900" b="0" i="0" u="none" strike="noStrike" dirty="0">
                          <a:solidFill>
                            <a:srgbClr val="000000"/>
                          </a:solidFill>
                          <a:effectLst/>
                          <a:latin typeface="Arial"/>
                        </a:rPr>
                        <a:t>130.1, </a:t>
                      </a:r>
                      <a:r>
                        <a:rPr lang="en-US" sz="900" b="0" i="0" u="none" strike="noStrike" dirty="0">
                          <a:solidFill>
                            <a:schemeClr val="tx1">
                              <a:lumMod val="50000"/>
                              <a:lumOff val="50000"/>
                            </a:schemeClr>
                          </a:solidFill>
                          <a:effectLst/>
                          <a:latin typeface="Arial"/>
                        </a:rPr>
                        <a:t>Q5</a:t>
                      </a:r>
                    </a:p>
                  </a:txBody>
                  <a:tcPr marL="9525" marR="9525" marT="9525" marB="0" anchor="ctr"/>
                </a:tc>
                <a:tc>
                  <a:txBody>
                    <a:bodyPr/>
                    <a:lstStyle/>
                    <a:p>
                      <a:pPr algn="ctr" fontAlgn="ctr"/>
                      <a:r>
                        <a:rPr lang="en-US" sz="900" b="0" i="0" u="none" strike="noStrike" dirty="0">
                          <a:solidFill>
                            <a:srgbClr val="000000"/>
                          </a:solidFill>
                          <a:effectLst/>
                          <a:latin typeface="Arial"/>
                        </a:rPr>
                        <a:t>210.9%</a:t>
                      </a:r>
                    </a:p>
                  </a:txBody>
                  <a:tcPr marL="9525" marR="9525" marT="9525" marB="0" anchor="ctr">
                    <a:solidFill>
                      <a:schemeClr val="accent4">
                        <a:lumMod val="40000"/>
                        <a:lumOff val="60000"/>
                      </a:schemeClr>
                    </a:solid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36403491"/>
              </p:ext>
            </p:extLst>
          </p:nvPr>
        </p:nvGraphicFramePr>
        <p:xfrm>
          <a:off x="5728296" y="1051419"/>
          <a:ext cx="3048000" cy="5156458"/>
        </p:xfrm>
        <a:graphic>
          <a:graphicData uri="http://schemas.openxmlformats.org/drawingml/2006/table">
            <a:tbl>
              <a:tblPr firstRow="1" bandRow="1">
                <a:tableStyleId>{5C22544A-7EE6-4342-B048-85BDC9FD1C3A}</a:tableStyleId>
              </a:tblPr>
              <a:tblGrid>
                <a:gridCol w="637471"/>
                <a:gridCol w="1083958"/>
                <a:gridCol w="1326571"/>
              </a:tblGrid>
              <a:tr h="240058">
                <a:tc>
                  <a:txBody>
                    <a:bodyPr/>
                    <a:lstStyle/>
                    <a:p>
                      <a:r>
                        <a:rPr lang="en-US" sz="900" dirty="0" smtClean="0">
                          <a:solidFill>
                            <a:schemeClr val="tx1"/>
                          </a:solidFill>
                        </a:rPr>
                        <a:t>Q0</a:t>
                      </a:r>
                      <a:endParaRPr lang="en-US" sz="900" dirty="0">
                        <a:solidFill>
                          <a:schemeClr val="tx1"/>
                        </a:solidFill>
                      </a:endParaRPr>
                    </a:p>
                  </a:txBody>
                  <a:tcPr/>
                </a:tc>
                <a:tc>
                  <a:txBody>
                    <a:bodyPr/>
                    <a:lstStyle/>
                    <a:p>
                      <a:r>
                        <a:rPr lang="en-US" sz="900" dirty="0" smtClean="0">
                          <a:solidFill>
                            <a:schemeClr val="tx1"/>
                          </a:solidFill>
                        </a:rPr>
                        <a:t>Most Stressed</a:t>
                      </a:r>
                      <a:endParaRPr lang="en-US" sz="900" dirty="0">
                        <a:solidFill>
                          <a:schemeClr val="tx1"/>
                        </a:solidFill>
                      </a:endParaRPr>
                    </a:p>
                  </a:txBody>
                  <a:tcPr/>
                </a:tc>
                <a:tc>
                  <a:txBody>
                    <a:bodyPr/>
                    <a:lstStyle/>
                    <a:p>
                      <a:r>
                        <a:rPr lang="en-US" sz="900" dirty="0" smtClean="0">
                          <a:solidFill>
                            <a:schemeClr val="tx1"/>
                          </a:solidFill>
                        </a:rPr>
                        <a:t>Q0 - Most Stressed</a:t>
                      </a:r>
                      <a:r>
                        <a:rPr lang="en-US" sz="900" baseline="30000" dirty="0" smtClean="0">
                          <a:solidFill>
                            <a:schemeClr val="tx1"/>
                          </a:solidFill>
                        </a:rPr>
                        <a:t>1</a:t>
                      </a:r>
                      <a:endParaRPr lang="en-US" sz="900" baseline="30000" dirty="0">
                        <a:solidFill>
                          <a:schemeClr val="tx1"/>
                        </a:solidFill>
                      </a:endParaRPr>
                    </a:p>
                  </a:txBody>
                  <a:tcPr/>
                </a:tc>
              </a:tr>
              <a:tr h="307275">
                <a:tc>
                  <a:txBody>
                    <a:bodyPr/>
                    <a:lstStyle/>
                    <a:p>
                      <a:pPr algn="ctr" fontAlgn="ctr"/>
                      <a:r>
                        <a:rPr lang="en-US" sz="900" b="0" i="0" u="none" strike="noStrike">
                          <a:solidFill>
                            <a:srgbClr val="000000"/>
                          </a:solidFill>
                          <a:effectLst/>
                          <a:latin typeface="Arial"/>
                        </a:rPr>
                        <a:t>1.9</a:t>
                      </a:r>
                    </a:p>
                  </a:txBody>
                  <a:tcPr marL="9525" marR="9525" marT="9525" marB="0" anchor="ctr"/>
                </a:tc>
                <a:tc>
                  <a:txBody>
                    <a:bodyPr/>
                    <a:lstStyle/>
                    <a:p>
                      <a:pPr algn="ctr" fontAlgn="ctr"/>
                      <a:r>
                        <a:rPr lang="en-US" sz="900" b="0" i="0" u="none" strike="noStrike" dirty="0">
                          <a:solidFill>
                            <a:srgbClr val="000000"/>
                          </a:solidFill>
                          <a:effectLst/>
                          <a:latin typeface="Arial"/>
                        </a:rPr>
                        <a:t>-7.7, </a:t>
                      </a:r>
                      <a:r>
                        <a:rPr lang="en-US" sz="900" b="0" i="0" u="none" strike="noStrike" dirty="0">
                          <a:solidFill>
                            <a:schemeClr val="tx1">
                              <a:lumMod val="50000"/>
                              <a:lumOff val="50000"/>
                            </a:schemeClr>
                          </a:solidFill>
                          <a:effectLst/>
                          <a:latin typeface="Arial"/>
                        </a:rPr>
                        <a:t>Q2</a:t>
                      </a:r>
                    </a:p>
                  </a:txBody>
                  <a:tcPr marL="9525" marR="9525" marT="9525" marB="0" anchor="ctr"/>
                </a:tc>
                <a:tc>
                  <a:txBody>
                    <a:bodyPr/>
                    <a:lstStyle/>
                    <a:p>
                      <a:pPr algn="ctr" fontAlgn="ctr"/>
                      <a:r>
                        <a:rPr lang="en-US" sz="900" b="0" i="0" u="none" strike="noStrike">
                          <a:solidFill>
                            <a:srgbClr val="000000"/>
                          </a:solidFill>
                          <a:effectLst/>
                          <a:latin typeface="Arial"/>
                        </a:rPr>
                        <a:t>-9.6</a:t>
                      </a:r>
                    </a:p>
                  </a:txBody>
                  <a:tcPr marL="9525" marR="9525" marT="9525" marB="0" anchor="ctr">
                    <a:solidFill>
                      <a:schemeClr val="accent4">
                        <a:lumMod val="40000"/>
                        <a:lumOff val="60000"/>
                      </a:schemeClr>
                    </a:solidFill>
                  </a:tcPr>
                </a:tc>
              </a:tr>
              <a:tr h="307275">
                <a:tc>
                  <a:txBody>
                    <a:bodyPr/>
                    <a:lstStyle/>
                    <a:p>
                      <a:pPr algn="ctr" fontAlgn="ctr"/>
                      <a:r>
                        <a:rPr lang="en-US" sz="900" b="0" i="0" u="none" strike="noStrike">
                          <a:solidFill>
                            <a:srgbClr val="000000"/>
                          </a:solidFill>
                          <a:effectLst/>
                          <a:latin typeface="Arial"/>
                        </a:rPr>
                        <a:t>5.0</a:t>
                      </a:r>
                    </a:p>
                  </a:txBody>
                  <a:tcPr marL="9525" marR="9525" marT="9525" marB="0" anchor="ctr"/>
                </a:tc>
                <a:tc>
                  <a:txBody>
                    <a:bodyPr/>
                    <a:lstStyle/>
                    <a:p>
                      <a:pPr algn="ctr" fontAlgn="ctr"/>
                      <a:r>
                        <a:rPr lang="en-US" sz="900" b="0" i="0" u="none" strike="noStrike" dirty="0" smtClean="0">
                          <a:solidFill>
                            <a:srgbClr val="000000"/>
                          </a:solidFill>
                          <a:effectLst/>
                          <a:latin typeface="Arial"/>
                        </a:rPr>
                        <a:t>10.0, </a:t>
                      </a:r>
                      <a:r>
                        <a:rPr lang="en-US" sz="900" b="0" i="0" u="none" strike="noStrike" dirty="0">
                          <a:solidFill>
                            <a:schemeClr val="tx1">
                              <a:lumMod val="50000"/>
                              <a:lumOff val="50000"/>
                            </a:schemeClr>
                          </a:solidFill>
                          <a:effectLst/>
                          <a:latin typeface="Arial"/>
                        </a:rPr>
                        <a:t>Q7</a:t>
                      </a:r>
                    </a:p>
                  </a:txBody>
                  <a:tcPr marL="9525" marR="9525" marT="9525" marB="0" anchor="ctr"/>
                </a:tc>
                <a:tc>
                  <a:txBody>
                    <a:bodyPr/>
                    <a:lstStyle/>
                    <a:p>
                      <a:pPr algn="ctr" fontAlgn="ctr"/>
                      <a:r>
                        <a:rPr lang="en-US" sz="900" b="0" i="0" u="none" strike="noStrike">
                          <a:solidFill>
                            <a:srgbClr val="000000"/>
                          </a:solidFill>
                          <a:effectLst/>
                          <a:latin typeface="Arial"/>
                        </a:rPr>
                        <a:t>5.0</a:t>
                      </a:r>
                    </a:p>
                  </a:txBody>
                  <a:tcPr marL="9525" marR="9525" marT="9525" marB="0" anchor="ctr"/>
                </a:tc>
              </a:tr>
              <a:tr h="307275">
                <a:tc>
                  <a:txBody>
                    <a:bodyPr/>
                    <a:lstStyle/>
                    <a:p>
                      <a:pPr algn="ctr" fontAlgn="ctr"/>
                      <a:r>
                        <a:rPr lang="en-US" sz="900" b="0" i="0" u="none" strike="noStrike">
                          <a:solidFill>
                            <a:srgbClr val="000000"/>
                          </a:solidFill>
                          <a:effectLst/>
                          <a:latin typeface="Arial"/>
                        </a:rPr>
                        <a:t>0.1</a:t>
                      </a:r>
                    </a:p>
                  </a:txBody>
                  <a:tcPr marL="9525" marR="9525" marT="9525" marB="0" anchor="ctr"/>
                </a:tc>
                <a:tc>
                  <a:txBody>
                    <a:bodyPr/>
                    <a:lstStyle/>
                    <a:p>
                      <a:pPr algn="ctr" fontAlgn="ctr"/>
                      <a:r>
                        <a:rPr lang="en-US" sz="900" b="0" i="0" u="none" strike="noStrike" dirty="0">
                          <a:solidFill>
                            <a:srgbClr val="000000"/>
                          </a:solidFill>
                          <a:effectLst/>
                          <a:latin typeface="Arial"/>
                        </a:rPr>
                        <a:t>-0.5, </a:t>
                      </a:r>
                      <a:r>
                        <a:rPr lang="en-US" sz="900" b="0" i="0" u="none" strike="noStrike" dirty="0">
                          <a:solidFill>
                            <a:schemeClr val="tx1">
                              <a:lumMod val="50000"/>
                              <a:lumOff val="50000"/>
                            </a:schemeClr>
                          </a:solidFill>
                          <a:effectLst/>
                          <a:latin typeface="Arial"/>
                        </a:rPr>
                        <a:t>Q3</a:t>
                      </a:r>
                    </a:p>
                  </a:txBody>
                  <a:tcPr marL="9525" marR="9525" marT="9525" marB="0" anchor="ctr"/>
                </a:tc>
                <a:tc>
                  <a:txBody>
                    <a:bodyPr/>
                    <a:lstStyle/>
                    <a:p>
                      <a:pPr algn="ctr" fontAlgn="ctr"/>
                      <a:r>
                        <a:rPr lang="en-US" sz="900" b="0" i="0" u="none" strike="noStrike">
                          <a:solidFill>
                            <a:srgbClr val="000000"/>
                          </a:solidFill>
                          <a:effectLst/>
                          <a:latin typeface="Arial"/>
                        </a:rPr>
                        <a:t>-0.6</a:t>
                      </a:r>
                    </a:p>
                  </a:txBody>
                  <a:tcPr marL="9525" marR="9525" marT="9525" marB="0" anchor="ctr">
                    <a:solidFill>
                      <a:schemeClr val="accent4">
                        <a:lumMod val="40000"/>
                        <a:lumOff val="60000"/>
                      </a:schemeClr>
                    </a:solidFill>
                  </a:tcPr>
                </a:tc>
              </a:tr>
              <a:tr h="307275">
                <a:tc>
                  <a:txBody>
                    <a:bodyPr/>
                    <a:lstStyle/>
                    <a:p>
                      <a:pPr algn="ctr" fontAlgn="ctr"/>
                      <a:r>
                        <a:rPr lang="en-US" sz="900" b="0" i="0" u="none" strike="noStrike">
                          <a:solidFill>
                            <a:srgbClr val="000000"/>
                          </a:solidFill>
                          <a:effectLst/>
                          <a:latin typeface="Arial"/>
                        </a:rPr>
                        <a:t>1.6</a:t>
                      </a:r>
                    </a:p>
                  </a:txBody>
                  <a:tcPr marL="9525" marR="9525" marT="9525" marB="0" anchor="ctr"/>
                </a:tc>
                <a:tc>
                  <a:txBody>
                    <a:bodyPr/>
                    <a:lstStyle/>
                    <a:p>
                      <a:pPr algn="ctr" fontAlgn="ctr"/>
                      <a:r>
                        <a:rPr lang="en-US" sz="900" b="0" i="0" u="none" strike="noStrike" dirty="0" smtClean="0">
                          <a:solidFill>
                            <a:srgbClr val="000000"/>
                          </a:solidFill>
                          <a:effectLst/>
                          <a:latin typeface="Arial"/>
                        </a:rPr>
                        <a:t>0.0,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-1.6</a:t>
                      </a:r>
                    </a:p>
                  </a:txBody>
                  <a:tcPr marL="9525" marR="9525" marT="9525" marB="0" anchor="ctr">
                    <a:solidFill>
                      <a:schemeClr val="accent4">
                        <a:lumMod val="40000"/>
                        <a:lumOff val="60000"/>
                      </a:schemeClr>
                    </a:solidFill>
                  </a:tcPr>
                </a:tc>
              </a:tr>
              <a:tr h="307275">
                <a:tc>
                  <a:txBody>
                    <a:bodyPr/>
                    <a:lstStyle/>
                    <a:p>
                      <a:pPr algn="ctr" fontAlgn="ctr"/>
                      <a:r>
                        <a:rPr lang="en-US" sz="900" b="0" i="0" u="none" strike="noStrike">
                          <a:solidFill>
                            <a:srgbClr val="000000"/>
                          </a:solidFill>
                          <a:effectLst/>
                          <a:latin typeface="Arial"/>
                        </a:rPr>
                        <a:t>2.2</a:t>
                      </a:r>
                    </a:p>
                  </a:txBody>
                  <a:tcPr marL="9525" marR="9525" marT="9525" marB="0" anchor="ctr"/>
                </a:tc>
                <a:tc>
                  <a:txBody>
                    <a:bodyPr/>
                    <a:lstStyle/>
                    <a:p>
                      <a:pPr algn="ctr" fontAlgn="ctr"/>
                      <a:r>
                        <a:rPr lang="en-US" sz="900" b="0" i="0" u="none" strike="noStrike" dirty="0">
                          <a:solidFill>
                            <a:srgbClr val="000000"/>
                          </a:solidFill>
                          <a:effectLst/>
                          <a:latin typeface="Arial"/>
                        </a:rPr>
                        <a:t>0.2,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-2.0</a:t>
                      </a:r>
                    </a:p>
                  </a:txBody>
                  <a:tcPr marL="9525" marR="9525" marT="9525" marB="0" anchor="ctr">
                    <a:solidFill>
                      <a:schemeClr val="accent4">
                        <a:lumMod val="40000"/>
                        <a:lumOff val="60000"/>
                      </a:schemeClr>
                    </a:solidFill>
                  </a:tcPr>
                </a:tc>
              </a:tr>
              <a:tr h="307275">
                <a:tc>
                  <a:txBody>
                    <a:bodyPr/>
                    <a:lstStyle/>
                    <a:p>
                      <a:pPr algn="ctr" fontAlgn="ctr"/>
                      <a:r>
                        <a:rPr lang="en-US" sz="900" b="0" i="0" u="none" strike="noStrike">
                          <a:solidFill>
                            <a:srgbClr val="000000"/>
                          </a:solidFill>
                          <a:effectLst/>
                          <a:latin typeface="Arial"/>
                        </a:rPr>
                        <a:t>5.4</a:t>
                      </a:r>
                    </a:p>
                  </a:txBody>
                  <a:tcPr marL="9525" marR="9525" marT="9525" marB="0" anchor="ctr"/>
                </a:tc>
                <a:tc>
                  <a:txBody>
                    <a:bodyPr/>
                    <a:lstStyle/>
                    <a:p>
                      <a:pPr algn="ctr" fontAlgn="ctr"/>
                      <a:r>
                        <a:rPr lang="en-US" sz="900" b="0" i="0" u="none" strike="noStrike" dirty="0">
                          <a:solidFill>
                            <a:srgbClr val="000000"/>
                          </a:solidFill>
                          <a:effectLst/>
                          <a:latin typeface="Arial"/>
                        </a:rPr>
                        <a:t>6.8, </a:t>
                      </a:r>
                      <a:r>
                        <a:rPr lang="en-US" sz="900" b="0" i="0" u="none" strike="noStrike" dirty="0">
                          <a:solidFill>
                            <a:schemeClr val="tx1">
                              <a:lumMod val="50000"/>
                              <a:lumOff val="50000"/>
                            </a:schemeClr>
                          </a:solidFill>
                          <a:effectLst/>
                          <a:latin typeface="Arial"/>
                        </a:rPr>
                        <a:t>Q4</a:t>
                      </a:r>
                    </a:p>
                  </a:txBody>
                  <a:tcPr marL="9525" marR="9525" marT="9525" marB="0" anchor="ctr"/>
                </a:tc>
                <a:tc>
                  <a:txBody>
                    <a:bodyPr/>
                    <a:lstStyle/>
                    <a:p>
                      <a:pPr algn="ctr" fontAlgn="ctr"/>
                      <a:r>
                        <a:rPr lang="en-US" sz="900" b="0" i="0" u="none" strike="noStrike">
                          <a:solidFill>
                            <a:srgbClr val="000000"/>
                          </a:solidFill>
                          <a:effectLst/>
                          <a:latin typeface="Arial"/>
                        </a:rPr>
                        <a:t>1.4</a:t>
                      </a:r>
                    </a:p>
                  </a:txBody>
                  <a:tcPr marL="9525" marR="9525" marT="9525" marB="0" anchor="ctr"/>
                </a:tc>
              </a:tr>
              <a:tr h="307275">
                <a:tc>
                  <a:txBody>
                    <a:bodyPr/>
                    <a:lstStyle/>
                    <a:p>
                      <a:pPr algn="ctr" fontAlgn="ctr"/>
                      <a:r>
                        <a:rPr lang="en-US" sz="900" b="0" i="0" u="none" strike="noStrike">
                          <a:solidFill>
                            <a:srgbClr val="000000"/>
                          </a:solidFill>
                          <a:effectLst/>
                          <a:latin typeface="Arial"/>
                        </a:rPr>
                        <a:t>3.2</a:t>
                      </a:r>
                    </a:p>
                  </a:txBody>
                  <a:tcPr marL="9525" marR="9525" marT="9525" marB="0" anchor="ctr"/>
                </a:tc>
                <a:tc>
                  <a:txBody>
                    <a:bodyPr/>
                    <a:lstStyle/>
                    <a:p>
                      <a:pPr algn="ctr" fontAlgn="ctr"/>
                      <a:r>
                        <a:rPr lang="en-US" sz="900" b="0" i="0" u="none" strike="noStrike" dirty="0">
                          <a:solidFill>
                            <a:srgbClr val="000000"/>
                          </a:solidFill>
                          <a:effectLst/>
                          <a:latin typeface="Arial"/>
                        </a:rPr>
                        <a:t>6.2, </a:t>
                      </a:r>
                      <a:r>
                        <a:rPr lang="en-US" sz="900" b="0" i="0" u="none" strike="noStrike" dirty="0">
                          <a:solidFill>
                            <a:schemeClr val="tx1">
                              <a:lumMod val="50000"/>
                              <a:lumOff val="50000"/>
                            </a:schemeClr>
                          </a:solidFill>
                          <a:effectLst/>
                          <a:latin typeface="Arial"/>
                        </a:rPr>
                        <a:t>Q4</a:t>
                      </a:r>
                    </a:p>
                  </a:txBody>
                  <a:tcPr marL="9525" marR="9525" marT="9525" marB="0" anchor="ctr"/>
                </a:tc>
                <a:tc>
                  <a:txBody>
                    <a:bodyPr/>
                    <a:lstStyle/>
                    <a:p>
                      <a:pPr algn="ctr" fontAlgn="ctr"/>
                      <a:r>
                        <a:rPr lang="en-US" sz="900" b="0" i="0" u="none" strike="noStrike" dirty="0">
                          <a:solidFill>
                            <a:srgbClr val="000000"/>
                          </a:solidFill>
                          <a:effectLst/>
                          <a:latin typeface="Arial"/>
                        </a:rPr>
                        <a:t>3.0</a:t>
                      </a:r>
                    </a:p>
                  </a:txBody>
                  <a:tcPr marL="9525" marR="9525" marT="9525" marB="0" anchor="ctr">
                    <a:solidFill>
                      <a:schemeClr val="bg1">
                        <a:lumMod val="95000"/>
                      </a:schemeClr>
                    </a:solidFill>
                  </a:tcPr>
                </a:tc>
              </a:tr>
              <a:tr h="307275">
                <a:tc>
                  <a:txBody>
                    <a:bodyPr/>
                    <a:lstStyle/>
                    <a:p>
                      <a:pPr algn="ctr" fontAlgn="ctr"/>
                      <a:r>
                        <a:rPr lang="en-US" sz="900" b="0" i="0" u="none" strike="noStrike">
                          <a:solidFill>
                            <a:srgbClr val="000000"/>
                          </a:solidFill>
                          <a:effectLst/>
                          <a:latin typeface="Arial"/>
                        </a:rPr>
                        <a:t>273.4</a:t>
                      </a:r>
                    </a:p>
                  </a:txBody>
                  <a:tcPr marL="9525" marR="9525" marT="9525" marB="0" anchor="ctr"/>
                </a:tc>
                <a:tc>
                  <a:txBody>
                    <a:bodyPr/>
                    <a:lstStyle/>
                    <a:p>
                      <a:pPr algn="ctr" fontAlgn="ctr"/>
                      <a:r>
                        <a:rPr lang="en-US" sz="900" b="0" i="0" u="none" strike="noStrike" dirty="0">
                          <a:solidFill>
                            <a:srgbClr val="000000"/>
                          </a:solidFill>
                          <a:effectLst/>
                          <a:latin typeface="Arial"/>
                        </a:rPr>
                        <a:t>190.1, </a:t>
                      </a:r>
                      <a:r>
                        <a:rPr lang="en-US" sz="900" b="0" i="0" u="none" strike="noStrike" dirty="0">
                          <a:solidFill>
                            <a:schemeClr val="tx1">
                              <a:lumMod val="50000"/>
                              <a:lumOff val="50000"/>
                            </a:schemeClr>
                          </a:solidFill>
                          <a:effectLst/>
                          <a:latin typeface="Arial"/>
                        </a:rPr>
                        <a:t>Q9</a:t>
                      </a:r>
                    </a:p>
                  </a:txBody>
                  <a:tcPr marL="9525" marR="9525" marT="9525" marB="0" anchor="ctr"/>
                </a:tc>
                <a:tc>
                  <a:txBody>
                    <a:bodyPr/>
                    <a:lstStyle/>
                    <a:p>
                      <a:pPr algn="ctr" fontAlgn="ctr"/>
                      <a:r>
                        <a:rPr lang="en-US" sz="900" b="0" i="0" u="none" strike="noStrike">
                          <a:solidFill>
                            <a:srgbClr val="000000"/>
                          </a:solidFill>
                          <a:effectLst/>
                          <a:latin typeface="Arial"/>
                        </a:rPr>
                        <a:t>-30.5%</a:t>
                      </a:r>
                    </a:p>
                  </a:txBody>
                  <a:tcPr marL="9525" marR="9525" marT="9525" marB="0" anchor="ctr"/>
                </a:tc>
              </a:tr>
              <a:tr h="307275">
                <a:tc>
                  <a:txBody>
                    <a:bodyPr/>
                    <a:lstStyle/>
                    <a:p>
                      <a:pPr algn="ctr" fontAlgn="ctr"/>
                      <a:r>
                        <a:rPr lang="en-US" sz="900" b="0" i="0" u="none" strike="noStrike">
                          <a:solidFill>
                            <a:srgbClr val="000000"/>
                          </a:solidFill>
                          <a:effectLst/>
                          <a:latin typeface="Arial"/>
                        </a:rPr>
                        <a:t>180.3</a:t>
                      </a:r>
                    </a:p>
                  </a:txBody>
                  <a:tcPr marL="9525" marR="9525" marT="9525" marB="0" anchor="ctr"/>
                </a:tc>
                <a:tc>
                  <a:txBody>
                    <a:bodyPr/>
                    <a:lstStyle/>
                    <a:p>
                      <a:pPr algn="ctr" fontAlgn="ctr"/>
                      <a:r>
                        <a:rPr lang="en-US" sz="900" b="0" i="0" u="none" strike="noStrike" dirty="0">
                          <a:solidFill>
                            <a:srgbClr val="000000"/>
                          </a:solidFill>
                          <a:effectLst/>
                          <a:latin typeface="Arial"/>
                        </a:rPr>
                        <a:t>136.4, </a:t>
                      </a:r>
                      <a:r>
                        <a:rPr lang="en-US" sz="900" b="0" i="0" u="none" strike="noStrike" dirty="0">
                          <a:solidFill>
                            <a:schemeClr val="tx1">
                              <a:lumMod val="50000"/>
                              <a:lumOff val="50000"/>
                            </a:schemeClr>
                          </a:solidFill>
                          <a:effectLst/>
                          <a:latin typeface="Arial"/>
                        </a:rPr>
                        <a:t>Q9</a:t>
                      </a:r>
                    </a:p>
                  </a:txBody>
                  <a:tcPr marL="9525" marR="9525" marT="9525" marB="0" anchor="ctr"/>
                </a:tc>
                <a:tc>
                  <a:txBody>
                    <a:bodyPr/>
                    <a:lstStyle/>
                    <a:p>
                      <a:pPr algn="ctr" fontAlgn="ctr"/>
                      <a:r>
                        <a:rPr lang="en-US" sz="900" b="0" i="0" u="none" strike="noStrike">
                          <a:solidFill>
                            <a:srgbClr val="000000"/>
                          </a:solidFill>
                          <a:effectLst/>
                          <a:latin typeface="Arial"/>
                        </a:rPr>
                        <a:t>-24.4%</a:t>
                      </a:r>
                    </a:p>
                  </a:txBody>
                  <a:tcPr marL="9525" marR="9525" marT="9525" marB="0" anchor="ctr">
                    <a:solidFill>
                      <a:schemeClr val="accent4">
                        <a:lumMod val="40000"/>
                        <a:lumOff val="60000"/>
                      </a:schemeClr>
                    </a:solidFill>
                  </a:tcPr>
                </a:tc>
              </a:tr>
              <a:tr h="307275">
                <a:tc>
                  <a:txBody>
                    <a:bodyPr/>
                    <a:lstStyle/>
                    <a:p>
                      <a:pPr algn="ctr" fontAlgn="ctr"/>
                      <a:r>
                        <a:rPr lang="en-US" sz="900" b="0" i="0" u="none" strike="noStrike">
                          <a:solidFill>
                            <a:srgbClr val="000000"/>
                          </a:solidFill>
                          <a:effectLst/>
                          <a:latin typeface="Arial"/>
                        </a:rPr>
                        <a:t>5.2</a:t>
                      </a:r>
                    </a:p>
                  </a:txBody>
                  <a:tcPr marL="9525" marR="9525" marT="9525" marB="0" anchor="ctr"/>
                </a:tc>
                <a:tc>
                  <a:txBody>
                    <a:bodyPr/>
                    <a:lstStyle/>
                    <a:p>
                      <a:pPr algn="ctr" fontAlgn="ctr"/>
                      <a:r>
                        <a:rPr lang="en-US" sz="900" b="0" i="0" u="none" strike="noStrike" dirty="0">
                          <a:solidFill>
                            <a:srgbClr val="000000"/>
                          </a:solidFill>
                          <a:effectLst/>
                          <a:latin typeface="Arial"/>
                        </a:rPr>
                        <a:t>3.2, </a:t>
                      </a:r>
                      <a:r>
                        <a:rPr lang="en-US" sz="900" b="0" i="0" u="none" strike="noStrike" dirty="0">
                          <a:solidFill>
                            <a:schemeClr val="tx1">
                              <a:lumMod val="50000"/>
                              <a:lumOff val="50000"/>
                            </a:schemeClr>
                          </a:solidFill>
                          <a:effectLst/>
                          <a:latin typeface="Arial"/>
                        </a:rPr>
                        <a:t>Q5</a:t>
                      </a:r>
                    </a:p>
                  </a:txBody>
                  <a:tcPr marL="9525" marR="9525" marT="9525" marB="0" anchor="ctr"/>
                </a:tc>
                <a:tc>
                  <a:txBody>
                    <a:bodyPr/>
                    <a:lstStyle/>
                    <a:p>
                      <a:pPr algn="ctr" fontAlgn="ctr"/>
                      <a:r>
                        <a:rPr lang="en-US" sz="900" b="0" i="0" u="none" strike="noStrike" dirty="0">
                          <a:solidFill>
                            <a:srgbClr val="000000"/>
                          </a:solidFill>
                          <a:effectLst/>
                          <a:latin typeface="Arial"/>
                        </a:rPr>
                        <a:t>-39.7%</a:t>
                      </a:r>
                    </a:p>
                  </a:txBody>
                  <a:tcPr marL="9525" marR="9525" marT="9525" marB="0" anchor="ctr">
                    <a:solidFill>
                      <a:schemeClr val="accent4">
                        <a:lumMod val="40000"/>
                        <a:lumOff val="60000"/>
                      </a:schemeClr>
                    </a:solidFill>
                  </a:tcPr>
                </a:tc>
              </a:tr>
              <a:tr h="307275">
                <a:tc>
                  <a:txBody>
                    <a:bodyPr/>
                    <a:lstStyle/>
                    <a:p>
                      <a:pPr algn="ctr" fontAlgn="ctr"/>
                      <a:r>
                        <a:rPr lang="en-US" sz="900" b="0" i="0" u="none" strike="noStrike">
                          <a:solidFill>
                            <a:srgbClr val="000000"/>
                          </a:solidFill>
                          <a:effectLst/>
                          <a:latin typeface="Arial"/>
                        </a:rPr>
                        <a:t>2053.2</a:t>
                      </a:r>
                    </a:p>
                  </a:txBody>
                  <a:tcPr marL="9525" marR="9525" marT="9525" marB="0" anchor="ctr"/>
                </a:tc>
                <a:tc>
                  <a:txBody>
                    <a:bodyPr/>
                    <a:lstStyle/>
                    <a:p>
                      <a:pPr algn="ctr" fontAlgn="ctr"/>
                      <a:r>
                        <a:rPr lang="en-US" sz="900" b="0" i="0" u="none" strike="noStrike" dirty="0">
                          <a:solidFill>
                            <a:srgbClr val="000000"/>
                          </a:solidFill>
                          <a:effectLst/>
                          <a:latin typeface="Arial"/>
                        </a:rPr>
                        <a:t>1011.5, </a:t>
                      </a:r>
                      <a:r>
                        <a:rPr lang="en-US" sz="900" b="0" i="0" u="none" strike="noStrike" dirty="0">
                          <a:solidFill>
                            <a:schemeClr val="tx1">
                              <a:lumMod val="50000"/>
                              <a:lumOff val="50000"/>
                            </a:schemeClr>
                          </a:solidFill>
                          <a:effectLst/>
                          <a:latin typeface="Arial"/>
                        </a:rPr>
                        <a:t>Q4</a:t>
                      </a:r>
                    </a:p>
                  </a:txBody>
                  <a:tcPr marL="9525" marR="9525" marT="9525" marB="0" anchor="ctr"/>
                </a:tc>
                <a:tc>
                  <a:txBody>
                    <a:bodyPr/>
                    <a:lstStyle/>
                    <a:p>
                      <a:pPr algn="ctr" fontAlgn="ctr"/>
                      <a:r>
                        <a:rPr lang="en-US" sz="900" b="0" i="0" u="none" strike="noStrike" dirty="0">
                          <a:solidFill>
                            <a:srgbClr val="000000"/>
                          </a:solidFill>
                          <a:effectLst/>
                          <a:latin typeface="Arial"/>
                        </a:rPr>
                        <a:t>-50.7%</a:t>
                      </a:r>
                    </a:p>
                  </a:txBody>
                  <a:tcPr marL="9525" marR="9525" marT="9525" marB="0" anchor="ctr">
                    <a:solidFill>
                      <a:schemeClr val="bg1">
                        <a:lumMod val="95000"/>
                      </a:schemeClr>
                    </a:solidFill>
                  </a:tcPr>
                </a:tc>
              </a:tr>
              <a:tr h="307275">
                <a:tc>
                  <a:txBody>
                    <a:bodyPr/>
                    <a:lstStyle/>
                    <a:p>
                      <a:pPr algn="ctr" fontAlgn="ctr"/>
                      <a:r>
                        <a:rPr lang="en-US" sz="900" b="0" i="0" u="none" strike="noStrike">
                          <a:solidFill>
                            <a:srgbClr val="000000"/>
                          </a:solidFill>
                          <a:effectLst/>
                          <a:latin typeface="Arial"/>
                        </a:rPr>
                        <a:t>10.1</a:t>
                      </a:r>
                    </a:p>
                  </a:txBody>
                  <a:tcPr marL="9525" marR="9525" marT="9525" marB="0" anchor="ctr"/>
                </a:tc>
                <a:tc>
                  <a:txBody>
                    <a:bodyPr/>
                    <a:lstStyle/>
                    <a:p>
                      <a:pPr algn="ctr" fontAlgn="ctr"/>
                      <a:r>
                        <a:rPr lang="en-US" sz="900" b="0" i="0" u="none" strike="noStrike" dirty="0">
                          <a:solidFill>
                            <a:srgbClr val="000000"/>
                          </a:solidFill>
                          <a:effectLst/>
                          <a:latin typeface="Arial"/>
                        </a:rPr>
                        <a:t>10.6, </a:t>
                      </a:r>
                      <a:r>
                        <a:rPr lang="en-US" sz="900" b="0" i="0" u="none" strike="noStrike" dirty="0">
                          <a:solidFill>
                            <a:schemeClr val="tx1">
                              <a:lumMod val="50000"/>
                              <a:lumOff val="50000"/>
                            </a:schemeClr>
                          </a:solidFill>
                          <a:effectLst/>
                          <a:latin typeface="Arial"/>
                        </a:rPr>
                        <a:t>Q7</a:t>
                      </a:r>
                    </a:p>
                  </a:txBody>
                  <a:tcPr marL="9525" marR="9525" marT="9525" marB="0" anchor="ctr"/>
                </a:tc>
                <a:tc>
                  <a:txBody>
                    <a:bodyPr/>
                    <a:lstStyle/>
                    <a:p>
                      <a:pPr algn="ctr" fontAlgn="ctr"/>
                      <a:r>
                        <a:rPr lang="en-US" sz="900" b="0" i="0" u="none" strike="noStrike" dirty="0">
                          <a:solidFill>
                            <a:srgbClr val="000000"/>
                          </a:solidFill>
                          <a:effectLst/>
                          <a:latin typeface="Arial"/>
                        </a:rPr>
                        <a:t>0.6</a:t>
                      </a:r>
                    </a:p>
                  </a:txBody>
                  <a:tcPr marL="9525" marR="9525" marT="9525" marB="0" anchor="ctr">
                    <a:solidFill>
                      <a:schemeClr val="accent4">
                        <a:lumMod val="40000"/>
                        <a:lumOff val="60000"/>
                      </a:schemeClr>
                    </a:solidFill>
                  </a:tcPr>
                </a:tc>
              </a:tr>
              <a:tr h="307275">
                <a:tc>
                  <a:txBody>
                    <a:bodyPr/>
                    <a:lstStyle/>
                    <a:p>
                      <a:pPr algn="ctr" fontAlgn="ctr"/>
                      <a:r>
                        <a:rPr lang="en-US" sz="900" b="0" i="0" u="none" strike="noStrike">
                          <a:solidFill>
                            <a:srgbClr val="000000"/>
                          </a:solidFill>
                          <a:effectLst/>
                          <a:latin typeface="Arial"/>
                        </a:rPr>
                        <a:t>96.0</a:t>
                      </a:r>
                    </a:p>
                  </a:txBody>
                  <a:tcPr marL="9525" marR="9525" marT="9525" marB="0" anchor="ctr"/>
                </a:tc>
                <a:tc>
                  <a:txBody>
                    <a:bodyPr/>
                    <a:lstStyle/>
                    <a:p>
                      <a:pPr algn="ctr" fontAlgn="ctr"/>
                      <a:r>
                        <a:rPr lang="en-US" sz="900" b="0" i="0" u="none" strike="noStrike" dirty="0">
                          <a:solidFill>
                            <a:srgbClr val="000000"/>
                          </a:solidFill>
                          <a:effectLst/>
                          <a:latin typeface="Arial"/>
                        </a:rPr>
                        <a:t>33.7, </a:t>
                      </a:r>
                      <a:r>
                        <a:rPr lang="en-US" sz="900" b="0" i="0" u="none" strike="noStrike" dirty="0">
                          <a:solidFill>
                            <a:schemeClr val="tx1">
                              <a:lumMod val="50000"/>
                              <a:lumOff val="50000"/>
                            </a:schemeClr>
                          </a:solidFill>
                          <a:effectLst/>
                          <a:latin typeface="Arial"/>
                        </a:rPr>
                        <a:t>Q5</a:t>
                      </a:r>
                    </a:p>
                  </a:txBody>
                  <a:tcPr marL="9525" marR="9525" marT="9525" marB="0" anchor="ctr"/>
                </a:tc>
                <a:tc>
                  <a:txBody>
                    <a:bodyPr/>
                    <a:lstStyle/>
                    <a:p>
                      <a:pPr algn="ctr" fontAlgn="ctr"/>
                      <a:r>
                        <a:rPr lang="en-US" sz="900" b="0" i="0" u="none" strike="noStrike" dirty="0">
                          <a:solidFill>
                            <a:srgbClr val="000000"/>
                          </a:solidFill>
                          <a:effectLst/>
                          <a:latin typeface="Arial"/>
                        </a:rPr>
                        <a:t>-64.9%</a:t>
                      </a:r>
                    </a:p>
                  </a:txBody>
                  <a:tcPr marL="9525" marR="9525" marT="9525" marB="0" anchor="ctr">
                    <a:solidFill>
                      <a:schemeClr val="accent4">
                        <a:lumMod val="40000"/>
                        <a:lumOff val="60000"/>
                      </a:schemeClr>
                    </a:solidFill>
                  </a:tcPr>
                </a:tc>
              </a:tr>
              <a:tr h="307275">
                <a:tc>
                  <a:txBody>
                    <a:bodyPr/>
                    <a:lstStyle/>
                    <a:p>
                      <a:pPr algn="ctr" fontAlgn="ctr"/>
                      <a:r>
                        <a:rPr lang="en-US" sz="900" b="0" i="0" u="none" strike="noStrike">
                          <a:solidFill>
                            <a:srgbClr val="000000"/>
                          </a:solidFill>
                          <a:effectLst/>
                          <a:latin typeface="Arial"/>
                        </a:rPr>
                        <a:t>5.6</a:t>
                      </a:r>
                    </a:p>
                  </a:txBody>
                  <a:tcPr marL="9525" marR="9525" marT="9525" marB="0" anchor="ctr"/>
                </a:tc>
                <a:tc>
                  <a:txBody>
                    <a:bodyPr/>
                    <a:lstStyle/>
                    <a:p>
                      <a:pPr algn="ctr" fontAlgn="ctr"/>
                      <a:r>
                        <a:rPr lang="en-US" sz="900" b="0" i="0" u="none" strike="noStrike" dirty="0">
                          <a:solidFill>
                            <a:srgbClr val="000000"/>
                          </a:solidFill>
                          <a:effectLst/>
                          <a:latin typeface="Arial"/>
                        </a:rPr>
                        <a:t>3.7, </a:t>
                      </a:r>
                      <a:r>
                        <a:rPr lang="en-US" sz="900" b="0" i="0" u="none" strike="noStrike" dirty="0">
                          <a:solidFill>
                            <a:schemeClr val="tx1">
                              <a:lumMod val="50000"/>
                              <a:lumOff val="50000"/>
                            </a:schemeClr>
                          </a:solidFill>
                          <a:effectLst/>
                          <a:latin typeface="Arial"/>
                        </a:rPr>
                        <a:t>Q5</a:t>
                      </a:r>
                    </a:p>
                  </a:txBody>
                  <a:tcPr marL="9525" marR="9525" marT="9525" marB="0" anchor="ctr"/>
                </a:tc>
                <a:tc>
                  <a:txBody>
                    <a:bodyPr/>
                    <a:lstStyle/>
                    <a:p>
                      <a:pPr algn="ctr" fontAlgn="ctr"/>
                      <a:r>
                        <a:rPr lang="en-US" sz="900" b="0" i="0" u="none" strike="noStrike" dirty="0">
                          <a:solidFill>
                            <a:srgbClr val="000000"/>
                          </a:solidFill>
                          <a:effectLst/>
                          <a:latin typeface="Arial"/>
                        </a:rPr>
                        <a:t>-34.1%</a:t>
                      </a:r>
                    </a:p>
                  </a:txBody>
                  <a:tcPr marL="9525" marR="9525" marT="9525" marB="0" anchor="ctr"/>
                </a:tc>
              </a:tr>
              <a:tr h="307275">
                <a:tc>
                  <a:txBody>
                    <a:bodyPr/>
                    <a:lstStyle/>
                    <a:p>
                      <a:pPr algn="ctr" fontAlgn="ctr"/>
                      <a:r>
                        <a:rPr lang="en-US" sz="900" b="0" i="0" u="none" strike="noStrike">
                          <a:solidFill>
                            <a:srgbClr val="000000"/>
                          </a:solidFill>
                          <a:effectLst/>
                          <a:latin typeface="Arial"/>
                        </a:rPr>
                        <a:t>125.4</a:t>
                      </a:r>
                    </a:p>
                  </a:txBody>
                  <a:tcPr marL="9525" marR="9525" marT="9525" marB="0" anchor="ctr"/>
                </a:tc>
                <a:tc>
                  <a:txBody>
                    <a:bodyPr/>
                    <a:lstStyle/>
                    <a:p>
                      <a:pPr algn="ctr" fontAlgn="ctr"/>
                      <a:r>
                        <a:rPr lang="en-US" sz="900" b="0" i="0" u="none" strike="noStrike" dirty="0">
                          <a:solidFill>
                            <a:srgbClr val="000000"/>
                          </a:solidFill>
                          <a:effectLst/>
                          <a:latin typeface="Arial"/>
                        </a:rPr>
                        <a:t>119.3, </a:t>
                      </a:r>
                      <a:r>
                        <a:rPr lang="en-US" sz="900" b="0" i="0" u="none" strike="noStrike" dirty="0">
                          <a:solidFill>
                            <a:schemeClr val="tx1">
                              <a:lumMod val="50000"/>
                              <a:lumOff val="50000"/>
                            </a:schemeClr>
                          </a:solidFill>
                          <a:effectLst/>
                          <a:latin typeface="Arial"/>
                        </a:rPr>
                        <a:t>Q2</a:t>
                      </a:r>
                    </a:p>
                  </a:txBody>
                  <a:tcPr marL="9525" marR="9525" marT="9525" marB="0" anchor="ctr"/>
                </a:tc>
                <a:tc>
                  <a:txBody>
                    <a:bodyPr/>
                    <a:lstStyle/>
                    <a:p>
                      <a:pPr algn="ctr" fontAlgn="ctr"/>
                      <a:r>
                        <a:rPr lang="en-US" sz="900" b="0" i="0" u="none" strike="noStrike">
                          <a:solidFill>
                            <a:srgbClr val="000000"/>
                          </a:solidFill>
                          <a:effectLst/>
                          <a:latin typeface="Arial"/>
                        </a:rPr>
                        <a:t>-4.8%</a:t>
                      </a:r>
                    </a:p>
                  </a:txBody>
                  <a:tcPr marL="9525" marR="9525" marT="9525" marB="0" anchor="ctr"/>
                </a:tc>
              </a:tr>
              <a:tr h="307275">
                <a:tc>
                  <a:txBody>
                    <a:bodyPr/>
                    <a:lstStyle/>
                    <a:p>
                      <a:pPr algn="ctr" fontAlgn="ctr"/>
                      <a:r>
                        <a:rPr lang="en-US" sz="900" b="0" i="0" u="none" strike="noStrike">
                          <a:solidFill>
                            <a:srgbClr val="000000"/>
                          </a:solidFill>
                          <a:effectLst/>
                          <a:latin typeface="Arial"/>
                        </a:rPr>
                        <a:t>41.8</a:t>
                      </a:r>
                    </a:p>
                  </a:txBody>
                  <a:tcPr marL="9525" marR="9525" marT="9525" marB="0" anchor="ctr"/>
                </a:tc>
                <a:tc>
                  <a:txBody>
                    <a:bodyPr/>
                    <a:lstStyle/>
                    <a:p>
                      <a:pPr algn="ctr" fontAlgn="ctr"/>
                      <a:r>
                        <a:rPr lang="en-US" sz="900" b="0" i="0" u="none" strike="noStrike" dirty="0">
                          <a:solidFill>
                            <a:srgbClr val="000000"/>
                          </a:solidFill>
                          <a:effectLst/>
                          <a:latin typeface="Arial"/>
                        </a:rPr>
                        <a:t>42.5, </a:t>
                      </a:r>
                      <a:r>
                        <a:rPr lang="en-US" sz="900" b="0" i="0" u="none" strike="noStrike" dirty="0">
                          <a:solidFill>
                            <a:schemeClr val="tx1">
                              <a:lumMod val="50000"/>
                              <a:lumOff val="50000"/>
                            </a:schemeClr>
                          </a:solidFill>
                          <a:effectLst/>
                          <a:latin typeface="Arial"/>
                        </a:rPr>
                        <a:t>Q9</a:t>
                      </a:r>
                    </a:p>
                  </a:txBody>
                  <a:tcPr marL="9525" marR="9525" marT="9525" marB="0" anchor="ctr"/>
                </a:tc>
                <a:tc>
                  <a:txBody>
                    <a:bodyPr/>
                    <a:lstStyle/>
                    <a:p>
                      <a:pPr algn="ctr" fontAlgn="ctr"/>
                      <a:r>
                        <a:rPr lang="en-US" sz="900" b="0" i="0" u="none" strike="noStrike" dirty="0">
                          <a:solidFill>
                            <a:srgbClr val="000000"/>
                          </a:solidFill>
                          <a:effectLst/>
                          <a:latin typeface="Arial"/>
                        </a:rPr>
                        <a:t>1.6%</a:t>
                      </a:r>
                    </a:p>
                  </a:txBody>
                  <a:tcPr marL="9525" marR="9525" marT="9525" marB="0" anchor="ctr"/>
                </a:tc>
              </a:tr>
            </a:tbl>
          </a:graphicData>
        </a:graphic>
      </p:graphicFrame>
      <p:graphicFrame>
        <p:nvGraphicFramePr>
          <p:cNvPr id="190" name="Table 189"/>
          <p:cNvGraphicFramePr>
            <a:graphicFrameLocks noGrp="1"/>
          </p:cNvGraphicFramePr>
          <p:nvPr>
            <p:extLst>
              <p:ext uri="{D42A27DB-BD31-4B8C-83A1-F6EECF244321}">
                <p14:modId xmlns:p14="http://schemas.microsoft.com/office/powerpoint/2010/main" val="3071594055"/>
              </p:ext>
            </p:extLst>
          </p:nvPr>
        </p:nvGraphicFramePr>
        <p:xfrm>
          <a:off x="323607" y="1038955"/>
          <a:ext cx="2157916" cy="5218176"/>
        </p:xfrm>
        <a:graphic>
          <a:graphicData uri="http://schemas.openxmlformats.org/drawingml/2006/table">
            <a:tbl>
              <a:tblPr firstRow="1" bandRow="1">
                <a:tableStyleId>{5C22544A-7EE6-4342-B048-85BDC9FD1C3A}</a:tableStyleId>
              </a:tblPr>
              <a:tblGrid>
                <a:gridCol w="2157916"/>
              </a:tblGrid>
              <a:tr h="214378">
                <a:tc>
                  <a:txBody>
                    <a:bodyPr/>
                    <a:lstStyle/>
                    <a:p>
                      <a:endParaRPr lang="en-US" sz="1000" dirty="0">
                        <a:solidFill>
                          <a:schemeClr val="tx1"/>
                        </a:solidFill>
                      </a:endParaRPr>
                    </a:p>
                  </a:txBody>
                  <a:tcPr marL="36576">
                    <a:noFill/>
                  </a:tcPr>
                </a:tc>
              </a:tr>
              <a:tr h="310896">
                <a:tc>
                  <a:txBody>
                    <a:bodyPr/>
                    <a:lstStyle/>
                    <a:p>
                      <a:r>
                        <a:rPr lang="en-US" sz="900" b="1" dirty="0" smtClean="0"/>
                        <a:t>Real GDP Growth Rate</a:t>
                      </a:r>
                      <a:r>
                        <a:rPr lang="en-US" sz="900" b="1" baseline="30000" dirty="0" smtClean="0"/>
                        <a:t>2</a:t>
                      </a:r>
                      <a:r>
                        <a:rPr lang="en-US" sz="900" b="1" dirty="0" smtClean="0"/>
                        <a:t> </a:t>
                      </a:r>
                      <a:br>
                        <a:rPr lang="en-US" sz="900" b="1" dirty="0" smtClean="0"/>
                      </a:br>
                      <a:r>
                        <a:rPr lang="en-US" sz="900" dirty="0" smtClean="0">
                          <a:solidFill>
                            <a:schemeClr val="accent6"/>
                          </a:solidFill>
                        </a:rPr>
                        <a:t>(%, </a:t>
                      </a:r>
                      <a:r>
                        <a:rPr lang="en-US" sz="900" dirty="0" err="1" smtClean="0">
                          <a:solidFill>
                            <a:schemeClr val="accent6"/>
                          </a:solidFill>
                        </a:rPr>
                        <a:t>QoQ</a:t>
                      </a:r>
                      <a:r>
                        <a:rPr lang="en-US" sz="900" dirty="0" smtClean="0">
                          <a:solidFill>
                            <a:schemeClr val="accent6"/>
                          </a:solidFill>
                        </a:rPr>
                        <a:t> annualized)</a:t>
                      </a:r>
                      <a:endParaRPr lang="en-US" sz="900" dirty="0">
                        <a:solidFill>
                          <a:schemeClr val="accent6"/>
                        </a:solidFill>
                      </a:endParaRPr>
                    </a:p>
                  </a:txBody>
                  <a:tcPr marL="36576" marR="9525" marT="9525" marB="0" anchor="ctr"/>
                </a:tc>
              </a:tr>
              <a:tr h="310896">
                <a:tc>
                  <a:txBody>
                    <a:bodyPr/>
                    <a:lstStyle/>
                    <a:p>
                      <a:r>
                        <a:rPr lang="en-US" sz="900" b="1" dirty="0" smtClean="0"/>
                        <a:t>Unemployment</a:t>
                      </a:r>
                      <a:r>
                        <a:rPr lang="en-US" sz="900" b="1" baseline="30000" dirty="0" smtClean="0"/>
                        <a:t>2</a:t>
                      </a:r>
                      <a:r>
                        <a:rPr lang="en-US" sz="900" b="1" dirty="0" smtClean="0"/>
                        <a:t> </a:t>
                      </a:r>
                      <a:r>
                        <a:rPr lang="en-US" sz="900" dirty="0" smtClean="0">
                          <a:solidFill>
                            <a:schemeClr val="accent6"/>
                          </a:solidFill>
                        </a:rPr>
                        <a:t>(%)</a:t>
                      </a:r>
                      <a:endParaRPr lang="en-US" sz="900" dirty="0">
                        <a:solidFill>
                          <a:schemeClr val="accent6"/>
                        </a:solidFill>
                      </a:endParaRPr>
                    </a:p>
                  </a:txBody>
                  <a:tcPr marL="36576" marR="9525" marT="9525" marB="0" anchor="ctr"/>
                </a:tc>
              </a:tr>
              <a:tr h="310896">
                <a:tc>
                  <a:txBody>
                    <a:bodyPr/>
                    <a:lstStyle/>
                    <a:p>
                      <a:r>
                        <a:rPr lang="en-US" sz="900" b="1" dirty="0" smtClean="0"/>
                        <a:t>3-Month Treasury Rate</a:t>
                      </a:r>
                      <a:r>
                        <a:rPr lang="en-US" sz="900" b="1" baseline="30000" dirty="0" smtClean="0"/>
                        <a:t>2</a:t>
                      </a:r>
                      <a:r>
                        <a:rPr lang="en-US" sz="900" b="1" dirty="0" smtClean="0"/>
                        <a:t> </a:t>
                      </a:r>
                      <a:r>
                        <a:rPr lang="en-US" sz="900" dirty="0" smtClean="0">
                          <a:solidFill>
                            <a:schemeClr val="accent6"/>
                          </a:solidFill>
                        </a:rPr>
                        <a:t>(%)</a:t>
                      </a:r>
                      <a:endParaRPr lang="en-US" sz="900" dirty="0">
                        <a:solidFill>
                          <a:schemeClr val="accent6"/>
                        </a:solidFill>
                      </a:endParaRPr>
                    </a:p>
                  </a:txBody>
                  <a:tcPr marL="36576" marR="9525" marT="9525" marB="0" anchor="ctr"/>
                </a:tc>
              </a:tr>
              <a:tr h="310896">
                <a:tc>
                  <a:txBody>
                    <a:bodyPr/>
                    <a:lstStyle/>
                    <a:p>
                      <a:r>
                        <a:rPr lang="en-US" sz="900" b="1" dirty="0" smtClean="0"/>
                        <a:t>5-Year Treasury Rate</a:t>
                      </a:r>
                      <a:r>
                        <a:rPr lang="en-US" sz="900" b="1" baseline="30000" dirty="0" smtClean="0"/>
                        <a:t>2</a:t>
                      </a:r>
                      <a:r>
                        <a:rPr lang="en-US" sz="900" b="1" dirty="0" smtClean="0"/>
                        <a:t> </a:t>
                      </a:r>
                      <a:r>
                        <a:rPr lang="en-US" sz="900" dirty="0" smtClean="0">
                          <a:solidFill>
                            <a:schemeClr val="accent6"/>
                          </a:solidFill>
                        </a:rPr>
                        <a:t>(%)</a:t>
                      </a:r>
                      <a:endParaRPr lang="en-US" sz="900" dirty="0">
                        <a:solidFill>
                          <a:schemeClr val="accent6"/>
                        </a:solidFill>
                      </a:endParaRPr>
                    </a:p>
                  </a:txBody>
                  <a:tcPr marL="36576" marR="9525" marT="9525" marB="0" anchor="ctr"/>
                </a:tc>
              </a:tr>
              <a:tr h="310896">
                <a:tc>
                  <a:txBody>
                    <a:bodyPr/>
                    <a:lstStyle/>
                    <a:p>
                      <a:r>
                        <a:rPr lang="en-US" sz="900" b="1" dirty="0" smtClean="0"/>
                        <a:t>10-Year Treasury Rate</a:t>
                      </a:r>
                      <a:r>
                        <a:rPr lang="en-US" sz="900" b="1" baseline="30000" dirty="0" smtClean="0"/>
                        <a:t>2</a:t>
                      </a:r>
                      <a:r>
                        <a:rPr lang="en-US" sz="900" b="1" dirty="0" smtClean="0"/>
                        <a:t> </a:t>
                      </a:r>
                      <a:r>
                        <a:rPr lang="en-US" sz="900" dirty="0" smtClean="0">
                          <a:solidFill>
                            <a:schemeClr val="accent6"/>
                          </a:solidFill>
                        </a:rPr>
                        <a:t>(%)</a:t>
                      </a:r>
                      <a:endParaRPr lang="en-US" sz="900" dirty="0">
                        <a:solidFill>
                          <a:schemeClr val="accent6"/>
                        </a:solidFill>
                      </a:endParaRPr>
                    </a:p>
                  </a:txBody>
                  <a:tcPr marL="36576" marR="9525" marT="9525" marB="0" anchor="ctr"/>
                </a:tc>
              </a:tr>
              <a:tr h="310896">
                <a:tc>
                  <a:txBody>
                    <a:bodyPr/>
                    <a:lstStyle/>
                    <a:p>
                      <a:r>
                        <a:rPr lang="en-US" sz="900" b="1" dirty="0" smtClean="0"/>
                        <a:t>Corporate Bond Yield</a:t>
                      </a:r>
                      <a:r>
                        <a:rPr lang="en-US" sz="900" b="1" baseline="30000" dirty="0" smtClean="0"/>
                        <a:t>2</a:t>
                      </a:r>
                      <a:r>
                        <a:rPr lang="en-US" sz="900" b="1" dirty="0" smtClean="0"/>
                        <a:t> </a:t>
                      </a:r>
                      <a:r>
                        <a:rPr lang="en-US" sz="900" dirty="0" smtClean="0">
                          <a:solidFill>
                            <a:schemeClr val="accent6"/>
                          </a:solidFill>
                        </a:rPr>
                        <a:t>(%)</a:t>
                      </a:r>
                      <a:endParaRPr lang="en-US" sz="900" dirty="0">
                        <a:solidFill>
                          <a:schemeClr val="accent6"/>
                        </a:solidFill>
                      </a:endParaRPr>
                    </a:p>
                  </a:txBody>
                  <a:tcPr marL="36576" marR="9525" marT="9525" marB="0" anchor="ctr"/>
                </a:tc>
              </a:tr>
              <a:tr h="310896">
                <a:tc>
                  <a:txBody>
                    <a:bodyPr/>
                    <a:lstStyle/>
                    <a:p>
                      <a:r>
                        <a:rPr lang="en-US" sz="900" b="1" dirty="0" smtClean="0"/>
                        <a:t>Corporate Spread</a:t>
                      </a:r>
                      <a:r>
                        <a:rPr lang="en-US" sz="900" b="1" baseline="30000" dirty="0" smtClean="0"/>
                        <a:t>2,4</a:t>
                      </a:r>
                      <a:r>
                        <a:rPr lang="en-US" sz="900" b="1" dirty="0" smtClean="0"/>
                        <a:t> </a:t>
                      </a:r>
                      <a:r>
                        <a:rPr lang="en-US" sz="900" dirty="0" smtClean="0">
                          <a:solidFill>
                            <a:schemeClr val="accent6"/>
                          </a:solidFill>
                        </a:rPr>
                        <a:t>(%)</a:t>
                      </a:r>
                      <a:endParaRPr lang="en-US" sz="900" dirty="0">
                        <a:solidFill>
                          <a:schemeClr val="accent6"/>
                        </a:solidFill>
                      </a:endParaRPr>
                    </a:p>
                  </a:txBody>
                  <a:tcPr marL="36576" marR="9525" marT="9525" marB="0" anchor="ctr"/>
                </a:tc>
              </a:tr>
              <a:tr h="310896">
                <a:tc>
                  <a:txBody>
                    <a:bodyPr/>
                    <a:lstStyle/>
                    <a:p>
                      <a:r>
                        <a:rPr lang="en-US" sz="900" b="1" dirty="0" smtClean="0"/>
                        <a:t>CRE Price Index</a:t>
                      </a:r>
                      <a:r>
                        <a:rPr lang="en-US" sz="900" b="1" baseline="30000" dirty="0" smtClean="0"/>
                        <a:t>3</a:t>
                      </a:r>
                      <a:endParaRPr lang="en-US" sz="900" dirty="0"/>
                    </a:p>
                  </a:txBody>
                  <a:tcPr marL="36576" marR="9525" marT="9525" marB="0" anchor="ctr"/>
                </a:tc>
              </a:tr>
              <a:tr h="310896">
                <a:tc>
                  <a:txBody>
                    <a:bodyPr/>
                    <a:lstStyle/>
                    <a:p>
                      <a:r>
                        <a:rPr lang="en-US" sz="900" b="1" dirty="0" smtClean="0"/>
                        <a:t>Case-</a:t>
                      </a:r>
                      <a:r>
                        <a:rPr lang="en-US" sz="900" b="1" dirty="0" err="1" smtClean="0"/>
                        <a:t>Shiller</a:t>
                      </a:r>
                      <a:r>
                        <a:rPr lang="en-US" sz="900" b="1" dirty="0" smtClean="0"/>
                        <a:t> HPI</a:t>
                      </a:r>
                      <a:r>
                        <a:rPr lang="en-US" sz="900" b="1" baseline="30000" dirty="0" smtClean="0"/>
                        <a:t>3</a:t>
                      </a:r>
                      <a:endParaRPr lang="en-US" sz="900" dirty="0"/>
                    </a:p>
                  </a:txBody>
                  <a:tcPr marL="36576" marR="9525" marT="9525" marB="0" anchor="ctr"/>
                </a:tc>
              </a:tr>
              <a:tr h="310896">
                <a:tc>
                  <a:txBody>
                    <a:bodyPr/>
                    <a:lstStyle/>
                    <a:p>
                      <a:r>
                        <a:rPr lang="en-US" sz="900" b="1" dirty="0" smtClean="0"/>
                        <a:t>Existing Home Sales</a:t>
                      </a:r>
                      <a:r>
                        <a:rPr lang="en-US" sz="900" b="1" baseline="30000" dirty="0" smtClean="0"/>
                        <a:t>3</a:t>
                      </a:r>
                      <a:r>
                        <a:rPr lang="en-US" sz="900" b="1" dirty="0" smtClean="0"/>
                        <a:t> </a:t>
                      </a:r>
                      <a:r>
                        <a:rPr lang="en-US" sz="900" dirty="0" smtClean="0">
                          <a:solidFill>
                            <a:schemeClr val="accent6"/>
                          </a:solidFill>
                        </a:rPr>
                        <a:t>(mil. units)</a:t>
                      </a:r>
                      <a:endParaRPr lang="en-US" sz="900" dirty="0">
                        <a:solidFill>
                          <a:schemeClr val="accent6"/>
                        </a:solidFill>
                      </a:endParaRPr>
                    </a:p>
                  </a:txBody>
                  <a:tcPr marL="36576" marR="9525" marT="9525" marB="0" anchor="ctr"/>
                </a:tc>
              </a:tr>
              <a:tr h="310896">
                <a:tc>
                  <a:txBody>
                    <a:bodyPr/>
                    <a:lstStyle/>
                    <a:p>
                      <a:r>
                        <a:rPr lang="en-US" sz="900" b="1" dirty="0" smtClean="0"/>
                        <a:t>S&amp;P 500</a:t>
                      </a:r>
                      <a:r>
                        <a:rPr lang="en-US" sz="900" b="1" baseline="30000" dirty="0" smtClean="0"/>
                        <a:t>3</a:t>
                      </a:r>
                      <a:endParaRPr lang="en-US" sz="900" dirty="0" smtClean="0">
                        <a:solidFill>
                          <a:schemeClr val="tx2"/>
                        </a:solidFill>
                      </a:endParaRPr>
                    </a:p>
                  </a:txBody>
                  <a:tcPr marL="36576" marR="9525" marT="9525" marB="0" anchor="ctr"/>
                </a:tc>
              </a:tr>
              <a:tr h="310896">
                <a:tc>
                  <a:txBody>
                    <a:bodyPr/>
                    <a:lstStyle/>
                    <a:p>
                      <a:pPr>
                        <a:lnSpc>
                          <a:spcPct val="90000"/>
                        </a:lnSpc>
                      </a:pPr>
                      <a:r>
                        <a:rPr lang="en-US" sz="900" b="1" dirty="0" smtClean="0"/>
                        <a:t>Debt Service Burden</a:t>
                      </a:r>
                      <a:r>
                        <a:rPr lang="en-US" sz="900" b="1" baseline="30000" dirty="0" smtClean="0"/>
                        <a:t>2</a:t>
                      </a:r>
                      <a:r>
                        <a:rPr lang="en-US" sz="900" b="1" dirty="0" smtClean="0"/>
                        <a:t> </a:t>
                      </a:r>
                      <a:br>
                        <a:rPr lang="en-US" sz="900" b="1" dirty="0" smtClean="0"/>
                      </a:br>
                      <a:r>
                        <a:rPr lang="en-US" sz="900" dirty="0" smtClean="0">
                          <a:solidFill>
                            <a:schemeClr val="accent6"/>
                          </a:solidFill>
                        </a:rPr>
                        <a:t>(% of disposable income)</a:t>
                      </a:r>
                      <a:endParaRPr lang="en-US" sz="900" dirty="0">
                        <a:solidFill>
                          <a:schemeClr val="accent6"/>
                        </a:solidFill>
                      </a:endParaRPr>
                    </a:p>
                  </a:txBody>
                  <a:tcPr marL="36576" marR="9525" marT="9525" marB="0" anchor="ctr"/>
                </a:tc>
              </a:tr>
              <a:tr h="310896">
                <a:tc>
                  <a:txBody>
                    <a:bodyPr/>
                    <a:lstStyle/>
                    <a:p>
                      <a:r>
                        <a:rPr lang="en-US" sz="900" b="1" dirty="0" smtClean="0"/>
                        <a:t>Consumer Confidence Index</a:t>
                      </a:r>
                      <a:r>
                        <a:rPr lang="en-US" sz="900" b="1" baseline="30000" dirty="0" smtClean="0"/>
                        <a:t>3</a:t>
                      </a:r>
                      <a:endParaRPr lang="en-US" sz="900" dirty="0"/>
                    </a:p>
                  </a:txBody>
                  <a:tcPr marL="36576" marR="9525" marT="9525" marB="0" anchor="ctr"/>
                </a:tc>
              </a:tr>
              <a:tr h="310896">
                <a:tc>
                  <a:txBody>
                    <a:bodyPr/>
                    <a:lstStyle/>
                    <a:p>
                      <a:r>
                        <a:rPr lang="en-US" sz="900" b="1" dirty="0" smtClean="0"/>
                        <a:t>New Auto Sales</a:t>
                      </a:r>
                      <a:r>
                        <a:rPr lang="en-US" sz="900" b="1" baseline="30000" dirty="0" smtClean="0"/>
                        <a:t>3</a:t>
                      </a:r>
                      <a:r>
                        <a:rPr lang="en-US" sz="900" b="1" dirty="0" smtClean="0"/>
                        <a:t> </a:t>
                      </a:r>
                      <a:r>
                        <a:rPr lang="en-US" sz="900" dirty="0" smtClean="0">
                          <a:solidFill>
                            <a:schemeClr val="accent6"/>
                          </a:solidFill>
                        </a:rPr>
                        <a:t>(# of vehicles)</a:t>
                      </a:r>
                      <a:endParaRPr lang="en-US" sz="900" dirty="0">
                        <a:solidFill>
                          <a:schemeClr val="accent6"/>
                        </a:solidFill>
                      </a:endParaRPr>
                    </a:p>
                  </a:txBody>
                  <a:tcPr marL="36576" marR="9525" marT="9525" marB="0" anchor="ctr"/>
                </a:tc>
              </a:tr>
              <a:tr h="310896">
                <a:tc>
                  <a:txBody>
                    <a:bodyPr/>
                    <a:lstStyle/>
                    <a:p>
                      <a:r>
                        <a:rPr lang="en-US" sz="900" b="1" dirty="0" smtClean="0"/>
                        <a:t>Manheim Used Vehicle Value Index</a:t>
                      </a:r>
                      <a:r>
                        <a:rPr lang="en-US" sz="900" b="1" baseline="30000" dirty="0" smtClean="0"/>
                        <a:t>3</a:t>
                      </a:r>
                      <a:endParaRPr lang="en-US" sz="900" dirty="0"/>
                    </a:p>
                  </a:txBody>
                  <a:tcPr marL="36576" marR="9525" marT="9525" marB="0" anchor="ctr"/>
                </a:tc>
              </a:tr>
              <a:tr h="310896">
                <a:tc>
                  <a:txBody>
                    <a:bodyPr/>
                    <a:lstStyle/>
                    <a:p>
                      <a:r>
                        <a:rPr lang="en-US" sz="900" b="1" dirty="0" smtClean="0"/>
                        <a:t>WTI Oil Price</a:t>
                      </a:r>
                      <a:r>
                        <a:rPr lang="en-US" sz="900" b="1" baseline="30000" dirty="0" smtClean="0"/>
                        <a:t>3</a:t>
                      </a:r>
                      <a:r>
                        <a:rPr lang="en-US" sz="900" b="1" dirty="0" smtClean="0"/>
                        <a:t> </a:t>
                      </a:r>
                      <a:r>
                        <a:rPr lang="en-US" sz="900" dirty="0" smtClean="0">
                          <a:solidFill>
                            <a:schemeClr val="accent6"/>
                          </a:solidFill>
                        </a:rPr>
                        <a:t>($/barrel)</a:t>
                      </a:r>
                      <a:endParaRPr lang="en-US" sz="900" dirty="0">
                        <a:solidFill>
                          <a:schemeClr val="accent6"/>
                        </a:solidFill>
                      </a:endParaRPr>
                    </a:p>
                  </a:txBody>
                  <a:tcPr marL="36576" marR="9525" marT="9525" marB="0" anchor="ctr"/>
                </a:tc>
              </a:tr>
            </a:tbl>
          </a:graphicData>
        </a:graphic>
      </p:graphicFrame>
      <p:sp>
        <p:nvSpPr>
          <p:cNvPr id="19" name="Title 6"/>
          <p:cNvSpPr>
            <a:spLocks noGrp="1"/>
          </p:cNvSpPr>
          <p:nvPr>
            <p:ph type="title"/>
          </p:nvPr>
        </p:nvSpPr>
        <p:spPr>
          <a:xfrm>
            <a:off x="331786" y="461991"/>
            <a:ext cx="8812214" cy="307777"/>
          </a:xfrm>
        </p:spPr>
        <p:txBody>
          <a:bodyPr/>
          <a:lstStyle/>
          <a:p>
            <a:r>
              <a:rPr lang="en-US" dirty="0"/>
              <a:t>Comparability of CCAR </a:t>
            </a:r>
            <a:r>
              <a:rPr lang="en-US" dirty="0" smtClean="0"/>
              <a:t>2016 BHC </a:t>
            </a:r>
            <a:r>
              <a:rPr lang="en-US" dirty="0"/>
              <a:t>Stress </a:t>
            </a:r>
            <a:r>
              <a:rPr lang="en-US" dirty="0" smtClean="0"/>
              <a:t>vs</a:t>
            </a:r>
            <a:r>
              <a:rPr lang="en-US" dirty="0"/>
              <a:t>. </a:t>
            </a:r>
            <a:r>
              <a:rPr lang="en-US" dirty="0" smtClean="0"/>
              <a:t>FRS Severely Adverse</a:t>
            </a:r>
            <a:endParaRPr lang="en-US" dirty="0"/>
          </a:p>
        </p:txBody>
      </p:sp>
      <p:grpSp>
        <p:nvGrpSpPr>
          <p:cNvPr id="21" name="Group 20"/>
          <p:cNvGrpSpPr/>
          <p:nvPr/>
        </p:nvGrpSpPr>
        <p:grpSpPr>
          <a:xfrm>
            <a:off x="2639511" y="828461"/>
            <a:ext cx="2995418" cy="181749"/>
            <a:chOff x="3553918" y="864937"/>
            <a:chExt cx="1556556" cy="181749"/>
          </a:xfrm>
        </p:grpSpPr>
        <p:sp>
          <p:nvSpPr>
            <p:cNvPr id="22" name="TextBox 21"/>
            <p:cNvSpPr txBox="1">
              <a:spLocks/>
            </p:cNvSpPr>
            <p:nvPr/>
          </p:nvSpPr>
          <p:spPr>
            <a:xfrm>
              <a:off x="3553918" y="864937"/>
              <a:ext cx="1556556" cy="1723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288" numCol="1" anchor="b"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000" b="1" dirty="0"/>
                <a:t>BHC Stress </a:t>
              </a:r>
              <a:r>
                <a:rPr lang="en-US" sz="1000" b="1" dirty="0" smtClean="0"/>
                <a:t>2016 CCAR</a:t>
              </a:r>
              <a:r>
                <a:rPr lang="en-US" sz="1000" b="1" dirty="0" smtClean="0">
                  <a:solidFill>
                    <a:srgbClr val="953735"/>
                  </a:solidFill>
                </a:rPr>
                <a:t> </a:t>
              </a:r>
              <a:r>
                <a:rPr lang="en-US" sz="1000" dirty="0" smtClean="0">
                  <a:solidFill>
                    <a:schemeClr val="bg1">
                      <a:lumMod val="50000"/>
                    </a:schemeClr>
                  </a:solidFill>
                </a:rPr>
                <a:t>(2015Q4-2018Q1)</a:t>
              </a:r>
              <a:r>
                <a:rPr lang="en-US" sz="1000" b="1" dirty="0" smtClean="0">
                  <a:solidFill>
                    <a:schemeClr val="tx2"/>
                  </a:solidFill>
                </a:rPr>
                <a:t> </a:t>
              </a:r>
              <a:endParaRPr lang="en-US" sz="1000" b="1" dirty="0">
                <a:solidFill>
                  <a:schemeClr val="tx2"/>
                </a:solidFill>
              </a:endParaRPr>
            </a:p>
          </p:txBody>
        </p:sp>
        <p:cxnSp>
          <p:nvCxnSpPr>
            <p:cNvPr id="23" name="Straight Connector 22"/>
            <p:cNvCxnSpPr>
              <a:cxnSpLocks/>
            </p:cNvCxnSpPr>
            <p:nvPr/>
          </p:nvCxnSpPr>
          <p:spPr>
            <a:xfrm>
              <a:off x="3553918" y="1046686"/>
              <a:ext cx="155655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052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6"/>
          <p:cNvSpPr txBox="1"/>
          <p:nvPr>
            <p:custDataLst>
              <p:tags r:id="rId1"/>
            </p:custDataLst>
          </p:nvPr>
        </p:nvSpPr>
        <p:spPr>
          <a:xfrm>
            <a:off x="4178808" y="877202"/>
            <a:ext cx="4675713" cy="5264158"/>
          </a:xfrm>
          <a:prstGeom prst="rect">
            <a:avLst/>
          </a:prstGeom>
          <a:solidFill>
            <a:schemeClr val="bg1"/>
          </a:solidFill>
          <a:ln w="9525">
            <a:solidFill>
              <a:schemeClr val="accent6"/>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050" dirty="0"/>
          </a:p>
        </p:txBody>
      </p:sp>
      <p:sp>
        <p:nvSpPr>
          <p:cNvPr id="2" name="Title 1"/>
          <p:cNvSpPr>
            <a:spLocks noGrp="1"/>
          </p:cNvSpPr>
          <p:nvPr>
            <p:ph type="title"/>
          </p:nvPr>
        </p:nvSpPr>
        <p:spPr>
          <a:xfrm>
            <a:off x="331787" y="461991"/>
            <a:ext cx="8461375" cy="30777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a:t>Summary of </a:t>
            </a:r>
            <a:r>
              <a:rPr lang="en-US" dirty="0" smtClean="0"/>
              <a:t>BHC Stress</a:t>
            </a:r>
            <a:endParaRPr lang="en-US" dirty="0"/>
          </a:p>
        </p:txBody>
      </p:sp>
      <p:sp>
        <p:nvSpPr>
          <p:cNvPr id="7" name="Rectangle 6"/>
          <p:cNvSpPr txBox="1"/>
          <p:nvPr>
            <p:custDataLst>
              <p:tags r:id="rId2"/>
            </p:custDataLst>
          </p:nvPr>
        </p:nvSpPr>
        <p:spPr>
          <a:xfrm>
            <a:off x="246888" y="877202"/>
            <a:ext cx="3877056" cy="5264158"/>
          </a:xfrm>
          <a:prstGeom prst="rect">
            <a:avLst/>
          </a:prstGeom>
          <a:solidFill>
            <a:schemeClr val="bg1"/>
          </a:solidFill>
          <a:ln w="9525">
            <a:solidFill>
              <a:schemeClr val="accent6"/>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050" dirty="0"/>
          </a:p>
        </p:txBody>
      </p:sp>
      <p:sp>
        <p:nvSpPr>
          <p:cNvPr id="8" name="Rectangle 7"/>
          <p:cNvSpPr txBox="1"/>
          <p:nvPr>
            <p:custDataLst>
              <p:tags r:id="rId3"/>
            </p:custDataLst>
          </p:nvPr>
        </p:nvSpPr>
        <p:spPr>
          <a:xfrm>
            <a:off x="246888" y="877201"/>
            <a:ext cx="3877056" cy="215478"/>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76200" bIns="76200" numCol="1" anchor="ctr" anchorCtr="0" compatLnSpc="1">
            <a:prstTxWarp prst="textNoShape">
              <a:avLst/>
            </a:prstTxWarp>
            <a:noAutofit/>
          </a:bodyPr>
          <a:lstStyle>
            <a:defPPr>
              <a:defRPr lang="en-US"/>
            </a:defPPr>
            <a:lvl1pPr marL="0" lvl="0" indent="0" defTabSz="913526" eaLnBrk="1" hangingPunct="1">
              <a:buClr>
                <a:schemeClr val="tx2"/>
              </a:buClr>
              <a:defRPr sz="1050" b="1" baseline="0">
                <a:solidFill>
                  <a:schemeClr val="bg1"/>
                </a:solidFill>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dirty="0"/>
              <a:t>Narrative overview</a:t>
            </a:r>
          </a:p>
        </p:txBody>
      </p:sp>
      <p:sp>
        <p:nvSpPr>
          <p:cNvPr id="12" name="Rectangle 7"/>
          <p:cNvSpPr txBox="1"/>
          <p:nvPr>
            <p:custDataLst>
              <p:tags r:id="rId4"/>
            </p:custDataLst>
          </p:nvPr>
        </p:nvSpPr>
        <p:spPr>
          <a:xfrm>
            <a:off x="4178808" y="886580"/>
            <a:ext cx="4675714" cy="206099"/>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050" b="1" dirty="0" smtClean="0">
                <a:solidFill>
                  <a:schemeClr val="bg1"/>
                </a:solidFill>
              </a:rPr>
              <a:t>Key </a:t>
            </a:r>
            <a:r>
              <a:rPr lang="en-US" sz="1050" b="1" dirty="0">
                <a:solidFill>
                  <a:schemeClr val="bg1"/>
                </a:solidFill>
              </a:rPr>
              <a:t>variables </a:t>
            </a:r>
            <a:r>
              <a:rPr lang="en-US" sz="1050" dirty="0">
                <a:solidFill>
                  <a:schemeClr val="bg1"/>
                </a:solidFill>
              </a:rPr>
              <a:t>(Time horizon: 2015Q4 – </a:t>
            </a:r>
            <a:r>
              <a:rPr lang="en-US" sz="1050" dirty="0" smtClean="0">
                <a:solidFill>
                  <a:schemeClr val="bg1"/>
                </a:solidFill>
              </a:rPr>
              <a:t>2018Q1</a:t>
            </a:r>
            <a:r>
              <a:rPr lang="en-US" sz="1050" dirty="0">
                <a:solidFill>
                  <a:schemeClr val="bg1"/>
                </a:solidFill>
              </a:rPr>
              <a:t>)</a:t>
            </a:r>
          </a:p>
        </p:txBody>
      </p:sp>
      <p:sp>
        <p:nvSpPr>
          <p:cNvPr id="14" name="TextBox 13"/>
          <p:cNvSpPr txBox="1"/>
          <p:nvPr/>
        </p:nvSpPr>
        <p:spPr>
          <a:xfrm>
            <a:off x="320040" y="1134541"/>
            <a:ext cx="3776472" cy="498598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17475" indent="-117475">
              <a:spcBef>
                <a:spcPts val="400"/>
              </a:spcBef>
              <a:buFont typeface="Wingdings" panose="05000000000000000000" pitchFamily="2" charset="2"/>
              <a:buChar char="§"/>
            </a:pPr>
            <a:r>
              <a:rPr lang="en-US" sz="1050" b="1" dirty="0"/>
              <a:t>Economic downturn overseas </a:t>
            </a:r>
            <a:r>
              <a:rPr lang="en-US" sz="1050" dirty="0"/>
              <a:t>causes a flight to safety, strengthening the dollar and making imports </a:t>
            </a:r>
            <a:r>
              <a:rPr lang="en-US" sz="1050" dirty="0" smtClean="0"/>
              <a:t>(including oil) cheaper</a:t>
            </a:r>
            <a:endParaRPr lang="en-US" sz="1050" dirty="0"/>
          </a:p>
          <a:p>
            <a:pPr marL="117475" indent="-117475">
              <a:spcBef>
                <a:spcPts val="400"/>
              </a:spcBef>
              <a:buFont typeface="Wingdings" panose="05000000000000000000" pitchFamily="2" charset="2"/>
              <a:buChar char="§"/>
            </a:pPr>
            <a:r>
              <a:rPr lang="en-US" sz="1050" dirty="0"/>
              <a:t>Commodity prices fall, triggering expectations of deflation. Consumers cut back on consumption </a:t>
            </a:r>
            <a:r>
              <a:rPr lang="en-US" sz="1050" dirty="0" smtClean="0"/>
              <a:t>spending, </a:t>
            </a:r>
            <a:r>
              <a:rPr lang="en-US" sz="1050" b="1" dirty="0"/>
              <a:t>creating a deflationary </a:t>
            </a:r>
            <a:r>
              <a:rPr lang="en-US" sz="1050" b="1" dirty="0" smtClean="0"/>
              <a:t>slump</a:t>
            </a:r>
            <a:endParaRPr lang="en-US" sz="1050" b="1" dirty="0"/>
          </a:p>
          <a:p>
            <a:pPr marL="117475" indent="-117475">
              <a:spcBef>
                <a:spcPts val="400"/>
              </a:spcBef>
              <a:buFont typeface="Wingdings" panose="05000000000000000000" pitchFamily="2" charset="2"/>
              <a:buChar char="§"/>
            </a:pPr>
            <a:r>
              <a:rPr lang="en-US" sz="1050" dirty="0"/>
              <a:t>The Fed keeps </a:t>
            </a:r>
            <a:r>
              <a:rPr lang="en-US" sz="1050" b="1" dirty="0"/>
              <a:t>short-term rates near </a:t>
            </a:r>
            <a:r>
              <a:rPr lang="en-US" sz="1050" b="1" dirty="0" smtClean="0"/>
              <a:t>zero,</a:t>
            </a:r>
            <a:r>
              <a:rPr lang="en-US" sz="1050" dirty="0" smtClean="0"/>
              <a:t> while </a:t>
            </a:r>
            <a:r>
              <a:rPr lang="en-US" sz="1050" b="1" dirty="0" smtClean="0"/>
              <a:t>long-term </a:t>
            </a:r>
            <a:r>
              <a:rPr lang="en-US" sz="1050" b="1" dirty="0"/>
              <a:t>bond spreads narrow</a:t>
            </a:r>
          </a:p>
          <a:p>
            <a:pPr marL="117475" indent="-117475">
              <a:spcBef>
                <a:spcPts val="400"/>
              </a:spcBef>
              <a:buFont typeface="Wingdings" panose="05000000000000000000" pitchFamily="2" charset="2"/>
              <a:buChar char="§"/>
            </a:pPr>
            <a:r>
              <a:rPr lang="en-US" sz="1050" dirty="0"/>
              <a:t>Businesses scale back investment in response to weak demand and low profits. </a:t>
            </a:r>
            <a:r>
              <a:rPr lang="en-US" sz="1050" b="1" dirty="0"/>
              <a:t>Output </a:t>
            </a:r>
            <a:r>
              <a:rPr lang="en-US" sz="1050" b="1" dirty="0" smtClean="0"/>
              <a:t>drops </a:t>
            </a:r>
            <a:r>
              <a:rPr lang="en-US" sz="1050" dirty="0" smtClean="0"/>
              <a:t>and</a:t>
            </a:r>
            <a:r>
              <a:rPr lang="en-US" sz="1050" b="1" dirty="0" smtClean="0"/>
              <a:t> unemployment soars</a:t>
            </a:r>
            <a:endParaRPr lang="en-US" sz="1050" dirty="0"/>
          </a:p>
          <a:p>
            <a:pPr marL="117475" indent="-117475">
              <a:spcBef>
                <a:spcPts val="400"/>
              </a:spcBef>
              <a:buFont typeface="Wingdings" panose="05000000000000000000" pitchFamily="2" charset="2"/>
              <a:buChar char="§"/>
            </a:pPr>
            <a:r>
              <a:rPr lang="en-US" sz="1050" b="1" dirty="0" smtClean="0"/>
              <a:t>Commercial </a:t>
            </a:r>
            <a:r>
              <a:rPr lang="en-US" sz="1050" b="1" dirty="0"/>
              <a:t>and residential real estate values </a:t>
            </a:r>
            <a:r>
              <a:rPr lang="en-US" sz="1050" b="1" dirty="0" smtClean="0"/>
              <a:t>decline</a:t>
            </a:r>
            <a:endParaRPr lang="en-US" sz="1050" dirty="0"/>
          </a:p>
          <a:p>
            <a:pPr marL="117475" indent="-117475">
              <a:spcBef>
                <a:spcPts val="400"/>
              </a:spcBef>
              <a:buFont typeface="Wingdings" panose="05000000000000000000" pitchFamily="2" charset="2"/>
              <a:buChar char="§"/>
            </a:pPr>
            <a:r>
              <a:rPr lang="en-US" sz="1050" dirty="0"/>
              <a:t>After a couple of quarters, instability in and between oil exporting countries strained by weak revenues boils over. The </a:t>
            </a:r>
            <a:r>
              <a:rPr lang="en-US" sz="1050" b="1" dirty="0"/>
              <a:t>global supply of oil falls, and the glut dries up; oil prices </a:t>
            </a:r>
            <a:r>
              <a:rPr lang="en-US" sz="1050" b="1" dirty="0" smtClean="0"/>
              <a:t>rise</a:t>
            </a:r>
            <a:endParaRPr lang="en-US" sz="1050" b="1" dirty="0"/>
          </a:p>
          <a:p>
            <a:pPr marL="117475" indent="-117475">
              <a:spcBef>
                <a:spcPts val="400"/>
              </a:spcBef>
              <a:buFont typeface="Wingdings" panose="05000000000000000000" pitchFamily="2" charset="2"/>
              <a:buChar char="§"/>
            </a:pPr>
            <a:r>
              <a:rPr lang="en-US" sz="1050" dirty="0"/>
              <a:t>Other commodity prices rise</a:t>
            </a:r>
            <a:r>
              <a:rPr lang="en-US" sz="1050" b="1" dirty="0"/>
              <a:t>, breaking out of the deflationary </a:t>
            </a:r>
            <a:r>
              <a:rPr lang="en-US" sz="1050" b="1" dirty="0" smtClean="0"/>
              <a:t>slump, </a:t>
            </a:r>
            <a:r>
              <a:rPr lang="en-US" sz="1050" b="1" dirty="0"/>
              <a:t>but the labor market remains </a:t>
            </a:r>
            <a:r>
              <a:rPr lang="en-US" sz="1050" b="1" dirty="0" smtClean="0"/>
              <a:t>slack </a:t>
            </a:r>
            <a:r>
              <a:rPr lang="en-US" sz="1050" b="1" dirty="0"/>
              <a:t>and wages do not keep </a:t>
            </a:r>
            <a:r>
              <a:rPr lang="en-US" sz="1050" b="1" dirty="0" smtClean="0"/>
              <a:t>up, </a:t>
            </a:r>
            <a:r>
              <a:rPr lang="en-US" sz="1050" dirty="0" smtClean="0"/>
              <a:t>triggering a </a:t>
            </a:r>
            <a:r>
              <a:rPr lang="en-US" sz="1050" b="1" dirty="0"/>
              <a:t>second dip in </a:t>
            </a:r>
            <a:r>
              <a:rPr lang="en-US" sz="1050" b="1" dirty="0" smtClean="0"/>
              <a:t>consumption</a:t>
            </a:r>
            <a:endParaRPr lang="en-US" sz="1050" dirty="0" smtClean="0"/>
          </a:p>
          <a:p>
            <a:pPr marL="117475" indent="-117475">
              <a:spcBef>
                <a:spcPts val="400"/>
              </a:spcBef>
              <a:buFont typeface="Wingdings" panose="05000000000000000000" pitchFamily="2" charset="2"/>
              <a:buChar char="§"/>
            </a:pPr>
            <a:r>
              <a:rPr lang="en-US" sz="1050" b="1" dirty="0" smtClean="0"/>
              <a:t>Deflation </a:t>
            </a:r>
            <a:r>
              <a:rPr lang="en-US" sz="1050" b="1" dirty="0"/>
              <a:t>and malaise lower the costs, price, and value of autos</a:t>
            </a:r>
            <a:r>
              <a:rPr lang="en-US" sz="1050" dirty="0"/>
              <a:t>. </a:t>
            </a:r>
            <a:r>
              <a:rPr lang="en-US" sz="1050" b="1" dirty="0"/>
              <a:t>When oil prices rise, it </a:t>
            </a:r>
            <a:r>
              <a:rPr lang="en-US" sz="1050" b="1" dirty="0" smtClean="0"/>
              <a:t>drives </a:t>
            </a:r>
            <a:r>
              <a:rPr lang="en-US" sz="1050" b="1" dirty="0"/>
              <a:t>down the value </a:t>
            </a:r>
            <a:r>
              <a:rPr lang="en-US" sz="1050" dirty="0"/>
              <a:t>of older and less fuel-efficient used </a:t>
            </a:r>
            <a:r>
              <a:rPr lang="en-US" sz="1050" dirty="0" smtClean="0"/>
              <a:t>vehicles</a:t>
            </a:r>
          </a:p>
          <a:p>
            <a:pPr marL="117475" indent="-117475">
              <a:spcBef>
                <a:spcPts val="400"/>
              </a:spcBef>
              <a:buFont typeface="Wingdings" panose="05000000000000000000" pitchFamily="2" charset="2"/>
              <a:buChar char="§"/>
            </a:pPr>
            <a:r>
              <a:rPr lang="en-US" sz="1050" b="1" dirty="0" smtClean="0"/>
              <a:t>Fiat Chrysler </a:t>
            </a:r>
            <a:r>
              <a:rPr lang="en-US" sz="1050" dirty="0" smtClean="0"/>
              <a:t>experiences a severe manufacturing issue with the transmission in two leading models and </a:t>
            </a:r>
            <a:r>
              <a:rPr lang="en-US" sz="1050" b="1" dirty="0" smtClean="0"/>
              <a:t>enacts a massive recall</a:t>
            </a:r>
          </a:p>
          <a:p>
            <a:pPr marL="117475" indent="-117475">
              <a:spcBef>
                <a:spcPts val="400"/>
              </a:spcBef>
              <a:buFont typeface="Wingdings" panose="05000000000000000000" pitchFamily="2" charset="2"/>
              <a:buChar char="§"/>
            </a:pPr>
            <a:r>
              <a:rPr lang="en-US" sz="1050" b="1" dirty="0" smtClean="0"/>
              <a:t>A cyber-attack on SBNA </a:t>
            </a:r>
            <a:r>
              <a:rPr lang="en-US" sz="1050" dirty="0" smtClean="0"/>
              <a:t>results in the widespread </a:t>
            </a:r>
            <a:r>
              <a:rPr lang="en-US" sz="1050" b="1" dirty="0" smtClean="0"/>
              <a:t>loss of critical customer data</a:t>
            </a:r>
          </a:p>
        </p:txBody>
      </p:sp>
      <p:sp>
        <p:nvSpPr>
          <p:cNvPr id="137" name="5. Source"/>
          <p:cNvSpPr>
            <a:spLocks noChangeArrowheads="1"/>
          </p:cNvSpPr>
          <p:nvPr/>
        </p:nvSpPr>
        <p:spPr bwMode="auto">
          <a:xfrm>
            <a:off x="331787" y="6425858"/>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latin typeface="+mn-lt"/>
              </a:rPr>
              <a:t>Source: </a:t>
            </a:r>
            <a:r>
              <a:rPr lang="en-US" sz="800" dirty="0" smtClean="0">
                <a:latin typeface="+mn-lt"/>
              </a:rPr>
              <a:t>BHC Stress scenario </a:t>
            </a:r>
            <a:r>
              <a:rPr lang="en-US" sz="800" dirty="0">
                <a:latin typeface="+mn-lt"/>
              </a:rPr>
              <a:t>for CCAR </a:t>
            </a:r>
            <a:r>
              <a:rPr lang="en-US" sz="800" dirty="0" smtClean="0">
                <a:latin typeface="+mn-lt"/>
              </a:rPr>
              <a:t>2016, Moody’s Analytics expansion</a:t>
            </a:r>
            <a:endParaRPr lang="en-US" sz="800" dirty="0">
              <a:latin typeface="+mn-lt"/>
            </a:endParaRPr>
          </a:p>
        </p:txBody>
      </p:sp>
      <p:sp>
        <p:nvSpPr>
          <p:cNvPr id="138" name="4. Footnote"/>
          <p:cNvSpPr txBox="1">
            <a:spLocks noChangeArrowheads="1"/>
          </p:cNvSpPr>
          <p:nvPr/>
        </p:nvSpPr>
        <p:spPr bwMode="auto">
          <a:xfrm>
            <a:off x="331787" y="6308351"/>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defPPr>
              <a:defRPr lang="en-US"/>
            </a:defPPr>
            <a:lvl1pPr marL="104775" indent="-104775" defTabSz="895350">
              <a:defRPr sz="1000" baseline="0">
                <a:latin typeface="+mn-lt"/>
              </a:defRPr>
            </a:lvl1pPr>
            <a:lvl2pPr marL="1031875" defTabSz="895350">
              <a:defRPr sz="2400"/>
            </a:lvl2pPr>
            <a:lvl3pPr marL="1217613" defTabSz="895350">
              <a:defRPr sz="2400"/>
            </a:lvl3pPr>
            <a:lvl4pPr marL="1404938"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sz="800" dirty="0"/>
              <a:t>1 Gap between Q0 and the most stressed quarter; 2 Absolute change; 3 Percent change; 4 </a:t>
            </a:r>
            <a:r>
              <a:rPr lang="en-US" sz="800" dirty="0" smtClean="0"/>
              <a:t>Baa </a:t>
            </a:r>
            <a:r>
              <a:rPr lang="en-US" sz="800" dirty="0"/>
              <a:t>yield - 10-Year Maturities </a:t>
            </a:r>
            <a:r>
              <a:rPr lang="en-US" sz="800" dirty="0" smtClean="0"/>
              <a:t>yield</a:t>
            </a:r>
            <a:endParaRPr lang="en-US" sz="800" dirty="0"/>
          </a:p>
        </p:txBody>
      </p:sp>
      <p:graphicFrame>
        <p:nvGraphicFramePr>
          <p:cNvPr id="139" name="Table 138"/>
          <p:cNvGraphicFramePr>
            <a:graphicFrameLocks noGrp="1"/>
          </p:cNvGraphicFramePr>
          <p:nvPr>
            <p:extLst>
              <p:ext uri="{D42A27DB-BD31-4B8C-83A1-F6EECF244321}">
                <p14:modId xmlns:p14="http://schemas.microsoft.com/office/powerpoint/2010/main" val="682180311"/>
              </p:ext>
            </p:extLst>
          </p:nvPr>
        </p:nvGraphicFramePr>
        <p:xfrm>
          <a:off x="4279392" y="1143000"/>
          <a:ext cx="1426691" cy="4910328"/>
        </p:xfrm>
        <a:graphic>
          <a:graphicData uri="http://schemas.openxmlformats.org/drawingml/2006/table">
            <a:tbl>
              <a:tblPr firstRow="1" bandRow="1">
                <a:tableStyleId>{5C22544A-7EE6-4342-B048-85BDC9FD1C3A}</a:tableStyleId>
              </a:tblPr>
              <a:tblGrid>
                <a:gridCol w="1426691"/>
              </a:tblGrid>
              <a:tr h="214378">
                <a:tc>
                  <a:txBody>
                    <a:bodyPr/>
                    <a:lstStyle/>
                    <a:p>
                      <a:endParaRPr lang="en-US" sz="900" dirty="0">
                        <a:solidFill>
                          <a:schemeClr val="tx1"/>
                        </a:solidFill>
                      </a:endParaRPr>
                    </a:p>
                  </a:txBody>
                  <a:tcPr marL="36576">
                    <a:noFill/>
                  </a:tcPr>
                </a:tc>
              </a:tr>
              <a:tr h="292608">
                <a:tc>
                  <a:txBody>
                    <a:bodyPr/>
                    <a:lstStyle/>
                    <a:p>
                      <a:r>
                        <a:rPr lang="en-US" sz="850" b="1" dirty="0" smtClean="0"/>
                        <a:t>Real GDP Growth Rate</a:t>
                      </a:r>
                      <a:r>
                        <a:rPr lang="en-US" sz="850" b="1" baseline="30000" dirty="0" smtClean="0"/>
                        <a:t>2</a:t>
                      </a:r>
                      <a:r>
                        <a:rPr lang="en-US" sz="850" b="1" dirty="0" smtClean="0"/>
                        <a:t> </a:t>
                      </a:r>
                      <a:br>
                        <a:rPr lang="en-US" sz="850" b="1" dirty="0" smtClean="0"/>
                      </a:br>
                      <a:r>
                        <a:rPr lang="en-US" sz="850" dirty="0" smtClean="0">
                          <a:solidFill>
                            <a:schemeClr val="accent6"/>
                          </a:solidFill>
                        </a:rPr>
                        <a:t>(%, </a:t>
                      </a:r>
                      <a:r>
                        <a:rPr lang="en-US" sz="850" dirty="0" err="1" smtClean="0">
                          <a:solidFill>
                            <a:schemeClr val="accent6"/>
                          </a:solidFill>
                        </a:rPr>
                        <a:t>QoQ</a:t>
                      </a:r>
                      <a:r>
                        <a:rPr lang="en-US" sz="850" dirty="0" smtClean="0">
                          <a:solidFill>
                            <a:schemeClr val="accent6"/>
                          </a:solidFill>
                        </a:rPr>
                        <a:t> annualized)</a:t>
                      </a:r>
                      <a:endParaRPr lang="en-US" sz="850" dirty="0">
                        <a:solidFill>
                          <a:schemeClr val="accent6"/>
                        </a:solidFill>
                      </a:endParaRPr>
                    </a:p>
                  </a:txBody>
                  <a:tcPr marL="36576" marR="9525" marT="9525" marB="0" anchor="ctr"/>
                </a:tc>
              </a:tr>
              <a:tr h="292608">
                <a:tc>
                  <a:txBody>
                    <a:bodyPr/>
                    <a:lstStyle/>
                    <a:p>
                      <a:r>
                        <a:rPr lang="en-US" sz="850" b="1" dirty="0" smtClean="0"/>
                        <a:t>Unemployment</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3-Month Treasury Rate</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5-Year Treasury Rate</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10-Year Treasury Rate</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Corporate Bond Yield</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Corporate Spread</a:t>
                      </a:r>
                      <a:r>
                        <a:rPr lang="en-US" sz="850" b="1" baseline="30000" dirty="0" smtClean="0"/>
                        <a:t>2,4</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CRE Price Index</a:t>
                      </a:r>
                      <a:r>
                        <a:rPr lang="en-US" sz="850" b="1" baseline="30000" dirty="0" smtClean="0"/>
                        <a:t>3</a:t>
                      </a:r>
                      <a:endParaRPr lang="en-US" sz="850" dirty="0"/>
                    </a:p>
                  </a:txBody>
                  <a:tcPr marL="36576" marR="9525" marT="9525" marB="0" anchor="ctr"/>
                </a:tc>
              </a:tr>
              <a:tr h="292608">
                <a:tc>
                  <a:txBody>
                    <a:bodyPr/>
                    <a:lstStyle/>
                    <a:p>
                      <a:r>
                        <a:rPr lang="en-US" sz="850" b="1" dirty="0" smtClean="0"/>
                        <a:t>Case-</a:t>
                      </a:r>
                      <a:r>
                        <a:rPr lang="en-US" sz="850" b="1" dirty="0" err="1" smtClean="0"/>
                        <a:t>Shiller</a:t>
                      </a:r>
                      <a:r>
                        <a:rPr lang="en-US" sz="850" b="1" dirty="0" smtClean="0"/>
                        <a:t> HPI</a:t>
                      </a:r>
                      <a:r>
                        <a:rPr lang="en-US" sz="850" b="1" baseline="30000" dirty="0" smtClean="0"/>
                        <a:t>3</a:t>
                      </a:r>
                      <a:endParaRPr lang="en-US" sz="850" dirty="0"/>
                    </a:p>
                  </a:txBody>
                  <a:tcPr marL="36576" marR="9525" marT="9525" marB="0" anchor="ctr"/>
                </a:tc>
              </a:tr>
              <a:tr h="292608">
                <a:tc>
                  <a:txBody>
                    <a:bodyPr/>
                    <a:lstStyle/>
                    <a:p>
                      <a:r>
                        <a:rPr lang="en-US" sz="850" b="1" dirty="0" smtClean="0"/>
                        <a:t>Existing Home Sales</a:t>
                      </a:r>
                      <a:r>
                        <a:rPr lang="en-US" sz="850" b="1" baseline="30000" dirty="0" smtClean="0"/>
                        <a:t>3</a:t>
                      </a:r>
                      <a:r>
                        <a:rPr lang="en-US" sz="850" b="1" dirty="0" smtClean="0"/>
                        <a:t> </a:t>
                      </a:r>
                      <a:r>
                        <a:rPr lang="en-US" sz="850" dirty="0" smtClean="0">
                          <a:solidFill>
                            <a:schemeClr val="accent6"/>
                          </a:solidFill>
                        </a:rPr>
                        <a:t>(mil. units)</a:t>
                      </a:r>
                      <a:endParaRPr lang="en-US" sz="850" dirty="0">
                        <a:solidFill>
                          <a:schemeClr val="accent6"/>
                        </a:solidFill>
                      </a:endParaRPr>
                    </a:p>
                  </a:txBody>
                  <a:tcPr marL="36576" marR="9525" marT="9525" marB="0" anchor="ctr"/>
                </a:tc>
              </a:tr>
              <a:tr h="292608">
                <a:tc>
                  <a:txBody>
                    <a:bodyPr/>
                    <a:lstStyle/>
                    <a:p>
                      <a:r>
                        <a:rPr lang="en-US" sz="850" b="1" dirty="0" smtClean="0"/>
                        <a:t>S&amp;P 500 </a:t>
                      </a:r>
                      <a:r>
                        <a:rPr lang="en-US" sz="850" dirty="0" smtClean="0">
                          <a:solidFill>
                            <a:schemeClr val="tx2"/>
                          </a:solidFill>
                        </a:rPr>
                        <a:t>(BHC) </a:t>
                      </a:r>
                    </a:p>
                    <a:p>
                      <a:r>
                        <a:rPr lang="en-US" sz="850" b="1" dirty="0" smtClean="0"/>
                        <a:t>Dow Jones </a:t>
                      </a:r>
                      <a:r>
                        <a:rPr lang="en-US" sz="850" dirty="0" smtClean="0">
                          <a:solidFill>
                            <a:schemeClr val="tx2"/>
                          </a:solidFill>
                        </a:rPr>
                        <a:t>(FRS)</a:t>
                      </a:r>
                      <a:r>
                        <a:rPr lang="en-US" sz="850" b="1" baseline="30000" dirty="0" smtClean="0"/>
                        <a:t>3</a:t>
                      </a:r>
                      <a:endParaRPr lang="en-US" sz="850" b="1" dirty="0"/>
                    </a:p>
                  </a:txBody>
                  <a:tcPr marL="36576" marR="9525" marT="9525" marB="0" anchor="ctr"/>
                </a:tc>
              </a:tr>
              <a:tr h="292608">
                <a:tc>
                  <a:txBody>
                    <a:bodyPr/>
                    <a:lstStyle/>
                    <a:p>
                      <a:pPr>
                        <a:lnSpc>
                          <a:spcPct val="90000"/>
                        </a:lnSpc>
                      </a:pPr>
                      <a:r>
                        <a:rPr lang="en-US" sz="850" b="1" dirty="0" smtClean="0"/>
                        <a:t>Debt Service Burden</a:t>
                      </a:r>
                      <a:r>
                        <a:rPr lang="en-US" sz="850" b="1" baseline="30000" dirty="0" smtClean="0"/>
                        <a:t>2</a:t>
                      </a:r>
                      <a:r>
                        <a:rPr lang="en-US" sz="850" b="1" dirty="0" smtClean="0"/>
                        <a:t> </a:t>
                      </a:r>
                      <a:br>
                        <a:rPr lang="en-US" sz="850" b="1" dirty="0" smtClean="0"/>
                      </a:br>
                      <a:r>
                        <a:rPr lang="en-US" sz="850" dirty="0" smtClean="0">
                          <a:solidFill>
                            <a:schemeClr val="accent6"/>
                          </a:solidFill>
                        </a:rPr>
                        <a:t>(% of disposable income)</a:t>
                      </a:r>
                      <a:endParaRPr lang="en-US" sz="850" dirty="0">
                        <a:solidFill>
                          <a:schemeClr val="accent6"/>
                        </a:solidFill>
                      </a:endParaRPr>
                    </a:p>
                  </a:txBody>
                  <a:tcPr marL="36576" marR="9525" marT="9525" marB="0" anchor="ctr"/>
                </a:tc>
              </a:tr>
              <a:tr h="292608">
                <a:tc>
                  <a:txBody>
                    <a:bodyPr/>
                    <a:lstStyle/>
                    <a:p>
                      <a:r>
                        <a:rPr lang="en-US" sz="850" b="1" dirty="0" smtClean="0"/>
                        <a:t>Consumer Confidence Index</a:t>
                      </a:r>
                      <a:r>
                        <a:rPr lang="en-US" sz="850" b="1" baseline="30000" dirty="0" smtClean="0"/>
                        <a:t>3</a:t>
                      </a:r>
                      <a:endParaRPr lang="en-US" sz="850" dirty="0"/>
                    </a:p>
                  </a:txBody>
                  <a:tcPr marL="36576" marR="9525" marT="9525" marB="0" anchor="ctr"/>
                </a:tc>
              </a:tr>
              <a:tr h="292608">
                <a:tc>
                  <a:txBody>
                    <a:bodyPr/>
                    <a:lstStyle/>
                    <a:p>
                      <a:r>
                        <a:rPr lang="en-US" sz="850" b="1" dirty="0" smtClean="0"/>
                        <a:t>New Auto Sales</a:t>
                      </a:r>
                      <a:r>
                        <a:rPr lang="en-US" sz="850" b="1" baseline="30000" dirty="0" smtClean="0"/>
                        <a:t>3</a:t>
                      </a:r>
                      <a:r>
                        <a:rPr lang="en-US" sz="850" b="1" dirty="0" smtClean="0"/>
                        <a:t> </a:t>
                      </a:r>
                      <a:r>
                        <a:rPr lang="en-US" sz="850" dirty="0" smtClean="0">
                          <a:solidFill>
                            <a:schemeClr val="accent6"/>
                          </a:solidFill>
                        </a:rPr>
                        <a:t>(# of vehicles)</a:t>
                      </a:r>
                      <a:endParaRPr lang="en-US" sz="850" dirty="0">
                        <a:solidFill>
                          <a:schemeClr val="accent6"/>
                        </a:solidFill>
                      </a:endParaRPr>
                    </a:p>
                  </a:txBody>
                  <a:tcPr marL="36576" marR="9525" marT="9525" marB="0" anchor="ctr"/>
                </a:tc>
              </a:tr>
              <a:tr h="292608">
                <a:tc>
                  <a:txBody>
                    <a:bodyPr/>
                    <a:lstStyle/>
                    <a:p>
                      <a:r>
                        <a:rPr lang="en-US" sz="850" b="1" dirty="0" smtClean="0"/>
                        <a:t>Manheim Used Vehicle Value Index</a:t>
                      </a:r>
                      <a:r>
                        <a:rPr lang="en-US" sz="850" b="1" baseline="30000" dirty="0" smtClean="0"/>
                        <a:t>3</a:t>
                      </a:r>
                      <a:endParaRPr lang="en-US" sz="850" dirty="0"/>
                    </a:p>
                  </a:txBody>
                  <a:tcPr marL="36576" marR="9525" marT="9525" marB="0" anchor="ctr"/>
                </a:tc>
              </a:tr>
              <a:tr h="292608">
                <a:tc>
                  <a:txBody>
                    <a:bodyPr/>
                    <a:lstStyle/>
                    <a:p>
                      <a:r>
                        <a:rPr lang="en-US" sz="850" b="1" dirty="0" smtClean="0"/>
                        <a:t>WTI Oil Price</a:t>
                      </a:r>
                      <a:r>
                        <a:rPr lang="en-US" sz="850" b="1" baseline="30000" dirty="0" smtClean="0"/>
                        <a:t>3</a:t>
                      </a:r>
                      <a:r>
                        <a:rPr lang="en-US" sz="850" b="1" dirty="0" smtClean="0"/>
                        <a:t> </a:t>
                      </a:r>
                      <a:r>
                        <a:rPr lang="en-US" sz="850" dirty="0" smtClean="0">
                          <a:solidFill>
                            <a:schemeClr val="accent6"/>
                          </a:solidFill>
                        </a:rPr>
                        <a:t>($/barrel)</a:t>
                      </a:r>
                      <a:endParaRPr lang="en-US" sz="850" dirty="0">
                        <a:solidFill>
                          <a:schemeClr val="accent6"/>
                        </a:solidFill>
                      </a:endParaRPr>
                    </a:p>
                  </a:txBody>
                  <a:tcPr marL="36576" marR="9525" marT="9525"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21627194"/>
              </p:ext>
            </p:extLst>
          </p:nvPr>
        </p:nvGraphicFramePr>
        <p:xfrm>
          <a:off x="5745162" y="1138117"/>
          <a:ext cx="3048000" cy="4910328"/>
        </p:xfrm>
        <a:graphic>
          <a:graphicData uri="http://schemas.openxmlformats.org/drawingml/2006/table">
            <a:tbl>
              <a:tblPr firstRow="1" bandRow="1">
                <a:tableStyleId>{5C22544A-7EE6-4342-B048-85BDC9FD1C3A}</a:tableStyleId>
              </a:tblPr>
              <a:tblGrid>
                <a:gridCol w="746472"/>
                <a:gridCol w="974957"/>
                <a:gridCol w="1326571"/>
              </a:tblGrid>
              <a:tr h="214378">
                <a:tc>
                  <a:txBody>
                    <a:bodyPr/>
                    <a:lstStyle/>
                    <a:p>
                      <a:r>
                        <a:rPr lang="en-US" sz="900" dirty="0" smtClean="0">
                          <a:solidFill>
                            <a:schemeClr val="tx1"/>
                          </a:solidFill>
                        </a:rPr>
                        <a:t>Q0</a:t>
                      </a:r>
                      <a:endParaRPr lang="en-US" sz="900" dirty="0">
                        <a:solidFill>
                          <a:schemeClr val="tx1"/>
                        </a:solidFill>
                      </a:endParaRPr>
                    </a:p>
                  </a:txBody>
                  <a:tcPr/>
                </a:tc>
                <a:tc>
                  <a:txBody>
                    <a:bodyPr/>
                    <a:lstStyle/>
                    <a:p>
                      <a:r>
                        <a:rPr lang="en-US" sz="900" dirty="0" smtClean="0">
                          <a:solidFill>
                            <a:schemeClr val="tx1"/>
                          </a:solidFill>
                        </a:rPr>
                        <a:t>Most Stressed</a:t>
                      </a:r>
                      <a:endParaRPr lang="en-US" sz="900" dirty="0">
                        <a:solidFill>
                          <a:schemeClr val="tx1"/>
                        </a:solidFill>
                      </a:endParaRPr>
                    </a:p>
                  </a:txBody>
                  <a:tcPr/>
                </a:tc>
                <a:tc>
                  <a:txBody>
                    <a:bodyPr/>
                    <a:lstStyle/>
                    <a:p>
                      <a:r>
                        <a:rPr lang="en-US" sz="900" dirty="0" smtClean="0">
                          <a:solidFill>
                            <a:schemeClr val="tx1"/>
                          </a:solidFill>
                        </a:rPr>
                        <a:t>Q0 - Most Stressed</a:t>
                      </a:r>
                      <a:r>
                        <a:rPr lang="en-US" sz="900" baseline="30000" dirty="0" smtClean="0">
                          <a:solidFill>
                            <a:schemeClr val="tx1"/>
                          </a:solidFill>
                        </a:rPr>
                        <a:t>1</a:t>
                      </a:r>
                      <a:endParaRPr lang="en-US" sz="900" baseline="30000" dirty="0">
                        <a:solidFill>
                          <a:schemeClr val="tx1"/>
                        </a:solidFill>
                      </a:endParaRPr>
                    </a:p>
                  </a:txBody>
                  <a:tcPr/>
                </a:tc>
              </a:tr>
              <a:tr h="292608">
                <a:tc>
                  <a:txBody>
                    <a:bodyPr/>
                    <a:lstStyle/>
                    <a:p>
                      <a:pPr algn="ctr" fontAlgn="ctr"/>
                      <a:r>
                        <a:rPr lang="en-US" sz="900" b="0" i="0" u="none" strike="noStrike" dirty="0" smtClean="0">
                          <a:solidFill>
                            <a:srgbClr val="000000"/>
                          </a:solidFill>
                          <a:effectLst/>
                          <a:latin typeface="Arial"/>
                        </a:rPr>
                        <a:t>1.5</a:t>
                      </a:r>
                      <a:endParaRPr lang="en-US" sz="900" b="0" i="0" u="none" strike="noStrike" dirty="0">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-6.3, </a:t>
                      </a:r>
                      <a:r>
                        <a:rPr lang="en-US" sz="900" b="0" i="0" u="none" strike="noStrike" smtClean="0">
                          <a:solidFill>
                            <a:schemeClr val="tx1">
                              <a:lumMod val="50000"/>
                              <a:lumOff val="50000"/>
                            </a:schemeClr>
                          </a:solidFill>
                          <a:effectLst/>
                          <a:latin typeface="Arial"/>
                        </a:rPr>
                        <a:t>Q3</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-7.8</a:t>
                      </a:r>
                      <a:endParaRPr lang="en-US" sz="900" b="0" i="0" u="none" strike="noStrike" dirty="0">
                        <a:solidFill>
                          <a:srgbClr val="000000"/>
                        </a:solidFill>
                        <a:effectLst/>
                        <a:latin typeface="Arial"/>
                      </a:endParaRPr>
                    </a:p>
                  </a:txBody>
                  <a:tcPr marL="9525" marR="9525" marT="9525" marB="0" anchor="ctr"/>
                </a:tc>
              </a:tr>
              <a:tr h="292608">
                <a:tc>
                  <a:txBody>
                    <a:bodyPr/>
                    <a:lstStyle/>
                    <a:p>
                      <a:pPr algn="ctr" fontAlgn="ctr"/>
                      <a:r>
                        <a:rPr lang="en-US" sz="900" b="0" i="0" u="none" strike="noStrike" smtClean="0">
                          <a:solidFill>
                            <a:srgbClr val="000000"/>
                          </a:solidFill>
                          <a:effectLst/>
                          <a:latin typeface="Arial"/>
                        </a:rPr>
                        <a:t>5.0</a:t>
                      </a:r>
                      <a:endParaRPr lang="en-US" sz="900" b="0" i="0" u="none" strike="noStrike" dirty="0">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10.6, </a:t>
                      </a:r>
                      <a:r>
                        <a:rPr lang="en-US" sz="900" b="0" i="0" u="none" strike="noStrike" smtClean="0">
                          <a:solidFill>
                            <a:schemeClr val="tx1">
                              <a:lumMod val="50000"/>
                              <a:lumOff val="50000"/>
                            </a:schemeClr>
                          </a:solidFill>
                          <a:effectLst/>
                          <a:latin typeface="Arial"/>
                        </a:rPr>
                        <a:t>Q8</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5.6</a:t>
                      </a:r>
                      <a:endParaRPr lang="en-US" sz="900" b="0" i="0" u="none" strike="noStrike" dirty="0">
                        <a:solidFill>
                          <a:srgbClr val="000000"/>
                        </a:solidFill>
                        <a:effectLst/>
                        <a:latin typeface="Arial"/>
                      </a:endParaRPr>
                    </a:p>
                  </a:txBody>
                  <a:tcPr marL="9525" marR="9525" marT="9525" marB="0" anchor="ctr"/>
                </a:tc>
              </a:tr>
              <a:tr h="292608">
                <a:tc>
                  <a:txBody>
                    <a:bodyPr/>
                    <a:lstStyle/>
                    <a:p>
                      <a:pPr algn="ctr" fontAlgn="ctr"/>
                      <a:r>
                        <a:rPr lang="en-US" sz="900" b="0" i="0" u="none" strike="noStrike" smtClean="0">
                          <a:solidFill>
                            <a:srgbClr val="000000"/>
                          </a:solidFill>
                          <a:effectLst/>
                          <a:latin typeface="Arial"/>
                        </a:rPr>
                        <a:t>0.1</a:t>
                      </a:r>
                      <a:endParaRPr lang="en-US" sz="900" b="0" i="0" u="none" strike="noStrike" dirty="0">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0.1, </a:t>
                      </a:r>
                      <a:r>
                        <a:rPr lang="en-US" sz="900" b="0" i="0" u="none" strike="noStrike" smtClean="0">
                          <a:solidFill>
                            <a:schemeClr val="tx1">
                              <a:lumMod val="50000"/>
                              <a:lumOff val="50000"/>
                            </a:schemeClr>
                          </a:solidFill>
                          <a:effectLst/>
                          <a:latin typeface="Arial"/>
                        </a:rPr>
                        <a:t>Q1</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0.0</a:t>
                      </a:r>
                      <a:endParaRPr lang="en-US" sz="900" b="0" i="0" u="none" strike="noStrike">
                        <a:solidFill>
                          <a:srgbClr val="000000"/>
                        </a:solidFill>
                        <a:effectLst/>
                        <a:latin typeface="Arial"/>
                      </a:endParaRPr>
                    </a:p>
                  </a:txBody>
                  <a:tcPr marL="9525" marR="9525" marT="9525" marB="0" anchor="ctr"/>
                </a:tc>
              </a:tr>
              <a:tr h="292608">
                <a:tc>
                  <a:txBody>
                    <a:bodyPr/>
                    <a:lstStyle/>
                    <a:p>
                      <a:pPr algn="ctr" fontAlgn="ctr"/>
                      <a:r>
                        <a:rPr lang="en-US" sz="900" b="0" i="0" u="none" strike="noStrike" smtClean="0">
                          <a:solidFill>
                            <a:srgbClr val="000000"/>
                          </a:solidFill>
                          <a:effectLst/>
                          <a:latin typeface="Arial"/>
                        </a:rPr>
                        <a:t>1.6</a:t>
                      </a:r>
                      <a:endParaRPr lang="en-US" sz="900" b="0" i="0" u="none" strike="noStrike" dirty="0">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1.1, </a:t>
                      </a:r>
                      <a:r>
                        <a:rPr lang="en-US" sz="900" b="0" i="0" u="none" strike="noStrike" smtClean="0">
                          <a:solidFill>
                            <a:schemeClr val="tx1">
                              <a:lumMod val="50000"/>
                              <a:lumOff val="50000"/>
                            </a:schemeClr>
                          </a:solidFill>
                          <a:effectLst/>
                          <a:latin typeface="Arial"/>
                        </a:rPr>
                        <a:t>Q4</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-0.4</a:t>
                      </a:r>
                      <a:endParaRPr lang="en-US" sz="900" b="0" i="0" u="none" strike="noStrike">
                        <a:solidFill>
                          <a:srgbClr val="000000"/>
                        </a:solidFill>
                        <a:effectLst/>
                        <a:latin typeface="Arial"/>
                      </a:endParaRPr>
                    </a:p>
                  </a:txBody>
                  <a:tcPr marL="9525" marR="9525" marT="9525" marB="0" anchor="ctr"/>
                </a:tc>
              </a:tr>
              <a:tr h="292608">
                <a:tc>
                  <a:txBody>
                    <a:bodyPr/>
                    <a:lstStyle/>
                    <a:p>
                      <a:pPr algn="ctr" fontAlgn="ctr"/>
                      <a:r>
                        <a:rPr lang="en-US" sz="900" b="0" i="0" u="none" strike="noStrike" smtClean="0">
                          <a:solidFill>
                            <a:srgbClr val="000000"/>
                          </a:solidFill>
                          <a:effectLst/>
                          <a:latin typeface="Arial"/>
                        </a:rPr>
                        <a:t>2.2</a:t>
                      </a:r>
                      <a:endParaRPr lang="en-US" sz="900" b="0" i="0" u="none" strike="noStrike" dirty="0">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1.9, </a:t>
                      </a:r>
                      <a:r>
                        <a:rPr lang="en-US" sz="900" b="0" i="0" u="none" strike="noStrike" smtClean="0">
                          <a:solidFill>
                            <a:schemeClr val="tx1">
                              <a:lumMod val="50000"/>
                              <a:lumOff val="50000"/>
                            </a:schemeClr>
                          </a:solidFill>
                          <a:effectLst/>
                          <a:latin typeface="Arial"/>
                        </a:rPr>
                        <a:t>Q1</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-0.2</a:t>
                      </a:r>
                      <a:endParaRPr lang="en-US" sz="900" b="0" i="0" u="none" strike="noStrike">
                        <a:solidFill>
                          <a:srgbClr val="000000"/>
                        </a:solidFill>
                        <a:effectLst/>
                        <a:latin typeface="Arial"/>
                      </a:endParaRPr>
                    </a:p>
                  </a:txBody>
                  <a:tcPr marL="9525" marR="9525" marT="9525" marB="0" anchor="ctr"/>
                </a:tc>
              </a:tr>
              <a:tr h="292608">
                <a:tc>
                  <a:txBody>
                    <a:bodyPr/>
                    <a:lstStyle/>
                    <a:p>
                      <a:pPr algn="ctr" fontAlgn="ctr"/>
                      <a:r>
                        <a:rPr lang="en-US" sz="900" b="0" i="0" u="none" strike="noStrike" smtClean="0">
                          <a:solidFill>
                            <a:srgbClr val="000000"/>
                          </a:solidFill>
                          <a:effectLst/>
                          <a:latin typeface="Arial"/>
                        </a:rPr>
                        <a:t>5.4</a:t>
                      </a:r>
                      <a:endParaRPr lang="en-US" sz="900" b="0" i="0" u="none" strike="noStrike">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9.2, </a:t>
                      </a:r>
                      <a:r>
                        <a:rPr lang="en-US" sz="900" b="0" i="0" u="none" strike="noStrike" smtClean="0">
                          <a:solidFill>
                            <a:schemeClr val="tx1">
                              <a:lumMod val="50000"/>
                              <a:lumOff val="50000"/>
                            </a:schemeClr>
                          </a:solidFill>
                          <a:effectLst/>
                          <a:latin typeface="Arial"/>
                        </a:rPr>
                        <a:t>Q7</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3.8</a:t>
                      </a:r>
                      <a:endParaRPr lang="en-US" sz="900" b="0" i="0" u="none" strike="noStrike">
                        <a:solidFill>
                          <a:srgbClr val="000000"/>
                        </a:solidFill>
                        <a:effectLst/>
                        <a:latin typeface="Arial"/>
                      </a:endParaRPr>
                    </a:p>
                  </a:txBody>
                  <a:tcPr marL="9525" marR="9525" marT="9525" marB="0" anchor="ctr"/>
                </a:tc>
              </a:tr>
              <a:tr h="292608">
                <a:tc>
                  <a:txBody>
                    <a:bodyPr/>
                    <a:lstStyle/>
                    <a:p>
                      <a:pPr algn="ctr" fontAlgn="ctr"/>
                      <a:r>
                        <a:rPr lang="en-US" sz="900" b="0" i="0" u="none" strike="noStrike" smtClean="0">
                          <a:solidFill>
                            <a:srgbClr val="000000"/>
                          </a:solidFill>
                          <a:effectLst/>
                          <a:latin typeface="Arial"/>
                        </a:rPr>
                        <a:t>3.2</a:t>
                      </a:r>
                      <a:endParaRPr lang="en-US" sz="900" b="0" i="0" u="none" strike="noStrike">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6.3, </a:t>
                      </a:r>
                      <a:r>
                        <a:rPr lang="en-US" sz="900" b="0" i="0" u="none" strike="noStrike" smtClean="0">
                          <a:solidFill>
                            <a:schemeClr val="tx1">
                              <a:lumMod val="50000"/>
                              <a:lumOff val="50000"/>
                            </a:schemeClr>
                          </a:solidFill>
                          <a:effectLst/>
                          <a:latin typeface="Arial"/>
                        </a:rPr>
                        <a:t>Q7</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3.1</a:t>
                      </a:r>
                      <a:endParaRPr lang="en-US" sz="900" b="0" i="0" u="none" strike="noStrike">
                        <a:solidFill>
                          <a:srgbClr val="000000"/>
                        </a:solidFill>
                        <a:effectLst/>
                        <a:latin typeface="Arial"/>
                      </a:endParaRPr>
                    </a:p>
                  </a:txBody>
                  <a:tcPr marL="9525" marR="9525" marT="9525" marB="0" anchor="ctr"/>
                </a:tc>
              </a:tr>
              <a:tr h="292608">
                <a:tc>
                  <a:txBody>
                    <a:bodyPr/>
                    <a:lstStyle/>
                    <a:p>
                      <a:pPr algn="ctr" fontAlgn="ctr"/>
                      <a:r>
                        <a:rPr lang="en-US" sz="900" b="0" i="0" u="none" strike="noStrike" smtClean="0">
                          <a:solidFill>
                            <a:srgbClr val="000000"/>
                          </a:solidFill>
                          <a:effectLst/>
                          <a:latin typeface="Arial"/>
                        </a:rPr>
                        <a:t>273.8</a:t>
                      </a:r>
                      <a:endParaRPr lang="en-US" sz="900" b="0" i="0" u="none" strike="noStrike">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166.3, </a:t>
                      </a:r>
                      <a:r>
                        <a:rPr lang="en-US" sz="900" b="0" i="0" u="none" strike="noStrike" smtClean="0">
                          <a:solidFill>
                            <a:schemeClr val="tx1">
                              <a:lumMod val="50000"/>
                              <a:lumOff val="50000"/>
                            </a:schemeClr>
                          </a:solidFill>
                          <a:effectLst/>
                          <a:latin typeface="Arial"/>
                        </a:rPr>
                        <a:t>Q7</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-39.3%</a:t>
                      </a:r>
                      <a:endParaRPr lang="en-US" sz="900" b="0" i="0" u="none" strike="noStrike" dirty="0">
                        <a:solidFill>
                          <a:srgbClr val="000000"/>
                        </a:solidFill>
                        <a:effectLst/>
                        <a:latin typeface="Arial"/>
                      </a:endParaRPr>
                    </a:p>
                  </a:txBody>
                  <a:tcPr marL="9525" marR="9525" marT="9525" marB="0" anchor="ctr"/>
                </a:tc>
              </a:tr>
              <a:tr h="292608">
                <a:tc>
                  <a:txBody>
                    <a:bodyPr/>
                    <a:lstStyle/>
                    <a:p>
                      <a:pPr algn="ctr" fontAlgn="ctr"/>
                      <a:r>
                        <a:rPr lang="en-US" sz="900" b="0" i="0" u="none" strike="noStrike" smtClean="0">
                          <a:solidFill>
                            <a:srgbClr val="000000"/>
                          </a:solidFill>
                          <a:effectLst/>
                          <a:latin typeface="Arial"/>
                        </a:rPr>
                        <a:t>181.7</a:t>
                      </a:r>
                      <a:endParaRPr lang="en-US" sz="900" b="0" i="0" u="none" strike="noStrike">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165, </a:t>
                      </a:r>
                      <a:r>
                        <a:rPr lang="en-US" sz="900" b="0" i="0" u="none" strike="noStrike" smtClean="0">
                          <a:solidFill>
                            <a:schemeClr val="tx1">
                              <a:lumMod val="50000"/>
                              <a:lumOff val="50000"/>
                            </a:schemeClr>
                          </a:solidFill>
                          <a:effectLst/>
                          <a:latin typeface="Arial"/>
                        </a:rPr>
                        <a:t>Q7</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-9.2%</a:t>
                      </a:r>
                      <a:endParaRPr lang="en-US" sz="900" b="0" i="0" u="none" strike="noStrike" dirty="0">
                        <a:solidFill>
                          <a:srgbClr val="000000"/>
                        </a:solidFill>
                        <a:effectLst/>
                        <a:latin typeface="Arial"/>
                      </a:endParaRPr>
                    </a:p>
                  </a:txBody>
                  <a:tcPr marL="9525" marR="9525" marT="9525" marB="0" anchor="ctr"/>
                </a:tc>
              </a:tr>
              <a:tr h="292608">
                <a:tc>
                  <a:txBody>
                    <a:bodyPr/>
                    <a:lstStyle/>
                    <a:p>
                      <a:pPr algn="ctr" fontAlgn="ctr"/>
                      <a:r>
                        <a:rPr lang="en-US" sz="900" b="0" i="0" u="none" strike="noStrike" smtClean="0">
                          <a:solidFill>
                            <a:srgbClr val="000000"/>
                          </a:solidFill>
                          <a:effectLst/>
                          <a:latin typeface="Arial"/>
                        </a:rPr>
                        <a:t>5.4</a:t>
                      </a:r>
                      <a:endParaRPr lang="en-US" sz="900" b="0" i="0" u="none" strike="noStrike" dirty="0">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4.1, </a:t>
                      </a:r>
                      <a:r>
                        <a:rPr lang="en-US" sz="900" b="0" i="0" u="none" strike="noStrike" smtClean="0">
                          <a:solidFill>
                            <a:schemeClr val="tx1">
                              <a:lumMod val="50000"/>
                              <a:lumOff val="50000"/>
                            </a:schemeClr>
                          </a:solidFill>
                          <a:effectLst/>
                          <a:latin typeface="Arial"/>
                        </a:rPr>
                        <a:t>Q8</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-23.8%</a:t>
                      </a:r>
                      <a:endParaRPr lang="en-US" sz="900" b="0" i="0" u="none" strike="noStrike" dirty="0">
                        <a:solidFill>
                          <a:srgbClr val="000000"/>
                        </a:solidFill>
                        <a:effectLst/>
                        <a:latin typeface="Arial"/>
                      </a:endParaRPr>
                    </a:p>
                  </a:txBody>
                  <a:tcPr marL="9525" marR="9525" marT="9525" marB="0" anchor="ctr"/>
                </a:tc>
              </a:tr>
              <a:tr h="292608">
                <a:tc>
                  <a:txBody>
                    <a:bodyPr/>
                    <a:lstStyle/>
                    <a:p>
                      <a:pPr algn="ctr" fontAlgn="ctr"/>
                      <a:r>
                        <a:rPr lang="en-US" sz="900" b="0" i="0" u="none" strike="noStrike" smtClean="0">
                          <a:solidFill>
                            <a:srgbClr val="000000"/>
                          </a:solidFill>
                          <a:effectLst/>
                          <a:latin typeface="Arial"/>
                        </a:rPr>
                        <a:t>2,053.2</a:t>
                      </a:r>
                      <a:endParaRPr lang="en-US" sz="900" b="0" i="0" u="none" strike="noStrike" dirty="0">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978.7, </a:t>
                      </a:r>
                      <a:r>
                        <a:rPr lang="en-US" sz="900" b="0" i="0" u="none" strike="noStrike" smtClean="0">
                          <a:solidFill>
                            <a:schemeClr val="tx1">
                              <a:lumMod val="50000"/>
                              <a:lumOff val="50000"/>
                            </a:schemeClr>
                          </a:solidFill>
                          <a:effectLst/>
                          <a:latin typeface="Arial"/>
                        </a:rPr>
                        <a:t>Q8</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-52.3%</a:t>
                      </a:r>
                      <a:endParaRPr lang="en-US" sz="900" b="0" i="0" u="none" strike="noStrike" dirty="0">
                        <a:solidFill>
                          <a:srgbClr val="000000"/>
                        </a:solidFill>
                        <a:effectLst/>
                        <a:latin typeface="Arial"/>
                      </a:endParaRPr>
                    </a:p>
                  </a:txBody>
                  <a:tcPr marL="9525" marR="9525" marT="9525" marB="0" anchor="ctr"/>
                </a:tc>
              </a:tr>
              <a:tr h="292608">
                <a:tc>
                  <a:txBody>
                    <a:bodyPr/>
                    <a:lstStyle/>
                    <a:p>
                      <a:pPr algn="ctr" fontAlgn="ctr"/>
                      <a:r>
                        <a:rPr lang="en-US" sz="900" b="0" i="0" u="none" strike="noStrike" smtClean="0">
                          <a:solidFill>
                            <a:srgbClr val="000000"/>
                          </a:solidFill>
                          <a:effectLst/>
                          <a:latin typeface="Arial"/>
                        </a:rPr>
                        <a:t>10.1</a:t>
                      </a:r>
                      <a:endParaRPr lang="en-US" sz="900" b="0" i="0" u="none" strike="noStrike" dirty="0">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10, </a:t>
                      </a:r>
                      <a:r>
                        <a:rPr lang="en-US" sz="900" b="0" i="0" u="none" strike="noStrike" smtClean="0">
                          <a:solidFill>
                            <a:schemeClr val="tx1">
                              <a:lumMod val="50000"/>
                              <a:lumOff val="50000"/>
                            </a:schemeClr>
                          </a:solidFill>
                          <a:effectLst/>
                          <a:latin typeface="Arial"/>
                        </a:rPr>
                        <a:t>Q1</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-0.1</a:t>
                      </a:r>
                      <a:endParaRPr lang="en-US" sz="900" b="0" i="0" u="none" strike="noStrike" dirty="0">
                        <a:solidFill>
                          <a:srgbClr val="000000"/>
                        </a:solidFill>
                        <a:effectLst/>
                        <a:latin typeface="Arial"/>
                      </a:endParaRPr>
                    </a:p>
                  </a:txBody>
                  <a:tcPr marL="9525" marR="9525" marT="9525" marB="0" anchor="ctr"/>
                </a:tc>
              </a:tr>
              <a:tr h="292608">
                <a:tc>
                  <a:txBody>
                    <a:bodyPr/>
                    <a:lstStyle/>
                    <a:p>
                      <a:pPr algn="ctr" fontAlgn="ctr"/>
                      <a:r>
                        <a:rPr lang="en-US" sz="900" b="0" i="0" u="none" strike="noStrike" smtClean="0">
                          <a:solidFill>
                            <a:srgbClr val="000000"/>
                          </a:solidFill>
                          <a:effectLst/>
                          <a:latin typeface="Arial"/>
                        </a:rPr>
                        <a:t>96.0</a:t>
                      </a:r>
                      <a:endParaRPr lang="en-US" sz="900" b="0" i="0" u="none" strike="noStrike" dirty="0">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52.8, </a:t>
                      </a:r>
                      <a:r>
                        <a:rPr lang="en-US" sz="900" b="0" i="0" u="none" strike="noStrike" smtClean="0">
                          <a:solidFill>
                            <a:schemeClr val="tx1">
                              <a:lumMod val="50000"/>
                              <a:lumOff val="50000"/>
                            </a:schemeClr>
                          </a:solidFill>
                          <a:effectLst/>
                          <a:latin typeface="Arial"/>
                        </a:rPr>
                        <a:t>Q6</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-45.0%</a:t>
                      </a:r>
                      <a:endParaRPr lang="en-US" sz="900" b="0" i="0" u="none" strike="noStrike" dirty="0">
                        <a:solidFill>
                          <a:srgbClr val="000000"/>
                        </a:solidFill>
                        <a:effectLst/>
                        <a:latin typeface="Arial"/>
                      </a:endParaRPr>
                    </a:p>
                  </a:txBody>
                  <a:tcPr marL="9525" marR="9525" marT="9525" marB="0" anchor="ctr"/>
                </a:tc>
              </a:tr>
              <a:tr h="292608">
                <a:tc>
                  <a:txBody>
                    <a:bodyPr/>
                    <a:lstStyle/>
                    <a:p>
                      <a:pPr algn="ctr" fontAlgn="ctr"/>
                      <a:r>
                        <a:rPr lang="en-US" sz="900" b="0" i="0" u="none" strike="noStrike" smtClean="0">
                          <a:solidFill>
                            <a:srgbClr val="000000"/>
                          </a:solidFill>
                          <a:effectLst/>
                          <a:latin typeface="Arial"/>
                        </a:rPr>
                        <a:t>5.6</a:t>
                      </a:r>
                      <a:endParaRPr lang="en-US" sz="900" b="0" i="0" u="none" strike="noStrike" dirty="0">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3.7, </a:t>
                      </a:r>
                      <a:r>
                        <a:rPr lang="en-US" sz="900" b="0" i="0" u="none" strike="noStrike" smtClean="0">
                          <a:solidFill>
                            <a:schemeClr val="tx1">
                              <a:lumMod val="50000"/>
                              <a:lumOff val="50000"/>
                            </a:schemeClr>
                          </a:solidFill>
                          <a:effectLst/>
                          <a:latin typeface="Arial"/>
                        </a:rPr>
                        <a:t>Q8</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-34.7%</a:t>
                      </a:r>
                      <a:endParaRPr lang="en-US" sz="900" b="0" i="0" u="none" strike="noStrike" dirty="0">
                        <a:solidFill>
                          <a:srgbClr val="000000"/>
                        </a:solidFill>
                        <a:effectLst/>
                        <a:latin typeface="Arial"/>
                      </a:endParaRPr>
                    </a:p>
                  </a:txBody>
                  <a:tcPr marL="9525" marR="9525" marT="9525" marB="0" anchor="ctr"/>
                </a:tc>
              </a:tr>
              <a:tr h="292608">
                <a:tc>
                  <a:txBody>
                    <a:bodyPr/>
                    <a:lstStyle/>
                    <a:p>
                      <a:pPr algn="ctr" fontAlgn="ctr"/>
                      <a:r>
                        <a:rPr lang="en-US" sz="900" b="0" i="0" u="none" strike="noStrike" smtClean="0">
                          <a:solidFill>
                            <a:srgbClr val="000000"/>
                          </a:solidFill>
                          <a:effectLst/>
                          <a:latin typeface="Arial"/>
                        </a:rPr>
                        <a:t>123.8</a:t>
                      </a:r>
                      <a:endParaRPr lang="en-US" sz="900" b="0" i="0" u="none" strike="noStrike" dirty="0">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102.7, </a:t>
                      </a:r>
                      <a:r>
                        <a:rPr lang="en-US" sz="900" b="0" i="0" u="none" strike="noStrike" smtClean="0">
                          <a:solidFill>
                            <a:schemeClr val="tx1">
                              <a:lumMod val="50000"/>
                              <a:lumOff val="50000"/>
                            </a:schemeClr>
                          </a:solidFill>
                          <a:effectLst/>
                          <a:latin typeface="Arial"/>
                        </a:rPr>
                        <a:t>Q5</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-17.1%</a:t>
                      </a:r>
                      <a:endParaRPr lang="en-US" sz="900" b="0" i="0" u="none" strike="noStrike" dirty="0">
                        <a:solidFill>
                          <a:srgbClr val="000000"/>
                        </a:solidFill>
                        <a:effectLst/>
                        <a:latin typeface="Arial"/>
                      </a:endParaRPr>
                    </a:p>
                  </a:txBody>
                  <a:tcPr marL="9525" marR="9525" marT="9525" marB="0" anchor="ctr"/>
                </a:tc>
              </a:tr>
              <a:tr h="292608">
                <a:tc>
                  <a:txBody>
                    <a:bodyPr/>
                    <a:lstStyle/>
                    <a:p>
                      <a:pPr algn="ctr" fontAlgn="ctr"/>
                      <a:r>
                        <a:rPr lang="en-US" sz="900" b="0" i="0" u="none" strike="noStrike" smtClean="0">
                          <a:solidFill>
                            <a:srgbClr val="000000"/>
                          </a:solidFill>
                          <a:effectLst/>
                          <a:latin typeface="Arial"/>
                        </a:rPr>
                        <a:t>41.8</a:t>
                      </a:r>
                      <a:endParaRPr lang="en-US" sz="900" b="0" i="0" u="none" strike="noStrike" dirty="0">
                        <a:solidFill>
                          <a:srgbClr val="000000"/>
                        </a:solidFill>
                        <a:effectLst/>
                        <a:latin typeface="Arial"/>
                      </a:endParaRPr>
                    </a:p>
                  </a:txBody>
                  <a:tcPr marL="9525" marR="9525" marT="9525" marB="0" anchor="ctr"/>
                </a:tc>
                <a:tc>
                  <a:txBody>
                    <a:bodyPr/>
                    <a:lstStyle/>
                    <a:p>
                      <a:pPr algn="ctr" fontAlgn="ctr"/>
                      <a:r>
                        <a:rPr lang="en-US" sz="900" b="0" i="0" u="none" strike="noStrike" smtClean="0">
                          <a:solidFill>
                            <a:srgbClr val="000000"/>
                          </a:solidFill>
                          <a:effectLst/>
                          <a:latin typeface="Arial"/>
                        </a:rPr>
                        <a:t>130.1, </a:t>
                      </a:r>
                      <a:r>
                        <a:rPr lang="en-US" sz="900" b="0" i="0" u="none" strike="noStrike" smtClean="0">
                          <a:solidFill>
                            <a:schemeClr val="tx1">
                              <a:lumMod val="50000"/>
                              <a:lumOff val="50000"/>
                            </a:schemeClr>
                          </a:solidFill>
                          <a:effectLst/>
                          <a:latin typeface="Arial"/>
                        </a:rPr>
                        <a:t>Q5</a:t>
                      </a:r>
                      <a:endParaRPr lang="en-US" sz="900" b="0" i="0" u="none" strike="noStrike" dirty="0">
                        <a:solidFill>
                          <a:schemeClr val="tx1">
                            <a:lumMod val="50000"/>
                            <a:lumOff val="50000"/>
                          </a:schemeClr>
                        </a:solidFill>
                        <a:effectLst/>
                        <a:latin typeface="Arial"/>
                      </a:endParaRPr>
                    </a:p>
                  </a:txBody>
                  <a:tcPr marL="9525" marR="9525" marT="9525" marB="0" anchor="ctr"/>
                </a:tc>
                <a:tc>
                  <a:txBody>
                    <a:bodyPr/>
                    <a:lstStyle/>
                    <a:p>
                      <a:pPr algn="ctr" fontAlgn="ctr"/>
                      <a:r>
                        <a:rPr lang="en-US" sz="900" b="0" i="0" u="none" strike="noStrike" dirty="0" smtClean="0">
                          <a:solidFill>
                            <a:srgbClr val="000000"/>
                          </a:solidFill>
                          <a:effectLst/>
                          <a:latin typeface="Arial"/>
                        </a:rPr>
                        <a:t>210.9%</a:t>
                      </a:r>
                      <a:endParaRPr lang="en-US" sz="900" b="0" i="0" u="none" strike="noStrike" dirty="0">
                        <a:solidFill>
                          <a:srgbClr val="000000"/>
                        </a:solidFill>
                        <a:effectLst/>
                        <a:latin typeface="Arial"/>
                      </a:endParaRPr>
                    </a:p>
                  </a:txBody>
                  <a:tcPr marL="9525" marR="9525" marT="9525" marB="0" anchor="ctr"/>
                </a:tc>
              </a:tr>
            </a:tbl>
          </a:graphicData>
        </a:graphic>
      </p:graphicFrame>
    </p:spTree>
    <p:extLst>
      <p:ext uri="{BB962C8B-B14F-4D97-AF65-F5344CB8AC3E}">
        <p14:creationId xmlns:p14="http://schemas.microsoft.com/office/powerpoint/2010/main" val="1443942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0626"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84" name="Rectangle 6"/>
          <p:cNvSpPr txBox="1"/>
          <p:nvPr>
            <p:custDataLst>
              <p:tags r:id="rId3"/>
            </p:custDataLst>
          </p:nvPr>
        </p:nvSpPr>
        <p:spPr>
          <a:xfrm>
            <a:off x="4180839" y="877202"/>
            <a:ext cx="4675713" cy="5264158"/>
          </a:xfrm>
          <a:prstGeom prst="rect">
            <a:avLst/>
          </a:prstGeom>
          <a:solidFill>
            <a:schemeClr val="bg1"/>
          </a:solidFill>
          <a:ln w="9525">
            <a:solidFill>
              <a:schemeClr val="accent6"/>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050" dirty="0"/>
          </a:p>
        </p:txBody>
      </p:sp>
      <p:sp>
        <p:nvSpPr>
          <p:cNvPr id="85" name="Rectangle 7"/>
          <p:cNvSpPr txBox="1"/>
          <p:nvPr>
            <p:custDataLst>
              <p:tags r:id="rId4"/>
            </p:custDataLst>
          </p:nvPr>
        </p:nvSpPr>
        <p:spPr>
          <a:xfrm>
            <a:off x="4180839" y="886580"/>
            <a:ext cx="4675714" cy="206099"/>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050" b="1" dirty="0" smtClean="0">
                <a:solidFill>
                  <a:schemeClr val="bg1"/>
                </a:solidFill>
              </a:rPr>
              <a:t>Key </a:t>
            </a:r>
            <a:r>
              <a:rPr lang="en-US" sz="1050" b="1" dirty="0">
                <a:solidFill>
                  <a:schemeClr val="bg1"/>
                </a:solidFill>
              </a:rPr>
              <a:t>variables </a:t>
            </a:r>
            <a:r>
              <a:rPr lang="en-US" sz="1050" dirty="0">
                <a:solidFill>
                  <a:schemeClr val="bg1"/>
                </a:solidFill>
              </a:rPr>
              <a:t>(Time horizon: 2015Q4 – </a:t>
            </a:r>
            <a:r>
              <a:rPr lang="en-US" sz="1050" dirty="0" smtClean="0">
                <a:solidFill>
                  <a:schemeClr val="bg1"/>
                </a:solidFill>
              </a:rPr>
              <a:t>2018Q1</a:t>
            </a:r>
            <a:r>
              <a:rPr lang="en-US" sz="1050" dirty="0">
                <a:solidFill>
                  <a:schemeClr val="bg1"/>
                </a:solidFill>
              </a:rPr>
              <a:t>)</a:t>
            </a:r>
          </a:p>
        </p:txBody>
      </p:sp>
      <p:sp>
        <p:nvSpPr>
          <p:cNvPr id="2" name="Title 1"/>
          <p:cNvSpPr>
            <a:spLocks noGrp="1"/>
          </p:cNvSpPr>
          <p:nvPr>
            <p:ph type="title"/>
          </p:nvPr>
        </p:nvSpPr>
        <p:spPr>
          <a:xfrm>
            <a:off x="331787" y="461991"/>
            <a:ext cx="8461375" cy="30777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a:t>Summary of Supervisory </a:t>
            </a:r>
            <a:r>
              <a:rPr lang="en-US" dirty="0" smtClean="0"/>
              <a:t>Severely Adverse</a:t>
            </a:r>
            <a:endParaRPr lang="en-US" dirty="0"/>
          </a:p>
        </p:txBody>
      </p:sp>
      <p:sp>
        <p:nvSpPr>
          <p:cNvPr id="110" name="Rectangle 6"/>
          <p:cNvSpPr txBox="1"/>
          <p:nvPr>
            <p:custDataLst>
              <p:tags r:id="rId5"/>
            </p:custDataLst>
          </p:nvPr>
        </p:nvSpPr>
        <p:spPr>
          <a:xfrm>
            <a:off x="246065" y="877202"/>
            <a:ext cx="3872503" cy="5264158"/>
          </a:xfrm>
          <a:prstGeom prst="rect">
            <a:avLst/>
          </a:prstGeom>
          <a:solidFill>
            <a:schemeClr val="bg1"/>
          </a:solidFill>
          <a:ln w="9525">
            <a:solidFill>
              <a:schemeClr val="accent6"/>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050" dirty="0"/>
          </a:p>
        </p:txBody>
      </p:sp>
      <p:sp>
        <p:nvSpPr>
          <p:cNvPr id="111" name="Rectangle 7"/>
          <p:cNvSpPr txBox="1"/>
          <p:nvPr>
            <p:custDataLst>
              <p:tags r:id="rId6"/>
            </p:custDataLst>
          </p:nvPr>
        </p:nvSpPr>
        <p:spPr>
          <a:xfrm>
            <a:off x="246063" y="877201"/>
            <a:ext cx="3872506" cy="212477"/>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76200" bIns="76200" numCol="1" anchor="ctr" anchorCtr="0" compatLnSpc="1">
            <a:prstTxWarp prst="textNoShape">
              <a:avLst/>
            </a:prstTxWarp>
            <a:noAutofit/>
          </a:bodyPr>
          <a:lstStyle>
            <a:defPPr>
              <a:defRPr lang="en-US"/>
            </a:defPPr>
            <a:lvl1pPr marL="0" lvl="0" indent="0" defTabSz="913526" eaLnBrk="1" hangingPunct="1">
              <a:buClr>
                <a:schemeClr val="tx2"/>
              </a:buClr>
              <a:defRPr sz="1050" b="1" baseline="0">
                <a:solidFill>
                  <a:schemeClr val="bg1"/>
                </a:solidFill>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dirty="0"/>
              <a:t>Narrative overview</a:t>
            </a:r>
          </a:p>
        </p:txBody>
      </p:sp>
      <p:sp>
        <p:nvSpPr>
          <p:cNvPr id="112" name="TextBox 111"/>
          <p:cNvSpPr txBox="1"/>
          <p:nvPr/>
        </p:nvSpPr>
        <p:spPr>
          <a:xfrm>
            <a:off x="316790" y="1134541"/>
            <a:ext cx="3776472" cy="508857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227013" indent="-227013">
              <a:spcBef>
                <a:spcPts val="400"/>
              </a:spcBef>
              <a:buFont typeface="Wingdings" panose="05000000000000000000" pitchFamily="2" charset="2"/>
              <a:buChar char="§"/>
            </a:pPr>
            <a:r>
              <a:rPr lang="en-US" sz="1050" b="1" dirty="0" smtClean="0"/>
              <a:t>US </a:t>
            </a:r>
            <a:r>
              <a:rPr lang="en-US" sz="1050" b="1" dirty="0"/>
              <a:t>real GDP begins </a:t>
            </a:r>
            <a:r>
              <a:rPr lang="en-US" sz="1050" dirty="0"/>
              <a:t>to decline in </a:t>
            </a:r>
            <a:r>
              <a:rPr lang="en-US" sz="1050" dirty="0" smtClean="0"/>
              <a:t>Q1 ‘16 and </a:t>
            </a:r>
            <a:r>
              <a:rPr lang="en-US" sz="1050" dirty="0"/>
              <a:t>reaches a trough </a:t>
            </a:r>
            <a:r>
              <a:rPr lang="en-US" sz="1050" dirty="0" smtClean="0"/>
              <a:t>in Q1 ‘17 that </a:t>
            </a:r>
            <a:r>
              <a:rPr lang="en-US" sz="1050" b="1" dirty="0"/>
              <a:t>is </a:t>
            </a:r>
            <a:r>
              <a:rPr lang="en-US" sz="1050" b="1" dirty="0" smtClean="0"/>
              <a:t>6.25% below the peak</a:t>
            </a:r>
          </a:p>
          <a:p>
            <a:pPr marL="227013" indent="-227013">
              <a:spcBef>
                <a:spcPts val="400"/>
              </a:spcBef>
              <a:buFont typeface="Wingdings" panose="05000000000000000000" pitchFamily="2" charset="2"/>
              <a:buChar char="§"/>
            </a:pPr>
            <a:r>
              <a:rPr lang="en-US" sz="1050" b="1" dirty="0" smtClean="0"/>
              <a:t>Unemployment reaches 10% in mid ’17</a:t>
            </a:r>
          </a:p>
          <a:p>
            <a:pPr marL="227013" indent="-227013">
              <a:spcBef>
                <a:spcPts val="400"/>
              </a:spcBef>
              <a:buFont typeface="Wingdings" panose="05000000000000000000" pitchFamily="2" charset="2"/>
              <a:buChar char="§"/>
            </a:pPr>
            <a:r>
              <a:rPr lang="en-US" sz="1050" b="1" dirty="0" smtClean="0"/>
              <a:t>Equity </a:t>
            </a:r>
            <a:r>
              <a:rPr lang="en-US" sz="1050" b="1" dirty="0"/>
              <a:t>prices fall </a:t>
            </a:r>
            <a:r>
              <a:rPr lang="en-US" sz="1050" b="1" dirty="0" smtClean="0"/>
              <a:t>~50% </a:t>
            </a:r>
            <a:r>
              <a:rPr lang="en-US" sz="1050" dirty="0"/>
              <a:t>through the end of </a:t>
            </a:r>
            <a:r>
              <a:rPr lang="en-US" sz="1050" dirty="0" smtClean="0"/>
              <a:t>2016; surge </a:t>
            </a:r>
            <a:r>
              <a:rPr lang="en-US" sz="1050" dirty="0"/>
              <a:t>in equity market </a:t>
            </a:r>
            <a:r>
              <a:rPr lang="en-US" sz="1050" dirty="0" smtClean="0"/>
              <a:t>volatility approaching 2008 levels</a:t>
            </a:r>
          </a:p>
          <a:p>
            <a:pPr marL="227013" indent="-227013">
              <a:spcBef>
                <a:spcPts val="400"/>
              </a:spcBef>
              <a:buFont typeface="Wingdings" panose="05000000000000000000" pitchFamily="2" charset="2"/>
              <a:buChar char="§"/>
            </a:pPr>
            <a:r>
              <a:rPr lang="en-US" sz="1050" b="1" dirty="0" smtClean="0"/>
              <a:t>House prices drop 25% </a:t>
            </a:r>
            <a:r>
              <a:rPr lang="en-US" sz="1050" dirty="0" smtClean="0"/>
              <a:t>through Q3 ’18; </a:t>
            </a:r>
            <a:r>
              <a:rPr lang="en-US" sz="1050" b="1" dirty="0" smtClean="0"/>
              <a:t>Commercial real estate prices drop 30%</a:t>
            </a:r>
            <a:r>
              <a:rPr lang="en-US" sz="1050" dirty="0" smtClean="0"/>
              <a:t> through Q2 ’18</a:t>
            </a:r>
          </a:p>
          <a:p>
            <a:pPr marL="227013" indent="-227013">
              <a:spcBef>
                <a:spcPts val="400"/>
              </a:spcBef>
              <a:buFont typeface="Wingdings" panose="05000000000000000000" pitchFamily="2" charset="2"/>
              <a:buChar char="§"/>
            </a:pPr>
            <a:r>
              <a:rPr lang="en-US" sz="1050" b="1" dirty="0" smtClean="0"/>
              <a:t>The spread </a:t>
            </a:r>
            <a:r>
              <a:rPr lang="en-US" sz="1050" b="1" dirty="0"/>
              <a:t>between yields on investment-grade corporate bonds and yields on long-term Treasury securities increases to </a:t>
            </a:r>
            <a:r>
              <a:rPr lang="en-US" sz="1050" b="1" dirty="0" smtClean="0"/>
              <a:t>5.75%</a:t>
            </a:r>
            <a:r>
              <a:rPr lang="en-US" sz="1050" dirty="0" smtClean="0"/>
              <a:t> </a:t>
            </a:r>
            <a:r>
              <a:rPr lang="en-US" sz="1050" dirty="0"/>
              <a:t>by the end of </a:t>
            </a:r>
            <a:r>
              <a:rPr lang="en-US" sz="1050" dirty="0" smtClean="0"/>
              <a:t>2016</a:t>
            </a:r>
          </a:p>
          <a:p>
            <a:pPr marL="227013" indent="-227013">
              <a:spcBef>
                <a:spcPts val="400"/>
              </a:spcBef>
              <a:buFont typeface="Wingdings" panose="05000000000000000000" pitchFamily="2" charset="2"/>
              <a:buChar char="§"/>
            </a:pPr>
            <a:r>
              <a:rPr lang="en-US" sz="1050" b="1" dirty="0" smtClean="0"/>
              <a:t>Short-term </a:t>
            </a:r>
            <a:r>
              <a:rPr lang="en-US" sz="1050" b="1" dirty="0"/>
              <a:t>Treasury rates fall to </a:t>
            </a:r>
            <a:r>
              <a:rPr lang="en-US" sz="1050" b="1" dirty="0" smtClean="0"/>
              <a:t>-0.5%</a:t>
            </a:r>
            <a:r>
              <a:rPr lang="en-US" sz="1050" dirty="0" smtClean="0"/>
              <a:t> </a:t>
            </a:r>
            <a:r>
              <a:rPr lang="en-US" sz="1050" dirty="0"/>
              <a:t>by </a:t>
            </a:r>
            <a:r>
              <a:rPr lang="en-US" sz="1050" dirty="0" smtClean="0"/>
              <a:t>mid-2016 </a:t>
            </a:r>
            <a:r>
              <a:rPr lang="en-US" sz="1050" dirty="0"/>
              <a:t>and remain at that level through the end of the </a:t>
            </a:r>
            <a:r>
              <a:rPr lang="en-US" sz="1050" dirty="0" smtClean="0"/>
              <a:t>scenario</a:t>
            </a:r>
            <a:endParaRPr lang="en-US" sz="1050" dirty="0"/>
          </a:p>
          <a:p>
            <a:pPr marL="227013" indent="-227013">
              <a:spcBef>
                <a:spcPts val="400"/>
              </a:spcBef>
              <a:buFont typeface="Wingdings" panose="05000000000000000000" pitchFamily="2" charset="2"/>
              <a:buChar char="§"/>
            </a:pPr>
            <a:r>
              <a:rPr lang="en-US" sz="1050" b="1" dirty="0"/>
              <a:t>10-year Treasury yield drops to a</a:t>
            </a:r>
            <a:r>
              <a:rPr lang="en-US" sz="1050" b="1" dirty="0" smtClean="0"/>
              <a:t>bout 0.25% in </a:t>
            </a:r>
            <a:r>
              <a:rPr lang="en-US" sz="1050" dirty="0" smtClean="0"/>
              <a:t>Q1 ’16 eventually reaching 1.75% in Q1 ’19</a:t>
            </a:r>
          </a:p>
          <a:p>
            <a:pPr marL="227013" indent="-227013">
              <a:spcBef>
                <a:spcPts val="400"/>
              </a:spcBef>
              <a:buFont typeface="Wingdings" panose="05000000000000000000" pitchFamily="2" charset="2"/>
              <a:buChar char="§"/>
            </a:pPr>
            <a:r>
              <a:rPr lang="en-US" sz="1050" b="1" dirty="0" smtClean="0"/>
              <a:t>Credit </a:t>
            </a:r>
            <a:r>
              <a:rPr lang="en-US" sz="1050" b="1" dirty="0"/>
              <a:t>losses on </a:t>
            </a:r>
            <a:r>
              <a:rPr lang="en-US" sz="1050" b="1" dirty="0" smtClean="0"/>
              <a:t>CRE loans </a:t>
            </a:r>
            <a:r>
              <a:rPr lang="en-US" sz="1050" b="1" dirty="0"/>
              <a:t>backing commercial mortgage-backed securities are greater than would </a:t>
            </a:r>
            <a:r>
              <a:rPr lang="en-US" sz="1050" b="1" dirty="0" smtClean="0"/>
              <a:t>be expected</a:t>
            </a:r>
            <a:r>
              <a:rPr lang="en-US" sz="1050" dirty="0" smtClean="0"/>
              <a:t>, </a:t>
            </a:r>
            <a:r>
              <a:rPr lang="en-US" sz="1050" dirty="0"/>
              <a:t>prompting widespread investor pull-back</a:t>
            </a:r>
            <a:endParaRPr lang="en-US" sz="1050" dirty="0" smtClean="0"/>
          </a:p>
          <a:p>
            <a:pPr marL="227013" indent="-227013">
              <a:spcBef>
                <a:spcPts val="400"/>
              </a:spcBef>
              <a:buFont typeface="Wingdings" panose="05000000000000000000" pitchFamily="2" charset="2"/>
              <a:buChar char="§"/>
            </a:pPr>
            <a:r>
              <a:rPr lang="en-US" sz="1050" dirty="0" smtClean="0"/>
              <a:t>Severe recessions in the euro area, UK, and Japan with a mild recession in developing Asia</a:t>
            </a:r>
          </a:p>
          <a:p>
            <a:pPr marL="227013" indent="-227013">
              <a:spcBef>
                <a:spcPts val="400"/>
              </a:spcBef>
              <a:buFont typeface="Wingdings" panose="05000000000000000000" pitchFamily="2" charset="2"/>
              <a:buChar char="§"/>
            </a:pPr>
            <a:r>
              <a:rPr lang="en-US" sz="1050" dirty="0" smtClean="0"/>
              <a:t>All </a:t>
            </a:r>
            <a:r>
              <a:rPr lang="en-US" sz="1050" dirty="0"/>
              <a:t>foreign economies included in the scenario experience a </a:t>
            </a:r>
            <a:r>
              <a:rPr lang="en-US" sz="1050" dirty="0" smtClean="0"/>
              <a:t>contraction in demand and a pronounced </a:t>
            </a:r>
            <a:r>
              <a:rPr lang="en-US" sz="1050" dirty="0"/>
              <a:t>decline in consumer </a:t>
            </a:r>
            <a:r>
              <a:rPr lang="en-US" sz="1050" dirty="0" smtClean="0"/>
              <a:t>prices</a:t>
            </a:r>
          </a:p>
          <a:p>
            <a:pPr marL="227013" indent="-227013">
              <a:spcBef>
                <a:spcPts val="400"/>
              </a:spcBef>
              <a:buFont typeface="Wingdings" panose="05000000000000000000" pitchFamily="2" charset="2"/>
              <a:buChar char="§"/>
            </a:pPr>
            <a:r>
              <a:rPr lang="en-US" sz="1050" dirty="0" smtClean="0"/>
              <a:t>USD appreciation against the euro and pound sterling with modest depreciation against the yen</a:t>
            </a:r>
          </a:p>
          <a:p>
            <a:pPr marL="227013" indent="-227013">
              <a:spcBef>
                <a:spcPts val="400"/>
              </a:spcBef>
              <a:buFont typeface="Wingdings" panose="05000000000000000000" pitchFamily="2" charset="2"/>
              <a:buChar char="§"/>
            </a:pPr>
            <a:r>
              <a:rPr lang="en-US" sz="1050" dirty="0" smtClean="0"/>
              <a:t>In Europe </a:t>
            </a:r>
            <a:r>
              <a:rPr lang="en-US" sz="1050" dirty="0"/>
              <a:t>as well as in emerging markets, </a:t>
            </a:r>
            <a:r>
              <a:rPr lang="en-US" sz="1050" b="1" dirty="0"/>
              <a:t>the economic downturn heightens investor concerns about credit risk for countries with high levels of public </a:t>
            </a:r>
            <a:r>
              <a:rPr lang="en-US" sz="1050" b="1" dirty="0" smtClean="0"/>
              <a:t>debt</a:t>
            </a:r>
          </a:p>
        </p:txBody>
      </p:sp>
      <p:sp>
        <p:nvSpPr>
          <p:cNvPr id="113" name="5. Source"/>
          <p:cNvSpPr>
            <a:spLocks noChangeArrowheads="1"/>
          </p:cNvSpPr>
          <p:nvPr/>
        </p:nvSpPr>
        <p:spPr bwMode="auto">
          <a:xfrm>
            <a:off x="331787" y="6425858"/>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latin typeface="+mn-lt"/>
              </a:rPr>
              <a:t>Source: </a:t>
            </a:r>
            <a:r>
              <a:rPr lang="en-US" sz="800" dirty="0" smtClean="0">
                <a:latin typeface="+mn-lt"/>
              </a:rPr>
              <a:t>FRS Severely Adverse scenario </a:t>
            </a:r>
            <a:r>
              <a:rPr lang="en-US" sz="800" dirty="0">
                <a:latin typeface="+mn-lt"/>
              </a:rPr>
              <a:t>for CCAR </a:t>
            </a:r>
            <a:r>
              <a:rPr lang="en-US" sz="800" dirty="0" smtClean="0">
                <a:latin typeface="+mn-lt"/>
              </a:rPr>
              <a:t>2016</a:t>
            </a:r>
            <a:r>
              <a:rPr lang="en-US" sz="800" dirty="0" smtClean="0"/>
              <a:t>, </a:t>
            </a:r>
            <a:r>
              <a:rPr lang="en-US" sz="800" dirty="0"/>
              <a:t>Moody’s </a:t>
            </a:r>
            <a:r>
              <a:rPr lang="en-US" sz="800" dirty="0" smtClean="0"/>
              <a:t>Analytics expansion</a:t>
            </a:r>
            <a:endParaRPr lang="en-US" sz="800" dirty="0">
              <a:latin typeface="+mn-lt"/>
            </a:endParaRPr>
          </a:p>
        </p:txBody>
      </p:sp>
      <p:sp>
        <p:nvSpPr>
          <p:cNvPr id="114" name="4. Footnote"/>
          <p:cNvSpPr txBox="1">
            <a:spLocks noChangeArrowheads="1"/>
          </p:cNvSpPr>
          <p:nvPr/>
        </p:nvSpPr>
        <p:spPr bwMode="auto">
          <a:xfrm>
            <a:off x="331787" y="6308351"/>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defPPr>
              <a:defRPr lang="en-US"/>
            </a:defPPr>
            <a:lvl1pPr marL="104775" indent="-104775" defTabSz="895350">
              <a:defRPr sz="1000" baseline="0">
                <a:latin typeface="+mn-lt"/>
              </a:defRPr>
            </a:lvl1pPr>
            <a:lvl2pPr marL="1031875" defTabSz="895350">
              <a:defRPr sz="2400"/>
            </a:lvl2pPr>
            <a:lvl3pPr marL="1217613" defTabSz="895350">
              <a:defRPr sz="2400"/>
            </a:lvl3pPr>
            <a:lvl4pPr marL="1404938"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sz="800" dirty="0"/>
              <a:t>1 Gap between Q0 and the most stressed quarter; 2 Absolute change; 3 Percent change; 4 </a:t>
            </a:r>
            <a:r>
              <a:rPr lang="en-US" sz="800" dirty="0" smtClean="0"/>
              <a:t>Baa </a:t>
            </a:r>
            <a:r>
              <a:rPr lang="en-US" sz="800" dirty="0"/>
              <a:t>yield - 10-Year Maturities </a:t>
            </a:r>
            <a:r>
              <a:rPr lang="en-US" sz="800" dirty="0" smtClean="0"/>
              <a:t>yield</a:t>
            </a:r>
            <a:endParaRPr lang="en-US" sz="800" dirty="0"/>
          </a:p>
        </p:txBody>
      </p:sp>
      <p:graphicFrame>
        <p:nvGraphicFramePr>
          <p:cNvPr id="13" name="Table 12"/>
          <p:cNvGraphicFramePr>
            <a:graphicFrameLocks noGrp="1"/>
          </p:cNvGraphicFramePr>
          <p:nvPr>
            <p:extLst>
              <p:ext uri="{D42A27DB-BD31-4B8C-83A1-F6EECF244321}">
                <p14:modId xmlns:p14="http://schemas.microsoft.com/office/powerpoint/2010/main" val="3986918039"/>
              </p:ext>
            </p:extLst>
          </p:nvPr>
        </p:nvGraphicFramePr>
        <p:xfrm>
          <a:off x="5745162" y="1138117"/>
          <a:ext cx="3048000" cy="4910328"/>
        </p:xfrm>
        <a:graphic>
          <a:graphicData uri="http://schemas.openxmlformats.org/drawingml/2006/table">
            <a:tbl>
              <a:tblPr firstRow="1" bandRow="1">
                <a:tableStyleId>{5C22544A-7EE6-4342-B048-85BDC9FD1C3A}</a:tableStyleId>
              </a:tblPr>
              <a:tblGrid>
                <a:gridCol w="746472"/>
                <a:gridCol w="974957"/>
                <a:gridCol w="1326571"/>
              </a:tblGrid>
              <a:tr h="214378">
                <a:tc>
                  <a:txBody>
                    <a:bodyPr/>
                    <a:lstStyle/>
                    <a:p>
                      <a:r>
                        <a:rPr lang="en-US" sz="900" dirty="0" smtClean="0">
                          <a:solidFill>
                            <a:schemeClr val="tx1"/>
                          </a:solidFill>
                        </a:rPr>
                        <a:t>Q0</a:t>
                      </a:r>
                      <a:endParaRPr lang="en-US" sz="900" dirty="0">
                        <a:solidFill>
                          <a:schemeClr val="tx1"/>
                        </a:solidFill>
                      </a:endParaRPr>
                    </a:p>
                  </a:txBody>
                  <a:tcPr/>
                </a:tc>
                <a:tc>
                  <a:txBody>
                    <a:bodyPr/>
                    <a:lstStyle/>
                    <a:p>
                      <a:r>
                        <a:rPr lang="en-US" sz="900" dirty="0" smtClean="0">
                          <a:solidFill>
                            <a:schemeClr val="tx1"/>
                          </a:solidFill>
                        </a:rPr>
                        <a:t>Most Stressed</a:t>
                      </a:r>
                      <a:endParaRPr lang="en-US" sz="900" dirty="0">
                        <a:solidFill>
                          <a:schemeClr val="tx1"/>
                        </a:solidFill>
                      </a:endParaRPr>
                    </a:p>
                  </a:txBody>
                  <a:tcPr/>
                </a:tc>
                <a:tc>
                  <a:txBody>
                    <a:bodyPr/>
                    <a:lstStyle/>
                    <a:p>
                      <a:r>
                        <a:rPr lang="en-US" sz="900" dirty="0" smtClean="0">
                          <a:solidFill>
                            <a:schemeClr val="tx1"/>
                          </a:solidFill>
                        </a:rPr>
                        <a:t>Q0 - Most Stressed</a:t>
                      </a:r>
                      <a:r>
                        <a:rPr lang="en-US" sz="900" baseline="30000" dirty="0" smtClean="0">
                          <a:solidFill>
                            <a:schemeClr val="tx1"/>
                          </a:solidFill>
                        </a:rPr>
                        <a:t>1</a:t>
                      </a:r>
                      <a:endParaRPr lang="en-US" sz="900" baseline="30000" dirty="0">
                        <a:solidFill>
                          <a:schemeClr val="tx1"/>
                        </a:solidFill>
                      </a:endParaRPr>
                    </a:p>
                  </a:txBody>
                  <a:tcPr/>
                </a:tc>
              </a:tr>
              <a:tr h="292608">
                <a:tc>
                  <a:txBody>
                    <a:bodyPr/>
                    <a:lstStyle/>
                    <a:p>
                      <a:pPr algn="ctr" fontAlgn="ctr"/>
                      <a:r>
                        <a:rPr lang="en-US" sz="900" b="0" i="0" u="none" strike="noStrike">
                          <a:solidFill>
                            <a:srgbClr val="000000"/>
                          </a:solidFill>
                          <a:effectLst/>
                          <a:latin typeface="Arial"/>
                        </a:rPr>
                        <a:t>1.9</a:t>
                      </a:r>
                    </a:p>
                  </a:txBody>
                  <a:tcPr marL="9525" marR="9525" marT="9525" marB="0" anchor="ctr"/>
                </a:tc>
                <a:tc>
                  <a:txBody>
                    <a:bodyPr/>
                    <a:lstStyle/>
                    <a:p>
                      <a:pPr algn="ctr" fontAlgn="ctr"/>
                      <a:r>
                        <a:rPr lang="en-US" sz="900" b="0" i="0" u="none" strike="noStrike" dirty="0">
                          <a:solidFill>
                            <a:srgbClr val="000000"/>
                          </a:solidFill>
                          <a:effectLst/>
                          <a:latin typeface="Arial"/>
                        </a:rPr>
                        <a:t>-7.7, </a:t>
                      </a:r>
                      <a:r>
                        <a:rPr lang="en-US" sz="900" b="0" i="0" u="none" strike="noStrike" dirty="0">
                          <a:solidFill>
                            <a:schemeClr val="tx1">
                              <a:lumMod val="50000"/>
                              <a:lumOff val="50000"/>
                            </a:schemeClr>
                          </a:solidFill>
                          <a:effectLst/>
                          <a:latin typeface="Arial"/>
                        </a:rPr>
                        <a:t>Q2</a:t>
                      </a:r>
                    </a:p>
                  </a:txBody>
                  <a:tcPr marL="9525" marR="9525" marT="9525" marB="0" anchor="ctr"/>
                </a:tc>
                <a:tc>
                  <a:txBody>
                    <a:bodyPr/>
                    <a:lstStyle/>
                    <a:p>
                      <a:pPr algn="ctr" fontAlgn="ctr"/>
                      <a:r>
                        <a:rPr lang="en-US" sz="900" b="0" i="0" u="none" strike="noStrike">
                          <a:solidFill>
                            <a:srgbClr val="000000"/>
                          </a:solidFill>
                          <a:effectLst/>
                          <a:latin typeface="Arial"/>
                        </a:rPr>
                        <a:t>-9.6</a:t>
                      </a:r>
                    </a:p>
                  </a:txBody>
                  <a:tcPr marL="9525" marR="9525" marT="9525" marB="0" anchor="ctr"/>
                </a:tc>
              </a:tr>
              <a:tr h="292608">
                <a:tc>
                  <a:txBody>
                    <a:bodyPr/>
                    <a:lstStyle/>
                    <a:p>
                      <a:pPr algn="ctr" fontAlgn="ctr"/>
                      <a:r>
                        <a:rPr lang="en-US" sz="900" b="0" i="0" u="none" strike="noStrike">
                          <a:solidFill>
                            <a:srgbClr val="000000"/>
                          </a:solidFill>
                          <a:effectLst/>
                          <a:latin typeface="Arial"/>
                        </a:rPr>
                        <a:t>5.0</a:t>
                      </a:r>
                    </a:p>
                  </a:txBody>
                  <a:tcPr marL="9525" marR="9525" marT="9525" marB="0" anchor="ctr"/>
                </a:tc>
                <a:tc>
                  <a:txBody>
                    <a:bodyPr/>
                    <a:lstStyle/>
                    <a:p>
                      <a:pPr algn="ctr" fontAlgn="ctr"/>
                      <a:r>
                        <a:rPr lang="en-US" sz="900" b="0" i="0" u="none" strike="noStrike" dirty="0" smtClean="0">
                          <a:solidFill>
                            <a:srgbClr val="000000"/>
                          </a:solidFill>
                          <a:effectLst/>
                          <a:latin typeface="Arial"/>
                        </a:rPr>
                        <a:t>10.0, </a:t>
                      </a:r>
                      <a:r>
                        <a:rPr lang="en-US" sz="900" b="0" i="0" u="none" strike="noStrike" dirty="0">
                          <a:solidFill>
                            <a:schemeClr val="tx1">
                              <a:lumMod val="50000"/>
                              <a:lumOff val="50000"/>
                            </a:schemeClr>
                          </a:solidFill>
                          <a:effectLst/>
                          <a:latin typeface="Arial"/>
                        </a:rPr>
                        <a:t>Q7</a:t>
                      </a:r>
                    </a:p>
                  </a:txBody>
                  <a:tcPr marL="9525" marR="9525" marT="9525" marB="0" anchor="ctr"/>
                </a:tc>
                <a:tc>
                  <a:txBody>
                    <a:bodyPr/>
                    <a:lstStyle/>
                    <a:p>
                      <a:pPr algn="ctr" fontAlgn="ctr"/>
                      <a:r>
                        <a:rPr lang="en-US" sz="900" b="0" i="0" u="none" strike="noStrike">
                          <a:solidFill>
                            <a:srgbClr val="000000"/>
                          </a:solidFill>
                          <a:effectLst/>
                          <a:latin typeface="Arial"/>
                        </a:rPr>
                        <a:t>5.0</a:t>
                      </a:r>
                    </a:p>
                  </a:txBody>
                  <a:tcPr marL="9525" marR="9525" marT="9525" marB="0" anchor="ctr"/>
                </a:tc>
              </a:tr>
              <a:tr h="292608">
                <a:tc>
                  <a:txBody>
                    <a:bodyPr/>
                    <a:lstStyle/>
                    <a:p>
                      <a:pPr algn="ctr" fontAlgn="ctr"/>
                      <a:r>
                        <a:rPr lang="en-US" sz="900" b="0" i="0" u="none" strike="noStrike">
                          <a:solidFill>
                            <a:srgbClr val="000000"/>
                          </a:solidFill>
                          <a:effectLst/>
                          <a:latin typeface="Arial"/>
                        </a:rPr>
                        <a:t>0.1</a:t>
                      </a:r>
                    </a:p>
                  </a:txBody>
                  <a:tcPr marL="9525" marR="9525" marT="9525" marB="0" anchor="ctr"/>
                </a:tc>
                <a:tc>
                  <a:txBody>
                    <a:bodyPr/>
                    <a:lstStyle/>
                    <a:p>
                      <a:pPr algn="ctr" fontAlgn="ctr"/>
                      <a:r>
                        <a:rPr lang="en-US" sz="900" b="0" i="0" u="none" strike="noStrike" dirty="0">
                          <a:solidFill>
                            <a:srgbClr val="000000"/>
                          </a:solidFill>
                          <a:effectLst/>
                          <a:latin typeface="Arial"/>
                        </a:rPr>
                        <a:t>-0.5, </a:t>
                      </a:r>
                      <a:r>
                        <a:rPr lang="en-US" sz="900" b="0" i="0" u="none" strike="noStrike" dirty="0">
                          <a:solidFill>
                            <a:schemeClr val="tx1">
                              <a:lumMod val="50000"/>
                              <a:lumOff val="50000"/>
                            </a:schemeClr>
                          </a:solidFill>
                          <a:effectLst/>
                          <a:latin typeface="Arial"/>
                        </a:rPr>
                        <a:t>Q3</a:t>
                      </a:r>
                    </a:p>
                  </a:txBody>
                  <a:tcPr marL="9525" marR="9525" marT="9525" marB="0" anchor="ctr"/>
                </a:tc>
                <a:tc>
                  <a:txBody>
                    <a:bodyPr/>
                    <a:lstStyle/>
                    <a:p>
                      <a:pPr algn="ctr" fontAlgn="ctr"/>
                      <a:r>
                        <a:rPr lang="en-US" sz="900" b="0" i="0" u="none" strike="noStrike">
                          <a:solidFill>
                            <a:srgbClr val="000000"/>
                          </a:solidFill>
                          <a:effectLst/>
                          <a:latin typeface="Arial"/>
                        </a:rPr>
                        <a:t>-0.6</a:t>
                      </a:r>
                    </a:p>
                  </a:txBody>
                  <a:tcPr marL="9525" marR="9525" marT="9525" marB="0" anchor="ctr"/>
                </a:tc>
              </a:tr>
              <a:tr h="292608">
                <a:tc>
                  <a:txBody>
                    <a:bodyPr/>
                    <a:lstStyle/>
                    <a:p>
                      <a:pPr algn="ctr" fontAlgn="ctr"/>
                      <a:r>
                        <a:rPr lang="en-US" sz="900" b="0" i="0" u="none" strike="noStrike">
                          <a:solidFill>
                            <a:srgbClr val="000000"/>
                          </a:solidFill>
                          <a:effectLst/>
                          <a:latin typeface="Arial"/>
                        </a:rPr>
                        <a:t>1.6</a:t>
                      </a:r>
                    </a:p>
                  </a:txBody>
                  <a:tcPr marL="9525" marR="9525" marT="9525" marB="0" anchor="ctr"/>
                </a:tc>
                <a:tc>
                  <a:txBody>
                    <a:bodyPr/>
                    <a:lstStyle/>
                    <a:p>
                      <a:pPr algn="ctr" fontAlgn="ctr"/>
                      <a:r>
                        <a:rPr lang="en-US" sz="900" b="0" i="0" u="none" strike="noStrike" dirty="0" smtClean="0">
                          <a:solidFill>
                            <a:srgbClr val="000000"/>
                          </a:solidFill>
                          <a:effectLst/>
                          <a:latin typeface="Arial"/>
                        </a:rPr>
                        <a:t>0.0,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-1.6</a:t>
                      </a:r>
                    </a:p>
                  </a:txBody>
                  <a:tcPr marL="9525" marR="9525" marT="9525" marB="0" anchor="ctr"/>
                </a:tc>
              </a:tr>
              <a:tr h="292608">
                <a:tc>
                  <a:txBody>
                    <a:bodyPr/>
                    <a:lstStyle/>
                    <a:p>
                      <a:pPr algn="ctr" fontAlgn="ctr"/>
                      <a:r>
                        <a:rPr lang="en-US" sz="900" b="0" i="0" u="none" strike="noStrike">
                          <a:solidFill>
                            <a:srgbClr val="000000"/>
                          </a:solidFill>
                          <a:effectLst/>
                          <a:latin typeface="Arial"/>
                        </a:rPr>
                        <a:t>2.2</a:t>
                      </a:r>
                    </a:p>
                  </a:txBody>
                  <a:tcPr marL="9525" marR="9525" marT="9525" marB="0" anchor="ctr"/>
                </a:tc>
                <a:tc>
                  <a:txBody>
                    <a:bodyPr/>
                    <a:lstStyle/>
                    <a:p>
                      <a:pPr algn="ctr" fontAlgn="ctr"/>
                      <a:r>
                        <a:rPr lang="en-US" sz="900" b="0" i="0" u="none" strike="noStrike" dirty="0">
                          <a:solidFill>
                            <a:srgbClr val="000000"/>
                          </a:solidFill>
                          <a:effectLst/>
                          <a:latin typeface="Arial"/>
                        </a:rPr>
                        <a:t>0.2,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-2.0</a:t>
                      </a:r>
                    </a:p>
                  </a:txBody>
                  <a:tcPr marL="9525" marR="9525" marT="9525" marB="0" anchor="ctr"/>
                </a:tc>
              </a:tr>
              <a:tr h="292608">
                <a:tc>
                  <a:txBody>
                    <a:bodyPr/>
                    <a:lstStyle/>
                    <a:p>
                      <a:pPr algn="ctr" fontAlgn="ctr"/>
                      <a:r>
                        <a:rPr lang="en-US" sz="900" b="0" i="0" u="none" strike="noStrike">
                          <a:solidFill>
                            <a:srgbClr val="000000"/>
                          </a:solidFill>
                          <a:effectLst/>
                          <a:latin typeface="Arial"/>
                        </a:rPr>
                        <a:t>5.4</a:t>
                      </a:r>
                    </a:p>
                  </a:txBody>
                  <a:tcPr marL="9525" marR="9525" marT="9525" marB="0" anchor="ctr"/>
                </a:tc>
                <a:tc>
                  <a:txBody>
                    <a:bodyPr/>
                    <a:lstStyle/>
                    <a:p>
                      <a:pPr algn="ctr" fontAlgn="ctr"/>
                      <a:r>
                        <a:rPr lang="en-US" sz="900" b="0" i="0" u="none" strike="noStrike" dirty="0">
                          <a:solidFill>
                            <a:srgbClr val="000000"/>
                          </a:solidFill>
                          <a:effectLst/>
                          <a:latin typeface="Arial"/>
                        </a:rPr>
                        <a:t>6.8, </a:t>
                      </a:r>
                      <a:r>
                        <a:rPr lang="en-US" sz="900" b="0" i="0" u="none" strike="noStrike" dirty="0">
                          <a:solidFill>
                            <a:schemeClr val="tx1">
                              <a:lumMod val="50000"/>
                              <a:lumOff val="50000"/>
                            </a:schemeClr>
                          </a:solidFill>
                          <a:effectLst/>
                          <a:latin typeface="Arial"/>
                        </a:rPr>
                        <a:t>Q4</a:t>
                      </a:r>
                    </a:p>
                  </a:txBody>
                  <a:tcPr marL="9525" marR="9525" marT="9525" marB="0" anchor="ctr"/>
                </a:tc>
                <a:tc>
                  <a:txBody>
                    <a:bodyPr/>
                    <a:lstStyle/>
                    <a:p>
                      <a:pPr algn="ctr" fontAlgn="ctr"/>
                      <a:r>
                        <a:rPr lang="en-US" sz="900" b="0" i="0" u="none" strike="noStrike">
                          <a:solidFill>
                            <a:srgbClr val="000000"/>
                          </a:solidFill>
                          <a:effectLst/>
                          <a:latin typeface="Arial"/>
                        </a:rPr>
                        <a:t>1.4</a:t>
                      </a:r>
                    </a:p>
                  </a:txBody>
                  <a:tcPr marL="9525" marR="9525" marT="9525" marB="0" anchor="ctr"/>
                </a:tc>
              </a:tr>
              <a:tr h="292608">
                <a:tc>
                  <a:txBody>
                    <a:bodyPr/>
                    <a:lstStyle/>
                    <a:p>
                      <a:pPr algn="ctr" fontAlgn="ctr"/>
                      <a:r>
                        <a:rPr lang="en-US" sz="900" b="0" i="0" u="none" strike="noStrike">
                          <a:solidFill>
                            <a:srgbClr val="000000"/>
                          </a:solidFill>
                          <a:effectLst/>
                          <a:latin typeface="Arial"/>
                        </a:rPr>
                        <a:t>3.2</a:t>
                      </a:r>
                    </a:p>
                  </a:txBody>
                  <a:tcPr marL="9525" marR="9525" marT="9525" marB="0" anchor="ctr"/>
                </a:tc>
                <a:tc>
                  <a:txBody>
                    <a:bodyPr/>
                    <a:lstStyle/>
                    <a:p>
                      <a:pPr algn="ctr" fontAlgn="ctr"/>
                      <a:r>
                        <a:rPr lang="en-US" sz="900" b="0" i="0" u="none" strike="noStrike" dirty="0">
                          <a:solidFill>
                            <a:srgbClr val="000000"/>
                          </a:solidFill>
                          <a:effectLst/>
                          <a:latin typeface="Arial"/>
                        </a:rPr>
                        <a:t>6.2, </a:t>
                      </a:r>
                      <a:r>
                        <a:rPr lang="en-US" sz="900" b="0" i="0" u="none" strike="noStrike" dirty="0">
                          <a:solidFill>
                            <a:schemeClr val="tx1">
                              <a:lumMod val="50000"/>
                              <a:lumOff val="50000"/>
                            </a:schemeClr>
                          </a:solidFill>
                          <a:effectLst/>
                          <a:latin typeface="Arial"/>
                        </a:rPr>
                        <a:t>Q4</a:t>
                      </a:r>
                    </a:p>
                  </a:txBody>
                  <a:tcPr marL="9525" marR="9525" marT="9525" marB="0" anchor="ctr"/>
                </a:tc>
                <a:tc>
                  <a:txBody>
                    <a:bodyPr/>
                    <a:lstStyle/>
                    <a:p>
                      <a:pPr algn="ctr" fontAlgn="ctr"/>
                      <a:r>
                        <a:rPr lang="en-US" sz="900" b="0" i="0" u="none" strike="noStrike">
                          <a:solidFill>
                            <a:srgbClr val="000000"/>
                          </a:solidFill>
                          <a:effectLst/>
                          <a:latin typeface="Arial"/>
                        </a:rPr>
                        <a:t>3.0</a:t>
                      </a:r>
                    </a:p>
                  </a:txBody>
                  <a:tcPr marL="9525" marR="9525" marT="9525" marB="0" anchor="ctr"/>
                </a:tc>
              </a:tr>
              <a:tr h="292608">
                <a:tc>
                  <a:txBody>
                    <a:bodyPr/>
                    <a:lstStyle/>
                    <a:p>
                      <a:pPr algn="ctr" fontAlgn="ctr"/>
                      <a:r>
                        <a:rPr lang="en-US" sz="900" b="0" i="0" u="none" strike="noStrike">
                          <a:solidFill>
                            <a:srgbClr val="000000"/>
                          </a:solidFill>
                          <a:effectLst/>
                          <a:latin typeface="Arial"/>
                        </a:rPr>
                        <a:t>273.4</a:t>
                      </a:r>
                    </a:p>
                  </a:txBody>
                  <a:tcPr marL="9525" marR="9525" marT="9525" marB="0" anchor="ctr"/>
                </a:tc>
                <a:tc>
                  <a:txBody>
                    <a:bodyPr/>
                    <a:lstStyle/>
                    <a:p>
                      <a:pPr algn="ctr" fontAlgn="ctr"/>
                      <a:r>
                        <a:rPr lang="en-US" sz="900" b="0" i="0" u="none" strike="noStrike" dirty="0">
                          <a:solidFill>
                            <a:srgbClr val="000000"/>
                          </a:solidFill>
                          <a:effectLst/>
                          <a:latin typeface="Arial"/>
                        </a:rPr>
                        <a:t>190.1, </a:t>
                      </a:r>
                      <a:r>
                        <a:rPr lang="en-US" sz="900" b="0" i="0" u="none" strike="noStrike" dirty="0">
                          <a:solidFill>
                            <a:schemeClr val="tx1">
                              <a:lumMod val="50000"/>
                              <a:lumOff val="50000"/>
                            </a:schemeClr>
                          </a:solidFill>
                          <a:effectLst/>
                          <a:latin typeface="Arial"/>
                        </a:rPr>
                        <a:t>Q9</a:t>
                      </a:r>
                    </a:p>
                  </a:txBody>
                  <a:tcPr marL="9525" marR="9525" marT="9525" marB="0" anchor="ctr"/>
                </a:tc>
                <a:tc>
                  <a:txBody>
                    <a:bodyPr/>
                    <a:lstStyle/>
                    <a:p>
                      <a:pPr algn="ctr" fontAlgn="ctr"/>
                      <a:r>
                        <a:rPr lang="en-US" sz="900" b="0" i="0" u="none" strike="noStrike">
                          <a:solidFill>
                            <a:srgbClr val="000000"/>
                          </a:solidFill>
                          <a:effectLst/>
                          <a:latin typeface="Arial"/>
                        </a:rPr>
                        <a:t>-30.5%</a:t>
                      </a:r>
                    </a:p>
                  </a:txBody>
                  <a:tcPr marL="9525" marR="9525" marT="9525" marB="0" anchor="ctr"/>
                </a:tc>
              </a:tr>
              <a:tr h="292608">
                <a:tc>
                  <a:txBody>
                    <a:bodyPr/>
                    <a:lstStyle/>
                    <a:p>
                      <a:pPr algn="ctr" fontAlgn="ctr"/>
                      <a:r>
                        <a:rPr lang="en-US" sz="900" b="0" i="0" u="none" strike="noStrike">
                          <a:solidFill>
                            <a:srgbClr val="000000"/>
                          </a:solidFill>
                          <a:effectLst/>
                          <a:latin typeface="Arial"/>
                        </a:rPr>
                        <a:t>180.3</a:t>
                      </a:r>
                    </a:p>
                  </a:txBody>
                  <a:tcPr marL="9525" marR="9525" marT="9525" marB="0" anchor="ctr"/>
                </a:tc>
                <a:tc>
                  <a:txBody>
                    <a:bodyPr/>
                    <a:lstStyle/>
                    <a:p>
                      <a:pPr algn="ctr" fontAlgn="ctr"/>
                      <a:r>
                        <a:rPr lang="en-US" sz="900" b="0" i="0" u="none" strike="noStrike" dirty="0">
                          <a:solidFill>
                            <a:srgbClr val="000000"/>
                          </a:solidFill>
                          <a:effectLst/>
                          <a:latin typeface="Arial"/>
                        </a:rPr>
                        <a:t>136.4, </a:t>
                      </a:r>
                      <a:r>
                        <a:rPr lang="en-US" sz="900" b="0" i="0" u="none" strike="noStrike" dirty="0">
                          <a:solidFill>
                            <a:schemeClr val="tx1">
                              <a:lumMod val="50000"/>
                              <a:lumOff val="50000"/>
                            </a:schemeClr>
                          </a:solidFill>
                          <a:effectLst/>
                          <a:latin typeface="Arial"/>
                        </a:rPr>
                        <a:t>Q9</a:t>
                      </a:r>
                    </a:p>
                  </a:txBody>
                  <a:tcPr marL="9525" marR="9525" marT="9525" marB="0" anchor="ctr"/>
                </a:tc>
                <a:tc>
                  <a:txBody>
                    <a:bodyPr/>
                    <a:lstStyle/>
                    <a:p>
                      <a:pPr algn="ctr" fontAlgn="ctr"/>
                      <a:r>
                        <a:rPr lang="en-US" sz="900" b="0" i="0" u="none" strike="noStrike" dirty="0">
                          <a:solidFill>
                            <a:srgbClr val="000000"/>
                          </a:solidFill>
                          <a:effectLst/>
                          <a:latin typeface="Arial"/>
                        </a:rPr>
                        <a:t>-24.4%</a:t>
                      </a:r>
                    </a:p>
                  </a:txBody>
                  <a:tcPr marL="9525" marR="9525" marT="9525" marB="0" anchor="ctr"/>
                </a:tc>
              </a:tr>
              <a:tr h="292608">
                <a:tc>
                  <a:txBody>
                    <a:bodyPr/>
                    <a:lstStyle/>
                    <a:p>
                      <a:pPr algn="ctr" fontAlgn="ctr"/>
                      <a:r>
                        <a:rPr lang="en-US" sz="900" b="0" i="0" u="none" strike="noStrike">
                          <a:solidFill>
                            <a:srgbClr val="000000"/>
                          </a:solidFill>
                          <a:effectLst/>
                          <a:latin typeface="Arial"/>
                        </a:rPr>
                        <a:t>5.2</a:t>
                      </a:r>
                    </a:p>
                  </a:txBody>
                  <a:tcPr marL="9525" marR="9525" marT="9525" marB="0" anchor="ctr"/>
                </a:tc>
                <a:tc>
                  <a:txBody>
                    <a:bodyPr/>
                    <a:lstStyle/>
                    <a:p>
                      <a:pPr algn="ctr" fontAlgn="ctr"/>
                      <a:r>
                        <a:rPr lang="en-US" sz="900" b="0" i="0" u="none" strike="noStrike" dirty="0">
                          <a:solidFill>
                            <a:srgbClr val="000000"/>
                          </a:solidFill>
                          <a:effectLst/>
                          <a:latin typeface="Arial"/>
                        </a:rPr>
                        <a:t>3.2, </a:t>
                      </a:r>
                      <a:r>
                        <a:rPr lang="en-US" sz="900" b="0" i="0" u="none" strike="noStrike" dirty="0">
                          <a:solidFill>
                            <a:schemeClr val="tx1">
                              <a:lumMod val="50000"/>
                              <a:lumOff val="50000"/>
                            </a:schemeClr>
                          </a:solidFill>
                          <a:effectLst/>
                          <a:latin typeface="Arial"/>
                        </a:rPr>
                        <a:t>Q5</a:t>
                      </a:r>
                    </a:p>
                  </a:txBody>
                  <a:tcPr marL="9525" marR="9525" marT="9525" marB="0" anchor="ctr"/>
                </a:tc>
                <a:tc>
                  <a:txBody>
                    <a:bodyPr/>
                    <a:lstStyle/>
                    <a:p>
                      <a:pPr algn="ctr" fontAlgn="ctr"/>
                      <a:r>
                        <a:rPr lang="en-US" sz="900" b="0" i="0" u="none" strike="noStrike">
                          <a:solidFill>
                            <a:srgbClr val="000000"/>
                          </a:solidFill>
                          <a:effectLst/>
                          <a:latin typeface="Arial"/>
                        </a:rPr>
                        <a:t>-39.7%</a:t>
                      </a:r>
                    </a:p>
                  </a:txBody>
                  <a:tcPr marL="9525" marR="9525" marT="9525" marB="0" anchor="ctr"/>
                </a:tc>
              </a:tr>
              <a:tr h="292608">
                <a:tc>
                  <a:txBody>
                    <a:bodyPr/>
                    <a:lstStyle/>
                    <a:p>
                      <a:pPr algn="ctr" fontAlgn="ctr"/>
                      <a:r>
                        <a:rPr lang="en-US" sz="900" b="0" i="0" u="none" strike="noStrike">
                          <a:solidFill>
                            <a:srgbClr val="000000"/>
                          </a:solidFill>
                          <a:effectLst/>
                          <a:latin typeface="Arial"/>
                        </a:rPr>
                        <a:t>2,053.2</a:t>
                      </a:r>
                    </a:p>
                  </a:txBody>
                  <a:tcPr marL="9525" marR="9525" marT="9525" marB="0" anchor="ctr"/>
                </a:tc>
                <a:tc>
                  <a:txBody>
                    <a:bodyPr/>
                    <a:lstStyle/>
                    <a:p>
                      <a:pPr algn="ctr" fontAlgn="ctr"/>
                      <a:r>
                        <a:rPr lang="en-US" sz="900" b="0" i="0" u="none" strike="noStrike" dirty="0">
                          <a:solidFill>
                            <a:srgbClr val="000000"/>
                          </a:solidFill>
                          <a:effectLst/>
                          <a:latin typeface="Arial"/>
                        </a:rPr>
                        <a:t>1011.5, </a:t>
                      </a:r>
                      <a:r>
                        <a:rPr lang="en-US" sz="900" b="0" i="0" u="none" strike="noStrike" dirty="0">
                          <a:solidFill>
                            <a:schemeClr val="tx1">
                              <a:lumMod val="50000"/>
                              <a:lumOff val="50000"/>
                            </a:schemeClr>
                          </a:solidFill>
                          <a:effectLst/>
                          <a:latin typeface="Arial"/>
                        </a:rPr>
                        <a:t>Q4</a:t>
                      </a:r>
                    </a:p>
                  </a:txBody>
                  <a:tcPr marL="9525" marR="9525" marT="9525" marB="0" anchor="ctr"/>
                </a:tc>
                <a:tc>
                  <a:txBody>
                    <a:bodyPr/>
                    <a:lstStyle/>
                    <a:p>
                      <a:pPr algn="ctr" fontAlgn="ctr"/>
                      <a:r>
                        <a:rPr lang="en-US" sz="900" b="0" i="0" u="none" strike="noStrike">
                          <a:solidFill>
                            <a:srgbClr val="000000"/>
                          </a:solidFill>
                          <a:effectLst/>
                          <a:latin typeface="Arial"/>
                        </a:rPr>
                        <a:t>-50.7%</a:t>
                      </a:r>
                    </a:p>
                  </a:txBody>
                  <a:tcPr marL="9525" marR="9525" marT="9525" marB="0" anchor="ctr"/>
                </a:tc>
              </a:tr>
              <a:tr h="292608">
                <a:tc>
                  <a:txBody>
                    <a:bodyPr/>
                    <a:lstStyle/>
                    <a:p>
                      <a:pPr algn="ctr" fontAlgn="ctr"/>
                      <a:r>
                        <a:rPr lang="en-US" sz="900" b="0" i="0" u="none" strike="noStrike">
                          <a:solidFill>
                            <a:srgbClr val="000000"/>
                          </a:solidFill>
                          <a:effectLst/>
                          <a:latin typeface="Arial"/>
                        </a:rPr>
                        <a:t>10.1</a:t>
                      </a:r>
                    </a:p>
                  </a:txBody>
                  <a:tcPr marL="9525" marR="9525" marT="9525" marB="0" anchor="ctr"/>
                </a:tc>
                <a:tc>
                  <a:txBody>
                    <a:bodyPr/>
                    <a:lstStyle/>
                    <a:p>
                      <a:pPr algn="ctr" fontAlgn="ctr"/>
                      <a:r>
                        <a:rPr lang="en-US" sz="900" b="0" i="0" u="none" strike="noStrike" dirty="0">
                          <a:solidFill>
                            <a:srgbClr val="000000"/>
                          </a:solidFill>
                          <a:effectLst/>
                          <a:latin typeface="Arial"/>
                        </a:rPr>
                        <a:t>10.6, </a:t>
                      </a:r>
                      <a:r>
                        <a:rPr lang="en-US" sz="900" b="0" i="0" u="none" strike="noStrike" dirty="0">
                          <a:solidFill>
                            <a:schemeClr val="tx1">
                              <a:lumMod val="50000"/>
                              <a:lumOff val="50000"/>
                            </a:schemeClr>
                          </a:solidFill>
                          <a:effectLst/>
                          <a:latin typeface="Arial"/>
                        </a:rPr>
                        <a:t>Q7</a:t>
                      </a:r>
                    </a:p>
                  </a:txBody>
                  <a:tcPr marL="9525" marR="9525" marT="9525" marB="0" anchor="ctr"/>
                </a:tc>
                <a:tc>
                  <a:txBody>
                    <a:bodyPr/>
                    <a:lstStyle/>
                    <a:p>
                      <a:pPr algn="ctr" fontAlgn="ctr"/>
                      <a:r>
                        <a:rPr lang="en-US" sz="900" b="0" i="0" u="none" strike="noStrike">
                          <a:solidFill>
                            <a:srgbClr val="000000"/>
                          </a:solidFill>
                          <a:effectLst/>
                          <a:latin typeface="Arial"/>
                        </a:rPr>
                        <a:t>0.6</a:t>
                      </a:r>
                    </a:p>
                  </a:txBody>
                  <a:tcPr marL="9525" marR="9525" marT="9525" marB="0" anchor="ctr"/>
                </a:tc>
              </a:tr>
              <a:tr h="292608">
                <a:tc>
                  <a:txBody>
                    <a:bodyPr/>
                    <a:lstStyle/>
                    <a:p>
                      <a:pPr algn="ctr" fontAlgn="ctr"/>
                      <a:r>
                        <a:rPr lang="en-US" sz="900" b="0" i="0" u="none" strike="noStrike">
                          <a:solidFill>
                            <a:srgbClr val="000000"/>
                          </a:solidFill>
                          <a:effectLst/>
                          <a:latin typeface="Arial"/>
                        </a:rPr>
                        <a:t>96.0</a:t>
                      </a:r>
                    </a:p>
                  </a:txBody>
                  <a:tcPr marL="9525" marR="9525" marT="9525" marB="0" anchor="ctr"/>
                </a:tc>
                <a:tc>
                  <a:txBody>
                    <a:bodyPr/>
                    <a:lstStyle/>
                    <a:p>
                      <a:pPr algn="ctr" fontAlgn="ctr"/>
                      <a:r>
                        <a:rPr lang="en-US" sz="900" b="0" i="0" u="none" strike="noStrike" dirty="0">
                          <a:solidFill>
                            <a:srgbClr val="000000"/>
                          </a:solidFill>
                          <a:effectLst/>
                          <a:latin typeface="Arial"/>
                        </a:rPr>
                        <a:t>33.7, </a:t>
                      </a:r>
                      <a:r>
                        <a:rPr lang="en-US" sz="900" b="0" i="0" u="none" strike="noStrike" dirty="0">
                          <a:solidFill>
                            <a:schemeClr val="tx1">
                              <a:lumMod val="50000"/>
                              <a:lumOff val="50000"/>
                            </a:schemeClr>
                          </a:solidFill>
                          <a:effectLst/>
                          <a:latin typeface="Arial"/>
                        </a:rPr>
                        <a:t>Q5</a:t>
                      </a:r>
                    </a:p>
                  </a:txBody>
                  <a:tcPr marL="9525" marR="9525" marT="9525" marB="0" anchor="ctr"/>
                </a:tc>
                <a:tc>
                  <a:txBody>
                    <a:bodyPr/>
                    <a:lstStyle/>
                    <a:p>
                      <a:pPr algn="ctr" fontAlgn="ctr"/>
                      <a:r>
                        <a:rPr lang="en-US" sz="900" b="0" i="0" u="none" strike="noStrike">
                          <a:solidFill>
                            <a:srgbClr val="000000"/>
                          </a:solidFill>
                          <a:effectLst/>
                          <a:latin typeface="Arial"/>
                        </a:rPr>
                        <a:t>-64.9%</a:t>
                      </a:r>
                    </a:p>
                  </a:txBody>
                  <a:tcPr marL="9525" marR="9525" marT="9525" marB="0" anchor="ctr"/>
                </a:tc>
              </a:tr>
              <a:tr h="292608">
                <a:tc>
                  <a:txBody>
                    <a:bodyPr/>
                    <a:lstStyle/>
                    <a:p>
                      <a:pPr algn="ctr" fontAlgn="ctr"/>
                      <a:r>
                        <a:rPr lang="en-US" sz="900" b="0" i="0" u="none" strike="noStrike">
                          <a:solidFill>
                            <a:srgbClr val="000000"/>
                          </a:solidFill>
                          <a:effectLst/>
                          <a:latin typeface="Arial"/>
                        </a:rPr>
                        <a:t>5.6</a:t>
                      </a:r>
                    </a:p>
                  </a:txBody>
                  <a:tcPr marL="9525" marR="9525" marT="9525" marB="0" anchor="ctr"/>
                </a:tc>
                <a:tc>
                  <a:txBody>
                    <a:bodyPr/>
                    <a:lstStyle/>
                    <a:p>
                      <a:pPr algn="ctr" fontAlgn="ctr"/>
                      <a:r>
                        <a:rPr lang="en-US" sz="900" b="0" i="0" u="none" strike="noStrike" dirty="0">
                          <a:solidFill>
                            <a:srgbClr val="000000"/>
                          </a:solidFill>
                          <a:effectLst/>
                          <a:latin typeface="Arial"/>
                        </a:rPr>
                        <a:t>3.7, </a:t>
                      </a:r>
                      <a:r>
                        <a:rPr lang="en-US" sz="900" b="0" i="0" u="none" strike="noStrike" dirty="0">
                          <a:solidFill>
                            <a:schemeClr val="tx1">
                              <a:lumMod val="50000"/>
                              <a:lumOff val="50000"/>
                            </a:schemeClr>
                          </a:solidFill>
                          <a:effectLst/>
                          <a:latin typeface="Arial"/>
                        </a:rPr>
                        <a:t>Q5</a:t>
                      </a:r>
                    </a:p>
                  </a:txBody>
                  <a:tcPr marL="9525" marR="9525" marT="9525" marB="0" anchor="ctr"/>
                </a:tc>
                <a:tc>
                  <a:txBody>
                    <a:bodyPr/>
                    <a:lstStyle/>
                    <a:p>
                      <a:pPr algn="ctr" fontAlgn="ctr"/>
                      <a:r>
                        <a:rPr lang="en-US" sz="900" b="0" i="0" u="none" strike="noStrike">
                          <a:solidFill>
                            <a:srgbClr val="000000"/>
                          </a:solidFill>
                          <a:effectLst/>
                          <a:latin typeface="Arial"/>
                        </a:rPr>
                        <a:t>-34.1%</a:t>
                      </a:r>
                    </a:p>
                  </a:txBody>
                  <a:tcPr marL="9525" marR="9525" marT="9525" marB="0" anchor="ctr"/>
                </a:tc>
              </a:tr>
              <a:tr h="292608">
                <a:tc>
                  <a:txBody>
                    <a:bodyPr/>
                    <a:lstStyle/>
                    <a:p>
                      <a:pPr algn="ctr" fontAlgn="ctr"/>
                      <a:r>
                        <a:rPr lang="en-US" sz="900" b="0" i="0" u="none" strike="noStrike">
                          <a:solidFill>
                            <a:srgbClr val="000000"/>
                          </a:solidFill>
                          <a:effectLst/>
                          <a:latin typeface="Arial"/>
                        </a:rPr>
                        <a:t>125.4</a:t>
                      </a:r>
                    </a:p>
                  </a:txBody>
                  <a:tcPr marL="9525" marR="9525" marT="9525" marB="0" anchor="ctr"/>
                </a:tc>
                <a:tc>
                  <a:txBody>
                    <a:bodyPr/>
                    <a:lstStyle/>
                    <a:p>
                      <a:pPr algn="ctr" fontAlgn="ctr"/>
                      <a:r>
                        <a:rPr lang="en-US" sz="900" b="0" i="0" u="none" strike="noStrike" dirty="0">
                          <a:solidFill>
                            <a:srgbClr val="000000"/>
                          </a:solidFill>
                          <a:effectLst/>
                          <a:latin typeface="Arial"/>
                        </a:rPr>
                        <a:t>119.3, </a:t>
                      </a:r>
                      <a:r>
                        <a:rPr lang="en-US" sz="900" b="0" i="0" u="none" strike="noStrike" dirty="0">
                          <a:solidFill>
                            <a:schemeClr val="tx1">
                              <a:lumMod val="50000"/>
                              <a:lumOff val="50000"/>
                            </a:schemeClr>
                          </a:solidFill>
                          <a:effectLst/>
                          <a:latin typeface="Arial"/>
                        </a:rPr>
                        <a:t>Q2</a:t>
                      </a:r>
                    </a:p>
                  </a:txBody>
                  <a:tcPr marL="9525" marR="9525" marT="9525" marB="0" anchor="ctr"/>
                </a:tc>
                <a:tc>
                  <a:txBody>
                    <a:bodyPr/>
                    <a:lstStyle/>
                    <a:p>
                      <a:pPr algn="ctr" fontAlgn="ctr"/>
                      <a:r>
                        <a:rPr lang="en-US" sz="900" b="0" i="0" u="none" strike="noStrike">
                          <a:solidFill>
                            <a:srgbClr val="000000"/>
                          </a:solidFill>
                          <a:effectLst/>
                          <a:latin typeface="Arial"/>
                        </a:rPr>
                        <a:t>-4.8%</a:t>
                      </a:r>
                    </a:p>
                  </a:txBody>
                  <a:tcPr marL="9525" marR="9525" marT="9525" marB="0" anchor="ctr"/>
                </a:tc>
              </a:tr>
              <a:tr h="292608">
                <a:tc>
                  <a:txBody>
                    <a:bodyPr/>
                    <a:lstStyle/>
                    <a:p>
                      <a:pPr algn="ctr" fontAlgn="ctr"/>
                      <a:r>
                        <a:rPr lang="en-US" sz="900" b="0" i="0" u="none" strike="noStrike">
                          <a:solidFill>
                            <a:srgbClr val="000000"/>
                          </a:solidFill>
                          <a:effectLst/>
                          <a:latin typeface="Arial"/>
                        </a:rPr>
                        <a:t>41.8</a:t>
                      </a:r>
                    </a:p>
                  </a:txBody>
                  <a:tcPr marL="9525" marR="9525" marT="9525" marB="0" anchor="ctr"/>
                </a:tc>
                <a:tc>
                  <a:txBody>
                    <a:bodyPr/>
                    <a:lstStyle/>
                    <a:p>
                      <a:pPr algn="ctr" fontAlgn="ctr"/>
                      <a:r>
                        <a:rPr lang="en-US" sz="900" b="0" i="0" u="none" strike="noStrike" dirty="0">
                          <a:solidFill>
                            <a:srgbClr val="000000"/>
                          </a:solidFill>
                          <a:effectLst/>
                          <a:latin typeface="Arial"/>
                        </a:rPr>
                        <a:t>42.5, </a:t>
                      </a:r>
                      <a:r>
                        <a:rPr lang="en-US" sz="900" b="0" i="0" u="none" strike="noStrike" dirty="0">
                          <a:solidFill>
                            <a:schemeClr val="tx1">
                              <a:lumMod val="50000"/>
                              <a:lumOff val="50000"/>
                            </a:schemeClr>
                          </a:solidFill>
                          <a:effectLst/>
                          <a:latin typeface="Arial"/>
                        </a:rPr>
                        <a:t>Q9</a:t>
                      </a:r>
                    </a:p>
                  </a:txBody>
                  <a:tcPr marL="9525" marR="9525" marT="9525" marB="0" anchor="ctr"/>
                </a:tc>
                <a:tc>
                  <a:txBody>
                    <a:bodyPr/>
                    <a:lstStyle/>
                    <a:p>
                      <a:pPr algn="ctr" fontAlgn="ctr"/>
                      <a:r>
                        <a:rPr lang="en-US" sz="900" b="0" i="0" u="none" strike="noStrike" dirty="0">
                          <a:solidFill>
                            <a:srgbClr val="000000"/>
                          </a:solidFill>
                          <a:effectLst/>
                          <a:latin typeface="Arial"/>
                        </a:rPr>
                        <a:t>1.6%</a:t>
                      </a:r>
                    </a:p>
                  </a:txBody>
                  <a:tcPr marL="9525" marR="9525" marT="9525" marB="0" anchor="ct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504525073"/>
              </p:ext>
            </p:extLst>
          </p:nvPr>
        </p:nvGraphicFramePr>
        <p:xfrm>
          <a:off x="4279392" y="1143000"/>
          <a:ext cx="1426691" cy="4910328"/>
        </p:xfrm>
        <a:graphic>
          <a:graphicData uri="http://schemas.openxmlformats.org/drawingml/2006/table">
            <a:tbl>
              <a:tblPr firstRow="1" bandRow="1">
                <a:tableStyleId>{5C22544A-7EE6-4342-B048-85BDC9FD1C3A}</a:tableStyleId>
              </a:tblPr>
              <a:tblGrid>
                <a:gridCol w="1426691"/>
              </a:tblGrid>
              <a:tr h="214378">
                <a:tc>
                  <a:txBody>
                    <a:bodyPr/>
                    <a:lstStyle/>
                    <a:p>
                      <a:endParaRPr lang="en-US" sz="900" dirty="0">
                        <a:solidFill>
                          <a:schemeClr val="tx1"/>
                        </a:solidFill>
                      </a:endParaRPr>
                    </a:p>
                  </a:txBody>
                  <a:tcPr marL="36576">
                    <a:noFill/>
                  </a:tcPr>
                </a:tc>
              </a:tr>
              <a:tr h="292608">
                <a:tc>
                  <a:txBody>
                    <a:bodyPr/>
                    <a:lstStyle/>
                    <a:p>
                      <a:r>
                        <a:rPr lang="en-US" sz="850" b="1" dirty="0" smtClean="0"/>
                        <a:t>Real GDP Growth Rate</a:t>
                      </a:r>
                      <a:r>
                        <a:rPr lang="en-US" sz="850" b="1" baseline="30000" dirty="0" smtClean="0"/>
                        <a:t>2</a:t>
                      </a:r>
                      <a:r>
                        <a:rPr lang="en-US" sz="850" b="1" dirty="0" smtClean="0"/>
                        <a:t> </a:t>
                      </a:r>
                      <a:br>
                        <a:rPr lang="en-US" sz="850" b="1" dirty="0" smtClean="0"/>
                      </a:br>
                      <a:r>
                        <a:rPr lang="en-US" sz="850" dirty="0" smtClean="0">
                          <a:solidFill>
                            <a:schemeClr val="accent6"/>
                          </a:solidFill>
                        </a:rPr>
                        <a:t>(%, </a:t>
                      </a:r>
                      <a:r>
                        <a:rPr lang="en-US" sz="850" dirty="0" err="1" smtClean="0">
                          <a:solidFill>
                            <a:schemeClr val="accent6"/>
                          </a:solidFill>
                        </a:rPr>
                        <a:t>QoQ</a:t>
                      </a:r>
                      <a:r>
                        <a:rPr lang="en-US" sz="850" dirty="0" smtClean="0">
                          <a:solidFill>
                            <a:schemeClr val="accent6"/>
                          </a:solidFill>
                        </a:rPr>
                        <a:t> annualized)</a:t>
                      </a:r>
                      <a:endParaRPr lang="en-US" sz="850" dirty="0">
                        <a:solidFill>
                          <a:schemeClr val="accent6"/>
                        </a:solidFill>
                      </a:endParaRPr>
                    </a:p>
                  </a:txBody>
                  <a:tcPr marL="36576" marR="9525" marT="9525" marB="0" anchor="ctr"/>
                </a:tc>
              </a:tr>
              <a:tr h="292608">
                <a:tc>
                  <a:txBody>
                    <a:bodyPr/>
                    <a:lstStyle/>
                    <a:p>
                      <a:r>
                        <a:rPr lang="en-US" sz="850" b="1" dirty="0" smtClean="0"/>
                        <a:t>Unemployment</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3-Month Treasury Rate</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5-Year Treasury Rate</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10-Year Treasury Rate</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Corporate Bond Yield</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Corporate Spread</a:t>
                      </a:r>
                      <a:r>
                        <a:rPr lang="en-US" sz="850" b="1" baseline="30000" dirty="0" smtClean="0"/>
                        <a:t>2,4</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CRE Price Index</a:t>
                      </a:r>
                      <a:r>
                        <a:rPr lang="en-US" sz="850" b="1" baseline="30000" dirty="0" smtClean="0"/>
                        <a:t>3</a:t>
                      </a:r>
                      <a:endParaRPr lang="en-US" sz="850" dirty="0"/>
                    </a:p>
                  </a:txBody>
                  <a:tcPr marL="36576" marR="9525" marT="9525" marB="0" anchor="ctr"/>
                </a:tc>
              </a:tr>
              <a:tr h="292608">
                <a:tc>
                  <a:txBody>
                    <a:bodyPr/>
                    <a:lstStyle/>
                    <a:p>
                      <a:r>
                        <a:rPr lang="en-US" sz="850" b="1" dirty="0" smtClean="0"/>
                        <a:t>Case-</a:t>
                      </a:r>
                      <a:r>
                        <a:rPr lang="en-US" sz="850" b="1" dirty="0" err="1" smtClean="0"/>
                        <a:t>Shiller</a:t>
                      </a:r>
                      <a:r>
                        <a:rPr lang="en-US" sz="850" b="1" dirty="0" smtClean="0"/>
                        <a:t> HPI</a:t>
                      </a:r>
                      <a:r>
                        <a:rPr lang="en-US" sz="850" b="1" baseline="30000" dirty="0" smtClean="0"/>
                        <a:t>3</a:t>
                      </a:r>
                      <a:endParaRPr lang="en-US" sz="850" dirty="0"/>
                    </a:p>
                  </a:txBody>
                  <a:tcPr marL="36576" marR="9525" marT="9525" marB="0" anchor="ctr"/>
                </a:tc>
              </a:tr>
              <a:tr h="292608">
                <a:tc>
                  <a:txBody>
                    <a:bodyPr/>
                    <a:lstStyle/>
                    <a:p>
                      <a:r>
                        <a:rPr lang="en-US" sz="850" b="1" dirty="0" smtClean="0"/>
                        <a:t>Existing Home Sales</a:t>
                      </a:r>
                      <a:r>
                        <a:rPr lang="en-US" sz="850" b="1" baseline="30000" dirty="0" smtClean="0"/>
                        <a:t>3</a:t>
                      </a:r>
                      <a:r>
                        <a:rPr lang="en-US" sz="850" b="1" dirty="0" smtClean="0"/>
                        <a:t> </a:t>
                      </a:r>
                      <a:r>
                        <a:rPr lang="en-US" sz="850" dirty="0" smtClean="0">
                          <a:solidFill>
                            <a:schemeClr val="accent6"/>
                          </a:solidFill>
                        </a:rPr>
                        <a:t>(mil. units)</a:t>
                      </a:r>
                      <a:endParaRPr lang="en-US" sz="850" dirty="0">
                        <a:solidFill>
                          <a:schemeClr val="accent6"/>
                        </a:solidFill>
                      </a:endParaRPr>
                    </a:p>
                  </a:txBody>
                  <a:tcPr marL="36576" marR="9525" marT="9525" marB="0" anchor="ctr"/>
                </a:tc>
              </a:tr>
              <a:tr h="292608">
                <a:tc>
                  <a:txBody>
                    <a:bodyPr/>
                    <a:lstStyle/>
                    <a:p>
                      <a:r>
                        <a:rPr lang="en-US" sz="850" b="1" dirty="0" smtClean="0"/>
                        <a:t>S&amp;P 500 </a:t>
                      </a:r>
                      <a:r>
                        <a:rPr lang="en-US" sz="850" dirty="0" smtClean="0">
                          <a:solidFill>
                            <a:schemeClr val="tx2"/>
                          </a:solidFill>
                        </a:rPr>
                        <a:t>(BHC) </a:t>
                      </a:r>
                    </a:p>
                    <a:p>
                      <a:r>
                        <a:rPr lang="en-US" sz="850" b="1" dirty="0" smtClean="0"/>
                        <a:t>Dow Jones </a:t>
                      </a:r>
                      <a:r>
                        <a:rPr lang="en-US" sz="850" dirty="0" smtClean="0">
                          <a:solidFill>
                            <a:schemeClr val="tx2"/>
                          </a:solidFill>
                        </a:rPr>
                        <a:t>(FRS)</a:t>
                      </a:r>
                      <a:r>
                        <a:rPr lang="en-US" sz="850" b="1" baseline="30000" dirty="0" smtClean="0"/>
                        <a:t>3</a:t>
                      </a:r>
                      <a:endParaRPr lang="en-US" sz="850" b="1" dirty="0"/>
                    </a:p>
                  </a:txBody>
                  <a:tcPr marL="36576" marR="9525" marT="9525" marB="0" anchor="ctr"/>
                </a:tc>
              </a:tr>
              <a:tr h="292608">
                <a:tc>
                  <a:txBody>
                    <a:bodyPr/>
                    <a:lstStyle/>
                    <a:p>
                      <a:pPr>
                        <a:lnSpc>
                          <a:spcPct val="90000"/>
                        </a:lnSpc>
                      </a:pPr>
                      <a:r>
                        <a:rPr lang="en-US" sz="850" b="1" dirty="0" smtClean="0"/>
                        <a:t>Debt Service Burden</a:t>
                      </a:r>
                      <a:r>
                        <a:rPr lang="en-US" sz="850" b="1" baseline="30000" dirty="0" smtClean="0"/>
                        <a:t>2</a:t>
                      </a:r>
                      <a:r>
                        <a:rPr lang="en-US" sz="850" b="1" dirty="0" smtClean="0"/>
                        <a:t> </a:t>
                      </a:r>
                      <a:br>
                        <a:rPr lang="en-US" sz="850" b="1" dirty="0" smtClean="0"/>
                      </a:br>
                      <a:r>
                        <a:rPr lang="en-US" sz="850" dirty="0" smtClean="0">
                          <a:solidFill>
                            <a:schemeClr val="accent6"/>
                          </a:solidFill>
                        </a:rPr>
                        <a:t>(% of disposable income)</a:t>
                      </a:r>
                      <a:endParaRPr lang="en-US" sz="850" dirty="0">
                        <a:solidFill>
                          <a:schemeClr val="accent6"/>
                        </a:solidFill>
                      </a:endParaRPr>
                    </a:p>
                  </a:txBody>
                  <a:tcPr marL="36576" marR="9525" marT="9525" marB="0" anchor="ctr"/>
                </a:tc>
              </a:tr>
              <a:tr h="292608">
                <a:tc>
                  <a:txBody>
                    <a:bodyPr/>
                    <a:lstStyle/>
                    <a:p>
                      <a:r>
                        <a:rPr lang="en-US" sz="850" b="1" dirty="0" smtClean="0"/>
                        <a:t>Consumer Confidence Index</a:t>
                      </a:r>
                      <a:r>
                        <a:rPr lang="en-US" sz="850" b="1" baseline="30000" dirty="0" smtClean="0"/>
                        <a:t>3</a:t>
                      </a:r>
                      <a:endParaRPr lang="en-US" sz="850" dirty="0"/>
                    </a:p>
                  </a:txBody>
                  <a:tcPr marL="36576" marR="9525" marT="9525" marB="0" anchor="ctr"/>
                </a:tc>
              </a:tr>
              <a:tr h="292608">
                <a:tc>
                  <a:txBody>
                    <a:bodyPr/>
                    <a:lstStyle/>
                    <a:p>
                      <a:r>
                        <a:rPr lang="en-US" sz="850" b="1" dirty="0" smtClean="0"/>
                        <a:t>New Auto Sales</a:t>
                      </a:r>
                      <a:r>
                        <a:rPr lang="en-US" sz="850" b="1" baseline="30000" dirty="0" smtClean="0"/>
                        <a:t>3</a:t>
                      </a:r>
                      <a:r>
                        <a:rPr lang="en-US" sz="850" b="1" dirty="0" smtClean="0"/>
                        <a:t> </a:t>
                      </a:r>
                      <a:r>
                        <a:rPr lang="en-US" sz="850" dirty="0" smtClean="0">
                          <a:solidFill>
                            <a:schemeClr val="accent6"/>
                          </a:solidFill>
                        </a:rPr>
                        <a:t>(# of vehicles)</a:t>
                      </a:r>
                      <a:endParaRPr lang="en-US" sz="850" dirty="0">
                        <a:solidFill>
                          <a:schemeClr val="accent6"/>
                        </a:solidFill>
                      </a:endParaRPr>
                    </a:p>
                  </a:txBody>
                  <a:tcPr marL="36576" marR="9525" marT="9525" marB="0" anchor="ctr"/>
                </a:tc>
              </a:tr>
              <a:tr h="292608">
                <a:tc>
                  <a:txBody>
                    <a:bodyPr/>
                    <a:lstStyle/>
                    <a:p>
                      <a:r>
                        <a:rPr lang="en-US" sz="850" b="1" dirty="0" smtClean="0"/>
                        <a:t>Manheim Used Vehicle Value Index</a:t>
                      </a:r>
                      <a:r>
                        <a:rPr lang="en-US" sz="850" b="1" baseline="30000" dirty="0" smtClean="0"/>
                        <a:t>3</a:t>
                      </a:r>
                      <a:endParaRPr lang="en-US" sz="850" dirty="0"/>
                    </a:p>
                  </a:txBody>
                  <a:tcPr marL="36576" marR="9525" marT="9525" marB="0" anchor="ctr"/>
                </a:tc>
              </a:tr>
              <a:tr h="292608">
                <a:tc>
                  <a:txBody>
                    <a:bodyPr/>
                    <a:lstStyle/>
                    <a:p>
                      <a:r>
                        <a:rPr lang="en-US" sz="850" b="1" dirty="0" smtClean="0"/>
                        <a:t>WTI Oil Price</a:t>
                      </a:r>
                      <a:r>
                        <a:rPr lang="en-US" sz="850" b="1" baseline="30000" dirty="0" smtClean="0"/>
                        <a:t>3</a:t>
                      </a:r>
                      <a:r>
                        <a:rPr lang="en-US" sz="850" b="1" dirty="0" smtClean="0"/>
                        <a:t> </a:t>
                      </a:r>
                      <a:r>
                        <a:rPr lang="en-US" sz="850" dirty="0" smtClean="0">
                          <a:solidFill>
                            <a:schemeClr val="accent6"/>
                          </a:solidFill>
                        </a:rPr>
                        <a:t>($/barrel)</a:t>
                      </a:r>
                      <a:endParaRPr lang="en-US" sz="850" dirty="0">
                        <a:solidFill>
                          <a:schemeClr val="accent6"/>
                        </a:solidFill>
                      </a:endParaRPr>
                    </a:p>
                  </a:txBody>
                  <a:tcPr marL="36576" marR="9525" marT="9525" marB="0" anchor="ctr"/>
                </a:tc>
              </a:tr>
            </a:tbl>
          </a:graphicData>
        </a:graphic>
      </p:graphicFrame>
    </p:spTree>
    <p:extLst>
      <p:ext uri="{BB962C8B-B14F-4D97-AF65-F5344CB8AC3E}">
        <p14:creationId xmlns:p14="http://schemas.microsoft.com/office/powerpoint/2010/main" val="2295918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603"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84" name="Rectangle 6"/>
          <p:cNvSpPr txBox="1"/>
          <p:nvPr>
            <p:custDataLst>
              <p:tags r:id="rId3"/>
            </p:custDataLst>
          </p:nvPr>
        </p:nvSpPr>
        <p:spPr>
          <a:xfrm>
            <a:off x="4180839" y="877202"/>
            <a:ext cx="4675713" cy="5264158"/>
          </a:xfrm>
          <a:prstGeom prst="rect">
            <a:avLst/>
          </a:prstGeom>
          <a:solidFill>
            <a:schemeClr val="bg1"/>
          </a:solidFill>
          <a:ln w="9525">
            <a:solidFill>
              <a:schemeClr val="accent6"/>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050" dirty="0"/>
          </a:p>
        </p:txBody>
      </p:sp>
      <p:sp>
        <p:nvSpPr>
          <p:cNvPr id="85" name="Rectangle 7"/>
          <p:cNvSpPr txBox="1"/>
          <p:nvPr>
            <p:custDataLst>
              <p:tags r:id="rId4"/>
            </p:custDataLst>
          </p:nvPr>
        </p:nvSpPr>
        <p:spPr>
          <a:xfrm>
            <a:off x="4180839" y="886580"/>
            <a:ext cx="4675714" cy="206099"/>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050" b="1" dirty="0" smtClean="0">
                <a:solidFill>
                  <a:schemeClr val="bg1"/>
                </a:solidFill>
              </a:rPr>
              <a:t>Key </a:t>
            </a:r>
            <a:r>
              <a:rPr lang="en-US" sz="1050" b="1" dirty="0">
                <a:solidFill>
                  <a:schemeClr val="bg1"/>
                </a:solidFill>
              </a:rPr>
              <a:t>variables </a:t>
            </a:r>
            <a:r>
              <a:rPr lang="en-US" sz="1050" dirty="0">
                <a:solidFill>
                  <a:schemeClr val="bg1"/>
                </a:solidFill>
              </a:rPr>
              <a:t>(Time horizon: 2015Q4 – </a:t>
            </a:r>
            <a:r>
              <a:rPr lang="en-US" sz="1050" dirty="0" smtClean="0">
                <a:solidFill>
                  <a:schemeClr val="bg1"/>
                </a:solidFill>
              </a:rPr>
              <a:t>2018Q1</a:t>
            </a:r>
            <a:r>
              <a:rPr lang="en-US" sz="1050" dirty="0">
                <a:solidFill>
                  <a:schemeClr val="bg1"/>
                </a:solidFill>
              </a:rPr>
              <a:t>)</a:t>
            </a:r>
          </a:p>
        </p:txBody>
      </p:sp>
      <p:sp>
        <p:nvSpPr>
          <p:cNvPr id="2" name="Title 1"/>
          <p:cNvSpPr>
            <a:spLocks noGrp="1"/>
          </p:cNvSpPr>
          <p:nvPr>
            <p:ph type="title"/>
          </p:nvPr>
        </p:nvSpPr>
        <p:spPr>
          <a:xfrm>
            <a:off x="331787" y="461991"/>
            <a:ext cx="8461375" cy="30777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a:t>Summary of Supervisory </a:t>
            </a:r>
            <a:r>
              <a:rPr lang="en-US" dirty="0" smtClean="0"/>
              <a:t>Adverse</a:t>
            </a:r>
            <a:endParaRPr lang="en-US" dirty="0"/>
          </a:p>
        </p:txBody>
      </p:sp>
      <p:sp>
        <p:nvSpPr>
          <p:cNvPr id="110" name="Rectangle 6"/>
          <p:cNvSpPr txBox="1"/>
          <p:nvPr>
            <p:custDataLst>
              <p:tags r:id="rId5"/>
            </p:custDataLst>
          </p:nvPr>
        </p:nvSpPr>
        <p:spPr>
          <a:xfrm>
            <a:off x="246065" y="877202"/>
            <a:ext cx="3872503" cy="5264158"/>
          </a:xfrm>
          <a:prstGeom prst="rect">
            <a:avLst/>
          </a:prstGeom>
          <a:solidFill>
            <a:schemeClr val="bg1"/>
          </a:solidFill>
          <a:ln w="9525">
            <a:solidFill>
              <a:schemeClr val="accent6"/>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050" dirty="0"/>
          </a:p>
        </p:txBody>
      </p:sp>
      <p:sp>
        <p:nvSpPr>
          <p:cNvPr id="111" name="Rectangle 7"/>
          <p:cNvSpPr txBox="1"/>
          <p:nvPr>
            <p:custDataLst>
              <p:tags r:id="rId6"/>
            </p:custDataLst>
          </p:nvPr>
        </p:nvSpPr>
        <p:spPr>
          <a:xfrm>
            <a:off x="246063" y="877201"/>
            <a:ext cx="3872506" cy="212477"/>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76200" bIns="76200" numCol="1" anchor="ctr" anchorCtr="0" compatLnSpc="1">
            <a:prstTxWarp prst="textNoShape">
              <a:avLst/>
            </a:prstTxWarp>
            <a:noAutofit/>
          </a:bodyPr>
          <a:lstStyle>
            <a:defPPr>
              <a:defRPr lang="en-US"/>
            </a:defPPr>
            <a:lvl1pPr marL="0" lvl="0" indent="0" defTabSz="913526" eaLnBrk="1" hangingPunct="1">
              <a:buClr>
                <a:schemeClr val="tx2"/>
              </a:buClr>
              <a:defRPr sz="1050" b="1" baseline="0">
                <a:solidFill>
                  <a:schemeClr val="bg1"/>
                </a:solidFill>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dirty="0"/>
              <a:t>Narrative overview</a:t>
            </a:r>
          </a:p>
        </p:txBody>
      </p:sp>
      <p:sp>
        <p:nvSpPr>
          <p:cNvPr id="113" name="5. Source"/>
          <p:cNvSpPr>
            <a:spLocks noChangeArrowheads="1"/>
          </p:cNvSpPr>
          <p:nvPr/>
        </p:nvSpPr>
        <p:spPr bwMode="auto">
          <a:xfrm>
            <a:off x="331787" y="6425858"/>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latin typeface="+mn-lt"/>
              </a:rPr>
              <a:t>Source: </a:t>
            </a:r>
            <a:r>
              <a:rPr lang="en-US" sz="800" dirty="0" smtClean="0">
                <a:latin typeface="+mn-lt"/>
              </a:rPr>
              <a:t>FRS Adverse scenario </a:t>
            </a:r>
            <a:r>
              <a:rPr lang="en-US" sz="800" dirty="0">
                <a:latin typeface="+mn-lt"/>
              </a:rPr>
              <a:t>for CCAR </a:t>
            </a:r>
            <a:r>
              <a:rPr lang="en-US" sz="800" dirty="0" smtClean="0">
                <a:latin typeface="+mn-lt"/>
              </a:rPr>
              <a:t>2016</a:t>
            </a:r>
            <a:r>
              <a:rPr lang="en-US" sz="800" dirty="0" smtClean="0"/>
              <a:t>, </a:t>
            </a:r>
            <a:r>
              <a:rPr lang="en-US" sz="800" dirty="0"/>
              <a:t>Moody’s </a:t>
            </a:r>
            <a:r>
              <a:rPr lang="en-US" sz="800" dirty="0" smtClean="0"/>
              <a:t>Analytics expansion</a:t>
            </a:r>
            <a:endParaRPr lang="en-US" sz="800" dirty="0">
              <a:latin typeface="+mn-lt"/>
            </a:endParaRPr>
          </a:p>
        </p:txBody>
      </p:sp>
      <p:sp>
        <p:nvSpPr>
          <p:cNvPr id="114" name="4. Footnote"/>
          <p:cNvSpPr txBox="1">
            <a:spLocks noChangeArrowheads="1"/>
          </p:cNvSpPr>
          <p:nvPr/>
        </p:nvSpPr>
        <p:spPr bwMode="auto">
          <a:xfrm>
            <a:off x="331787" y="6308351"/>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defPPr>
              <a:defRPr lang="en-US"/>
            </a:defPPr>
            <a:lvl1pPr marL="104775" indent="-104775" defTabSz="895350">
              <a:defRPr sz="1000" baseline="0">
                <a:latin typeface="+mn-lt"/>
              </a:defRPr>
            </a:lvl1pPr>
            <a:lvl2pPr marL="1031875" defTabSz="895350">
              <a:defRPr sz="2400"/>
            </a:lvl2pPr>
            <a:lvl3pPr marL="1217613" defTabSz="895350">
              <a:defRPr sz="2400"/>
            </a:lvl3pPr>
            <a:lvl4pPr marL="1404938"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sz="800" dirty="0"/>
              <a:t>1 Gap between Q0 and the most stressed quarter; 2 Absolute change; 3 Percent change; 4 </a:t>
            </a:r>
            <a:r>
              <a:rPr lang="en-US" sz="800" dirty="0" smtClean="0"/>
              <a:t>Baa </a:t>
            </a:r>
            <a:r>
              <a:rPr lang="en-US" sz="800" dirty="0"/>
              <a:t>yield - 10-Year Maturities </a:t>
            </a:r>
            <a:r>
              <a:rPr lang="en-US" sz="800" dirty="0" smtClean="0"/>
              <a:t>yield</a:t>
            </a:r>
            <a:endParaRPr lang="en-US" sz="800" dirty="0"/>
          </a:p>
        </p:txBody>
      </p:sp>
      <p:sp>
        <p:nvSpPr>
          <p:cNvPr id="133" name="TextBox 132"/>
          <p:cNvSpPr txBox="1"/>
          <p:nvPr/>
        </p:nvSpPr>
        <p:spPr>
          <a:xfrm>
            <a:off x="316790" y="1134541"/>
            <a:ext cx="3776472" cy="48167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227013" indent="-227013">
              <a:spcBef>
                <a:spcPts val="400"/>
              </a:spcBef>
              <a:buFont typeface="Wingdings" panose="05000000000000000000" pitchFamily="2" charset="2"/>
              <a:buChar char="§"/>
            </a:pPr>
            <a:r>
              <a:rPr lang="en-US" sz="1050" dirty="0" smtClean="0"/>
              <a:t>US recession begins in the first quarter of 2016</a:t>
            </a:r>
          </a:p>
          <a:p>
            <a:pPr marL="227013" indent="-227013">
              <a:spcBef>
                <a:spcPts val="400"/>
              </a:spcBef>
              <a:buFont typeface="Wingdings" panose="05000000000000000000" pitchFamily="2" charset="2"/>
              <a:buChar char="§"/>
            </a:pPr>
            <a:r>
              <a:rPr lang="en-US" sz="1050" b="1" dirty="0" smtClean="0"/>
              <a:t>Real GDP falls 1.75%</a:t>
            </a:r>
            <a:r>
              <a:rPr lang="en-US" sz="1050" dirty="0" smtClean="0"/>
              <a:t> </a:t>
            </a:r>
            <a:r>
              <a:rPr lang="en-US" sz="1050" dirty="0"/>
              <a:t>from the pre-recession peak </a:t>
            </a:r>
            <a:r>
              <a:rPr lang="en-US" sz="1050" dirty="0" smtClean="0"/>
              <a:t>(Q4 ‘15) </a:t>
            </a:r>
            <a:r>
              <a:rPr lang="en-US" sz="1050" dirty="0"/>
              <a:t>to the recession trough in </a:t>
            </a:r>
            <a:r>
              <a:rPr lang="en-US" sz="1050" dirty="0" smtClean="0"/>
              <a:t>Q1 ‘17</a:t>
            </a:r>
            <a:endParaRPr lang="en-US" sz="1050" dirty="0"/>
          </a:p>
          <a:p>
            <a:pPr marL="227013" indent="-227013">
              <a:spcBef>
                <a:spcPts val="400"/>
              </a:spcBef>
              <a:buFont typeface="Wingdings" panose="05000000000000000000" pitchFamily="2" charset="2"/>
              <a:buChar char="§"/>
            </a:pPr>
            <a:r>
              <a:rPr lang="en-US" sz="1050" dirty="0"/>
              <a:t>The </a:t>
            </a:r>
            <a:r>
              <a:rPr lang="en-US" sz="1050" b="1" dirty="0"/>
              <a:t>unemployment rate rises steadily, peaking at </a:t>
            </a:r>
            <a:r>
              <a:rPr lang="en-US" sz="1050" b="1" dirty="0" smtClean="0"/>
              <a:t>7.5% </a:t>
            </a:r>
            <a:r>
              <a:rPr lang="en-US" sz="1050" dirty="0"/>
              <a:t>in the middle of 2017</a:t>
            </a:r>
          </a:p>
          <a:p>
            <a:pPr marL="227013" indent="-227013">
              <a:spcBef>
                <a:spcPts val="400"/>
              </a:spcBef>
              <a:buFont typeface="Wingdings" panose="05000000000000000000" pitchFamily="2" charset="2"/>
              <a:buChar char="§"/>
            </a:pPr>
            <a:r>
              <a:rPr lang="en-US" sz="1050" dirty="0"/>
              <a:t>The US recession is accompanied by a </a:t>
            </a:r>
            <a:r>
              <a:rPr lang="en-US" sz="1050" b="1" dirty="0"/>
              <a:t>mild deflationary </a:t>
            </a:r>
            <a:r>
              <a:rPr lang="en-US" sz="1050" b="1" dirty="0" smtClean="0"/>
              <a:t>period</a:t>
            </a:r>
            <a:r>
              <a:rPr lang="en-US" sz="1050" dirty="0" smtClean="0"/>
              <a:t>; consumer </a:t>
            </a:r>
            <a:r>
              <a:rPr lang="en-US" sz="1050" dirty="0"/>
              <a:t>prices </a:t>
            </a:r>
            <a:r>
              <a:rPr lang="en-US" sz="1050" dirty="0" smtClean="0"/>
              <a:t>fall </a:t>
            </a:r>
            <a:r>
              <a:rPr lang="en-US" sz="1050" dirty="0"/>
              <a:t>about </a:t>
            </a:r>
            <a:r>
              <a:rPr lang="en-US" sz="1050" dirty="0" smtClean="0"/>
              <a:t>0.5% in 2016</a:t>
            </a:r>
          </a:p>
          <a:p>
            <a:pPr marL="227013" indent="-227013">
              <a:spcBef>
                <a:spcPts val="400"/>
              </a:spcBef>
              <a:buFont typeface="Wingdings" panose="05000000000000000000" pitchFamily="2" charset="2"/>
              <a:buChar char="§"/>
            </a:pPr>
            <a:r>
              <a:rPr lang="en-US" sz="1050" b="1" dirty="0" smtClean="0"/>
              <a:t>Short-term </a:t>
            </a:r>
            <a:r>
              <a:rPr lang="en-US" sz="1050" b="1" dirty="0"/>
              <a:t>interest rates in the </a:t>
            </a:r>
            <a:r>
              <a:rPr lang="en-US" sz="1050" b="1" dirty="0" smtClean="0"/>
              <a:t>US </a:t>
            </a:r>
            <a:r>
              <a:rPr lang="en-US" sz="1050" b="1" dirty="0"/>
              <a:t>remain near </a:t>
            </a:r>
            <a:r>
              <a:rPr lang="en-US" sz="1050" b="1" dirty="0" smtClean="0"/>
              <a:t>zero</a:t>
            </a:r>
            <a:endParaRPr lang="en-US" sz="1050" dirty="0" smtClean="0"/>
          </a:p>
          <a:p>
            <a:pPr marL="227013" indent="-227013">
              <a:spcBef>
                <a:spcPts val="400"/>
              </a:spcBef>
              <a:buFont typeface="Wingdings" panose="05000000000000000000" pitchFamily="2" charset="2"/>
              <a:buChar char="§"/>
            </a:pPr>
            <a:r>
              <a:rPr lang="en-US" sz="1050" b="1" dirty="0" smtClean="0"/>
              <a:t>The 10-year </a:t>
            </a:r>
            <a:r>
              <a:rPr lang="en-US" sz="1050" b="1" dirty="0"/>
              <a:t>Treasury </a:t>
            </a:r>
            <a:r>
              <a:rPr lang="en-US" sz="1050" b="1" dirty="0" smtClean="0"/>
              <a:t>yield </a:t>
            </a:r>
            <a:r>
              <a:rPr lang="en-US" sz="1050" b="1" dirty="0"/>
              <a:t>declines to </a:t>
            </a:r>
            <a:r>
              <a:rPr lang="en-US" sz="1050" b="1" dirty="0" smtClean="0"/>
              <a:t>1.25%</a:t>
            </a:r>
            <a:r>
              <a:rPr lang="en-US" sz="1050" dirty="0" smtClean="0"/>
              <a:t>; rises gradually to 3% by Q1 ‘19</a:t>
            </a:r>
          </a:p>
          <a:p>
            <a:pPr marL="227013" indent="-227013">
              <a:spcBef>
                <a:spcPts val="400"/>
              </a:spcBef>
              <a:buFont typeface="Wingdings" panose="05000000000000000000" pitchFamily="2" charset="2"/>
              <a:buChar char="§"/>
            </a:pPr>
            <a:r>
              <a:rPr lang="en-US" sz="1050" dirty="0" smtClean="0"/>
              <a:t>Spreads </a:t>
            </a:r>
            <a:r>
              <a:rPr lang="en-US" sz="1050" dirty="0"/>
              <a:t>between mortgage rates and 10-year Treasury </a:t>
            </a:r>
            <a:r>
              <a:rPr lang="en-US" sz="1050" b="1" dirty="0"/>
              <a:t>yields </a:t>
            </a:r>
            <a:r>
              <a:rPr lang="en-US" sz="1050" b="1" dirty="0" smtClean="0"/>
              <a:t>widen </a:t>
            </a:r>
            <a:r>
              <a:rPr lang="en-US" sz="1050" dirty="0"/>
              <a:t>through the end of </a:t>
            </a:r>
            <a:r>
              <a:rPr lang="en-US" sz="1050" dirty="0" smtClean="0"/>
              <a:t>2016</a:t>
            </a:r>
          </a:p>
          <a:p>
            <a:pPr marL="227013" indent="-227013">
              <a:spcBef>
                <a:spcPts val="400"/>
              </a:spcBef>
              <a:buFont typeface="Wingdings" panose="05000000000000000000" pitchFamily="2" charset="2"/>
              <a:buChar char="§"/>
            </a:pPr>
            <a:r>
              <a:rPr lang="en-US" sz="1050" b="1" dirty="0" smtClean="0"/>
              <a:t>Equity </a:t>
            </a:r>
            <a:r>
              <a:rPr lang="en-US" sz="1050" b="1" dirty="0"/>
              <a:t>prices fall </a:t>
            </a:r>
            <a:r>
              <a:rPr lang="en-US" sz="1050" b="1" dirty="0" smtClean="0"/>
              <a:t>~25%</a:t>
            </a:r>
            <a:r>
              <a:rPr lang="en-US" sz="1050" dirty="0" smtClean="0"/>
              <a:t> </a:t>
            </a:r>
            <a:r>
              <a:rPr lang="en-US" sz="1050" dirty="0"/>
              <a:t>through </a:t>
            </a:r>
            <a:r>
              <a:rPr lang="en-US" sz="1050" dirty="0" smtClean="0"/>
              <a:t>Q4 ’16; moderate </a:t>
            </a:r>
            <a:r>
              <a:rPr lang="en-US" sz="1050" dirty="0"/>
              <a:t>rise in equity market </a:t>
            </a:r>
            <a:r>
              <a:rPr lang="en-US" sz="1050" dirty="0" smtClean="0"/>
              <a:t>volatility</a:t>
            </a:r>
          </a:p>
          <a:p>
            <a:pPr marL="227013" indent="-227013">
              <a:spcBef>
                <a:spcPts val="400"/>
              </a:spcBef>
              <a:buFont typeface="Wingdings" panose="05000000000000000000" pitchFamily="2" charset="2"/>
              <a:buChar char="§"/>
            </a:pPr>
            <a:r>
              <a:rPr lang="en-US" sz="1050" b="1" dirty="0" smtClean="0"/>
              <a:t>Commercial </a:t>
            </a:r>
            <a:r>
              <a:rPr lang="en-US" sz="1050" b="1" dirty="0"/>
              <a:t>real estate prices </a:t>
            </a:r>
            <a:r>
              <a:rPr lang="en-US" sz="1050" b="1" dirty="0" smtClean="0"/>
              <a:t>fall 12% </a:t>
            </a:r>
            <a:r>
              <a:rPr lang="en-US" sz="1050" dirty="0"/>
              <a:t>through </a:t>
            </a:r>
            <a:r>
              <a:rPr lang="en-US" sz="1050" dirty="0" smtClean="0"/>
              <a:t>Q3 ‘17; </a:t>
            </a:r>
            <a:r>
              <a:rPr lang="en-US" sz="1050" b="1" dirty="0" smtClean="0"/>
              <a:t>house </a:t>
            </a:r>
            <a:r>
              <a:rPr lang="en-US" sz="1050" b="1" dirty="0"/>
              <a:t>prices fall </a:t>
            </a:r>
            <a:r>
              <a:rPr lang="en-US" sz="1050" b="1" dirty="0" smtClean="0"/>
              <a:t>12%</a:t>
            </a:r>
            <a:r>
              <a:rPr lang="en-US" sz="1050" dirty="0" smtClean="0"/>
              <a:t> </a:t>
            </a:r>
            <a:r>
              <a:rPr lang="en-US" sz="1050" dirty="0"/>
              <a:t>through </a:t>
            </a:r>
            <a:r>
              <a:rPr lang="en-US" sz="1050" dirty="0" smtClean="0"/>
              <a:t>Q3 ‘18</a:t>
            </a:r>
          </a:p>
          <a:p>
            <a:pPr marL="227013" indent="-227013">
              <a:spcBef>
                <a:spcPts val="400"/>
              </a:spcBef>
              <a:buFont typeface="Wingdings" panose="05000000000000000000" pitchFamily="2" charset="2"/>
              <a:buChar char="§"/>
            </a:pPr>
            <a:r>
              <a:rPr lang="en-US" sz="1050" dirty="0" smtClean="0"/>
              <a:t>Following </a:t>
            </a:r>
            <a:r>
              <a:rPr lang="en-US" sz="1050" dirty="0"/>
              <a:t>the end of the recession in the </a:t>
            </a:r>
            <a:r>
              <a:rPr lang="en-US" sz="1050" dirty="0" smtClean="0"/>
              <a:t>US, initial recovery is slow and then gains </a:t>
            </a:r>
            <a:r>
              <a:rPr lang="en-US" sz="1050" dirty="0"/>
              <a:t>speed; </a:t>
            </a:r>
            <a:r>
              <a:rPr lang="en-US" sz="1050" b="1" dirty="0"/>
              <a:t>real </a:t>
            </a:r>
            <a:r>
              <a:rPr lang="en-US" sz="1050" b="1" dirty="0" smtClean="0"/>
              <a:t>US </a:t>
            </a:r>
            <a:r>
              <a:rPr lang="en-US" sz="1050" b="1" dirty="0"/>
              <a:t>GDP growth </a:t>
            </a:r>
            <a:r>
              <a:rPr lang="en-US" sz="1050" b="1" dirty="0" smtClean="0"/>
              <a:t>reaches 3%</a:t>
            </a:r>
            <a:r>
              <a:rPr lang="en-US" sz="1050" dirty="0" smtClean="0"/>
              <a:t> </a:t>
            </a:r>
            <a:r>
              <a:rPr lang="en-US" sz="1050" dirty="0"/>
              <a:t>at an annual rate by the middle of </a:t>
            </a:r>
            <a:r>
              <a:rPr lang="en-US" sz="1050" dirty="0" smtClean="0"/>
              <a:t>2018; The </a:t>
            </a:r>
            <a:r>
              <a:rPr lang="en-US" sz="1050" b="1" dirty="0"/>
              <a:t>unemployment rate declines </a:t>
            </a:r>
            <a:r>
              <a:rPr lang="en-US" sz="1050" b="1" dirty="0" smtClean="0"/>
              <a:t>modestly to about 7% </a:t>
            </a:r>
            <a:r>
              <a:rPr lang="en-US" sz="1050" dirty="0"/>
              <a:t>by the end of the scenario </a:t>
            </a:r>
            <a:r>
              <a:rPr lang="en-US" sz="1050" dirty="0" smtClean="0"/>
              <a:t>period</a:t>
            </a:r>
            <a:endParaRPr lang="en-US" sz="1050" dirty="0"/>
          </a:p>
          <a:p>
            <a:pPr marL="227013" indent="-227013">
              <a:spcBef>
                <a:spcPts val="400"/>
              </a:spcBef>
              <a:buFont typeface="Wingdings" panose="05000000000000000000" pitchFamily="2" charset="2"/>
              <a:buChar char="§"/>
            </a:pPr>
            <a:r>
              <a:rPr lang="en-US" sz="1050" dirty="0" smtClean="0"/>
              <a:t>Moderate recession in the euro area, UK, and Japan</a:t>
            </a:r>
          </a:p>
          <a:p>
            <a:pPr marL="227013" indent="-227013">
              <a:spcBef>
                <a:spcPts val="400"/>
              </a:spcBef>
              <a:buFont typeface="Wingdings" panose="05000000000000000000" pitchFamily="2" charset="2"/>
              <a:buChar char="§"/>
            </a:pPr>
            <a:r>
              <a:rPr lang="en-US" sz="1050" dirty="0" smtClean="0"/>
              <a:t>Weakness in global demand results </a:t>
            </a:r>
            <a:r>
              <a:rPr lang="en-US" sz="1050" dirty="0"/>
              <a:t>in deflation across all of the foreign economies under </a:t>
            </a:r>
            <a:r>
              <a:rPr lang="en-US" sz="1050" dirty="0" smtClean="0"/>
              <a:t>consideration</a:t>
            </a:r>
          </a:p>
          <a:p>
            <a:endParaRPr lang="en-US" sz="1050" dirty="0"/>
          </a:p>
          <a:p>
            <a:pPr marL="227013" indent="-227013">
              <a:spcBef>
                <a:spcPts val="400"/>
              </a:spcBef>
              <a:buFont typeface="Wingdings" panose="05000000000000000000" pitchFamily="2" charset="2"/>
              <a:buChar char="§"/>
            </a:pPr>
            <a:endParaRPr lang="en-US" sz="1050" dirty="0" smtClean="0"/>
          </a:p>
        </p:txBody>
      </p:sp>
      <p:graphicFrame>
        <p:nvGraphicFramePr>
          <p:cNvPr id="13" name="Table 12"/>
          <p:cNvGraphicFramePr>
            <a:graphicFrameLocks noGrp="1"/>
          </p:cNvGraphicFramePr>
          <p:nvPr>
            <p:extLst>
              <p:ext uri="{D42A27DB-BD31-4B8C-83A1-F6EECF244321}">
                <p14:modId xmlns:p14="http://schemas.microsoft.com/office/powerpoint/2010/main" val="4274455438"/>
              </p:ext>
            </p:extLst>
          </p:nvPr>
        </p:nvGraphicFramePr>
        <p:xfrm>
          <a:off x="5745162" y="1138117"/>
          <a:ext cx="3048000" cy="4910328"/>
        </p:xfrm>
        <a:graphic>
          <a:graphicData uri="http://schemas.openxmlformats.org/drawingml/2006/table">
            <a:tbl>
              <a:tblPr firstRow="1" bandRow="1">
                <a:tableStyleId>{5C22544A-7EE6-4342-B048-85BDC9FD1C3A}</a:tableStyleId>
              </a:tblPr>
              <a:tblGrid>
                <a:gridCol w="746472"/>
                <a:gridCol w="974957"/>
                <a:gridCol w="1326571"/>
              </a:tblGrid>
              <a:tr h="214378">
                <a:tc>
                  <a:txBody>
                    <a:bodyPr/>
                    <a:lstStyle/>
                    <a:p>
                      <a:r>
                        <a:rPr lang="en-US" sz="900" dirty="0" smtClean="0">
                          <a:solidFill>
                            <a:schemeClr val="tx1"/>
                          </a:solidFill>
                        </a:rPr>
                        <a:t>Q0</a:t>
                      </a:r>
                      <a:endParaRPr lang="en-US" sz="900" dirty="0">
                        <a:solidFill>
                          <a:schemeClr val="tx1"/>
                        </a:solidFill>
                      </a:endParaRPr>
                    </a:p>
                  </a:txBody>
                  <a:tcPr/>
                </a:tc>
                <a:tc>
                  <a:txBody>
                    <a:bodyPr/>
                    <a:lstStyle/>
                    <a:p>
                      <a:r>
                        <a:rPr lang="en-US" sz="900" dirty="0" smtClean="0">
                          <a:solidFill>
                            <a:schemeClr val="tx1"/>
                          </a:solidFill>
                        </a:rPr>
                        <a:t>Most Stressed</a:t>
                      </a:r>
                      <a:endParaRPr lang="en-US" sz="900" dirty="0">
                        <a:solidFill>
                          <a:schemeClr val="tx1"/>
                        </a:solidFill>
                      </a:endParaRPr>
                    </a:p>
                  </a:txBody>
                  <a:tcPr/>
                </a:tc>
                <a:tc>
                  <a:txBody>
                    <a:bodyPr/>
                    <a:lstStyle/>
                    <a:p>
                      <a:r>
                        <a:rPr lang="en-US" sz="900" dirty="0" smtClean="0">
                          <a:solidFill>
                            <a:schemeClr val="tx1"/>
                          </a:solidFill>
                        </a:rPr>
                        <a:t>Q0 - Most Stressed</a:t>
                      </a:r>
                      <a:r>
                        <a:rPr lang="en-US" sz="900" baseline="30000" dirty="0" smtClean="0">
                          <a:solidFill>
                            <a:schemeClr val="tx1"/>
                          </a:solidFill>
                        </a:rPr>
                        <a:t>1</a:t>
                      </a:r>
                      <a:endParaRPr lang="en-US" sz="900" baseline="30000" dirty="0">
                        <a:solidFill>
                          <a:schemeClr val="tx1"/>
                        </a:solidFill>
                      </a:endParaRPr>
                    </a:p>
                  </a:txBody>
                  <a:tcPr/>
                </a:tc>
              </a:tr>
              <a:tr h="292608">
                <a:tc>
                  <a:txBody>
                    <a:bodyPr/>
                    <a:lstStyle/>
                    <a:p>
                      <a:pPr algn="ctr" fontAlgn="ctr"/>
                      <a:r>
                        <a:rPr lang="en-US" sz="900" b="0" i="0" u="none" strike="noStrike">
                          <a:solidFill>
                            <a:srgbClr val="000000"/>
                          </a:solidFill>
                          <a:effectLst/>
                          <a:latin typeface="Arial"/>
                        </a:rPr>
                        <a:t>1.9</a:t>
                      </a:r>
                    </a:p>
                  </a:txBody>
                  <a:tcPr marL="9525" marR="9525" marT="9525" marB="0" anchor="ctr"/>
                </a:tc>
                <a:tc>
                  <a:txBody>
                    <a:bodyPr/>
                    <a:lstStyle/>
                    <a:p>
                      <a:pPr algn="ctr" fontAlgn="ctr"/>
                      <a:r>
                        <a:rPr lang="en-US" sz="900" b="0" i="0" u="none" strike="noStrike" dirty="0">
                          <a:solidFill>
                            <a:srgbClr val="000000"/>
                          </a:solidFill>
                          <a:effectLst/>
                          <a:latin typeface="Arial"/>
                        </a:rPr>
                        <a:t>-2.8, </a:t>
                      </a:r>
                      <a:r>
                        <a:rPr lang="en-US" sz="900" b="0" i="0" u="none" strike="noStrike" dirty="0">
                          <a:solidFill>
                            <a:schemeClr val="tx1">
                              <a:lumMod val="50000"/>
                              <a:lumOff val="50000"/>
                            </a:schemeClr>
                          </a:solidFill>
                          <a:effectLst/>
                          <a:latin typeface="Arial"/>
                        </a:rPr>
                        <a:t>Q2</a:t>
                      </a:r>
                    </a:p>
                  </a:txBody>
                  <a:tcPr marL="9525" marR="9525" marT="9525" marB="0" anchor="ctr"/>
                </a:tc>
                <a:tc>
                  <a:txBody>
                    <a:bodyPr/>
                    <a:lstStyle/>
                    <a:p>
                      <a:pPr algn="ctr" fontAlgn="ctr"/>
                      <a:r>
                        <a:rPr lang="en-US" sz="900" b="0" i="0" u="none" strike="noStrike">
                          <a:solidFill>
                            <a:srgbClr val="000000"/>
                          </a:solidFill>
                          <a:effectLst/>
                          <a:latin typeface="Arial"/>
                        </a:rPr>
                        <a:t>-4.7</a:t>
                      </a:r>
                    </a:p>
                  </a:txBody>
                  <a:tcPr marL="9525" marR="9525" marT="9525" marB="0" anchor="ctr"/>
                </a:tc>
              </a:tr>
              <a:tr h="292608">
                <a:tc>
                  <a:txBody>
                    <a:bodyPr/>
                    <a:lstStyle/>
                    <a:p>
                      <a:pPr algn="ctr" fontAlgn="ctr"/>
                      <a:r>
                        <a:rPr lang="en-US" sz="900" b="0" i="0" u="none" strike="noStrike">
                          <a:solidFill>
                            <a:srgbClr val="000000"/>
                          </a:solidFill>
                          <a:effectLst/>
                          <a:latin typeface="Arial"/>
                        </a:rPr>
                        <a:t>5.0</a:t>
                      </a:r>
                    </a:p>
                  </a:txBody>
                  <a:tcPr marL="9525" marR="9525" marT="9525" marB="0" anchor="ctr"/>
                </a:tc>
                <a:tc>
                  <a:txBody>
                    <a:bodyPr/>
                    <a:lstStyle/>
                    <a:p>
                      <a:pPr algn="ctr" fontAlgn="ctr"/>
                      <a:r>
                        <a:rPr lang="en-US" sz="900" b="0" i="0" u="none" strike="noStrike" dirty="0">
                          <a:solidFill>
                            <a:srgbClr val="000000"/>
                          </a:solidFill>
                          <a:effectLst/>
                          <a:latin typeface="Arial"/>
                        </a:rPr>
                        <a:t>7.5, </a:t>
                      </a:r>
                      <a:r>
                        <a:rPr lang="en-US" sz="900" b="0" i="0" u="none" strike="noStrike" dirty="0">
                          <a:solidFill>
                            <a:schemeClr val="tx1">
                              <a:lumMod val="50000"/>
                              <a:lumOff val="50000"/>
                            </a:schemeClr>
                          </a:solidFill>
                          <a:effectLst/>
                          <a:latin typeface="Arial"/>
                        </a:rPr>
                        <a:t>Q8</a:t>
                      </a:r>
                    </a:p>
                  </a:txBody>
                  <a:tcPr marL="9525" marR="9525" marT="9525" marB="0" anchor="ctr"/>
                </a:tc>
                <a:tc>
                  <a:txBody>
                    <a:bodyPr/>
                    <a:lstStyle/>
                    <a:p>
                      <a:pPr algn="ctr" fontAlgn="ctr"/>
                      <a:r>
                        <a:rPr lang="en-US" sz="900" b="0" i="0" u="none" strike="noStrike">
                          <a:solidFill>
                            <a:srgbClr val="000000"/>
                          </a:solidFill>
                          <a:effectLst/>
                          <a:latin typeface="Arial"/>
                        </a:rPr>
                        <a:t>2.5</a:t>
                      </a:r>
                    </a:p>
                  </a:txBody>
                  <a:tcPr marL="9525" marR="9525" marT="9525" marB="0" anchor="ctr"/>
                </a:tc>
              </a:tr>
              <a:tr h="292608">
                <a:tc>
                  <a:txBody>
                    <a:bodyPr/>
                    <a:lstStyle/>
                    <a:p>
                      <a:pPr algn="ctr" fontAlgn="ctr"/>
                      <a:r>
                        <a:rPr lang="en-US" sz="900" b="0" i="0" u="none" strike="noStrike">
                          <a:solidFill>
                            <a:srgbClr val="000000"/>
                          </a:solidFill>
                          <a:effectLst/>
                          <a:latin typeface="Arial"/>
                        </a:rPr>
                        <a:t>0.1</a:t>
                      </a:r>
                    </a:p>
                  </a:txBody>
                  <a:tcPr marL="9525" marR="9525" marT="9525" marB="0" anchor="ctr"/>
                </a:tc>
                <a:tc>
                  <a:txBody>
                    <a:bodyPr/>
                    <a:lstStyle/>
                    <a:p>
                      <a:pPr algn="ctr" fontAlgn="ctr"/>
                      <a:r>
                        <a:rPr lang="en-US" sz="900" b="0" i="0" u="none" strike="noStrike" dirty="0">
                          <a:solidFill>
                            <a:srgbClr val="000000"/>
                          </a:solidFill>
                          <a:effectLst/>
                          <a:latin typeface="Arial"/>
                        </a:rPr>
                        <a:t>0.1,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0.0</a:t>
                      </a:r>
                    </a:p>
                  </a:txBody>
                  <a:tcPr marL="9525" marR="9525" marT="9525" marB="0" anchor="ctr"/>
                </a:tc>
              </a:tr>
              <a:tr h="292608">
                <a:tc>
                  <a:txBody>
                    <a:bodyPr/>
                    <a:lstStyle/>
                    <a:p>
                      <a:pPr algn="ctr" fontAlgn="ctr"/>
                      <a:r>
                        <a:rPr lang="en-US" sz="900" b="0" i="0" u="none" strike="noStrike">
                          <a:solidFill>
                            <a:srgbClr val="000000"/>
                          </a:solidFill>
                          <a:effectLst/>
                          <a:latin typeface="Arial"/>
                        </a:rPr>
                        <a:t>1.6</a:t>
                      </a:r>
                    </a:p>
                  </a:txBody>
                  <a:tcPr marL="9525" marR="9525" marT="9525" marB="0" anchor="ctr"/>
                </a:tc>
                <a:tc>
                  <a:txBody>
                    <a:bodyPr/>
                    <a:lstStyle/>
                    <a:p>
                      <a:pPr algn="ctr" fontAlgn="ctr"/>
                      <a:r>
                        <a:rPr lang="en-US" sz="900" b="0" i="0" u="none" strike="noStrike" dirty="0">
                          <a:solidFill>
                            <a:srgbClr val="000000"/>
                          </a:solidFill>
                          <a:effectLst/>
                          <a:latin typeface="Arial"/>
                        </a:rPr>
                        <a:t>0.5,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-1.1</a:t>
                      </a:r>
                    </a:p>
                  </a:txBody>
                  <a:tcPr marL="9525" marR="9525" marT="9525" marB="0" anchor="ctr"/>
                </a:tc>
              </a:tr>
              <a:tr h="292608">
                <a:tc>
                  <a:txBody>
                    <a:bodyPr/>
                    <a:lstStyle/>
                    <a:p>
                      <a:pPr algn="ctr" fontAlgn="ctr"/>
                      <a:r>
                        <a:rPr lang="en-US" sz="900" b="0" i="0" u="none" strike="noStrike">
                          <a:solidFill>
                            <a:srgbClr val="000000"/>
                          </a:solidFill>
                          <a:effectLst/>
                          <a:latin typeface="Arial"/>
                        </a:rPr>
                        <a:t>2.2</a:t>
                      </a:r>
                    </a:p>
                  </a:txBody>
                  <a:tcPr marL="9525" marR="9525" marT="9525" marB="0" anchor="ctr"/>
                </a:tc>
                <a:tc>
                  <a:txBody>
                    <a:bodyPr/>
                    <a:lstStyle/>
                    <a:p>
                      <a:pPr algn="ctr" fontAlgn="ctr"/>
                      <a:r>
                        <a:rPr lang="en-US" sz="900" b="0" i="0" u="none" strike="noStrike" dirty="0">
                          <a:solidFill>
                            <a:srgbClr val="000000"/>
                          </a:solidFill>
                          <a:effectLst/>
                          <a:latin typeface="Arial"/>
                        </a:rPr>
                        <a:t>1.3,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-0.9</a:t>
                      </a:r>
                    </a:p>
                  </a:txBody>
                  <a:tcPr marL="9525" marR="9525" marT="9525" marB="0" anchor="ctr"/>
                </a:tc>
              </a:tr>
              <a:tr h="292608">
                <a:tc>
                  <a:txBody>
                    <a:bodyPr/>
                    <a:lstStyle/>
                    <a:p>
                      <a:pPr algn="ctr" fontAlgn="ctr"/>
                      <a:r>
                        <a:rPr lang="en-US" sz="900" b="0" i="0" u="none" strike="noStrike">
                          <a:solidFill>
                            <a:srgbClr val="000000"/>
                          </a:solidFill>
                          <a:effectLst/>
                          <a:latin typeface="Arial"/>
                        </a:rPr>
                        <a:t>5.4</a:t>
                      </a:r>
                    </a:p>
                  </a:txBody>
                  <a:tcPr marL="9525" marR="9525" marT="9525" marB="0" anchor="ctr"/>
                </a:tc>
                <a:tc>
                  <a:txBody>
                    <a:bodyPr/>
                    <a:lstStyle/>
                    <a:p>
                      <a:pPr algn="ctr" fontAlgn="ctr"/>
                      <a:r>
                        <a:rPr lang="en-US" sz="900" b="0" i="0" u="none" strike="noStrike" dirty="0">
                          <a:solidFill>
                            <a:srgbClr val="000000"/>
                          </a:solidFill>
                          <a:effectLst/>
                          <a:latin typeface="Arial"/>
                        </a:rPr>
                        <a:t>5.8, </a:t>
                      </a:r>
                      <a:r>
                        <a:rPr lang="en-US" sz="900" b="0" i="0" u="none" strike="noStrike" dirty="0">
                          <a:solidFill>
                            <a:schemeClr val="tx1">
                              <a:lumMod val="50000"/>
                              <a:lumOff val="50000"/>
                            </a:schemeClr>
                          </a:solidFill>
                          <a:effectLst/>
                          <a:latin typeface="Arial"/>
                        </a:rPr>
                        <a:t>Q5</a:t>
                      </a:r>
                    </a:p>
                  </a:txBody>
                  <a:tcPr marL="9525" marR="9525" marT="9525" marB="0" anchor="ctr"/>
                </a:tc>
                <a:tc>
                  <a:txBody>
                    <a:bodyPr/>
                    <a:lstStyle/>
                    <a:p>
                      <a:pPr algn="ctr" fontAlgn="ctr"/>
                      <a:r>
                        <a:rPr lang="en-US" sz="900" b="0" i="0" u="none" strike="noStrike">
                          <a:solidFill>
                            <a:srgbClr val="000000"/>
                          </a:solidFill>
                          <a:effectLst/>
                          <a:latin typeface="Arial"/>
                        </a:rPr>
                        <a:t>0.4</a:t>
                      </a:r>
                    </a:p>
                  </a:txBody>
                  <a:tcPr marL="9525" marR="9525" marT="9525" marB="0" anchor="ctr"/>
                </a:tc>
              </a:tr>
              <a:tr h="292608">
                <a:tc>
                  <a:txBody>
                    <a:bodyPr/>
                    <a:lstStyle/>
                    <a:p>
                      <a:pPr algn="ctr" fontAlgn="ctr"/>
                      <a:r>
                        <a:rPr lang="en-US" sz="900" b="0" i="0" u="none" strike="noStrike">
                          <a:solidFill>
                            <a:srgbClr val="000000"/>
                          </a:solidFill>
                          <a:effectLst/>
                          <a:latin typeface="Arial"/>
                        </a:rPr>
                        <a:t>3.2</a:t>
                      </a:r>
                    </a:p>
                  </a:txBody>
                  <a:tcPr marL="9525" marR="9525" marT="9525" marB="0" anchor="ctr"/>
                </a:tc>
                <a:tc>
                  <a:txBody>
                    <a:bodyPr/>
                    <a:lstStyle/>
                    <a:p>
                      <a:pPr algn="ctr" fontAlgn="ctr"/>
                      <a:r>
                        <a:rPr lang="en-US" sz="900" b="0" i="0" u="none" strike="noStrike" dirty="0">
                          <a:solidFill>
                            <a:srgbClr val="000000"/>
                          </a:solidFill>
                          <a:effectLst/>
                          <a:latin typeface="Arial"/>
                        </a:rPr>
                        <a:t>4.1, </a:t>
                      </a:r>
                      <a:r>
                        <a:rPr lang="en-US" sz="900" b="0" i="0" u="none" strike="noStrike" dirty="0">
                          <a:solidFill>
                            <a:schemeClr val="tx1">
                              <a:lumMod val="50000"/>
                              <a:lumOff val="50000"/>
                            </a:schemeClr>
                          </a:solidFill>
                          <a:effectLst/>
                          <a:latin typeface="Arial"/>
                        </a:rPr>
                        <a:t>Q4</a:t>
                      </a:r>
                    </a:p>
                  </a:txBody>
                  <a:tcPr marL="9525" marR="9525" marT="9525" marB="0" anchor="ctr"/>
                </a:tc>
                <a:tc>
                  <a:txBody>
                    <a:bodyPr/>
                    <a:lstStyle/>
                    <a:p>
                      <a:pPr algn="ctr" fontAlgn="ctr"/>
                      <a:r>
                        <a:rPr lang="en-US" sz="900" b="0" i="0" u="none" strike="noStrike">
                          <a:solidFill>
                            <a:srgbClr val="000000"/>
                          </a:solidFill>
                          <a:effectLst/>
                          <a:latin typeface="Arial"/>
                        </a:rPr>
                        <a:t>0.9</a:t>
                      </a:r>
                    </a:p>
                  </a:txBody>
                  <a:tcPr marL="9525" marR="9525" marT="9525" marB="0" anchor="ctr"/>
                </a:tc>
              </a:tr>
              <a:tr h="292608">
                <a:tc>
                  <a:txBody>
                    <a:bodyPr/>
                    <a:lstStyle/>
                    <a:p>
                      <a:pPr algn="ctr" fontAlgn="ctr"/>
                      <a:r>
                        <a:rPr lang="en-US" sz="900" b="0" i="0" u="none" strike="noStrike">
                          <a:solidFill>
                            <a:srgbClr val="000000"/>
                          </a:solidFill>
                          <a:effectLst/>
                          <a:latin typeface="Arial"/>
                        </a:rPr>
                        <a:t>273.4</a:t>
                      </a:r>
                    </a:p>
                  </a:txBody>
                  <a:tcPr marL="9525" marR="9525" marT="9525" marB="0" anchor="ctr"/>
                </a:tc>
                <a:tc>
                  <a:txBody>
                    <a:bodyPr/>
                    <a:lstStyle/>
                    <a:p>
                      <a:pPr algn="ctr" fontAlgn="ctr"/>
                      <a:r>
                        <a:rPr lang="en-US" sz="900" b="0" i="0" u="none" strike="noStrike" dirty="0">
                          <a:solidFill>
                            <a:srgbClr val="000000"/>
                          </a:solidFill>
                          <a:effectLst/>
                          <a:latin typeface="Arial"/>
                        </a:rPr>
                        <a:t>240.5, </a:t>
                      </a:r>
                      <a:r>
                        <a:rPr lang="en-US" sz="900" b="0" i="0" u="none" strike="noStrike" dirty="0">
                          <a:solidFill>
                            <a:schemeClr val="tx1">
                              <a:lumMod val="50000"/>
                              <a:lumOff val="50000"/>
                            </a:schemeClr>
                          </a:solidFill>
                          <a:effectLst/>
                          <a:latin typeface="Arial"/>
                        </a:rPr>
                        <a:t>Q7</a:t>
                      </a:r>
                    </a:p>
                  </a:txBody>
                  <a:tcPr marL="9525" marR="9525" marT="9525" marB="0" anchor="ctr"/>
                </a:tc>
                <a:tc>
                  <a:txBody>
                    <a:bodyPr/>
                    <a:lstStyle/>
                    <a:p>
                      <a:pPr algn="ctr" fontAlgn="ctr"/>
                      <a:r>
                        <a:rPr lang="en-US" sz="900" b="0" i="0" u="none" strike="noStrike">
                          <a:solidFill>
                            <a:srgbClr val="000000"/>
                          </a:solidFill>
                          <a:effectLst/>
                          <a:latin typeface="Arial"/>
                        </a:rPr>
                        <a:t>-12.0%</a:t>
                      </a:r>
                    </a:p>
                  </a:txBody>
                  <a:tcPr marL="9525" marR="9525" marT="9525" marB="0" anchor="ctr"/>
                </a:tc>
              </a:tr>
              <a:tr h="292608">
                <a:tc>
                  <a:txBody>
                    <a:bodyPr/>
                    <a:lstStyle/>
                    <a:p>
                      <a:pPr algn="ctr" fontAlgn="ctr"/>
                      <a:r>
                        <a:rPr lang="en-US" sz="900" b="0" i="0" u="none" strike="noStrike">
                          <a:solidFill>
                            <a:srgbClr val="000000"/>
                          </a:solidFill>
                          <a:effectLst/>
                          <a:latin typeface="Arial"/>
                        </a:rPr>
                        <a:t>180.3</a:t>
                      </a:r>
                    </a:p>
                  </a:txBody>
                  <a:tcPr marL="9525" marR="9525" marT="9525" marB="0" anchor="ctr"/>
                </a:tc>
                <a:tc>
                  <a:txBody>
                    <a:bodyPr/>
                    <a:lstStyle/>
                    <a:p>
                      <a:pPr algn="ctr" fontAlgn="ctr"/>
                      <a:r>
                        <a:rPr lang="en-US" sz="900" b="0" i="0" u="none" strike="noStrike" dirty="0">
                          <a:solidFill>
                            <a:srgbClr val="000000"/>
                          </a:solidFill>
                          <a:effectLst/>
                          <a:latin typeface="Arial"/>
                        </a:rPr>
                        <a:t>159.3, </a:t>
                      </a:r>
                      <a:r>
                        <a:rPr lang="en-US" sz="900" b="0" i="0" u="none" strike="noStrike" dirty="0">
                          <a:solidFill>
                            <a:schemeClr val="tx1">
                              <a:lumMod val="50000"/>
                              <a:lumOff val="50000"/>
                            </a:schemeClr>
                          </a:solidFill>
                          <a:effectLst/>
                          <a:latin typeface="Arial"/>
                        </a:rPr>
                        <a:t>Q9</a:t>
                      </a:r>
                    </a:p>
                  </a:txBody>
                  <a:tcPr marL="9525" marR="9525" marT="9525" marB="0" anchor="ctr"/>
                </a:tc>
                <a:tc>
                  <a:txBody>
                    <a:bodyPr/>
                    <a:lstStyle/>
                    <a:p>
                      <a:pPr algn="ctr" fontAlgn="ctr"/>
                      <a:r>
                        <a:rPr lang="en-US" sz="900" b="0" i="0" u="none" strike="noStrike">
                          <a:solidFill>
                            <a:srgbClr val="000000"/>
                          </a:solidFill>
                          <a:effectLst/>
                          <a:latin typeface="Arial"/>
                        </a:rPr>
                        <a:t>-11.7%</a:t>
                      </a:r>
                    </a:p>
                  </a:txBody>
                  <a:tcPr marL="9525" marR="9525" marT="9525" marB="0" anchor="ctr"/>
                </a:tc>
              </a:tr>
              <a:tr h="292608">
                <a:tc>
                  <a:txBody>
                    <a:bodyPr/>
                    <a:lstStyle/>
                    <a:p>
                      <a:pPr algn="ctr" fontAlgn="ctr"/>
                      <a:r>
                        <a:rPr lang="en-US" sz="900" b="0" i="0" u="none" strike="noStrike">
                          <a:solidFill>
                            <a:srgbClr val="000000"/>
                          </a:solidFill>
                          <a:effectLst/>
                          <a:latin typeface="Arial"/>
                        </a:rPr>
                        <a:t>5.2</a:t>
                      </a:r>
                    </a:p>
                  </a:txBody>
                  <a:tcPr marL="9525" marR="9525" marT="9525" marB="0" anchor="ctr"/>
                </a:tc>
                <a:tc>
                  <a:txBody>
                    <a:bodyPr/>
                    <a:lstStyle/>
                    <a:p>
                      <a:pPr algn="ctr" fontAlgn="ctr"/>
                      <a:r>
                        <a:rPr lang="en-US" sz="900" b="0" i="0" u="none" strike="noStrike" dirty="0">
                          <a:solidFill>
                            <a:srgbClr val="000000"/>
                          </a:solidFill>
                          <a:effectLst/>
                          <a:latin typeface="Arial"/>
                        </a:rPr>
                        <a:t>4.2, </a:t>
                      </a:r>
                      <a:r>
                        <a:rPr lang="en-US" sz="900" b="0" i="0" u="none" strike="noStrike" dirty="0">
                          <a:solidFill>
                            <a:schemeClr val="tx1">
                              <a:lumMod val="50000"/>
                              <a:lumOff val="50000"/>
                            </a:schemeClr>
                          </a:solidFill>
                          <a:effectLst/>
                          <a:latin typeface="Arial"/>
                        </a:rPr>
                        <a:t>Q8</a:t>
                      </a:r>
                    </a:p>
                  </a:txBody>
                  <a:tcPr marL="9525" marR="9525" marT="9525" marB="0" anchor="ctr"/>
                </a:tc>
                <a:tc>
                  <a:txBody>
                    <a:bodyPr/>
                    <a:lstStyle/>
                    <a:p>
                      <a:pPr algn="ctr" fontAlgn="ctr"/>
                      <a:r>
                        <a:rPr lang="en-US" sz="900" b="0" i="0" u="none" strike="noStrike">
                          <a:solidFill>
                            <a:srgbClr val="000000"/>
                          </a:solidFill>
                          <a:effectLst/>
                          <a:latin typeface="Arial"/>
                        </a:rPr>
                        <a:t>-19.6%</a:t>
                      </a:r>
                    </a:p>
                  </a:txBody>
                  <a:tcPr marL="9525" marR="9525" marT="9525" marB="0" anchor="ctr"/>
                </a:tc>
              </a:tr>
              <a:tr h="292608">
                <a:tc>
                  <a:txBody>
                    <a:bodyPr/>
                    <a:lstStyle/>
                    <a:p>
                      <a:pPr algn="ctr" fontAlgn="ctr"/>
                      <a:r>
                        <a:rPr lang="en-US" sz="900" b="0" i="0" u="none" strike="noStrike">
                          <a:solidFill>
                            <a:srgbClr val="000000"/>
                          </a:solidFill>
                          <a:effectLst/>
                          <a:latin typeface="Arial"/>
                        </a:rPr>
                        <a:t>2,053.2</a:t>
                      </a:r>
                    </a:p>
                  </a:txBody>
                  <a:tcPr marL="9525" marR="9525" marT="9525" marB="0" anchor="ctr"/>
                </a:tc>
                <a:tc>
                  <a:txBody>
                    <a:bodyPr/>
                    <a:lstStyle/>
                    <a:p>
                      <a:pPr algn="ctr" fontAlgn="ctr"/>
                      <a:r>
                        <a:rPr lang="en-US" sz="900" b="0" i="0" u="none" strike="noStrike" dirty="0">
                          <a:solidFill>
                            <a:srgbClr val="000000"/>
                          </a:solidFill>
                          <a:effectLst/>
                          <a:latin typeface="Arial"/>
                        </a:rPr>
                        <a:t>1511.7, </a:t>
                      </a:r>
                      <a:r>
                        <a:rPr lang="en-US" sz="900" b="0" i="0" u="none" strike="noStrike" dirty="0">
                          <a:solidFill>
                            <a:schemeClr val="tx1">
                              <a:lumMod val="50000"/>
                              <a:lumOff val="50000"/>
                            </a:schemeClr>
                          </a:solidFill>
                          <a:effectLst/>
                          <a:latin typeface="Arial"/>
                        </a:rPr>
                        <a:t>Q4</a:t>
                      </a:r>
                    </a:p>
                  </a:txBody>
                  <a:tcPr marL="9525" marR="9525" marT="9525" marB="0" anchor="ctr"/>
                </a:tc>
                <a:tc>
                  <a:txBody>
                    <a:bodyPr/>
                    <a:lstStyle/>
                    <a:p>
                      <a:pPr algn="ctr" fontAlgn="ctr"/>
                      <a:r>
                        <a:rPr lang="en-US" sz="900" b="0" i="0" u="none" strike="noStrike">
                          <a:solidFill>
                            <a:srgbClr val="000000"/>
                          </a:solidFill>
                          <a:effectLst/>
                          <a:latin typeface="Arial"/>
                        </a:rPr>
                        <a:t>-26.4%</a:t>
                      </a:r>
                    </a:p>
                  </a:txBody>
                  <a:tcPr marL="9525" marR="9525" marT="9525" marB="0" anchor="ctr"/>
                </a:tc>
              </a:tr>
              <a:tr h="292608">
                <a:tc>
                  <a:txBody>
                    <a:bodyPr/>
                    <a:lstStyle/>
                    <a:p>
                      <a:pPr algn="ctr" fontAlgn="ctr"/>
                      <a:r>
                        <a:rPr lang="en-US" sz="900" b="0" i="0" u="none" strike="noStrike">
                          <a:solidFill>
                            <a:srgbClr val="000000"/>
                          </a:solidFill>
                          <a:effectLst/>
                          <a:latin typeface="Arial"/>
                        </a:rPr>
                        <a:t>10.1</a:t>
                      </a:r>
                    </a:p>
                  </a:txBody>
                  <a:tcPr marL="9525" marR="9525" marT="9525" marB="0" anchor="ctr"/>
                </a:tc>
                <a:tc>
                  <a:txBody>
                    <a:bodyPr/>
                    <a:lstStyle/>
                    <a:p>
                      <a:pPr algn="ctr" fontAlgn="ctr"/>
                      <a:r>
                        <a:rPr lang="en-US" sz="900" b="0" i="0" u="none" strike="noStrike" dirty="0">
                          <a:solidFill>
                            <a:srgbClr val="000000"/>
                          </a:solidFill>
                          <a:effectLst/>
                          <a:latin typeface="Arial"/>
                        </a:rPr>
                        <a:t>10.8, </a:t>
                      </a:r>
                      <a:r>
                        <a:rPr lang="en-US" sz="900" b="0" i="0" u="none" strike="noStrike" dirty="0">
                          <a:solidFill>
                            <a:schemeClr val="tx1">
                              <a:lumMod val="50000"/>
                              <a:lumOff val="50000"/>
                            </a:schemeClr>
                          </a:solidFill>
                          <a:effectLst/>
                          <a:latin typeface="Arial"/>
                        </a:rPr>
                        <a:t>Q9</a:t>
                      </a:r>
                    </a:p>
                  </a:txBody>
                  <a:tcPr marL="9525" marR="9525" marT="9525" marB="0" anchor="ctr"/>
                </a:tc>
                <a:tc>
                  <a:txBody>
                    <a:bodyPr/>
                    <a:lstStyle/>
                    <a:p>
                      <a:pPr algn="ctr" fontAlgn="ctr"/>
                      <a:r>
                        <a:rPr lang="en-US" sz="900" b="0" i="0" u="none" strike="noStrike">
                          <a:solidFill>
                            <a:srgbClr val="000000"/>
                          </a:solidFill>
                          <a:effectLst/>
                          <a:latin typeface="Arial"/>
                        </a:rPr>
                        <a:t>0.7</a:t>
                      </a:r>
                    </a:p>
                  </a:txBody>
                  <a:tcPr marL="9525" marR="9525" marT="9525" marB="0" anchor="ctr"/>
                </a:tc>
              </a:tr>
              <a:tr h="292608">
                <a:tc>
                  <a:txBody>
                    <a:bodyPr/>
                    <a:lstStyle/>
                    <a:p>
                      <a:pPr algn="ctr" fontAlgn="ctr"/>
                      <a:r>
                        <a:rPr lang="en-US" sz="900" b="0" i="0" u="none" strike="noStrike">
                          <a:solidFill>
                            <a:srgbClr val="000000"/>
                          </a:solidFill>
                          <a:effectLst/>
                          <a:latin typeface="Arial"/>
                        </a:rPr>
                        <a:t>96.0</a:t>
                      </a:r>
                    </a:p>
                  </a:txBody>
                  <a:tcPr marL="9525" marR="9525" marT="9525" marB="0" anchor="ctr"/>
                </a:tc>
                <a:tc>
                  <a:txBody>
                    <a:bodyPr/>
                    <a:lstStyle/>
                    <a:p>
                      <a:pPr algn="ctr" fontAlgn="ctr"/>
                      <a:r>
                        <a:rPr lang="en-US" sz="900" b="0" i="0" u="none" strike="noStrike" dirty="0">
                          <a:solidFill>
                            <a:srgbClr val="000000"/>
                          </a:solidFill>
                          <a:effectLst/>
                          <a:latin typeface="Arial"/>
                        </a:rPr>
                        <a:t>59.7, </a:t>
                      </a:r>
                      <a:r>
                        <a:rPr lang="en-US" sz="900" b="0" i="0" u="none" strike="noStrike" dirty="0">
                          <a:solidFill>
                            <a:schemeClr val="tx1">
                              <a:lumMod val="50000"/>
                              <a:lumOff val="50000"/>
                            </a:schemeClr>
                          </a:solidFill>
                          <a:effectLst/>
                          <a:latin typeface="Arial"/>
                        </a:rPr>
                        <a:t>Q5</a:t>
                      </a:r>
                    </a:p>
                  </a:txBody>
                  <a:tcPr marL="9525" marR="9525" marT="9525" marB="0" anchor="ctr"/>
                </a:tc>
                <a:tc>
                  <a:txBody>
                    <a:bodyPr/>
                    <a:lstStyle/>
                    <a:p>
                      <a:pPr algn="ctr" fontAlgn="ctr"/>
                      <a:r>
                        <a:rPr lang="en-US" sz="900" b="0" i="0" u="none" strike="noStrike">
                          <a:solidFill>
                            <a:srgbClr val="000000"/>
                          </a:solidFill>
                          <a:effectLst/>
                          <a:latin typeface="Arial"/>
                        </a:rPr>
                        <a:t>-37.9%</a:t>
                      </a:r>
                    </a:p>
                  </a:txBody>
                  <a:tcPr marL="9525" marR="9525" marT="9525" marB="0" anchor="ctr"/>
                </a:tc>
              </a:tr>
              <a:tr h="292608">
                <a:tc>
                  <a:txBody>
                    <a:bodyPr/>
                    <a:lstStyle/>
                    <a:p>
                      <a:pPr algn="ctr" fontAlgn="ctr"/>
                      <a:r>
                        <a:rPr lang="en-US" sz="900" b="0" i="0" u="none" strike="noStrike">
                          <a:solidFill>
                            <a:srgbClr val="000000"/>
                          </a:solidFill>
                          <a:effectLst/>
                          <a:latin typeface="Arial"/>
                        </a:rPr>
                        <a:t>5.6</a:t>
                      </a:r>
                    </a:p>
                  </a:txBody>
                  <a:tcPr marL="9525" marR="9525" marT="9525" marB="0" anchor="ctr"/>
                </a:tc>
                <a:tc>
                  <a:txBody>
                    <a:bodyPr/>
                    <a:lstStyle/>
                    <a:p>
                      <a:pPr algn="ctr" fontAlgn="ctr"/>
                      <a:r>
                        <a:rPr lang="en-US" sz="900" b="0" i="0" u="none" strike="noStrike" dirty="0">
                          <a:solidFill>
                            <a:srgbClr val="000000"/>
                          </a:solidFill>
                          <a:effectLst/>
                          <a:latin typeface="Arial"/>
                        </a:rPr>
                        <a:t>4.7, </a:t>
                      </a:r>
                      <a:r>
                        <a:rPr lang="en-US" sz="900" b="0" i="0" u="none" strike="noStrike" dirty="0">
                          <a:solidFill>
                            <a:schemeClr val="tx1">
                              <a:lumMod val="50000"/>
                              <a:lumOff val="50000"/>
                            </a:schemeClr>
                          </a:solidFill>
                          <a:effectLst/>
                          <a:latin typeface="Arial"/>
                        </a:rPr>
                        <a:t>Q5</a:t>
                      </a:r>
                    </a:p>
                  </a:txBody>
                  <a:tcPr marL="9525" marR="9525" marT="9525" marB="0" anchor="ctr"/>
                </a:tc>
                <a:tc>
                  <a:txBody>
                    <a:bodyPr/>
                    <a:lstStyle/>
                    <a:p>
                      <a:pPr algn="ctr" fontAlgn="ctr"/>
                      <a:r>
                        <a:rPr lang="en-US" sz="900" b="0" i="0" u="none" strike="noStrike">
                          <a:solidFill>
                            <a:srgbClr val="000000"/>
                          </a:solidFill>
                          <a:effectLst/>
                          <a:latin typeface="Arial"/>
                        </a:rPr>
                        <a:t>-15.8%</a:t>
                      </a:r>
                    </a:p>
                  </a:txBody>
                  <a:tcPr marL="9525" marR="9525" marT="9525" marB="0" anchor="ctr"/>
                </a:tc>
              </a:tr>
              <a:tr h="292608">
                <a:tc>
                  <a:txBody>
                    <a:bodyPr/>
                    <a:lstStyle/>
                    <a:p>
                      <a:pPr algn="ctr" fontAlgn="ctr"/>
                      <a:r>
                        <a:rPr lang="en-US" sz="900" b="0" i="0" u="none" strike="noStrike">
                          <a:solidFill>
                            <a:srgbClr val="000000"/>
                          </a:solidFill>
                          <a:effectLst/>
                          <a:latin typeface="Arial"/>
                        </a:rPr>
                        <a:t>125.4</a:t>
                      </a:r>
                    </a:p>
                  </a:txBody>
                  <a:tcPr marL="9525" marR="9525" marT="9525" marB="0" anchor="ctr"/>
                </a:tc>
                <a:tc>
                  <a:txBody>
                    <a:bodyPr/>
                    <a:lstStyle/>
                    <a:p>
                      <a:pPr algn="ctr" fontAlgn="ctr"/>
                      <a:r>
                        <a:rPr lang="en-US" sz="900" b="0" i="0" u="none" strike="noStrike" dirty="0">
                          <a:solidFill>
                            <a:srgbClr val="000000"/>
                          </a:solidFill>
                          <a:effectLst/>
                          <a:latin typeface="Arial"/>
                        </a:rPr>
                        <a:t>117.6, </a:t>
                      </a:r>
                      <a:r>
                        <a:rPr lang="en-US" sz="900" b="0" i="0" u="none" strike="noStrike" dirty="0">
                          <a:solidFill>
                            <a:schemeClr val="tx1">
                              <a:lumMod val="50000"/>
                              <a:lumOff val="50000"/>
                            </a:schemeClr>
                          </a:solidFill>
                          <a:effectLst/>
                          <a:latin typeface="Arial"/>
                        </a:rPr>
                        <a:t>Q4</a:t>
                      </a:r>
                    </a:p>
                  </a:txBody>
                  <a:tcPr marL="9525" marR="9525" marT="9525" marB="0" anchor="ctr"/>
                </a:tc>
                <a:tc>
                  <a:txBody>
                    <a:bodyPr/>
                    <a:lstStyle/>
                    <a:p>
                      <a:pPr algn="ctr" fontAlgn="ctr"/>
                      <a:r>
                        <a:rPr lang="en-US" sz="900" b="0" i="0" u="none" strike="noStrike">
                          <a:solidFill>
                            <a:srgbClr val="000000"/>
                          </a:solidFill>
                          <a:effectLst/>
                          <a:latin typeface="Arial"/>
                        </a:rPr>
                        <a:t>-6.2%</a:t>
                      </a:r>
                    </a:p>
                  </a:txBody>
                  <a:tcPr marL="9525" marR="9525" marT="9525" marB="0" anchor="ctr"/>
                </a:tc>
              </a:tr>
              <a:tr h="292608">
                <a:tc>
                  <a:txBody>
                    <a:bodyPr/>
                    <a:lstStyle/>
                    <a:p>
                      <a:pPr algn="ctr" fontAlgn="ctr"/>
                      <a:r>
                        <a:rPr lang="en-US" sz="900" b="0" i="0" u="none" strike="noStrike">
                          <a:solidFill>
                            <a:srgbClr val="000000"/>
                          </a:solidFill>
                          <a:effectLst/>
                          <a:latin typeface="Arial"/>
                        </a:rPr>
                        <a:t>41.8</a:t>
                      </a:r>
                    </a:p>
                  </a:txBody>
                  <a:tcPr marL="9525" marR="9525" marT="9525" marB="0" anchor="ctr"/>
                </a:tc>
                <a:tc>
                  <a:txBody>
                    <a:bodyPr/>
                    <a:lstStyle/>
                    <a:p>
                      <a:pPr algn="ctr" fontAlgn="ctr"/>
                      <a:r>
                        <a:rPr lang="en-US" sz="900" b="0" i="0" u="none" strike="noStrike" dirty="0">
                          <a:solidFill>
                            <a:srgbClr val="000000"/>
                          </a:solidFill>
                          <a:effectLst/>
                          <a:latin typeface="Arial"/>
                        </a:rPr>
                        <a:t>51.3, </a:t>
                      </a:r>
                      <a:r>
                        <a:rPr lang="en-US" sz="900" b="0" i="0" u="none" strike="noStrike" dirty="0">
                          <a:solidFill>
                            <a:schemeClr val="tx1">
                              <a:lumMod val="50000"/>
                              <a:lumOff val="50000"/>
                            </a:schemeClr>
                          </a:solidFill>
                          <a:effectLst/>
                          <a:latin typeface="Arial"/>
                        </a:rPr>
                        <a:t>Q9</a:t>
                      </a:r>
                    </a:p>
                  </a:txBody>
                  <a:tcPr marL="9525" marR="9525" marT="9525" marB="0" anchor="ctr"/>
                </a:tc>
                <a:tc>
                  <a:txBody>
                    <a:bodyPr/>
                    <a:lstStyle/>
                    <a:p>
                      <a:pPr algn="ctr" fontAlgn="ctr"/>
                      <a:r>
                        <a:rPr lang="en-US" sz="900" b="0" i="0" u="none" strike="noStrike" dirty="0">
                          <a:solidFill>
                            <a:srgbClr val="000000"/>
                          </a:solidFill>
                          <a:effectLst/>
                          <a:latin typeface="Arial"/>
                        </a:rPr>
                        <a:t>22.5%</a:t>
                      </a:r>
                    </a:p>
                  </a:txBody>
                  <a:tcPr marL="9525" marR="9525" marT="9525" marB="0"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31052131"/>
              </p:ext>
            </p:extLst>
          </p:nvPr>
        </p:nvGraphicFramePr>
        <p:xfrm>
          <a:off x="4276991" y="1143973"/>
          <a:ext cx="1426691" cy="4910328"/>
        </p:xfrm>
        <a:graphic>
          <a:graphicData uri="http://schemas.openxmlformats.org/drawingml/2006/table">
            <a:tbl>
              <a:tblPr firstRow="1" bandRow="1">
                <a:tableStyleId>{5C22544A-7EE6-4342-B048-85BDC9FD1C3A}</a:tableStyleId>
              </a:tblPr>
              <a:tblGrid>
                <a:gridCol w="1426691"/>
              </a:tblGrid>
              <a:tr h="214378">
                <a:tc>
                  <a:txBody>
                    <a:bodyPr/>
                    <a:lstStyle/>
                    <a:p>
                      <a:endParaRPr lang="en-US" sz="900" dirty="0">
                        <a:solidFill>
                          <a:schemeClr val="tx1"/>
                        </a:solidFill>
                      </a:endParaRPr>
                    </a:p>
                  </a:txBody>
                  <a:tcPr marL="36576">
                    <a:noFill/>
                  </a:tcPr>
                </a:tc>
              </a:tr>
              <a:tr h="292608">
                <a:tc>
                  <a:txBody>
                    <a:bodyPr/>
                    <a:lstStyle/>
                    <a:p>
                      <a:r>
                        <a:rPr lang="en-US" sz="850" b="1" dirty="0" smtClean="0"/>
                        <a:t>Real GDP Growth Rate</a:t>
                      </a:r>
                      <a:r>
                        <a:rPr lang="en-US" sz="850" b="1" baseline="30000" dirty="0" smtClean="0"/>
                        <a:t>2</a:t>
                      </a:r>
                      <a:r>
                        <a:rPr lang="en-US" sz="850" b="1" dirty="0" smtClean="0"/>
                        <a:t> </a:t>
                      </a:r>
                      <a:br>
                        <a:rPr lang="en-US" sz="850" b="1" dirty="0" smtClean="0"/>
                      </a:br>
                      <a:r>
                        <a:rPr lang="en-US" sz="850" dirty="0" smtClean="0">
                          <a:solidFill>
                            <a:schemeClr val="accent6"/>
                          </a:solidFill>
                        </a:rPr>
                        <a:t>(%, </a:t>
                      </a:r>
                      <a:r>
                        <a:rPr lang="en-US" sz="850" dirty="0" err="1" smtClean="0">
                          <a:solidFill>
                            <a:schemeClr val="accent6"/>
                          </a:solidFill>
                        </a:rPr>
                        <a:t>QoQ</a:t>
                      </a:r>
                      <a:r>
                        <a:rPr lang="en-US" sz="850" dirty="0" smtClean="0">
                          <a:solidFill>
                            <a:schemeClr val="accent6"/>
                          </a:solidFill>
                        </a:rPr>
                        <a:t> annualized)</a:t>
                      </a:r>
                      <a:endParaRPr lang="en-US" sz="850" dirty="0">
                        <a:solidFill>
                          <a:schemeClr val="accent6"/>
                        </a:solidFill>
                      </a:endParaRPr>
                    </a:p>
                  </a:txBody>
                  <a:tcPr marL="36576" marR="9525" marT="9525" marB="0" anchor="ctr"/>
                </a:tc>
              </a:tr>
              <a:tr h="292608">
                <a:tc>
                  <a:txBody>
                    <a:bodyPr/>
                    <a:lstStyle/>
                    <a:p>
                      <a:r>
                        <a:rPr lang="en-US" sz="850" b="1" dirty="0" smtClean="0"/>
                        <a:t>Unemployment</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3-Month Treasury Rate</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5-Year Treasury Rate</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10-Year Treasury Rate</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Corporate Bond Yield</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Corporate Spread</a:t>
                      </a:r>
                      <a:r>
                        <a:rPr lang="en-US" sz="850" b="1" baseline="30000" dirty="0" smtClean="0"/>
                        <a:t>2,4</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CRE Price Index</a:t>
                      </a:r>
                      <a:r>
                        <a:rPr lang="en-US" sz="850" b="1" baseline="30000" dirty="0" smtClean="0"/>
                        <a:t>3</a:t>
                      </a:r>
                      <a:endParaRPr lang="en-US" sz="850" dirty="0"/>
                    </a:p>
                  </a:txBody>
                  <a:tcPr marL="36576" marR="9525" marT="9525" marB="0" anchor="ctr"/>
                </a:tc>
              </a:tr>
              <a:tr h="292608">
                <a:tc>
                  <a:txBody>
                    <a:bodyPr/>
                    <a:lstStyle/>
                    <a:p>
                      <a:r>
                        <a:rPr lang="en-US" sz="850" b="1" dirty="0" smtClean="0"/>
                        <a:t>Case-</a:t>
                      </a:r>
                      <a:r>
                        <a:rPr lang="en-US" sz="850" b="1" dirty="0" err="1" smtClean="0"/>
                        <a:t>Shiller</a:t>
                      </a:r>
                      <a:r>
                        <a:rPr lang="en-US" sz="850" b="1" dirty="0" smtClean="0"/>
                        <a:t> HPI</a:t>
                      </a:r>
                      <a:r>
                        <a:rPr lang="en-US" sz="850" b="1" baseline="30000" dirty="0" smtClean="0"/>
                        <a:t>3</a:t>
                      </a:r>
                      <a:endParaRPr lang="en-US" sz="850" dirty="0"/>
                    </a:p>
                  </a:txBody>
                  <a:tcPr marL="36576" marR="9525" marT="9525" marB="0" anchor="ctr"/>
                </a:tc>
              </a:tr>
              <a:tr h="292608">
                <a:tc>
                  <a:txBody>
                    <a:bodyPr/>
                    <a:lstStyle/>
                    <a:p>
                      <a:r>
                        <a:rPr lang="en-US" sz="850" b="1" dirty="0" smtClean="0"/>
                        <a:t>Existing Home Sales</a:t>
                      </a:r>
                      <a:r>
                        <a:rPr lang="en-US" sz="850" b="1" baseline="30000" dirty="0" smtClean="0"/>
                        <a:t>3</a:t>
                      </a:r>
                      <a:r>
                        <a:rPr lang="en-US" sz="850" b="1" dirty="0" smtClean="0"/>
                        <a:t> </a:t>
                      </a:r>
                      <a:r>
                        <a:rPr lang="en-US" sz="850" dirty="0" smtClean="0">
                          <a:solidFill>
                            <a:schemeClr val="accent6"/>
                          </a:solidFill>
                        </a:rPr>
                        <a:t>(mil. units)</a:t>
                      </a:r>
                      <a:endParaRPr lang="en-US" sz="850" dirty="0">
                        <a:solidFill>
                          <a:schemeClr val="accent6"/>
                        </a:solidFill>
                      </a:endParaRPr>
                    </a:p>
                  </a:txBody>
                  <a:tcPr marL="36576" marR="9525" marT="9525" marB="0" anchor="ctr"/>
                </a:tc>
              </a:tr>
              <a:tr h="292608">
                <a:tc>
                  <a:txBody>
                    <a:bodyPr/>
                    <a:lstStyle/>
                    <a:p>
                      <a:r>
                        <a:rPr lang="en-US" sz="850" b="1" dirty="0" smtClean="0"/>
                        <a:t>S&amp;P 500 </a:t>
                      </a:r>
                      <a:r>
                        <a:rPr lang="en-US" sz="850" dirty="0" smtClean="0">
                          <a:solidFill>
                            <a:schemeClr val="tx2"/>
                          </a:solidFill>
                        </a:rPr>
                        <a:t>(BHC) </a:t>
                      </a:r>
                    </a:p>
                    <a:p>
                      <a:r>
                        <a:rPr lang="en-US" sz="850" b="1" dirty="0" smtClean="0"/>
                        <a:t>Dow Jones </a:t>
                      </a:r>
                      <a:r>
                        <a:rPr lang="en-US" sz="850" dirty="0" smtClean="0">
                          <a:solidFill>
                            <a:schemeClr val="tx2"/>
                          </a:solidFill>
                        </a:rPr>
                        <a:t>(FRS)</a:t>
                      </a:r>
                      <a:r>
                        <a:rPr lang="en-US" sz="850" b="1" baseline="30000" dirty="0" smtClean="0"/>
                        <a:t>3</a:t>
                      </a:r>
                      <a:endParaRPr lang="en-US" sz="850" b="1" dirty="0"/>
                    </a:p>
                  </a:txBody>
                  <a:tcPr marL="36576" marR="9525" marT="9525" marB="0" anchor="ctr"/>
                </a:tc>
              </a:tr>
              <a:tr h="292608">
                <a:tc>
                  <a:txBody>
                    <a:bodyPr/>
                    <a:lstStyle/>
                    <a:p>
                      <a:pPr>
                        <a:lnSpc>
                          <a:spcPct val="90000"/>
                        </a:lnSpc>
                      </a:pPr>
                      <a:r>
                        <a:rPr lang="en-US" sz="850" b="1" dirty="0" smtClean="0"/>
                        <a:t>Debt Service Burden</a:t>
                      </a:r>
                      <a:r>
                        <a:rPr lang="en-US" sz="850" b="1" baseline="30000" dirty="0" smtClean="0"/>
                        <a:t>2</a:t>
                      </a:r>
                      <a:r>
                        <a:rPr lang="en-US" sz="850" b="1" dirty="0" smtClean="0"/>
                        <a:t> </a:t>
                      </a:r>
                      <a:br>
                        <a:rPr lang="en-US" sz="850" b="1" dirty="0" smtClean="0"/>
                      </a:br>
                      <a:r>
                        <a:rPr lang="en-US" sz="850" dirty="0" smtClean="0">
                          <a:solidFill>
                            <a:schemeClr val="accent6"/>
                          </a:solidFill>
                        </a:rPr>
                        <a:t>(% of disposable income)</a:t>
                      </a:r>
                      <a:endParaRPr lang="en-US" sz="850" dirty="0">
                        <a:solidFill>
                          <a:schemeClr val="accent6"/>
                        </a:solidFill>
                      </a:endParaRPr>
                    </a:p>
                  </a:txBody>
                  <a:tcPr marL="36576" marR="9525" marT="9525" marB="0" anchor="ctr"/>
                </a:tc>
              </a:tr>
              <a:tr h="292608">
                <a:tc>
                  <a:txBody>
                    <a:bodyPr/>
                    <a:lstStyle/>
                    <a:p>
                      <a:r>
                        <a:rPr lang="en-US" sz="850" b="1" dirty="0" smtClean="0"/>
                        <a:t>Consumer Confidence Index</a:t>
                      </a:r>
                      <a:r>
                        <a:rPr lang="en-US" sz="850" b="1" baseline="30000" dirty="0" smtClean="0"/>
                        <a:t>3</a:t>
                      </a:r>
                      <a:endParaRPr lang="en-US" sz="850" dirty="0"/>
                    </a:p>
                  </a:txBody>
                  <a:tcPr marL="36576" marR="9525" marT="9525" marB="0" anchor="ctr"/>
                </a:tc>
              </a:tr>
              <a:tr h="292608">
                <a:tc>
                  <a:txBody>
                    <a:bodyPr/>
                    <a:lstStyle/>
                    <a:p>
                      <a:r>
                        <a:rPr lang="en-US" sz="850" b="1" dirty="0" smtClean="0"/>
                        <a:t>New Auto Sales</a:t>
                      </a:r>
                      <a:r>
                        <a:rPr lang="en-US" sz="850" b="1" baseline="30000" dirty="0" smtClean="0"/>
                        <a:t>3</a:t>
                      </a:r>
                      <a:r>
                        <a:rPr lang="en-US" sz="850" b="1" dirty="0" smtClean="0"/>
                        <a:t> </a:t>
                      </a:r>
                      <a:r>
                        <a:rPr lang="en-US" sz="850" dirty="0" smtClean="0">
                          <a:solidFill>
                            <a:schemeClr val="accent6"/>
                          </a:solidFill>
                        </a:rPr>
                        <a:t>(# of vehicles)</a:t>
                      </a:r>
                      <a:endParaRPr lang="en-US" sz="850" dirty="0">
                        <a:solidFill>
                          <a:schemeClr val="accent6"/>
                        </a:solidFill>
                      </a:endParaRPr>
                    </a:p>
                  </a:txBody>
                  <a:tcPr marL="36576" marR="9525" marT="9525" marB="0" anchor="ctr"/>
                </a:tc>
              </a:tr>
              <a:tr h="292608">
                <a:tc>
                  <a:txBody>
                    <a:bodyPr/>
                    <a:lstStyle/>
                    <a:p>
                      <a:r>
                        <a:rPr lang="en-US" sz="850" b="1" dirty="0" smtClean="0"/>
                        <a:t>Manheim Used Vehicle Value Index</a:t>
                      </a:r>
                      <a:r>
                        <a:rPr lang="en-US" sz="850" b="1" baseline="30000" dirty="0" smtClean="0"/>
                        <a:t>3</a:t>
                      </a:r>
                      <a:endParaRPr lang="en-US" sz="850" dirty="0"/>
                    </a:p>
                  </a:txBody>
                  <a:tcPr marL="36576" marR="9525" marT="9525" marB="0" anchor="ctr"/>
                </a:tc>
              </a:tr>
              <a:tr h="292608">
                <a:tc>
                  <a:txBody>
                    <a:bodyPr/>
                    <a:lstStyle/>
                    <a:p>
                      <a:r>
                        <a:rPr lang="en-US" sz="850" b="1" dirty="0" smtClean="0"/>
                        <a:t>WTI Oil Price</a:t>
                      </a:r>
                      <a:r>
                        <a:rPr lang="en-US" sz="850" b="1" baseline="30000" dirty="0" smtClean="0"/>
                        <a:t>3</a:t>
                      </a:r>
                      <a:r>
                        <a:rPr lang="en-US" sz="850" b="1" dirty="0" smtClean="0"/>
                        <a:t> </a:t>
                      </a:r>
                      <a:r>
                        <a:rPr lang="en-US" sz="850" dirty="0" smtClean="0">
                          <a:solidFill>
                            <a:schemeClr val="accent6"/>
                          </a:solidFill>
                        </a:rPr>
                        <a:t>($/barrel)</a:t>
                      </a:r>
                      <a:endParaRPr lang="en-US" sz="850" dirty="0">
                        <a:solidFill>
                          <a:schemeClr val="accent6"/>
                        </a:solidFill>
                      </a:endParaRPr>
                    </a:p>
                  </a:txBody>
                  <a:tcPr marL="36576" marR="9525" marT="9525" marB="0" anchor="ctr"/>
                </a:tc>
              </a:tr>
            </a:tbl>
          </a:graphicData>
        </a:graphic>
      </p:graphicFrame>
    </p:spTree>
    <p:extLst>
      <p:ext uri="{BB962C8B-B14F-4D97-AF65-F5344CB8AC3E}">
        <p14:creationId xmlns:p14="http://schemas.microsoft.com/office/powerpoint/2010/main" val="2549456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7312265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5307" name="think-cell Slide" r:id="rId8" imgW="524" imgH="526" progId="TCLayout.ActiveDocument.1">
                  <p:embed/>
                </p:oleObj>
              </mc:Choice>
              <mc:Fallback>
                <p:oleObj name="think-cell Slide" r:id="rId8" imgW="524" imgH="52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84" name="Rectangle 6"/>
          <p:cNvSpPr txBox="1"/>
          <p:nvPr>
            <p:custDataLst>
              <p:tags r:id="rId3"/>
            </p:custDataLst>
          </p:nvPr>
        </p:nvSpPr>
        <p:spPr>
          <a:xfrm>
            <a:off x="4180839" y="877202"/>
            <a:ext cx="4675713" cy="5264158"/>
          </a:xfrm>
          <a:prstGeom prst="rect">
            <a:avLst/>
          </a:prstGeom>
          <a:solidFill>
            <a:schemeClr val="bg1"/>
          </a:solidFill>
          <a:ln w="9525">
            <a:solidFill>
              <a:schemeClr val="accent6"/>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050" dirty="0"/>
          </a:p>
        </p:txBody>
      </p:sp>
      <p:sp>
        <p:nvSpPr>
          <p:cNvPr id="85" name="Rectangle 7"/>
          <p:cNvSpPr txBox="1"/>
          <p:nvPr>
            <p:custDataLst>
              <p:tags r:id="rId4"/>
            </p:custDataLst>
          </p:nvPr>
        </p:nvSpPr>
        <p:spPr>
          <a:xfrm>
            <a:off x="4180839" y="886580"/>
            <a:ext cx="4675714" cy="206099"/>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76200" bIns="7620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sz="1050" b="1" dirty="0" smtClean="0">
                <a:solidFill>
                  <a:schemeClr val="bg1"/>
                </a:solidFill>
              </a:rPr>
              <a:t>Key </a:t>
            </a:r>
            <a:r>
              <a:rPr lang="en-US" sz="1050" b="1" dirty="0">
                <a:solidFill>
                  <a:schemeClr val="bg1"/>
                </a:solidFill>
              </a:rPr>
              <a:t>variables </a:t>
            </a:r>
            <a:r>
              <a:rPr lang="en-US" sz="1050" dirty="0">
                <a:solidFill>
                  <a:schemeClr val="bg1"/>
                </a:solidFill>
              </a:rPr>
              <a:t>(Time horizon: 2015Q4 – </a:t>
            </a:r>
            <a:r>
              <a:rPr lang="en-US" sz="1050" dirty="0" smtClean="0">
                <a:solidFill>
                  <a:schemeClr val="bg1"/>
                </a:solidFill>
              </a:rPr>
              <a:t>2018Q1</a:t>
            </a:r>
            <a:r>
              <a:rPr lang="en-US" sz="1050" dirty="0">
                <a:solidFill>
                  <a:schemeClr val="bg1"/>
                </a:solidFill>
              </a:rPr>
              <a:t>)</a:t>
            </a:r>
          </a:p>
        </p:txBody>
      </p:sp>
      <p:sp>
        <p:nvSpPr>
          <p:cNvPr id="2" name="Title 1"/>
          <p:cNvSpPr>
            <a:spLocks noGrp="1"/>
          </p:cNvSpPr>
          <p:nvPr>
            <p:ph type="title"/>
          </p:nvPr>
        </p:nvSpPr>
        <p:spPr>
          <a:xfrm>
            <a:off x="331787" y="461991"/>
            <a:ext cx="8461375" cy="30777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dirty="0" smtClean="0"/>
              <a:t>Summary of Supervisory Baseline</a:t>
            </a:r>
            <a:endParaRPr lang="en-US" dirty="0"/>
          </a:p>
        </p:txBody>
      </p:sp>
      <p:sp>
        <p:nvSpPr>
          <p:cNvPr id="110" name="Rectangle 6"/>
          <p:cNvSpPr txBox="1"/>
          <p:nvPr>
            <p:custDataLst>
              <p:tags r:id="rId5"/>
            </p:custDataLst>
          </p:nvPr>
        </p:nvSpPr>
        <p:spPr>
          <a:xfrm>
            <a:off x="246065" y="877202"/>
            <a:ext cx="3872503" cy="5264158"/>
          </a:xfrm>
          <a:prstGeom prst="rect">
            <a:avLst/>
          </a:prstGeom>
          <a:solidFill>
            <a:schemeClr val="bg1"/>
          </a:solidFill>
          <a:ln w="9525">
            <a:solidFill>
              <a:schemeClr val="accent6"/>
            </a:solidFill>
            <a:miter lim="800000"/>
            <a:headEnd/>
            <a:tailEnd/>
          </a:ln>
          <a:effectLst>
            <a:outerShdw blurRad="50800" dist="38100" dir="2700000" algn="tl" rotWithShape="0">
              <a:prstClr val="black">
                <a:alpha val="40000"/>
              </a:prstClr>
            </a:outerShdw>
          </a:effectLst>
        </p:spPr>
        <p:txBody>
          <a:bodyPr vert="horz" wrap="square" lIns="76200" tIns="76200" rIns="76200" bIns="7620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050" dirty="0"/>
          </a:p>
        </p:txBody>
      </p:sp>
      <p:sp>
        <p:nvSpPr>
          <p:cNvPr id="111" name="Rectangle 7"/>
          <p:cNvSpPr txBox="1"/>
          <p:nvPr>
            <p:custDataLst>
              <p:tags r:id="rId6"/>
            </p:custDataLst>
          </p:nvPr>
        </p:nvSpPr>
        <p:spPr>
          <a:xfrm>
            <a:off x="246063" y="877201"/>
            <a:ext cx="3872506" cy="212477"/>
          </a:xfrm>
          <a:prstGeom prst="rect">
            <a:avLst/>
          </a:prstGeom>
          <a:solidFill>
            <a:schemeClr val="bg1">
              <a:lumMod val="50000"/>
            </a:schemeClr>
          </a:solidFill>
          <a:ln w="9525">
            <a:solidFill>
              <a:schemeClr val="accent6"/>
            </a:solidFill>
            <a:miter lim="800000"/>
            <a:headEnd/>
            <a:tailEnd/>
          </a:ln>
          <a:effectLst/>
        </p:spPr>
        <p:txBody>
          <a:bodyPr vert="horz" wrap="square" lIns="76200" tIns="76200" rIns="76200" bIns="76200" numCol="1" anchor="ctr" anchorCtr="0" compatLnSpc="1">
            <a:prstTxWarp prst="textNoShape">
              <a:avLst/>
            </a:prstTxWarp>
            <a:noAutofit/>
          </a:bodyPr>
          <a:lstStyle>
            <a:defPPr>
              <a:defRPr lang="en-US"/>
            </a:defPPr>
            <a:lvl1pPr marL="0" lvl="0" indent="0" defTabSz="913526" eaLnBrk="1" hangingPunct="1">
              <a:buClr>
                <a:schemeClr val="tx2"/>
              </a:buClr>
              <a:defRPr sz="1050" b="1" baseline="0">
                <a:solidFill>
                  <a:schemeClr val="bg1"/>
                </a:solidFill>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r>
              <a:rPr lang="en-US" dirty="0"/>
              <a:t>Narrative overview</a:t>
            </a:r>
          </a:p>
        </p:txBody>
      </p:sp>
      <p:sp>
        <p:nvSpPr>
          <p:cNvPr id="113" name="5. Source"/>
          <p:cNvSpPr>
            <a:spLocks noChangeArrowheads="1"/>
          </p:cNvSpPr>
          <p:nvPr/>
        </p:nvSpPr>
        <p:spPr bwMode="auto">
          <a:xfrm>
            <a:off x="331787" y="6425858"/>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a:r>
              <a:rPr lang="en-US" sz="800" dirty="0">
                <a:latin typeface="+mn-lt"/>
              </a:rPr>
              <a:t>Source: </a:t>
            </a:r>
            <a:r>
              <a:rPr lang="en-US" sz="800" dirty="0" smtClean="0">
                <a:latin typeface="+mn-lt"/>
              </a:rPr>
              <a:t>FRS Baseline scenario </a:t>
            </a:r>
            <a:r>
              <a:rPr lang="en-US" sz="800" dirty="0">
                <a:latin typeface="+mn-lt"/>
              </a:rPr>
              <a:t>for CCAR </a:t>
            </a:r>
            <a:r>
              <a:rPr lang="en-US" sz="800" dirty="0" smtClean="0">
                <a:latin typeface="+mn-lt"/>
              </a:rPr>
              <a:t>2016</a:t>
            </a:r>
            <a:r>
              <a:rPr lang="en-US" sz="800" dirty="0" smtClean="0"/>
              <a:t>, </a:t>
            </a:r>
            <a:r>
              <a:rPr lang="en-US" sz="800" dirty="0"/>
              <a:t>Moody’s </a:t>
            </a:r>
            <a:r>
              <a:rPr lang="en-US" sz="800" dirty="0" smtClean="0"/>
              <a:t>Analytics expansion</a:t>
            </a:r>
            <a:endParaRPr lang="en-US" sz="800" dirty="0">
              <a:latin typeface="+mn-lt"/>
            </a:endParaRPr>
          </a:p>
        </p:txBody>
      </p:sp>
      <p:sp>
        <p:nvSpPr>
          <p:cNvPr id="114" name="4. Footnote"/>
          <p:cNvSpPr txBox="1">
            <a:spLocks noChangeArrowheads="1"/>
          </p:cNvSpPr>
          <p:nvPr/>
        </p:nvSpPr>
        <p:spPr bwMode="auto">
          <a:xfrm>
            <a:off x="331787" y="6308351"/>
            <a:ext cx="665321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defPPr>
              <a:defRPr lang="en-US"/>
            </a:defPPr>
            <a:lvl1pPr marL="104775" indent="-104775" defTabSz="895350">
              <a:defRPr sz="1000" baseline="0">
                <a:latin typeface="+mn-lt"/>
              </a:defRPr>
            </a:lvl1pPr>
            <a:lvl2pPr marL="1031875" defTabSz="895350">
              <a:defRPr sz="2400"/>
            </a:lvl2pPr>
            <a:lvl3pPr marL="1217613" defTabSz="895350">
              <a:defRPr sz="2400"/>
            </a:lvl3pPr>
            <a:lvl4pPr marL="1404938"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sz="800" dirty="0"/>
              <a:t>1 Gap between Q0 and the most stressed quarter; 2 Absolute change; 3 Percent change; 4 </a:t>
            </a:r>
            <a:r>
              <a:rPr lang="en-US" sz="800" dirty="0" smtClean="0"/>
              <a:t>Baa </a:t>
            </a:r>
            <a:r>
              <a:rPr lang="en-US" sz="800" dirty="0"/>
              <a:t>yield - 10-Year Maturities </a:t>
            </a:r>
            <a:r>
              <a:rPr lang="en-US" sz="800" dirty="0" smtClean="0"/>
              <a:t>yield</a:t>
            </a:r>
            <a:endParaRPr lang="en-US" sz="800" dirty="0"/>
          </a:p>
        </p:txBody>
      </p:sp>
      <p:sp>
        <p:nvSpPr>
          <p:cNvPr id="133" name="TextBox 132"/>
          <p:cNvSpPr txBox="1"/>
          <p:nvPr/>
        </p:nvSpPr>
        <p:spPr>
          <a:xfrm>
            <a:off x="316790" y="1134541"/>
            <a:ext cx="3776472" cy="42293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227013" indent="-227013">
              <a:spcBef>
                <a:spcPts val="400"/>
              </a:spcBef>
              <a:buFont typeface="Wingdings" panose="05000000000000000000" pitchFamily="2" charset="2"/>
              <a:buChar char="§"/>
            </a:pPr>
            <a:r>
              <a:rPr lang="en-US" sz="1050" b="1" dirty="0" smtClean="0"/>
              <a:t>Moderate economic </a:t>
            </a:r>
            <a:r>
              <a:rPr lang="en-US" sz="1050" b="1" dirty="0"/>
              <a:t>expansion </a:t>
            </a:r>
            <a:r>
              <a:rPr lang="en-US" sz="1050" dirty="0" smtClean="0"/>
              <a:t>in the US through </a:t>
            </a:r>
            <a:r>
              <a:rPr lang="en-US" sz="1050" dirty="0"/>
              <a:t>the </a:t>
            </a:r>
            <a:r>
              <a:rPr lang="en-US" sz="1050" dirty="0" smtClean="0"/>
              <a:t>projection period</a:t>
            </a:r>
          </a:p>
          <a:p>
            <a:pPr marL="227013" indent="-227013">
              <a:spcBef>
                <a:spcPts val="400"/>
              </a:spcBef>
              <a:buFont typeface="Wingdings" panose="05000000000000000000" pitchFamily="2" charset="2"/>
              <a:buChar char="§"/>
            </a:pPr>
            <a:r>
              <a:rPr lang="en-US" sz="1050" b="1" dirty="0"/>
              <a:t>Real GDP grows </a:t>
            </a:r>
            <a:r>
              <a:rPr lang="en-US" sz="1050" dirty="0"/>
              <a:t>at an average rate of </a:t>
            </a:r>
            <a:r>
              <a:rPr lang="en-US" sz="1050" dirty="0" smtClean="0"/>
              <a:t>2.5% </a:t>
            </a:r>
            <a:r>
              <a:rPr lang="en-US" sz="1050" dirty="0"/>
              <a:t>per </a:t>
            </a:r>
            <a:r>
              <a:rPr lang="en-US" sz="1050" dirty="0" smtClean="0"/>
              <a:t>year</a:t>
            </a:r>
          </a:p>
          <a:p>
            <a:pPr marL="227013" indent="-227013">
              <a:spcBef>
                <a:spcPts val="400"/>
              </a:spcBef>
              <a:buFont typeface="Wingdings" panose="05000000000000000000" pitchFamily="2" charset="2"/>
              <a:buChar char="§"/>
            </a:pPr>
            <a:r>
              <a:rPr lang="en-US" sz="1050" dirty="0"/>
              <a:t>The </a:t>
            </a:r>
            <a:r>
              <a:rPr lang="en-US" sz="1050" b="1" dirty="0"/>
              <a:t>unemployment rate declines to </a:t>
            </a:r>
            <a:r>
              <a:rPr lang="en-US" sz="1050" b="1" dirty="0" smtClean="0"/>
              <a:t>4.5%</a:t>
            </a:r>
            <a:r>
              <a:rPr lang="en-US" sz="1050" dirty="0" smtClean="0"/>
              <a:t> </a:t>
            </a:r>
            <a:r>
              <a:rPr lang="en-US" sz="1050" dirty="0"/>
              <a:t>in the middle of 2017 and remains near that level through the end of the scenario </a:t>
            </a:r>
            <a:r>
              <a:rPr lang="en-US" sz="1050" dirty="0" smtClean="0"/>
              <a:t>period</a:t>
            </a:r>
          </a:p>
          <a:p>
            <a:pPr marL="227013" indent="-227013">
              <a:spcBef>
                <a:spcPts val="400"/>
              </a:spcBef>
              <a:buFont typeface="Wingdings" panose="05000000000000000000" pitchFamily="2" charset="2"/>
              <a:buChar char="§"/>
            </a:pPr>
            <a:r>
              <a:rPr lang="en-US" sz="1050" b="1" dirty="0"/>
              <a:t>CPI inflation rises to </a:t>
            </a:r>
            <a:r>
              <a:rPr lang="en-US" sz="1050" b="1" dirty="0" smtClean="0"/>
              <a:t>2.5% </a:t>
            </a:r>
            <a:r>
              <a:rPr lang="en-US" sz="1050" dirty="0" smtClean="0"/>
              <a:t>at </a:t>
            </a:r>
            <a:r>
              <a:rPr lang="en-US" sz="1050" dirty="0"/>
              <a:t>an annual rate by the middle of </a:t>
            </a:r>
            <a:r>
              <a:rPr lang="en-US" sz="1050" dirty="0" smtClean="0"/>
              <a:t>2017; drops </a:t>
            </a:r>
            <a:r>
              <a:rPr lang="en-US" sz="1050" dirty="0"/>
              <a:t>back to about </a:t>
            </a:r>
            <a:r>
              <a:rPr lang="en-US" sz="1050" dirty="0" smtClean="0"/>
              <a:t>2% </a:t>
            </a:r>
            <a:r>
              <a:rPr lang="en-US" sz="1050" dirty="0"/>
              <a:t>in </a:t>
            </a:r>
            <a:r>
              <a:rPr lang="en-US" sz="1050" dirty="0" smtClean="0"/>
              <a:t>Q1 ‘18 </a:t>
            </a:r>
            <a:r>
              <a:rPr lang="en-US" sz="1050" dirty="0"/>
              <a:t>and </a:t>
            </a:r>
            <a:r>
              <a:rPr lang="en-US" sz="1050" dirty="0" smtClean="0"/>
              <a:t>remains </a:t>
            </a:r>
            <a:r>
              <a:rPr lang="en-US" sz="1050" dirty="0"/>
              <a:t>near that level </a:t>
            </a:r>
            <a:r>
              <a:rPr lang="en-US" sz="1050" dirty="0" smtClean="0"/>
              <a:t>thereafter</a:t>
            </a:r>
            <a:endParaRPr lang="en-US" sz="1050" dirty="0"/>
          </a:p>
          <a:p>
            <a:pPr marL="227013" indent="-227013">
              <a:spcBef>
                <a:spcPts val="400"/>
              </a:spcBef>
              <a:buFont typeface="Wingdings" panose="05000000000000000000" pitchFamily="2" charset="2"/>
              <a:buChar char="§"/>
            </a:pPr>
            <a:r>
              <a:rPr lang="en-US" sz="1050" b="1" dirty="0"/>
              <a:t>Short-term Treasury rates increase </a:t>
            </a:r>
            <a:r>
              <a:rPr lang="en-US" sz="1050" b="1" dirty="0" smtClean="0"/>
              <a:t>to </a:t>
            </a:r>
            <a:r>
              <a:rPr lang="en-US" sz="1050" b="1" dirty="0"/>
              <a:t>about </a:t>
            </a:r>
            <a:r>
              <a:rPr lang="en-US" sz="1050" b="1" dirty="0" smtClean="0"/>
              <a:t>2.75%</a:t>
            </a:r>
            <a:r>
              <a:rPr lang="en-US" sz="1050" dirty="0" smtClean="0"/>
              <a:t> </a:t>
            </a:r>
            <a:r>
              <a:rPr lang="en-US" sz="1050" dirty="0"/>
              <a:t>by the beginning of </a:t>
            </a:r>
            <a:r>
              <a:rPr lang="en-US" sz="1050" dirty="0" smtClean="0"/>
              <a:t>2019</a:t>
            </a:r>
          </a:p>
          <a:p>
            <a:pPr marL="227013" indent="-227013">
              <a:spcBef>
                <a:spcPts val="400"/>
              </a:spcBef>
              <a:buFont typeface="Wingdings" panose="05000000000000000000" pitchFamily="2" charset="2"/>
              <a:buChar char="§"/>
            </a:pPr>
            <a:r>
              <a:rPr lang="en-US" sz="1050" b="1" dirty="0" smtClean="0"/>
              <a:t>10-year </a:t>
            </a:r>
            <a:r>
              <a:rPr lang="en-US" sz="1050" b="1" dirty="0"/>
              <a:t>Treasury </a:t>
            </a:r>
            <a:r>
              <a:rPr lang="en-US" sz="1050" b="1" dirty="0" smtClean="0"/>
              <a:t>yields rise to 3.75%</a:t>
            </a:r>
          </a:p>
          <a:p>
            <a:pPr marL="227013" indent="-227013">
              <a:spcBef>
                <a:spcPts val="400"/>
              </a:spcBef>
              <a:buFont typeface="Wingdings" panose="05000000000000000000" pitchFamily="2" charset="2"/>
              <a:buChar char="§"/>
            </a:pPr>
            <a:r>
              <a:rPr lang="en-US" sz="1050" dirty="0"/>
              <a:t>The prime rate increases in line with short-term Treasury rates and mortgage rates rise in line with long-term Treasury </a:t>
            </a:r>
            <a:r>
              <a:rPr lang="en-US" sz="1050" dirty="0" smtClean="0"/>
              <a:t>rates</a:t>
            </a:r>
          </a:p>
          <a:p>
            <a:pPr marL="227013" indent="-227013">
              <a:spcBef>
                <a:spcPts val="400"/>
              </a:spcBef>
              <a:buFont typeface="Wingdings" panose="05000000000000000000" pitchFamily="2" charset="2"/>
              <a:buChar char="§"/>
            </a:pPr>
            <a:r>
              <a:rPr lang="en-US" sz="1050" b="1" dirty="0"/>
              <a:t>S</a:t>
            </a:r>
            <a:r>
              <a:rPr lang="en-US" sz="1050" b="1" dirty="0" smtClean="0"/>
              <a:t>preads between </a:t>
            </a:r>
            <a:r>
              <a:rPr lang="en-US" sz="1050" b="1" dirty="0"/>
              <a:t>yields on investment-grade corporate bonds and yields on long-term Treasury securities narrow </a:t>
            </a:r>
            <a:r>
              <a:rPr lang="en-US" sz="1050" dirty="0"/>
              <a:t>modestly over the scenario </a:t>
            </a:r>
            <a:r>
              <a:rPr lang="en-US" sz="1050" dirty="0" smtClean="0"/>
              <a:t>period</a:t>
            </a:r>
          </a:p>
          <a:p>
            <a:pPr marL="227013" indent="-227013">
              <a:spcBef>
                <a:spcPts val="400"/>
              </a:spcBef>
              <a:buFont typeface="Wingdings" panose="05000000000000000000" pitchFamily="2" charset="2"/>
              <a:buChar char="§"/>
            </a:pPr>
            <a:r>
              <a:rPr lang="en-US" sz="1050" b="1" dirty="0"/>
              <a:t>Equity prices rise </a:t>
            </a:r>
            <a:r>
              <a:rPr lang="en-US" sz="1050" dirty="0"/>
              <a:t>an average of about </a:t>
            </a:r>
            <a:r>
              <a:rPr lang="en-US" sz="1050" dirty="0" smtClean="0"/>
              <a:t>4.75% </a:t>
            </a:r>
            <a:r>
              <a:rPr lang="en-US" sz="1050" dirty="0"/>
              <a:t>per year </a:t>
            </a:r>
            <a:r>
              <a:rPr lang="en-US" sz="1050" dirty="0" smtClean="0"/>
              <a:t>with average </a:t>
            </a:r>
            <a:r>
              <a:rPr lang="en-US" sz="1050" dirty="0"/>
              <a:t>equity market </a:t>
            </a:r>
            <a:r>
              <a:rPr lang="en-US" sz="1050" dirty="0" smtClean="0"/>
              <a:t>volatility</a:t>
            </a:r>
          </a:p>
          <a:p>
            <a:pPr marL="227013" indent="-227013">
              <a:spcBef>
                <a:spcPts val="400"/>
              </a:spcBef>
              <a:buFont typeface="Wingdings" panose="05000000000000000000" pitchFamily="2" charset="2"/>
              <a:buChar char="§"/>
            </a:pPr>
            <a:r>
              <a:rPr lang="en-US" sz="1050" b="1" dirty="0"/>
              <a:t>Nominal house prices </a:t>
            </a:r>
            <a:r>
              <a:rPr lang="en-US" sz="1050" dirty="0"/>
              <a:t>rise an average of </a:t>
            </a:r>
            <a:r>
              <a:rPr lang="en-US" sz="1050" dirty="0" smtClean="0"/>
              <a:t>2.75% </a:t>
            </a:r>
            <a:r>
              <a:rPr lang="en-US" sz="1050" dirty="0"/>
              <a:t>per </a:t>
            </a:r>
            <a:r>
              <a:rPr lang="en-US" sz="1050" dirty="0" smtClean="0"/>
              <a:t>year</a:t>
            </a:r>
          </a:p>
          <a:p>
            <a:pPr marL="227013" indent="-227013">
              <a:spcBef>
                <a:spcPts val="400"/>
              </a:spcBef>
              <a:buFont typeface="Wingdings" panose="05000000000000000000" pitchFamily="2" charset="2"/>
              <a:buChar char="§"/>
            </a:pPr>
            <a:r>
              <a:rPr lang="en-US" sz="1050" b="1" dirty="0" smtClean="0"/>
              <a:t>Commercial </a:t>
            </a:r>
            <a:r>
              <a:rPr lang="en-US" sz="1050" b="1" dirty="0"/>
              <a:t>real estate prices </a:t>
            </a:r>
            <a:r>
              <a:rPr lang="en-US" sz="1050" dirty="0"/>
              <a:t>rise an average of </a:t>
            </a:r>
            <a:r>
              <a:rPr lang="en-US" sz="1050" dirty="0" smtClean="0"/>
              <a:t>4.25% </a:t>
            </a:r>
            <a:r>
              <a:rPr lang="en-US" sz="1050" dirty="0"/>
              <a:t>per </a:t>
            </a:r>
            <a:r>
              <a:rPr lang="en-US" sz="1050" dirty="0" smtClean="0"/>
              <a:t>year</a:t>
            </a:r>
            <a:endParaRPr lang="en-US" sz="1050" dirty="0"/>
          </a:p>
        </p:txBody>
      </p:sp>
      <p:graphicFrame>
        <p:nvGraphicFramePr>
          <p:cNvPr id="30" name="Table 29"/>
          <p:cNvGraphicFramePr>
            <a:graphicFrameLocks noGrp="1"/>
          </p:cNvGraphicFramePr>
          <p:nvPr>
            <p:extLst>
              <p:ext uri="{D42A27DB-BD31-4B8C-83A1-F6EECF244321}">
                <p14:modId xmlns:p14="http://schemas.microsoft.com/office/powerpoint/2010/main" val="313788406"/>
              </p:ext>
            </p:extLst>
          </p:nvPr>
        </p:nvGraphicFramePr>
        <p:xfrm>
          <a:off x="4276991" y="1143973"/>
          <a:ext cx="1426691" cy="4910328"/>
        </p:xfrm>
        <a:graphic>
          <a:graphicData uri="http://schemas.openxmlformats.org/drawingml/2006/table">
            <a:tbl>
              <a:tblPr firstRow="1" bandRow="1">
                <a:tableStyleId>{5C22544A-7EE6-4342-B048-85BDC9FD1C3A}</a:tableStyleId>
              </a:tblPr>
              <a:tblGrid>
                <a:gridCol w="1426691"/>
              </a:tblGrid>
              <a:tr h="214378">
                <a:tc>
                  <a:txBody>
                    <a:bodyPr/>
                    <a:lstStyle/>
                    <a:p>
                      <a:endParaRPr lang="en-US" sz="900" dirty="0">
                        <a:solidFill>
                          <a:schemeClr val="tx1"/>
                        </a:solidFill>
                      </a:endParaRPr>
                    </a:p>
                  </a:txBody>
                  <a:tcPr marL="36576">
                    <a:noFill/>
                  </a:tcPr>
                </a:tc>
              </a:tr>
              <a:tr h="292608">
                <a:tc>
                  <a:txBody>
                    <a:bodyPr/>
                    <a:lstStyle/>
                    <a:p>
                      <a:r>
                        <a:rPr lang="en-US" sz="850" b="1" dirty="0" smtClean="0"/>
                        <a:t>Real GDP Growth Rate</a:t>
                      </a:r>
                      <a:r>
                        <a:rPr lang="en-US" sz="850" b="1" baseline="30000" dirty="0" smtClean="0"/>
                        <a:t>2</a:t>
                      </a:r>
                      <a:r>
                        <a:rPr lang="en-US" sz="850" b="1" dirty="0" smtClean="0"/>
                        <a:t> </a:t>
                      </a:r>
                      <a:br>
                        <a:rPr lang="en-US" sz="850" b="1" dirty="0" smtClean="0"/>
                      </a:br>
                      <a:r>
                        <a:rPr lang="en-US" sz="850" dirty="0" smtClean="0">
                          <a:solidFill>
                            <a:schemeClr val="accent6"/>
                          </a:solidFill>
                        </a:rPr>
                        <a:t>(%, </a:t>
                      </a:r>
                      <a:r>
                        <a:rPr lang="en-US" sz="850" dirty="0" err="1" smtClean="0">
                          <a:solidFill>
                            <a:schemeClr val="accent6"/>
                          </a:solidFill>
                        </a:rPr>
                        <a:t>QoQ</a:t>
                      </a:r>
                      <a:r>
                        <a:rPr lang="en-US" sz="850" dirty="0" smtClean="0">
                          <a:solidFill>
                            <a:schemeClr val="accent6"/>
                          </a:solidFill>
                        </a:rPr>
                        <a:t> annualized)</a:t>
                      </a:r>
                      <a:endParaRPr lang="en-US" sz="850" dirty="0">
                        <a:solidFill>
                          <a:schemeClr val="accent6"/>
                        </a:solidFill>
                      </a:endParaRPr>
                    </a:p>
                  </a:txBody>
                  <a:tcPr marL="36576" marR="9525" marT="9525" marB="0" anchor="ctr"/>
                </a:tc>
              </a:tr>
              <a:tr h="292608">
                <a:tc>
                  <a:txBody>
                    <a:bodyPr/>
                    <a:lstStyle/>
                    <a:p>
                      <a:r>
                        <a:rPr lang="en-US" sz="850" b="1" dirty="0" smtClean="0"/>
                        <a:t>Unemployment</a:t>
                      </a:r>
                      <a:r>
                        <a:rPr lang="en-US" sz="850" b="1" baseline="30000" dirty="0" smtClean="0"/>
                        <a:t>2,5</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3-Month Treasury Rate</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5-Year Treasury Rate</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10-Year Treasury Rate</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Corporate Bond Yield</a:t>
                      </a:r>
                      <a:r>
                        <a:rPr lang="en-US" sz="850" b="1" baseline="30000" dirty="0" smtClean="0"/>
                        <a:t>2</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Corporate Spread</a:t>
                      </a:r>
                      <a:r>
                        <a:rPr lang="en-US" sz="850" b="1" baseline="30000" dirty="0" smtClean="0"/>
                        <a:t>2,4</a:t>
                      </a:r>
                      <a:r>
                        <a:rPr lang="en-US" sz="850" b="1" dirty="0" smtClean="0"/>
                        <a:t> </a:t>
                      </a:r>
                      <a:r>
                        <a:rPr lang="en-US" sz="850" dirty="0" smtClean="0">
                          <a:solidFill>
                            <a:schemeClr val="accent6"/>
                          </a:solidFill>
                        </a:rPr>
                        <a:t>(%)</a:t>
                      </a:r>
                      <a:endParaRPr lang="en-US" sz="850" dirty="0">
                        <a:solidFill>
                          <a:schemeClr val="accent6"/>
                        </a:solidFill>
                      </a:endParaRPr>
                    </a:p>
                  </a:txBody>
                  <a:tcPr marL="36576" marR="9525" marT="9525" marB="0" anchor="ctr"/>
                </a:tc>
              </a:tr>
              <a:tr h="292608">
                <a:tc>
                  <a:txBody>
                    <a:bodyPr/>
                    <a:lstStyle/>
                    <a:p>
                      <a:r>
                        <a:rPr lang="en-US" sz="850" b="1" dirty="0" smtClean="0"/>
                        <a:t>CRE Price Index</a:t>
                      </a:r>
                      <a:r>
                        <a:rPr lang="en-US" sz="850" b="1" baseline="30000" dirty="0" smtClean="0"/>
                        <a:t>3</a:t>
                      </a:r>
                      <a:endParaRPr lang="en-US" sz="850" dirty="0"/>
                    </a:p>
                  </a:txBody>
                  <a:tcPr marL="36576" marR="9525" marT="9525" marB="0" anchor="ctr"/>
                </a:tc>
              </a:tr>
              <a:tr h="292608">
                <a:tc>
                  <a:txBody>
                    <a:bodyPr/>
                    <a:lstStyle/>
                    <a:p>
                      <a:r>
                        <a:rPr lang="en-US" sz="850" b="1" dirty="0" smtClean="0"/>
                        <a:t>Case-</a:t>
                      </a:r>
                      <a:r>
                        <a:rPr lang="en-US" sz="850" b="1" dirty="0" err="1" smtClean="0"/>
                        <a:t>Shiller</a:t>
                      </a:r>
                      <a:r>
                        <a:rPr lang="en-US" sz="850" b="1" dirty="0" smtClean="0"/>
                        <a:t> HPI</a:t>
                      </a:r>
                      <a:r>
                        <a:rPr lang="en-US" sz="850" b="1" baseline="30000" dirty="0" smtClean="0"/>
                        <a:t>3</a:t>
                      </a:r>
                      <a:endParaRPr lang="en-US" sz="850" dirty="0"/>
                    </a:p>
                  </a:txBody>
                  <a:tcPr marL="36576" marR="9525" marT="9525" marB="0" anchor="ctr"/>
                </a:tc>
              </a:tr>
              <a:tr h="292608">
                <a:tc>
                  <a:txBody>
                    <a:bodyPr/>
                    <a:lstStyle/>
                    <a:p>
                      <a:r>
                        <a:rPr lang="en-US" sz="850" b="1" dirty="0" smtClean="0"/>
                        <a:t>Existing Home Sales</a:t>
                      </a:r>
                      <a:r>
                        <a:rPr lang="en-US" sz="850" b="1" baseline="30000" dirty="0" smtClean="0"/>
                        <a:t>3</a:t>
                      </a:r>
                      <a:r>
                        <a:rPr lang="en-US" sz="850" b="1" dirty="0" smtClean="0"/>
                        <a:t> </a:t>
                      </a:r>
                      <a:r>
                        <a:rPr lang="en-US" sz="850" dirty="0" smtClean="0">
                          <a:solidFill>
                            <a:schemeClr val="accent6"/>
                          </a:solidFill>
                        </a:rPr>
                        <a:t>(mil. units)</a:t>
                      </a:r>
                      <a:endParaRPr lang="en-US" sz="850" dirty="0">
                        <a:solidFill>
                          <a:schemeClr val="accent6"/>
                        </a:solidFill>
                      </a:endParaRPr>
                    </a:p>
                  </a:txBody>
                  <a:tcPr marL="36576" marR="9525" marT="9525" marB="0" anchor="ctr"/>
                </a:tc>
              </a:tr>
              <a:tr h="292608">
                <a:tc>
                  <a:txBody>
                    <a:bodyPr/>
                    <a:lstStyle/>
                    <a:p>
                      <a:r>
                        <a:rPr lang="en-US" sz="850" b="1" dirty="0" smtClean="0"/>
                        <a:t>S&amp;P 500 </a:t>
                      </a:r>
                      <a:r>
                        <a:rPr lang="en-US" sz="850" dirty="0" smtClean="0">
                          <a:solidFill>
                            <a:schemeClr val="tx2"/>
                          </a:solidFill>
                        </a:rPr>
                        <a:t>(BHC) </a:t>
                      </a:r>
                    </a:p>
                    <a:p>
                      <a:r>
                        <a:rPr lang="en-US" sz="850" b="1" dirty="0" smtClean="0"/>
                        <a:t>Dow Jones </a:t>
                      </a:r>
                      <a:r>
                        <a:rPr lang="en-US" sz="850" dirty="0" smtClean="0">
                          <a:solidFill>
                            <a:schemeClr val="tx2"/>
                          </a:solidFill>
                        </a:rPr>
                        <a:t>(FRS)</a:t>
                      </a:r>
                      <a:r>
                        <a:rPr lang="en-US" sz="850" b="1" baseline="30000" dirty="0" smtClean="0"/>
                        <a:t>3</a:t>
                      </a:r>
                      <a:endParaRPr lang="en-US" sz="850" b="1" dirty="0"/>
                    </a:p>
                  </a:txBody>
                  <a:tcPr marL="36576" marR="9525" marT="9525" marB="0" anchor="ctr"/>
                </a:tc>
              </a:tr>
              <a:tr h="292608">
                <a:tc>
                  <a:txBody>
                    <a:bodyPr/>
                    <a:lstStyle/>
                    <a:p>
                      <a:pPr>
                        <a:lnSpc>
                          <a:spcPct val="90000"/>
                        </a:lnSpc>
                      </a:pPr>
                      <a:r>
                        <a:rPr lang="en-US" sz="850" b="1" dirty="0" smtClean="0"/>
                        <a:t>Debt Service Burden</a:t>
                      </a:r>
                      <a:r>
                        <a:rPr lang="en-US" sz="850" b="1" baseline="30000" dirty="0" smtClean="0"/>
                        <a:t>2</a:t>
                      </a:r>
                      <a:r>
                        <a:rPr lang="en-US" sz="850" b="1" dirty="0" smtClean="0"/>
                        <a:t> </a:t>
                      </a:r>
                      <a:br>
                        <a:rPr lang="en-US" sz="850" b="1" dirty="0" smtClean="0"/>
                      </a:br>
                      <a:r>
                        <a:rPr lang="en-US" sz="850" dirty="0" smtClean="0">
                          <a:solidFill>
                            <a:schemeClr val="accent6"/>
                          </a:solidFill>
                        </a:rPr>
                        <a:t>(% of disposable income)</a:t>
                      </a:r>
                      <a:endParaRPr lang="en-US" sz="850" dirty="0">
                        <a:solidFill>
                          <a:schemeClr val="accent6"/>
                        </a:solidFill>
                      </a:endParaRPr>
                    </a:p>
                  </a:txBody>
                  <a:tcPr marL="36576" marR="9525" marT="9525" marB="0" anchor="ctr"/>
                </a:tc>
              </a:tr>
              <a:tr h="292608">
                <a:tc>
                  <a:txBody>
                    <a:bodyPr/>
                    <a:lstStyle/>
                    <a:p>
                      <a:r>
                        <a:rPr lang="en-US" sz="850" b="1" dirty="0" smtClean="0"/>
                        <a:t>Consumer Confidence Index</a:t>
                      </a:r>
                      <a:r>
                        <a:rPr lang="en-US" sz="850" b="1" baseline="30000" dirty="0" smtClean="0"/>
                        <a:t>3</a:t>
                      </a:r>
                      <a:endParaRPr lang="en-US" sz="850" dirty="0"/>
                    </a:p>
                  </a:txBody>
                  <a:tcPr marL="36576" marR="9525" marT="9525" marB="0" anchor="ctr"/>
                </a:tc>
              </a:tr>
              <a:tr h="292608">
                <a:tc>
                  <a:txBody>
                    <a:bodyPr/>
                    <a:lstStyle/>
                    <a:p>
                      <a:r>
                        <a:rPr lang="en-US" sz="850" b="1" dirty="0" smtClean="0"/>
                        <a:t>New Auto Sales</a:t>
                      </a:r>
                      <a:r>
                        <a:rPr lang="en-US" sz="850" b="1" baseline="30000" dirty="0" smtClean="0"/>
                        <a:t>3</a:t>
                      </a:r>
                      <a:r>
                        <a:rPr lang="en-US" sz="850" b="1" dirty="0" smtClean="0"/>
                        <a:t> </a:t>
                      </a:r>
                      <a:r>
                        <a:rPr lang="en-US" sz="850" dirty="0" smtClean="0">
                          <a:solidFill>
                            <a:schemeClr val="accent6"/>
                          </a:solidFill>
                        </a:rPr>
                        <a:t>(# of vehicles)</a:t>
                      </a:r>
                      <a:endParaRPr lang="en-US" sz="850" dirty="0">
                        <a:solidFill>
                          <a:schemeClr val="accent6"/>
                        </a:solidFill>
                      </a:endParaRPr>
                    </a:p>
                  </a:txBody>
                  <a:tcPr marL="36576" marR="9525" marT="9525" marB="0" anchor="ctr"/>
                </a:tc>
              </a:tr>
              <a:tr h="292608">
                <a:tc>
                  <a:txBody>
                    <a:bodyPr/>
                    <a:lstStyle/>
                    <a:p>
                      <a:r>
                        <a:rPr lang="en-US" sz="850" b="1" dirty="0" smtClean="0"/>
                        <a:t>Manheim Used Vehicle Value Index</a:t>
                      </a:r>
                      <a:r>
                        <a:rPr lang="en-US" sz="850" b="1" baseline="30000" dirty="0" smtClean="0"/>
                        <a:t>3</a:t>
                      </a:r>
                      <a:endParaRPr lang="en-US" sz="850" dirty="0"/>
                    </a:p>
                  </a:txBody>
                  <a:tcPr marL="36576" marR="9525" marT="9525" marB="0" anchor="ctr"/>
                </a:tc>
              </a:tr>
              <a:tr h="292608">
                <a:tc>
                  <a:txBody>
                    <a:bodyPr/>
                    <a:lstStyle/>
                    <a:p>
                      <a:r>
                        <a:rPr lang="en-US" sz="850" b="1" dirty="0" smtClean="0"/>
                        <a:t>WTI Oil Price</a:t>
                      </a:r>
                      <a:r>
                        <a:rPr lang="en-US" sz="850" b="1" baseline="30000" dirty="0" smtClean="0"/>
                        <a:t>3</a:t>
                      </a:r>
                      <a:r>
                        <a:rPr lang="en-US" sz="850" b="1" dirty="0" smtClean="0"/>
                        <a:t> </a:t>
                      </a:r>
                      <a:r>
                        <a:rPr lang="en-US" sz="850" dirty="0" smtClean="0">
                          <a:solidFill>
                            <a:schemeClr val="accent6"/>
                          </a:solidFill>
                        </a:rPr>
                        <a:t>($/barrel)</a:t>
                      </a:r>
                      <a:endParaRPr lang="en-US" sz="850" dirty="0">
                        <a:solidFill>
                          <a:schemeClr val="accent6"/>
                        </a:solidFill>
                      </a:endParaRPr>
                    </a:p>
                  </a:txBody>
                  <a:tcPr marL="36576" marR="9525" marT="9525" marB="0" anchor="ct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358787783"/>
              </p:ext>
            </p:extLst>
          </p:nvPr>
        </p:nvGraphicFramePr>
        <p:xfrm>
          <a:off x="5745162" y="1138117"/>
          <a:ext cx="3048000" cy="4910328"/>
        </p:xfrm>
        <a:graphic>
          <a:graphicData uri="http://schemas.openxmlformats.org/drawingml/2006/table">
            <a:tbl>
              <a:tblPr firstRow="1" bandRow="1">
                <a:tableStyleId>{5C22544A-7EE6-4342-B048-85BDC9FD1C3A}</a:tableStyleId>
              </a:tblPr>
              <a:tblGrid>
                <a:gridCol w="746472"/>
                <a:gridCol w="974957"/>
                <a:gridCol w="1326571"/>
              </a:tblGrid>
              <a:tr h="214378">
                <a:tc>
                  <a:txBody>
                    <a:bodyPr/>
                    <a:lstStyle/>
                    <a:p>
                      <a:r>
                        <a:rPr lang="en-US" sz="900" dirty="0" smtClean="0">
                          <a:solidFill>
                            <a:schemeClr val="tx1"/>
                          </a:solidFill>
                        </a:rPr>
                        <a:t>Q0</a:t>
                      </a:r>
                      <a:endParaRPr lang="en-US" sz="900" dirty="0">
                        <a:solidFill>
                          <a:schemeClr val="tx1"/>
                        </a:solidFill>
                      </a:endParaRPr>
                    </a:p>
                  </a:txBody>
                  <a:tcPr/>
                </a:tc>
                <a:tc>
                  <a:txBody>
                    <a:bodyPr/>
                    <a:lstStyle/>
                    <a:p>
                      <a:r>
                        <a:rPr lang="en-US" sz="900" dirty="0" smtClean="0">
                          <a:solidFill>
                            <a:schemeClr val="tx1"/>
                          </a:solidFill>
                        </a:rPr>
                        <a:t>Most Stressed</a:t>
                      </a:r>
                      <a:endParaRPr lang="en-US" sz="900" dirty="0">
                        <a:solidFill>
                          <a:schemeClr val="tx1"/>
                        </a:solidFill>
                      </a:endParaRPr>
                    </a:p>
                  </a:txBody>
                  <a:tcPr/>
                </a:tc>
                <a:tc>
                  <a:txBody>
                    <a:bodyPr/>
                    <a:lstStyle/>
                    <a:p>
                      <a:r>
                        <a:rPr lang="en-US" sz="900" dirty="0" smtClean="0">
                          <a:solidFill>
                            <a:schemeClr val="tx1"/>
                          </a:solidFill>
                        </a:rPr>
                        <a:t>Q0 - Most Stressed</a:t>
                      </a:r>
                      <a:r>
                        <a:rPr lang="en-US" sz="900" baseline="30000" dirty="0" smtClean="0">
                          <a:solidFill>
                            <a:schemeClr val="tx1"/>
                          </a:solidFill>
                        </a:rPr>
                        <a:t>1</a:t>
                      </a:r>
                      <a:endParaRPr lang="en-US" sz="900" baseline="30000" dirty="0">
                        <a:solidFill>
                          <a:schemeClr val="tx1"/>
                        </a:solidFill>
                      </a:endParaRPr>
                    </a:p>
                  </a:txBody>
                  <a:tcPr/>
                </a:tc>
              </a:tr>
              <a:tr h="292608">
                <a:tc>
                  <a:txBody>
                    <a:bodyPr/>
                    <a:lstStyle/>
                    <a:p>
                      <a:pPr algn="ctr" fontAlgn="ctr"/>
                      <a:r>
                        <a:rPr lang="en-US" sz="900" b="0" i="0" u="none" strike="noStrike">
                          <a:solidFill>
                            <a:srgbClr val="000000"/>
                          </a:solidFill>
                          <a:effectLst/>
                          <a:latin typeface="Arial"/>
                        </a:rPr>
                        <a:t>1.9</a:t>
                      </a:r>
                    </a:p>
                  </a:txBody>
                  <a:tcPr marL="9525" marR="9525" marT="9525" marB="0" anchor="ctr"/>
                </a:tc>
                <a:tc>
                  <a:txBody>
                    <a:bodyPr/>
                    <a:lstStyle/>
                    <a:p>
                      <a:pPr algn="ctr" fontAlgn="ctr"/>
                      <a:r>
                        <a:rPr lang="en-US" sz="900" b="0" i="0" u="none" strike="noStrike" dirty="0">
                          <a:solidFill>
                            <a:srgbClr val="000000"/>
                          </a:solidFill>
                          <a:effectLst/>
                          <a:latin typeface="Arial"/>
                        </a:rPr>
                        <a:t>2.3, </a:t>
                      </a:r>
                      <a:r>
                        <a:rPr lang="en-US" sz="900" b="0" i="0" u="none" strike="noStrike" dirty="0">
                          <a:solidFill>
                            <a:schemeClr val="tx1">
                              <a:lumMod val="50000"/>
                              <a:lumOff val="50000"/>
                            </a:schemeClr>
                          </a:solidFill>
                          <a:effectLst/>
                          <a:latin typeface="Arial"/>
                        </a:rPr>
                        <a:t>Q7</a:t>
                      </a:r>
                    </a:p>
                  </a:txBody>
                  <a:tcPr marL="9525" marR="9525" marT="9525" marB="0" anchor="ctr"/>
                </a:tc>
                <a:tc>
                  <a:txBody>
                    <a:bodyPr/>
                    <a:lstStyle/>
                    <a:p>
                      <a:pPr algn="ctr" fontAlgn="ctr"/>
                      <a:r>
                        <a:rPr lang="en-US" sz="900" b="0" i="0" u="none" strike="noStrike">
                          <a:solidFill>
                            <a:srgbClr val="000000"/>
                          </a:solidFill>
                          <a:effectLst/>
                          <a:latin typeface="Arial"/>
                        </a:rPr>
                        <a:t>0.4</a:t>
                      </a:r>
                    </a:p>
                  </a:txBody>
                  <a:tcPr marL="9525" marR="9525" marT="9525" marB="0" anchor="ctr"/>
                </a:tc>
              </a:tr>
              <a:tr h="292608">
                <a:tc>
                  <a:txBody>
                    <a:bodyPr/>
                    <a:lstStyle/>
                    <a:p>
                      <a:pPr algn="ctr" fontAlgn="ctr"/>
                      <a:r>
                        <a:rPr lang="en-US" sz="900" b="0" i="0" u="none" strike="noStrike">
                          <a:solidFill>
                            <a:srgbClr val="000000"/>
                          </a:solidFill>
                          <a:effectLst/>
                          <a:latin typeface="Arial"/>
                        </a:rPr>
                        <a:t>5.0</a:t>
                      </a:r>
                    </a:p>
                  </a:txBody>
                  <a:tcPr marL="9525" marR="9525" marT="9525" marB="0" anchor="ctr"/>
                </a:tc>
                <a:tc>
                  <a:txBody>
                    <a:bodyPr/>
                    <a:lstStyle/>
                    <a:p>
                      <a:pPr algn="ctr" fontAlgn="ctr"/>
                      <a:r>
                        <a:rPr lang="en-US" sz="900" b="0" i="0" u="none" strike="noStrike" dirty="0">
                          <a:solidFill>
                            <a:srgbClr val="000000"/>
                          </a:solidFill>
                          <a:effectLst/>
                          <a:latin typeface="Arial"/>
                        </a:rPr>
                        <a:t>4.9,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-0.1</a:t>
                      </a:r>
                    </a:p>
                  </a:txBody>
                  <a:tcPr marL="9525" marR="9525" marT="9525" marB="0" anchor="ctr"/>
                </a:tc>
              </a:tr>
              <a:tr h="292608">
                <a:tc>
                  <a:txBody>
                    <a:bodyPr/>
                    <a:lstStyle/>
                    <a:p>
                      <a:pPr algn="ctr" fontAlgn="ctr"/>
                      <a:r>
                        <a:rPr lang="en-US" sz="900" b="0" i="0" u="none" strike="noStrike">
                          <a:solidFill>
                            <a:srgbClr val="000000"/>
                          </a:solidFill>
                          <a:effectLst/>
                          <a:latin typeface="Arial"/>
                        </a:rPr>
                        <a:t>0.1</a:t>
                      </a:r>
                    </a:p>
                  </a:txBody>
                  <a:tcPr marL="9525" marR="9525" marT="9525" marB="0" anchor="ctr"/>
                </a:tc>
                <a:tc>
                  <a:txBody>
                    <a:bodyPr/>
                    <a:lstStyle/>
                    <a:p>
                      <a:pPr algn="ctr" fontAlgn="ctr"/>
                      <a:r>
                        <a:rPr lang="en-US" sz="900" b="0" i="0" u="none" strike="noStrike" dirty="0">
                          <a:solidFill>
                            <a:srgbClr val="000000"/>
                          </a:solidFill>
                          <a:effectLst/>
                          <a:latin typeface="Arial"/>
                        </a:rPr>
                        <a:t>0.4,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0.3</a:t>
                      </a:r>
                    </a:p>
                  </a:txBody>
                  <a:tcPr marL="9525" marR="9525" marT="9525" marB="0" anchor="ctr"/>
                </a:tc>
              </a:tr>
              <a:tr h="292608">
                <a:tc>
                  <a:txBody>
                    <a:bodyPr/>
                    <a:lstStyle/>
                    <a:p>
                      <a:pPr algn="ctr" fontAlgn="ctr"/>
                      <a:r>
                        <a:rPr lang="en-US" sz="900" b="0" i="0" u="none" strike="noStrike">
                          <a:solidFill>
                            <a:srgbClr val="000000"/>
                          </a:solidFill>
                          <a:effectLst/>
                          <a:latin typeface="Arial"/>
                        </a:rPr>
                        <a:t>1.6</a:t>
                      </a:r>
                    </a:p>
                  </a:txBody>
                  <a:tcPr marL="9525" marR="9525" marT="9525" marB="0" anchor="ctr"/>
                </a:tc>
                <a:tc>
                  <a:txBody>
                    <a:bodyPr/>
                    <a:lstStyle/>
                    <a:p>
                      <a:pPr algn="ctr" fontAlgn="ctr"/>
                      <a:r>
                        <a:rPr lang="en-US" sz="900" b="0" i="0" u="none" strike="noStrike" dirty="0">
                          <a:solidFill>
                            <a:srgbClr val="000000"/>
                          </a:solidFill>
                          <a:effectLst/>
                          <a:latin typeface="Arial"/>
                        </a:rPr>
                        <a:t>1.8,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0.2</a:t>
                      </a:r>
                    </a:p>
                  </a:txBody>
                  <a:tcPr marL="9525" marR="9525" marT="9525" marB="0" anchor="ctr"/>
                </a:tc>
              </a:tr>
              <a:tr h="292608">
                <a:tc>
                  <a:txBody>
                    <a:bodyPr/>
                    <a:lstStyle/>
                    <a:p>
                      <a:pPr algn="ctr" fontAlgn="ctr"/>
                      <a:r>
                        <a:rPr lang="en-US" sz="900" b="0" i="0" u="none" strike="noStrike">
                          <a:solidFill>
                            <a:srgbClr val="000000"/>
                          </a:solidFill>
                          <a:effectLst/>
                          <a:latin typeface="Arial"/>
                        </a:rPr>
                        <a:t>2.2</a:t>
                      </a:r>
                    </a:p>
                  </a:txBody>
                  <a:tcPr marL="9525" marR="9525" marT="9525" marB="0" anchor="ctr"/>
                </a:tc>
                <a:tc>
                  <a:txBody>
                    <a:bodyPr/>
                    <a:lstStyle/>
                    <a:p>
                      <a:pPr algn="ctr" fontAlgn="ctr"/>
                      <a:r>
                        <a:rPr lang="en-US" sz="900" b="0" i="0" u="none" strike="noStrike" dirty="0">
                          <a:solidFill>
                            <a:srgbClr val="000000"/>
                          </a:solidFill>
                          <a:effectLst/>
                          <a:latin typeface="Arial"/>
                        </a:rPr>
                        <a:t>2.4,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0.2</a:t>
                      </a:r>
                    </a:p>
                  </a:txBody>
                  <a:tcPr marL="9525" marR="9525" marT="9525" marB="0" anchor="ctr"/>
                </a:tc>
              </a:tr>
              <a:tr h="292608">
                <a:tc>
                  <a:txBody>
                    <a:bodyPr/>
                    <a:lstStyle/>
                    <a:p>
                      <a:pPr algn="ctr" fontAlgn="ctr"/>
                      <a:r>
                        <a:rPr lang="en-US" sz="900" b="0" i="0" u="none" strike="noStrike">
                          <a:solidFill>
                            <a:srgbClr val="000000"/>
                          </a:solidFill>
                          <a:effectLst/>
                          <a:latin typeface="Arial"/>
                        </a:rPr>
                        <a:t>5.4</a:t>
                      </a:r>
                    </a:p>
                  </a:txBody>
                  <a:tcPr marL="9525" marR="9525" marT="9525" marB="0" anchor="ctr"/>
                </a:tc>
                <a:tc>
                  <a:txBody>
                    <a:bodyPr/>
                    <a:lstStyle/>
                    <a:p>
                      <a:pPr algn="ctr" fontAlgn="ctr"/>
                      <a:r>
                        <a:rPr lang="en-US" sz="900" b="0" i="0" u="none" strike="noStrike" dirty="0">
                          <a:solidFill>
                            <a:srgbClr val="000000"/>
                          </a:solidFill>
                          <a:effectLst/>
                          <a:latin typeface="Arial"/>
                        </a:rPr>
                        <a:t>5.9, </a:t>
                      </a:r>
                      <a:r>
                        <a:rPr lang="en-US" sz="900" b="0" i="0" u="none" strike="noStrike" dirty="0">
                          <a:solidFill>
                            <a:schemeClr val="tx1">
                              <a:lumMod val="50000"/>
                              <a:lumOff val="50000"/>
                            </a:schemeClr>
                          </a:solidFill>
                          <a:effectLst/>
                          <a:latin typeface="Arial"/>
                        </a:rPr>
                        <a:t>Q9</a:t>
                      </a:r>
                    </a:p>
                  </a:txBody>
                  <a:tcPr marL="9525" marR="9525" marT="9525" marB="0" anchor="ctr"/>
                </a:tc>
                <a:tc>
                  <a:txBody>
                    <a:bodyPr/>
                    <a:lstStyle/>
                    <a:p>
                      <a:pPr algn="ctr" fontAlgn="ctr"/>
                      <a:r>
                        <a:rPr lang="en-US" sz="900" b="0" i="0" u="none" strike="noStrike">
                          <a:solidFill>
                            <a:srgbClr val="000000"/>
                          </a:solidFill>
                          <a:effectLst/>
                          <a:latin typeface="Arial"/>
                        </a:rPr>
                        <a:t>0.5</a:t>
                      </a:r>
                    </a:p>
                  </a:txBody>
                  <a:tcPr marL="9525" marR="9525" marT="9525" marB="0" anchor="ctr"/>
                </a:tc>
              </a:tr>
              <a:tr h="292608">
                <a:tc>
                  <a:txBody>
                    <a:bodyPr/>
                    <a:lstStyle/>
                    <a:p>
                      <a:pPr algn="ctr" fontAlgn="ctr"/>
                      <a:r>
                        <a:rPr lang="en-US" sz="900" b="0" i="0" u="none" strike="noStrike">
                          <a:solidFill>
                            <a:srgbClr val="000000"/>
                          </a:solidFill>
                          <a:effectLst/>
                          <a:latin typeface="Arial"/>
                        </a:rPr>
                        <a:t>3.2</a:t>
                      </a:r>
                    </a:p>
                  </a:txBody>
                  <a:tcPr marL="9525" marR="9525" marT="9525" marB="0" anchor="ctr"/>
                </a:tc>
                <a:tc>
                  <a:txBody>
                    <a:bodyPr/>
                    <a:lstStyle/>
                    <a:p>
                      <a:pPr algn="ctr" fontAlgn="ctr"/>
                      <a:r>
                        <a:rPr lang="en-US" sz="900" b="0" i="0" u="none" strike="noStrike" dirty="0" smtClean="0">
                          <a:solidFill>
                            <a:srgbClr val="000000"/>
                          </a:solidFill>
                          <a:effectLst/>
                          <a:latin typeface="Arial"/>
                        </a:rPr>
                        <a:t>3.0,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-0.2</a:t>
                      </a:r>
                    </a:p>
                  </a:txBody>
                  <a:tcPr marL="9525" marR="9525" marT="9525" marB="0" anchor="ctr"/>
                </a:tc>
              </a:tr>
              <a:tr h="292608">
                <a:tc>
                  <a:txBody>
                    <a:bodyPr/>
                    <a:lstStyle/>
                    <a:p>
                      <a:pPr algn="ctr" fontAlgn="ctr"/>
                      <a:r>
                        <a:rPr lang="en-US" sz="900" b="0" i="0" u="none" strike="noStrike">
                          <a:solidFill>
                            <a:srgbClr val="000000"/>
                          </a:solidFill>
                          <a:effectLst/>
                          <a:latin typeface="Arial"/>
                        </a:rPr>
                        <a:t>273.4</a:t>
                      </a:r>
                    </a:p>
                  </a:txBody>
                  <a:tcPr marL="9525" marR="9525" marT="9525" marB="0" anchor="ctr"/>
                </a:tc>
                <a:tc>
                  <a:txBody>
                    <a:bodyPr/>
                    <a:lstStyle/>
                    <a:p>
                      <a:pPr algn="ctr" fontAlgn="ctr"/>
                      <a:r>
                        <a:rPr lang="en-US" sz="900" b="0" i="0" u="none" strike="noStrike" dirty="0">
                          <a:solidFill>
                            <a:srgbClr val="000000"/>
                          </a:solidFill>
                          <a:effectLst/>
                          <a:latin typeface="Arial"/>
                        </a:rPr>
                        <a:t>276.8,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1.2%</a:t>
                      </a:r>
                    </a:p>
                  </a:txBody>
                  <a:tcPr marL="9525" marR="9525" marT="9525" marB="0" anchor="ctr"/>
                </a:tc>
              </a:tr>
              <a:tr h="292608">
                <a:tc>
                  <a:txBody>
                    <a:bodyPr/>
                    <a:lstStyle/>
                    <a:p>
                      <a:pPr algn="ctr" fontAlgn="ctr"/>
                      <a:r>
                        <a:rPr lang="en-US" sz="900" b="0" i="0" u="none" strike="noStrike">
                          <a:solidFill>
                            <a:srgbClr val="000000"/>
                          </a:solidFill>
                          <a:effectLst/>
                          <a:latin typeface="Arial"/>
                        </a:rPr>
                        <a:t>180.3</a:t>
                      </a:r>
                    </a:p>
                  </a:txBody>
                  <a:tcPr marL="9525" marR="9525" marT="9525" marB="0" anchor="ctr"/>
                </a:tc>
                <a:tc>
                  <a:txBody>
                    <a:bodyPr/>
                    <a:lstStyle/>
                    <a:p>
                      <a:pPr algn="ctr" fontAlgn="ctr"/>
                      <a:r>
                        <a:rPr lang="en-US" sz="900" b="0" i="0" u="none" strike="noStrike" dirty="0">
                          <a:solidFill>
                            <a:srgbClr val="000000"/>
                          </a:solidFill>
                          <a:effectLst/>
                          <a:latin typeface="Arial"/>
                        </a:rPr>
                        <a:t>181.2,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0.5%</a:t>
                      </a:r>
                    </a:p>
                  </a:txBody>
                  <a:tcPr marL="9525" marR="9525" marT="9525" marB="0" anchor="ctr"/>
                </a:tc>
              </a:tr>
              <a:tr h="292608">
                <a:tc>
                  <a:txBody>
                    <a:bodyPr/>
                    <a:lstStyle/>
                    <a:p>
                      <a:pPr algn="ctr" fontAlgn="ctr"/>
                      <a:r>
                        <a:rPr lang="en-US" sz="900" b="0" i="0" u="none" strike="noStrike">
                          <a:solidFill>
                            <a:srgbClr val="000000"/>
                          </a:solidFill>
                          <a:effectLst/>
                          <a:latin typeface="Arial"/>
                        </a:rPr>
                        <a:t>5.2</a:t>
                      </a:r>
                    </a:p>
                  </a:txBody>
                  <a:tcPr marL="9525" marR="9525" marT="9525" marB="0" anchor="ctr"/>
                </a:tc>
                <a:tc>
                  <a:txBody>
                    <a:bodyPr/>
                    <a:lstStyle/>
                    <a:p>
                      <a:pPr algn="ctr" fontAlgn="ctr"/>
                      <a:r>
                        <a:rPr lang="en-US" sz="900" b="0" i="0" u="none" strike="noStrike" dirty="0">
                          <a:solidFill>
                            <a:srgbClr val="000000"/>
                          </a:solidFill>
                          <a:effectLst/>
                          <a:latin typeface="Arial"/>
                        </a:rPr>
                        <a:t>5.2, </a:t>
                      </a:r>
                      <a:r>
                        <a:rPr lang="en-US" sz="900" b="0" i="0" u="none" strike="noStrike" dirty="0">
                          <a:solidFill>
                            <a:schemeClr val="tx1">
                              <a:lumMod val="50000"/>
                              <a:lumOff val="50000"/>
                            </a:schemeClr>
                          </a:solidFill>
                          <a:effectLst/>
                          <a:latin typeface="Arial"/>
                        </a:rPr>
                        <a:t>Q9</a:t>
                      </a:r>
                    </a:p>
                  </a:txBody>
                  <a:tcPr marL="9525" marR="9525" marT="9525" marB="0" anchor="ctr"/>
                </a:tc>
                <a:tc>
                  <a:txBody>
                    <a:bodyPr/>
                    <a:lstStyle/>
                    <a:p>
                      <a:pPr algn="ctr" fontAlgn="ctr"/>
                      <a:r>
                        <a:rPr lang="en-US" sz="900" b="0" i="0" u="none" strike="noStrike">
                          <a:solidFill>
                            <a:srgbClr val="000000"/>
                          </a:solidFill>
                          <a:effectLst/>
                          <a:latin typeface="Arial"/>
                        </a:rPr>
                        <a:t>-1.6%</a:t>
                      </a:r>
                    </a:p>
                  </a:txBody>
                  <a:tcPr marL="9525" marR="9525" marT="9525" marB="0" anchor="ctr"/>
                </a:tc>
              </a:tr>
              <a:tr h="292608">
                <a:tc>
                  <a:txBody>
                    <a:bodyPr/>
                    <a:lstStyle/>
                    <a:p>
                      <a:pPr algn="ctr" fontAlgn="ctr"/>
                      <a:r>
                        <a:rPr lang="en-US" sz="900" b="0" i="0" u="none" strike="noStrike">
                          <a:solidFill>
                            <a:srgbClr val="000000"/>
                          </a:solidFill>
                          <a:effectLst/>
                          <a:latin typeface="Arial"/>
                        </a:rPr>
                        <a:t>2,053.2</a:t>
                      </a:r>
                    </a:p>
                  </a:txBody>
                  <a:tcPr marL="9525" marR="9525" marT="9525" marB="0" anchor="ctr"/>
                </a:tc>
                <a:tc>
                  <a:txBody>
                    <a:bodyPr/>
                    <a:lstStyle/>
                    <a:p>
                      <a:pPr algn="ctr" fontAlgn="ctr"/>
                      <a:r>
                        <a:rPr lang="en-US" sz="900" b="0" i="0" u="none" strike="noStrike" dirty="0">
                          <a:solidFill>
                            <a:srgbClr val="000000"/>
                          </a:solidFill>
                          <a:effectLst/>
                          <a:latin typeface="Arial"/>
                        </a:rPr>
                        <a:t>2075.9,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1.1%</a:t>
                      </a:r>
                    </a:p>
                  </a:txBody>
                  <a:tcPr marL="9525" marR="9525" marT="9525" marB="0" anchor="ctr"/>
                </a:tc>
              </a:tr>
              <a:tr h="292608">
                <a:tc>
                  <a:txBody>
                    <a:bodyPr/>
                    <a:lstStyle/>
                    <a:p>
                      <a:pPr algn="ctr" fontAlgn="ctr"/>
                      <a:r>
                        <a:rPr lang="en-US" sz="900" b="0" i="0" u="none" strike="noStrike">
                          <a:solidFill>
                            <a:srgbClr val="000000"/>
                          </a:solidFill>
                          <a:effectLst/>
                          <a:latin typeface="Arial"/>
                        </a:rPr>
                        <a:t>10.1</a:t>
                      </a:r>
                    </a:p>
                  </a:txBody>
                  <a:tcPr marL="9525" marR="9525" marT="9525" marB="0" anchor="ctr"/>
                </a:tc>
                <a:tc>
                  <a:txBody>
                    <a:bodyPr/>
                    <a:lstStyle/>
                    <a:p>
                      <a:pPr algn="ctr" fontAlgn="ctr"/>
                      <a:r>
                        <a:rPr lang="en-US" sz="900" b="0" i="0" u="none" strike="noStrike" dirty="0">
                          <a:solidFill>
                            <a:srgbClr val="000000"/>
                          </a:solidFill>
                          <a:effectLst/>
                          <a:latin typeface="Arial"/>
                        </a:rPr>
                        <a:t>10.7, </a:t>
                      </a:r>
                      <a:r>
                        <a:rPr lang="en-US" sz="900" b="0" i="0" u="none" strike="noStrike" dirty="0">
                          <a:solidFill>
                            <a:schemeClr val="tx1">
                              <a:lumMod val="50000"/>
                              <a:lumOff val="50000"/>
                            </a:schemeClr>
                          </a:solidFill>
                          <a:effectLst/>
                          <a:latin typeface="Arial"/>
                        </a:rPr>
                        <a:t>Q9</a:t>
                      </a:r>
                    </a:p>
                  </a:txBody>
                  <a:tcPr marL="9525" marR="9525" marT="9525" marB="0" anchor="ctr"/>
                </a:tc>
                <a:tc>
                  <a:txBody>
                    <a:bodyPr/>
                    <a:lstStyle/>
                    <a:p>
                      <a:pPr algn="ctr" fontAlgn="ctr"/>
                      <a:r>
                        <a:rPr lang="en-US" sz="900" b="0" i="0" u="none" strike="noStrike">
                          <a:solidFill>
                            <a:srgbClr val="000000"/>
                          </a:solidFill>
                          <a:effectLst/>
                          <a:latin typeface="Arial"/>
                        </a:rPr>
                        <a:t>0.7</a:t>
                      </a:r>
                    </a:p>
                  </a:txBody>
                  <a:tcPr marL="9525" marR="9525" marT="9525" marB="0" anchor="ctr"/>
                </a:tc>
              </a:tr>
              <a:tr h="292608">
                <a:tc>
                  <a:txBody>
                    <a:bodyPr/>
                    <a:lstStyle/>
                    <a:p>
                      <a:pPr algn="ctr" fontAlgn="ctr"/>
                      <a:r>
                        <a:rPr lang="en-US" sz="900" b="0" i="0" u="none" strike="noStrike">
                          <a:solidFill>
                            <a:srgbClr val="000000"/>
                          </a:solidFill>
                          <a:effectLst/>
                          <a:latin typeface="Arial"/>
                        </a:rPr>
                        <a:t>96.0</a:t>
                      </a:r>
                    </a:p>
                  </a:txBody>
                  <a:tcPr marL="9525" marR="9525" marT="9525" marB="0" anchor="ctr"/>
                </a:tc>
                <a:tc>
                  <a:txBody>
                    <a:bodyPr/>
                    <a:lstStyle/>
                    <a:p>
                      <a:pPr algn="ctr" fontAlgn="ctr"/>
                      <a:r>
                        <a:rPr lang="en-US" sz="900" b="0" i="0" u="none" strike="noStrike" dirty="0">
                          <a:solidFill>
                            <a:srgbClr val="000000"/>
                          </a:solidFill>
                          <a:effectLst/>
                          <a:latin typeface="Arial"/>
                        </a:rPr>
                        <a:t>96.7,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0.7%</a:t>
                      </a:r>
                    </a:p>
                  </a:txBody>
                  <a:tcPr marL="9525" marR="9525" marT="9525" marB="0" anchor="ctr"/>
                </a:tc>
              </a:tr>
              <a:tr h="292608">
                <a:tc>
                  <a:txBody>
                    <a:bodyPr/>
                    <a:lstStyle/>
                    <a:p>
                      <a:pPr algn="ctr" fontAlgn="ctr"/>
                      <a:r>
                        <a:rPr lang="en-US" sz="900" b="0" i="0" u="none" strike="noStrike">
                          <a:solidFill>
                            <a:srgbClr val="000000"/>
                          </a:solidFill>
                          <a:effectLst/>
                          <a:latin typeface="Arial"/>
                        </a:rPr>
                        <a:t>5.6</a:t>
                      </a:r>
                    </a:p>
                  </a:txBody>
                  <a:tcPr marL="9525" marR="9525" marT="9525" marB="0" anchor="ctr"/>
                </a:tc>
                <a:tc>
                  <a:txBody>
                    <a:bodyPr/>
                    <a:lstStyle/>
                    <a:p>
                      <a:pPr algn="ctr" fontAlgn="ctr"/>
                      <a:r>
                        <a:rPr lang="en-US" sz="900" b="0" i="0" u="none" strike="noStrike" dirty="0">
                          <a:solidFill>
                            <a:srgbClr val="000000"/>
                          </a:solidFill>
                          <a:effectLst/>
                          <a:latin typeface="Arial"/>
                        </a:rPr>
                        <a:t>4.9, </a:t>
                      </a:r>
                      <a:r>
                        <a:rPr lang="en-US" sz="900" b="0" i="0" u="none" strike="noStrike" dirty="0">
                          <a:solidFill>
                            <a:schemeClr val="tx1">
                              <a:lumMod val="50000"/>
                              <a:lumOff val="50000"/>
                            </a:schemeClr>
                          </a:solidFill>
                          <a:effectLst/>
                          <a:latin typeface="Arial"/>
                        </a:rPr>
                        <a:t>Q9</a:t>
                      </a:r>
                    </a:p>
                  </a:txBody>
                  <a:tcPr marL="9525" marR="9525" marT="9525" marB="0" anchor="ctr"/>
                </a:tc>
                <a:tc>
                  <a:txBody>
                    <a:bodyPr/>
                    <a:lstStyle/>
                    <a:p>
                      <a:pPr algn="ctr" fontAlgn="ctr"/>
                      <a:r>
                        <a:rPr lang="en-US" sz="900" b="0" i="0" u="none" strike="noStrike">
                          <a:solidFill>
                            <a:srgbClr val="000000"/>
                          </a:solidFill>
                          <a:effectLst/>
                          <a:latin typeface="Arial"/>
                        </a:rPr>
                        <a:t>-12.4%</a:t>
                      </a:r>
                    </a:p>
                  </a:txBody>
                  <a:tcPr marL="9525" marR="9525" marT="9525" marB="0" anchor="ctr"/>
                </a:tc>
              </a:tr>
              <a:tr h="292608">
                <a:tc>
                  <a:txBody>
                    <a:bodyPr/>
                    <a:lstStyle/>
                    <a:p>
                      <a:pPr algn="ctr" fontAlgn="ctr"/>
                      <a:r>
                        <a:rPr lang="en-US" sz="900" b="0" i="0" u="none" strike="noStrike">
                          <a:solidFill>
                            <a:srgbClr val="000000"/>
                          </a:solidFill>
                          <a:effectLst/>
                          <a:latin typeface="Arial"/>
                        </a:rPr>
                        <a:t>125.4</a:t>
                      </a:r>
                    </a:p>
                  </a:txBody>
                  <a:tcPr marL="9525" marR="9525" marT="9525" marB="0" anchor="ctr"/>
                </a:tc>
                <a:tc>
                  <a:txBody>
                    <a:bodyPr/>
                    <a:lstStyle/>
                    <a:p>
                      <a:pPr algn="ctr" fontAlgn="ctr"/>
                      <a:r>
                        <a:rPr lang="en-US" sz="900" b="0" i="0" u="none" strike="noStrike" dirty="0">
                          <a:solidFill>
                            <a:srgbClr val="000000"/>
                          </a:solidFill>
                          <a:effectLst/>
                          <a:latin typeface="Arial"/>
                        </a:rPr>
                        <a:t>124.6, </a:t>
                      </a:r>
                      <a:r>
                        <a:rPr lang="en-US" sz="900" b="0" i="0" u="none" strike="noStrike" dirty="0">
                          <a:solidFill>
                            <a:schemeClr val="tx1">
                              <a:lumMod val="50000"/>
                              <a:lumOff val="50000"/>
                            </a:schemeClr>
                          </a:solidFill>
                          <a:effectLst/>
                          <a:latin typeface="Arial"/>
                        </a:rPr>
                        <a:t>Q1</a:t>
                      </a:r>
                    </a:p>
                  </a:txBody>
                  <a:tcPr marL="9525" marR="9525" marT="9525" marB="0" anchor="ctr"/>
                </a:tc>
                <a:tc>
                  <a:txBody>
                    <a:bodyPr/>
                    <a:lstStyle/>
                    <a:p>
                      <a:pPr algn="ctr" fontAlgn="ctr"/>
                      <a:r>
                        <a:rPr lang="en-US" sz="900" b="0" i="0" u="none" strike="noStrike">
                          <a:solidFill>
                            <a:srgbClr val="000000"/>
                          </a:solidFill>
                          <a:effectLst/>
                          <a:latin typeface="Arial"/>
                        </a:rPr>
                        <a:t>-0.6%</a:t>
                      </a:r>
                    </a:p>
                  </a:txBody>
                  <a:tcPr marL="9525" marR="9525" marT="9525" marB="0" anchor="ctr"/>
                </a:tc>
              </a:tr>
              <a:tr h="292608">
                <a:tc>
                  <a:txBody>
                    <a:bodyPr/>
                    <a:lstStyle/>
                    <a:p>
                      <a:pPr algn="ctr" fontAlgn="ctr"/>
                      <a:r>
                        <a:rPr lang="en-US" sz="900" b="0" i="0" u="none" strike="noStrike">
                          <a:solidFill>
                            <a:srgbClr val="000000"/>
                          </a:solidFill>
                          <a:effectLst/>
                          <a:latin typeface="Arial"/>
                        </a:rPr>
                        <a:t>41.8</a:t>
                      </a:r>
                    </a:p>
                  </a:txBody>
                  <a:tcPr marL="9525" marR="9525" marT="9525" marB="0" anchor="ctr"/>
                </a:tc>
                <a:tc>
                  <a:txBody>
                    <a:bodyPr/>
                    <a:lstStyle/>
                    <a:p>
                      <a:pPr algn="ctr" fontAlgn="ctr"/>
                      <a:r>
                        <a:rPr lang="en-US" sz="900" b="0" i="0" u="none" strike="noStrike" dirty="0">
                          <a:solidFill>
                            <a:srgbClr val="000000"/>
                          </a:solidFill>
                          <a:effectLst/>
                          <a:latin typeface="Arial"/>
                        </a:rPr>
                        <a:t>64.4, </a:t>
                      </a:r>
                      <a:r>
                        <a:rPr lang="en-US" sz="900" b="0" i="0" u="none" strike="noStrike" dirty="0">
                          <a:solidFill>
                            <a:schemeClr val="tx1">
                              <a:lumMod val="50000"/>
                              <a:lumOff val="50000"/>
                            </a:schemeClr>
                          </a:solidFill>
                          <a:effectLst/>
                          <a:latin typeface="Arial"/>
                        </a:rPr>
                        <a:t>Q9</a:t>
                      </a:r>
                    </a:p>
                  </a:txBody>
                  <a:tcPr marL="9525" marR="9525" marT="9525" marB="0" anchor="ctr"/>
                </a:tc>
                <a:tc>
                  <a:txBody>
                    <a:bodyPr/>
                    <a:lstStyle/>
                    <a:p>
                      <a:pPr algn="ctr" fontAlgn="ctr"/>
                      <a:r>
                        <a:rPr lang="en-US" sz="900" b="0" i="0" u="none" strike="noStrike" dirty="0">
                          <a:solidFill>
                            <a:srgbClr val="000000"/>
                          </a:solidFill>
                          <a:effectLst/>
                          <a:latin typeface="Arial"/>
                        </a:rPr>
                        <a:t>54.0%</a:t>
                      </a:r>
                    </a:p>
                  </a:txBody>
                  <a:tcPr marL="9525" marR="9525" marT="9525" marB="0" anchor="ctr"/>
                </a:tc>
              </a:tr>
            </a:tbl>
          </a:graphicData>
        </a:graphic>
      </p:graphicFrame>
    </p:spTree>
    <p:extLst>
      <p:ext uri="{BB962C8B-B14F-4D97-AF65-F5344CB8AC3E}">
        <p14:creationId xmlns:p14="http://schemas.microsoft.com/office/powerpoint/2010/main" val="4264679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BHC Stress scenario non-macroeconomic / idiosyncratic events</a:t>
            </a:r>
            <a:endParaRPr lang="en-US" dirty="0"/>
          </a:p>
        </p:txBody>
      </p:sp>
      <p:sp>
        <p:nvSpPr>
          <p:cNvPr id="3" name="TextBox 2"/>
          <p:cNvSpPr txBox="1">
            <a:spLocks/>
          </p:cNvSpPr>
          <p:nvPr/>
        </p:nvSpPr>
        <p:spPr>
          <a:xfrm>
            <a:off x="266211" y="965663"/>
            <a:ext cx="8294652" cy="48474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defRPr>
            </a:lvl1pPr>
            <a:lvl2pPr marL="197607" lvl="1" indent="-195987" defTabSz="913526" eaLnBrk="1" hangingPunct="1">
              <a:buClr>
                <a:schemeClr val="tx2"/>
              </a:buClr>
              <a:buSzPct val="125000"/>
              <a:buFont typeface="Arial" pitchFamily="34" charset="0"/>
              <a:buChar char="•"/>
              <a:defRPr baseline="0">
                <a:latin typeface="+mn-lt"/>
              </a:defRPr>
            </a:lvl2pPr>
            <a:lvl3pPr marL="466481" lvl="2" indent="-267255" defTabSz="913526" eaLnBrk="1" hangingPunct="1">
              <a:buClr>
                <a:schemeClr val="tx2"/>
              </a:buClr>
              <a:buSzPct val="120000"/>
              <a:buFont typeface="Arial" charset="0"/>
              <a:buChar char="–"/>
              <a:defRPr baseline="0">
                <a:latin typeface="+mn-lt"/>
              </a:defRPr>
            </a:lvl3pPr>
            <a:lvl4pPr marL="626835" lvl="3" indent="-158733" defTabSz="913526" eaLnBrk="1" hangingPunct="1">
              <a:buClr>
                <a:schemeClr val="tx2"/>
              </a:buClr>
              <a:buSzPct val="100000"/>
              <a:buFont typeface="Arial" pitchFamily="34" charset="0"/>
              <a:buChar char="•"/>
              <a:defRPr baseline="0">
                <a:latin typeface="+mn-lt"/>
              </a:defRPr>
            </a:lvl4pPr>
            <a:lvl5pPr marL="765029" lvl="4" indent="-132818" defTabSz="913526" eaLnBrk="1" hangingPunct="1">
              <a:buClr>
                <a:schemeClr val="tx2"/>
              </a:buClr>
              <a:buSzPct val="89000"/>
              <a:buFont typeface="Arial"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620" lvl="1" indent="0">
              <a:spcBef>
                <a:spcPct val="50000"/>
              </a:spcBef>
              <a:buNone/>
            </a:pPr>
            <a:r>
              <a:rPr lang="en-US" sz="1400" b="1" u="sng" dirty="0" smtClean="0"/>
              <a:t>Automobile recall </a:t>
            </a:r>
            <a:r>
              <a:rPr lang="en-US" sz="1400" b="1" u="sng" dirty="0"/>
              <a:t>e</a:t>
            </a:r>
            <a:r>
              <a:rPr lang="en-US" sz="1400" b="1" u="sng" dirty="0" smtClean="0"/>
              <a:t>vent:</a:t>
            </a:r>
          </a:p>
          <a:p>
            <a:pPr lvl="1">
              <a:spcBef>
                <a:spcPct val="50000"/>
              </a:spcBef>
            </a:pPr>
            <a:r>
              <a:rPr lang="en-US" sz="1400" dirty="0" smtClean="0"/>
              <a:t>Fiat Chrysler Automobiles (“FCA”) experiences a </a:t>
            </a:r>
            <a:r>
              <a:rPr lang="en-US" sz="1400" b="1" dirty="0" smtClean="0">
                <a:solidFill>
                  <a:schemeClr val="tx2"/>
                </a:solidFill>
              </a:rPr>
              <a:t>severe manufacturing issue with the transmission system </a:t>
            </a:r>
            <a:r>
              <a:rPr lang="en-US" sz="1400" dirty="0" smtClean="0"/>
              <a:t>used in all </a:t>
            </a:r>
            <a:r>
              <a:rPr lang="en-US" sz="1400" b="1" dirty="0">
                <a:solidFill>
                  <a:schemeClr val="tx2"/>
                </a:solidFill>
              </a:rPr>
              <a:t>2014 Jeep Grand </a:t>
            </a:r>
            <a:r>
              <a:rPr lang="en-US" sz="1400" b="1" dirty="0" smtClean="0">
                <a:solidFill>
                  <a:schemeClr val="tx2"/>
                </a:solidFill>
              </a:rPr>
              <a:t>Cherokee </a:t>
            </a:r>
            <a:r>
              <a:rPr lang="en-US" sz="1400" b="1" dirty="0">
                <a:solidFill>
                  <a:schemeClr val="tx2"/>
                </a:solidFill>
              </a:rPr>
              <a:t>and the 2014 Dodge </a:t>
            </a:r>
            <a:r>
              <a:rPr lang="en-US" sz="1400" b="1" dirty="0" smtClean="0">
                <a:solidFill>
                  <a:schemeClr val="tx2"/>
                </a:solidFill>
              </a:rPr>
              <a:t>Ram </a:t>
            </a:r>
            <a:r>
              <a:rPr lang="en-US" sz="1400" b="1" dirty="0">
                <a:solidFill>
                  <a:schemeClr val="tx2"/>
                </a:solidFill>
              </a:rPr>
              <a:t>pickups</a:t>
            </a:r>
          </a:p>
          <a:p>
            <a:pPr lvl="1">
              <a:spcBef>
                <a:spcPct val="50000"/>
              </a:spcBef>
            </a:pPr>
            <a:r>
              <a:rPr lang="en-US" sz="1400" dirty="0" smtClean="0"/>
              <a:t>The malfunctioning transmission system </a:t>
            </a:r>
            <a:r>
              <a:rPr lang="en-US" sz="1400" b="1" dirty="0">
                <a:solidFill>
                  <a:schemeClr val="tx2"/>
                </a:solidFill>
              </a:rPr>
              <a:t>results in a series of accidents that cause fatalities</a:t>
            </a:r>
          </a:p>
          <a:p>
            <a:pPr lvl="1">
              <a:spcBef>
                <a:spcPct val="50000"/>
              </a:spcBef>
            </a:pPr>
            <a:r>
              <a:rPr lang="en-US" sz="1400" b="1" dirty="0" smtClean="0"/>
              <a:t>Negative press fuels </a:t>
            </a:r>
            <a:r>
              <a:rPr lang="en-US" sz="1400" b="1" dirty="0">
                <a:solidFill>
                  <a:schemeClr val="tx2"/>
                </a:solidFill>
              </a:rPr>
              <a:t>negative consumer </a:t>
            </a:r>
            <a:r>
              <a:rPr lang="en-US" sz="1400" b="1" dirty="0" smtClean="0">
                <a:solidFill>
                  <a:schemeClr val="tx2"/>
                </a:solidFill>
              </a:rPr>
              <a:t>sentiment </a:t>
            </a:r>
            <a:r>
              <a:rPr lang="en-US" sz="1400" dirty="0">
                <a:solidFill>
                  <a:schemeClr val="tx2"/>
                </a:solidFill>
              </a:rPr>
              <a:t>toward the impacted vehicles and FCA brand</a:t>
            </a:r>
          </a:p>
          <a:p>
            <a:pPr lvl="1">
              <a:spcBef>
                <a:spcPct val="50000"/>
              </a:spcBef>
            </a:pPr>
            <a:r>
              <a:rPr lang="en-US" sz="1400" b="1" dirty="0">
                <a:solidFill>
                  <a:schemeClr val="tx2"/>
                </a:solidFill>
              </a:rPr>
              <a:t>As </a:t>
            </a:r>
            <a:r>
              <a:rPr lang="en-US" sz="1400" b="1" dirty="0" smtClean="0">
                <a:solidFill>
                  <a:schemeClr val="tx2"/>
                </a:solidFill>
              </a:rPr>
              <a:t>FCA </a:t>
            </a:r>
            <a:r>
              <a:rPr lang="en-US" sz="1400" b="1" dirty="0">
                <a:solidFill>
                  <a:schemeClr val="tx2"/>
                </a:solidFill>
              </a:rPr>
              <a:t>loses sales it begins an aggressive campaign to incentivize customers to purchase FCA vehicles</a:t>
            </a:r>
            <a:r>
              <a:rPr lang="en-US" sz="1400" dirty="0" smtClean="0"/>
              <a:t>. While the incentive program helps maintain sales, the </a:t>
            </a:r>
            <a:r>
              <a:rPr lang="en-US" sz="1400" b="1" dirty="0">
                <a:solidFill>
                  <a:schemeClr val="tx2"/>
                </a:solidFill>
              </a:rPr>
              <a:t>rebates result in additional loss in </a:t>
            </a:r>
            <a:r>
              <a:rPr lang="en-US" sz="1400" b="1" dirty="0" smtClean="0">
                <a:solidFill>
                  <a:schemeClr val="tx2"/>
                </a:solidFill>
              </a:rPr>
              <a:t>the resale value of FCA </a:t>
            </a:r>
            <a:r>
              <a:rPr lang="en-US" sz="1400" b="1" dirty="0">
                <a:solidFill>
                  <a:schemeClr val="tx2"/>
                </a:solidFill>
              </a:rPr>
              <a:t>vehicles</a:t>
            </a:r>
            <a:r>
              <a:rPr lang="en-US" sz="1400" dirty="0" smtClean="0"/>
              <a:t>, which is directly related to the (lower) sale price on new vehicles</a:t>
            </a:r>
          </a:p>
          <a:p>
            <a:pPr marL="1620" lvl="1" indent="0">
              <a:spcBef>
                <a:spcPct val="50000"/>
              </a:spcBef>
              <a:buNone/>
            </a:pPr>
            <a:endParaRPr lang="en-US" sz="1400" dirty="0" smtClean="0"/>
          </a:p>
          <a:p>
            <a:pPr marL="1620" lvl="1" indent="0">
              <a:spcBef>
                <a:spcPct val="50000"/>
              </a:spcBef>
              <a:buNone/>
            </a:pPr>
            <a:r>
              <a:rPr lang="en-US" sz="1400" b="1" u="sng" dirty="0" smtClean="0"/>
              <a:t>Cyber-attack event:</a:t>
            </a:r>
            <a:endParaRPr lang="en-US" sz="1400" b="1" u="sng" dirty="0"/>
          </a:p>
          <a:p>
            <a:pPr lvl="1">
              <a:spcBef>
                <a:spcPct val="50000"/>
              </a:spcBef>
            </a:pPr>
            <a:r>
              <a:rPr lang="en-US" sz="1400" dirty="0" smtClean="0"/>
              <a:t>SBNA employee clicks on email link with </a:t>
            </a:r>
            <a:r>
              <a:rPr lang="en-US" sz="1400" b="1" dirty="0" smtClean="0"/>
              <a:t>malware which infiltrates SBNA Retail Banking customer personally identifiable information (“PII”)</a:t>
            </a:r>
            <a:r>
              <a:rPr lang="en-US" sz="1400" dirty="0" smtClean="0"/>
              <a:t> from the BDM system</a:t>
            </a:r>
          </a:p>
          <a:p>
            <a:pPr lvl="1">
              <a:spcBef>
                <a:spcPct val="50000"/>
              </a:spcBef>
            </a:pPr>
            <a:r>
              <a:rPr lang="en-US" sz="1400" dirty="0" smtClean="0"/>
              <a:t> 2.4 million customer accounts are compromised including relatable PII such as </a:t>
            </a:r>
            <a:r>
              <a:rPr lang="en-US" sz="1400" b="1" dirty="0" smtClean="0"/>
              <a:t>names, Social Security numbers, and dates of birth</a:t>
            </a:r>
            <a:r>
              <a:rPr lang="en-US" sz="1400" dirty="0" smtClean="0"/>
              <a:t>. The data is immediately sold.</a:t>
            </a:r>
          </a:p>
          <a:p>
            <a:pPr lvl="1">
              <a:spcBef>
                <a:spcPct val="50000"/>
              </a:spcBef>
            </a:pPr>
            <a:r>
              <a:rPr lang="en-US" sz="1400" dirty="0" smtClean="0"/>
              <a:t>Regional </a:t>
            </a:r>
            <a:r>
              <a:rPr lang="en-US" sz="1400" b="1" dirty="0" smtClean="0"/>
              <a:t>press coverage is largely controlled</a:t>
            </a:r>
            <a:r>
              <a:rPr lang="en-US" sz="1400" dirty="0" smtClean="0"/>
              <a:t> with positive messages of remediation, customer accommodation, and credit monitoring for all SBNA retail clients. Single exception is Boston Globe article focusing on a small number of clients with non-Santander account breaches. </a:t>
            </a:r>
            <a:r>
              <a:rPr lang="en-US" sz="1400" b="1" dirty="0" smtClean="0"/>
              <a:t>SBNA brand name is impacted.</a:t>
            </a:r>
          </a:p>
        </p:txBody>
      </p:sp>
    </p:spTree>
    <p:extLst>
      <p:ext uri="{BB962C8B-B14F-4D97-AF65-F5344CB8AC3E}">
        <p14:creationId xmlns:p14="http://schemas.microsoft.com/office/powerpoint/2010/main" val="326067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2517" y="233023"/>
            <a:ext cx="8794113" cy="3693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algn="l"/>
            <a:r>
              <a:rPr lang="en-US" sz="2400" b="1" dirty="0">
                <a:latin typeface="Arial" panose="020B0604020202020204" pitchFamily="34" charset="0"/>
                <a:cs typeface="Arial" panose="020B0604020202020204" pitchFamily="34" charset="0"/>
              </a:rPr>
              <a:t>Appendix</a:t>
            </a:r>
          </a:p>
        </p:txBody>
      </p:sp>
      <p:sp>
        <p:nvSpPr>
          <p:cNvPr id="2" name="TextBox 1"/>
          <p:cNvSpPr txBox="1"/>
          <p:nvPr/>
        </p:nvSpPr>
        <p:spPr>
          <a:xfrm>
            <a:off x="390525" y="1114425"/>
            <a:ext cx="7629525" cy="178510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800" dirty="0" smtClean="0"/>
              <a:t>BHC Stress scenario narrative</a:t>
            </a:r>
          </a:p>
          <a:p>
            <a:pPr marL="285750" indent="-285750">
              <a:spcBef>
                <a:spcPts val="600"/>
              </a:spcBef>
              <a:buFont typeface="Arial" panose="020B0604020202020204" pitchFamily="34" charset="0"/>
              <a:buChar char="•"/>
            </a:pPr>
            <a:r>
              <a:rPr lang="en-US" sz="1800" dirty="0" smtClean="0"/>
              <a:t>Variable path charts</a:t>
            </a:r>
          </a:p>
          <a:p>
            <a:pPr marL="752231" lvl="1" indent="-285750">
              <a:spcBef>
                <a:spcPts val="600"/>
              </a:spcBef>
              <a:buFont typeface="Arial" panose="020B0604020202020204" pitchFamily="34" charset="0"/>
              <a:buChar char="•"/>
            </a:pPr>
            <a:r>
              <a:rPr lang="en-US" sz="1800" dirty="0" smtClean="0"/>
              <a:t>Key BHC variables</a:t>
            </a:r>
          </a:p>
          <a:p>
            <a:pPr marL="752231" lvl="1" indent="-285750">
              <a:spcBef>
                <a:spcPts val="600"/>
              </a:spcBef>
              <a:buFont typeface="Arial" panose="020B0604020202020204" pitchFamily="34" charset="0"/>
              <a:buChar char="•"/>
            </a:pPr>
            <a:r>
              <a:rPr lang="en-US" sz="1800" dirty="0" smtClean="0"/>
              <a:t>Additional FRS Domestic variables</a:t>
            </a:r>
          </a:p>
          <a:p>
            <a:pPr marL="752231" lvl="1" indent="-285750">
              <a:spcBef>
                <a:spcPts val="600"/>
              </a:spcBef>
              <a:buFont typeface="Arial" panose="020B0604020202020204" pitchFamily="34" charset="0"/>
              <a:buChar char="•"/>
            </a:pPr>
            <a:r>
              <a:rPr lang="en-US" sz="1800" dirty="0" smtClean="0"/>
              <a:t>FRS International </a:t>
            </a:r>
            <a:r>
              <a:rPr lang="en-US" sz="1800" dirty="0" smtClean="0"/>
              <a:t>variables</a:t>
            </a:r>
            <a:endParaRPr lang="en-US" sz="1800" dirty="0" smtClean="0"/>
          </a:p>
        </p:txBody>
      </p:sp>
    </p:spTree>
    <p:extLst>
      <p:ext uri="{BB962C8B-B14F-4D97-AF65-F5344CB8AC3E}">
        <p14:creationId xmlns:p14="http://schemas.microsoft.com/office/powerpoint/2010/main" val="9116527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PRESENTATIONDONOTDELETE" val="&lt;?xml version=&quot;1.0&quot; encoding=&quot;UTF-16&quot; standalone=&quot;yes&quot;?&gt;&#10;&lt;root reqver=&quot;21047&quot;&gt;&lt;version val=&quot;23235&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1-%Y&lt;/m_strFormatTime&gt;&lt;/m_precDefaultDate&gt;&lt;m_precDefaultYear/&gt;&lt;m_precDefaultQuarter/&gt;&lt;m_precDefaultMonth/&gt;&lt;m_precDefaultWeek/&gt;&lt;m_precDefaultDay/&gt;&lt;m_mruColor&gt;&lt;m_vecMRU length=&quot;0&quot;/&gt;&lt;/m_mruColor&gt;&lt;m_eweekdayFirstOfWeek val=&quot;2&quot;/&gt;&lt;m_eweekdayFirstOfWorkweek val=&quot;2&quot;/&gt;&lt;m_eweekdayFirstOfWeekend val=&quot;7&quot;/&gt;&lt;/CPresentation&gt;&lt;/root&gt;"/>
  <p:tag name="THINKCELLUNDODONOTDELETE" val="0"/>
  <p:tag name="ISNEWSLIDENUMBER" val="True"/>
  <p:tag name="PREVIOUSNAME" val="C:\Users\Rachel Vazquez-Reina\AppData\Local\Microsoft\Windows\INetCache\Content.Outlook\RJXQ8A1S\20160127 v1500 Scenario RC overview.pptx"/>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00.xml><?xml version="1.0" encoding="utf-8"?>
<p:tagLst xmlns:a="http://schemas.openxmlformats.org/drawingml/2006/main" xmlns:r="http://schemas.openxmlformats.org/officeDocument/2006/relationships" xmlns:p="http://schemas.openxmlformats.org/presentationml/2006/main">
  <p:tag name="NAME" val="Rectangle"/>
</p:tagLst>
</file>

<file path=ppt/tags/tag101.xml><?xml version="1.0" encoding="utf-8"?>
<p:tagLst xmlns:a="http://schemas.openxmlformats.org/drawingml/2006/main" xmlns:r="http://schemas.openxmlformats.org/officeDocument/2006/relationships" xmlns:p="http://schemas.openxmlformats.org/presentationml/2006/main">
  <p:tag name="NAME" val="Rectangle"/>
</p:tagLst>
</file>

<file path=ppt/tags/tag102.xml><?xml version="1.0" encoding="utf-8"?>
<p:tagLst xmlns:a="http://schemas.openxmlformats.org/drawingml/2006/main" xmlns:r="http://schemas.openxmlformats.org/officeDocument/2006/relationships" xmlns:p="http://schemas.openxmlformats.org/presentationml/2006/main">
  <p:tag name="NAME" val="Rectangl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105.xml><?xml version="1.0" encoding="utf-8"?>
<p:tagLst xmlns:a="http://schemas.openxmlformats.org/drawingml/2006/main" xmlns:r="http://schemas.openxmlformats.org/officeDocument/2006/relationships" xmlns:p="http://schemas.openxmlformats.org/presentationml/2006/main">
  <p:tag name="NAME" val="Rectangle"/>
</p:tagLst>
</file>

<file path=ppt/tags/tag106.xml><?xml version="1.0" encoding="utf-8"?>
<p:tagLst xmlns:a="http://schemas.openxmlformats.org/drawingml/2006/main" xmlns:r="http://schemas.openxmlformats.org/officeDocument/2006/relationships" xmlns:p="http://schemas.openxmlformats.org/presentationml/2006/main">
  <p:tag name="NAME" val="Rectangle"/>
</p:tagLst>
</file>

<file path=ppt/tags/tag107.xml><?xml version="1.0" encoding="utf-8"?>
<p:tagLst xmlns:a="http://schemas.openxmlformats.org/drawingml/2006/main" xmlns:r="http://schemas.openxmlformats.org/officeDocument/2006/relationships" xmlns:p="http://schemas.openxmlformats.org/presentationml/2006/main">
  <p:tag name="NAME" val="Rectangl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10.xml><?xml version="1.0" encoding="utf-8"?>
<p:tagLst xmlns:a="http://schemas.openxmlformats.org/drawingml/2006/main" xmlns:r="http://schemas.openxmlformats.org/officeDocument/2006/relationships" xmlns:p="http://schemas.openxmlformats.org/presentationml/2006/main">
  <p:tag name="NAME" val="Rectangle"/>
</p:tagLst>
</file>

<file path=ppt/tags/tag111.xml><?xml version="1.0" encoding="utf-8"?>
<p:tagLst xmlns:a="http://schemas.openxmlformats.org/drawingml/2006/main" xmlns:r="http://schemas.openxmlformats.org/officeDocument/2006/relationships" xmlns:p="http://schemas.openxmlformats.org/presentationml/2006/main">
  <p:tag name="NAME" val="Rectangle"/>
</p:tagLst>
</file>

<file path=ppt/tags/tag112.xml><?xml version="1.0" encoding="utf-8"?>
<p:tagLst xmlns:a="http://schemas.openxmlformats.org/drawingml/2006/main" xmlns:r="http://schemas.openxmlformats.org/officeDocument/2006/relationships" xmlns:p="http://schemas.openxmlformats.org/presentationml/2006/main">
  <p:tag name="NAME" val="Rectangl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115.xml><?xml version="1.0" encoding="utf-8"?>
<p:tagLst xmlns:a="http://schemas.openxmlformats.org/drawingml/2006/main" xmlns:r="http://schemas.openxmlformats.org/officeDocument/2006/relationships" xmlns:p="http://schemas.openxmlformats.org/presentationml/2006/main">
  <p:tag name="NAME" val="Rectangle"/>
</p:tagLst>
</file>

<file path=ppt/tags/tag116.xml><?xml version="1.0" encoding="utf-8"?>
<p:tagLst xmlns:a="http://schemas.openxmlformats.org/drawingml/2006/main" xmlns:r="http://schemas.openxmlformats.org/officeDocument/2006/relationships" xmlns:p="http://schemas.openxmlformats.org/presentationml/2006/main">
  <p:tag name="NAME" val="Rectangle"/>
</p:tagLst>
</file>

<file path=ppt/tags/tag117.xml><?xml version="1.0" encoding="utf-8"?>
<p:tagLst xmlns:a="http://schemas.openxmlformats.org/drawingml/2006/main" xmlns:r="http://schemas.openxmlformats.org/officeDocument/2006/relationships" xmlns:p="http://schemas.openxmlformats.org/presentationml/2006/main">
  <p:tag name="NAME" val="Rectangl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20.xml><?xml version="1.0" encoding="utf-8"?>
<p:tagLst xmlns:a="http://schemas.openxmlformats.org/drawingml/2006/main" xmlns:r="http://schemas.openxmlformats.org/officeDocument/2006/relationships" xmlns:p="http://schemas.openxmlformats.org/presentationml/2006/main">
  <p:tag name="NAME" val="Rectangle"/>
</p:tagLst>
</file>

<file path=ppt/tags/tag121.xml><?xml version="1.0" encoding="utf-8"?>
<p:tagLst xmlns:a="http://schemas.openxmlformats.org/drawingml/2006/main" xmlns:r="http://schemas.openxmlformats.org/officeDocument/2006/relationships" xmlns:p="http://schemas.openxmlformats.org/presentationml/2006/main">
  <p:tag name="NAME" val="Rectangl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124.xml><?xml version="1.0" encoding="utf-8"?>
<p:tagLst xmlns:a="http://schemas.openxmlformats.org/drawingml/2006/main" xmlns:r="http://schemas.openxmlformats.org/officeDocument/2006/relationships" xmlns:p="http://schemas.openxmlformats.org/presentationml/2006/main">
  <p:tag name="NAME" val="Rectangle"/>
</p:tagLst>
</file>

<file path=ppt/tags/tag125.xml><?xml version="1.0" encoding="utf-8"?>
<p:tagLst xmlns:a="http://schemas.openxmlformats.org/drawingml/2006/main" xmlns:r="http://schemas.openxmlformats.org/officeDocument/2006/relationships" xmlns:p="http://schemas.openxmlformats.org/presentationml/2006/main">
  <p:tag name="NAME" val="Rectangle"/>
</p:tagLst>
</file>

<file path=ppt/tags/tag126.xml><?xml version="1.0" encoding="utf-8"?>
<p:tagLst xmlns:a="http://schemas.openxmlformats.org/drawingml/2006/main" xmlns:r="http://schemas.openxmlformats.org/officeDocument/2006/relationships" xmlns:p="http://schemas.openxmlformats.org/presentationml/2006/main">
  <p:tag name="NAME" val="Rectangl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129.xml><?xml version="1.0" encoding="utf-8"?>
<p:tagLst xmlns:a="http://schemas.openxmlformats.org/drawingml/2006/main" xmlns:r="http://schemas.openxmlformats.org/officeDocument/2006/relationships" xmlns:p="http://schemas.openxmlformats.org/presentationml/2006/main">
  <p:tag name="NAME" val="Rectangle"/>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30.xml><?xml version="1.0" encoding="utf-8"?>
<p:tagLst xmlns:a="http://schemas.openxmlformats.org/drawingml/2006/main" xmlns:r="http://schemas.openxmlformats.org/officeDocument/2006/relationships" xmlns:p="http://schemas.openxmlformats.org/presentationml/2006/main">
  <p:tag name="NAME" val="Rectangle"/>
</p:tagLst>
</file>

<file path=ppt/tags/tag131.xml><?xml version="1.0" encoding="utf-8"?>
<p:tagLst xmlns:a="http://schemas.openxmlformats.org/drawingml/2006/main" xmlns:r="http://schemas.openxmlformats.org/officeDocument/2006/relationships" xmlns:p="http://schemas.openxmlformats.org/presentationml/2006/main">
  <p:tag name="NAME" val="Rectangl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134.xml><?xml version="1.0" encoding="utf-8"?>
<p:tagLst xmlns:a="http://schemas.openxmlformats.org/drawingml/2006/main" xmlns:r="http://schemas.openxmlformats.org/officeDocument/2006/relationships" xmlns:p="http://schemas.openxmlformats.org/presentationml/2006/main">
  <p:tag name="NAME" val="Rectangle"/>
</p:tagLst>
</file>

<file path=ppt/tags/tag135.xml><?xml version="1.0" encoding="utf-8"?>
<p:tagLst xmlns:a="http://schemas.openxmlformats.org/drawingml/2006/main" xmlns:r="http://schemas.openxmlformats.org/officeDocument/2006/relationships" xmlns:p="http://schemas.openxmlformats.org/presentationml/2006/main">
  <p:tag name="NAME" val="Rectangle"/>
</p:tagLst>
</file>

<file path=ppt/tags/tag136.xml><?xml version="1.0" encoding="utf-8"?>
<p:tagLst xmlns:a="http://schemas.openxmlformats.org/drawingml/2006/main" xmlns:r="http://schemas.openxmlformats.org/officeDocument/2006/relationships" xmlns:p="http://schemas.openxmlformats.org/presentationml/2006/main">
  <p:tag name="NAME" val="Rectangl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139.xml><?xml version="1.0" encoding="utf-8"?>
<p:tagLst xmlns:a="http://schemas.openxmlformats.org/drawingml/2006/main" xmlns:r="http://schemas.openxmlformats.org/officeDocument/2006/relationships" xmlns:p="http://schemas.openxmlformats.org/presentationml/2006/main">
  <p:tag name="NAME" val="Rectangle"/>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40.xml><?xml version="1.0" encoding="utf-8"?>
<p:tagLst xmlns:a="http://schemas.openxmlformats.org/drawingml/2006/main" xmlns:r="http://schemas.openxmlformats.org/officeDocument/2006/relationships" xmlns:p="http://schemas.openxmlformats.org/presentationml/2006/main">
  <p:tag name="NAME" val="Rectangle"/>
</p:tagLst>
</file>

<file path=ppt/tags/tag141.xml><?xml version="1.0" encoding="utf-8"?>
<p:tagLst xmlns:a="http://schemas.openxmlformats.org/drawingml/2006/main" xmlns:r="http://schemas.openxmlformats.org/officeDocument/2006/relationships" xmlns:p="http://schemas.openxmlformats.org/presentationml/2006/main">
  <p:tag name="NAME" val="Rectangl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144.xml><?xml version="1.0" encoding="utf-8"?>
<p:tagLst xmlns:a="http://schemas.openxmlformats.org/drawingml/2006/main" xmlns:r="http://schemas.openxmlformats.org/officeDocument/2006/relationships" xmlns:p="http://schemas.openxmlformats.org/presentationml/2006/main">
  <p:tag name="NAME" val="Rectangle"/>
</p:tagLst>
</file>

<file path=ppt/tags/tag145.xml><?xml version="1.0" encoding="utf-8"?>
<p:tagLst xmlns:a="http://schemas.openxmlformats.org/drawingml/2006/main" xmlns:r="http://schemas.openxmlformats.org/officeDocument/2006/relationships" xmlns:p="http://schemas.openxmlformats.org/presentationml/2006/main">
  <p:tag name="NAME" val="Rectangle"/>
</p:tagLst>
</file>

<file path=ppt/tags/tag146.xml><?xml version="1.0" encoding="utf-8"?>
<p:tagLst xmlns:a="http://schemas.openxmlformats.org/drawingml/2006/main" xmlns:r="http://schemas.openxmlformats.org/officeDocument/2006/relationships" xmlns:p="http://schemas.openxmlformats.org/presentationml/2006/main">
  <p:tag name="NAME" val="Rectangl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149.xml><?xml version="1.0" encoding="utf-8"?>
<p:tagLst xmlns:a="http://schemas.openxmlformats.org/drawingml/2006/main" xmlns:r="http://schemas.openxmlformats.org/officeDocument/2006/relationships" xmlns:p="http://schemas.openxmlformats.org/presentationml/2006/main">
  <p:tag name="NAME" val="Rectangle"/>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50.xml><?xml version="1.0" encoding="utf-8"?>
<p:tagLst xmlns:a="http://schemas.openxmlformats.org/drawingml/2006/main" xmlns:r="http://schemas.openxmlformats.org/officeDocument/2006/relationships" xmlns:p="http://schemas.openxmlformats.org/presentationml/2006/main">
  <p:tag name="NAME" val="Rectangle"/>
</p:tagLst>
</file>

<file path=ppt/tags/tag151.xml><?xml version="1.0" encoding="utf-8"?>
<p:tagLst xmlns:a="http://schemas.openxmlformats.org/drawingml/2006/main" xmlns:r="http://schemas.openxmlformats.org/officeDocument/2006/relationships" xmlns:p="http://schemas.openxmlformats.org/presentationml/2006/main">
  <p:tag name="NAME" val="Rectangle"/>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NAME" val="Rectangle"/>
</p:tagLst>
</file>

<file path=ppt/tags/tag22.xml><?xml version="1.0" encoding="utf-8"?>
<p:tagLst xmlns:a="http://schemas.openxmlformats.org/drawingml/2006/main" xmlns:r="http://schemas.openxmlformats.org/officeDocument/2006/relationships" xmlns:p="http://schemas.openxmlformats.org/presentationml/2006/main">
  <p:tag name="NAME" val="Rectangle"/>
</p:tagLst>
</file>

<file path=ppt/tags/tag23.xml><?xml version="1.0" encoding="utf-8"?>
<p:tagLst xmlns:a="http://schemas.openxmlformats.org/drawingml/2006/main" xmlns:r="http://schemas.openxmlformats.org/officeDocument/2006/relationships" xmlns:p="http://schemas.openxmlformats.org/presentationml/2006/main">
  <p:tag name="NAME" val="Rectangle"/>
</p:tagLst>
</file>

<file path=ppt/tags/tag24.xml><?xml version="1.0" encoding="utf-8"?>
<p:tagLst xmlns:a="http://schemas.openxmlformats.org/drawingml/2006/main" xmlns:r="http://schemas.openxmlformats.org/officeDocument/2006/relationships" xmlns:p="http://schemas.openxmlformats.org/presentationml/2006/main">
  <p:tag name="NAME" val="Rectangle"/>
</p:tagLst>
</file>

<file path=ppt/tags/tag25.xml><?xml version="1.0" encoding="utf-8"?>
<p:tagLst xmlns:a="http://schemas.openxmlformats.org/drawingml/2006/main" xmlns:r="http://schemas.openxmlformats.org/officeDocument/2006/relationships" xmlns:p="http://schemas.openxmlformats.org/presentationml/2006/main">
  <p:tag name="NAME" val="Rectangle"/>
</p:tagLst>
</file>

<file path=ppt/tags/tag26.xml><?xml version="1.0" encoding="utf-8"?>
<p:tagLst xmlns:a="http://schemas.openxmlformats.org/drawingml/2006/main" xmlns:r="http://schemas.openxmlformats.org/officeDocument/2006/relationships" xmlns:p="http://schemas.openxmlformats.org/presentationml/2006/main">
  <p:tag name="NAME" val="Rectangle"/>
</p:tagLst>
</file>

<file path=ppt/tags/tag27.xml><?xml version="1.0" encoding="utf-8"?>
<p:tagLst xmlns:a="http://schemas.openxmlformats.org/drawingml/2006/main" xmlns:r="http://schemas.openxmlformats.org/officeDocument/2006/relationships" xmlns:p="http://schemas.openxmlformats.org/presentationml/2006/main">
  <p:tag name="NAME" val="Rectangle"/>
</p:tagLst>
</file>

<file path=ppt/tags/tag28.xml><?xml version="1.0" encoding="utf-8"?>
<p:tagLst xmlns:a="http://schemas.openxmlformats.org/drawingml/2006/main" xmlns:r="http://schemas.openxmlformats.org/officeDocument/2006/relationships" xmlns:p="http://schemas.openxmlformats.org/presentationml/2006/main">
  <p:tag name="NAME" val="Rectangle"/>
</p:tagLst>
</file>

<file path=ppt/tags/tag29.xml><?xml version="1.0" encoding="utf-8"?>
<p:tagLst xmlns:a="http://schemas.openxmlformats.org/drawingml/2006/main" xmlns:r="http://schemas.openxmlformats.org/officeDocument/2006/relationships" xmlns:p="http://schemas.openxmlformats.org/presentationml/2006/main">
  <p:tag name="NAME" val="Rectangle"/>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Rectangle"/>
</p:tagLst>
</file>

<file path=ppt/tags/tag31.xml><?xml version="1.0" encoding="utf-8"?>
<p:tagLst xmlns:a="http://schemas.openxmlformats.org/drawingml/2006/main" xmlns:r="http://schemas.openxmlformats.org/officeDocument/2006/relationships" xmlns:p="http://schemas.openxmlformats.org/presentationml/2006/main">
  <p:tag name="NAME" val="Rectangle"/>
</p:tagLst>
</file>

<file path=ppt/tags/tag32.xml><?xml version="1.0" encoding="utf-8"?>
<p:tagLst xmlns:a="http://schemas.openxmlformats.org/drawingml/2006/main" xmlns:r="http://schemas.openxmlformats.org/officeDocument/2006/relationships" xmlns:p="http://schemas.openxmlformats.org/presentationml/2006/main">
  <p:tag name="NAME" val="Rectangle"/>
</p:tagLst>
</file>

<file path=ppt/tags/tag33.xml><?xml version="1.0" encoding="utf-8"?>
<p:tagLst xmlns:a="http://schemas.openxmlformats.org/drawingml/2006/main" xmlns:r="http://schemas.openxmlformats.org/officeDocument/2006/relationships" xmlns:p="http://schemas.openxmlformats.org/presentationml/2006/main">
  <p:tag name="NAME" val="Rectangle"/>
</p:tagLst>
</file>

<file path=ppt/tags/tag34.xml><?xml version="1.0" encoding="utf-8"?>
<p:tagLst xmlns:a="http://schemas.openxmlformats.org/drawingml/2006/main" xmlns:r="http://schemas.openxmlformats.org/officeDocument/2006/relationships" xmlns:p="http://schemas.openxmlformats.org/presentationml/2006/main">
  <p:tag name="NAME" val="Rectangle"/>
</p:tagLst>
</file>

<file path=ppt/tags/tag35.xml><?xml version="1.0" encoding="utf-8"?>
<p:tagLst xmlns:a="http://schemas.openxmlformats.org/drawingml/2006/main" xmlns:r="http://schemas.openxmlformats.org/officeDocument/2006/relationships" xmlns:p="http://schemas.openxmlformats.org/presentationml/2006/main">
  <p:tag name="NAME" val="Rectangle"/>
</p:tagLst>
</file>

<file path=ppt/tags/tag36.xml><?xml version="1.0" encoding="utf-8"?>
<p:tagLst xmlns:a="http://schemas.openxmlformats.org/drawingml/2006/main" xmlns:r="http://schemas.openxmlformats.org/officeDocument/2006/relationships" xmlns:p="http://schemas.openxmlformats.org/presentationml/2006/main">
  <p:tag name="NAME" val="Rectangle"/>
</p:tagLst>
</file>

<file path=ppt/tags/tag37.xml><?xml version="1.0" encoding="utf-8"?>
<p:tagLst xmlns:a="http://schemas.openxmlformats.org/drawingml/2006/main" xmlns:r="http://schemas.openxmlformats.org/officeDocument/2006/relationships" xmlns:p="http://schemas.openxmlformats.org/presentationml/2006/main">
  <p:tag name="NAME" val="Rectangle"/>
</p:tagLst>
</file>

<file path=ppt/tags/tag38.xml><?xml version="1.0" encoding="utf-8"?>
<p:tagLst xmlns:a="http://schemas.openxmlformats.org/drawingml/2006/main" xmlns:r="http://schemas.openxmlformats.org/officeDocument/2006/relationships" xmlns:p="http://schemas.openxmlformats.org/presentationml/2006/main">
  <p:tag name="NAME" val="Rectangle"/>
</p:tagLst>
</file>

<file path=ppt/tags/tag39.xml><?xml version="1.0" encoding="utf-8"?>
<p:tagLst xmlns:a="http://schemas.openxmlformats.org/drawingml/2006/main" xmlns:r="http://schemas.openxmlformats.org/officeDocument/2006/relationships" xmlns:p="http://schemas.openxmlformats.org/presentationml/2006/main">
  <p:tag name="NAME" val="Rectangle"/>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NAME" val="Rectangle"/>
</p:tagLst>
</file>

<file path=ppt/tags/tag41.xml><?xml version="1.0" encoding="utf-8"?>
<p:tagLst xmlns:a="http://schemas.openxmlformats.org/drawingml/2006/main" xmlns:r="http://schemas.openxmlformats.org/officeDocument/2006/relationships" xmlns:p="http://schemas.openxmlformats.org/presentationml/2006/main">
  <p:tag name="NAME" val="Rectangl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NAME" val="Rectangle"/>
</p:tagLst>
</file>

<file path=ppt/tags/tag44.xml><?xml version="1.0" encoding="utf-8"?>
<p:tagLst xmlns:a="http://schemas.openxmlformats.org/drawingml/2006/main" xmlns:r="http://schemas.openxmlformats.org/officeDocument/2006/relationships" xmlns:p="http://schemas.openxmlformats.org/presentationml/2006/main">
  <p:tag name="NAME" val="Rectangle"/>
</p:tagLst>
</file>

<file path=ppt/tags/tag45.xml><?xml version="1.0" encoding="utf-8"?>
<p:tagLst xmlns:a="http://schemas.openxmlformats.org/drawingml/2006/main" xmlns:r="http://schemas.openxmlformats.org/officeDocument/2006/relationships" xmlns:p="http://schemas.openxmlformats.org/presentationml/2006/main">
  <p:tag name="NAME" val="Rectangle"/>
</p:tagLst>
</file>

<file path=ppt/tags/tag46.xml><?xml version="1.0" encoding="utf-8"?>
<p:tagLst xmlns:a="http://schemas.openxmlformats.org/drawingml/2006/main" xmlns:r="http://schemas.openxmlformats.org/officeDocument/2006/relationships" xmlns:p="http://schemas.openxmlformats.org/presentationml/2006/main">
  <p:tag name="NAME" val="Rectangle"/>
</p:tagLst>
</file>

<file path=ppt/tags/tag47.xml><?xml version="1.0" encoding="utf-8"?>
<p:tagLst xmlns:a="http://schemas.openxmlformats.org/drawingml/2006/main" xmlns:r="http://schemas.openxmlformats.org/officeDocument/2006/relationships" xmlns:p="http://schemas.openxmlformats.org/presentationml/2006/main">
  <p:tag name="NAME" val="Rectangl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NAME" val="Rectangle"/>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Rectangle"/>
</p:tagLst>
</file>

<file path=ppt/tags/tag51.xml><?xml version="1.0" encoding="utf-8"?>
<p:tagLst xmlns:a="http://schemas.openxmlformats.org/drawingml/2006/main" xmlns:r="http://schemas.openxmlformats.org/officeDocument/2006/relationships" xmlns:p="http://schemas.openxmlformats.org/presentationml/2006/main">
  <p:tag name="NAME" val="Rectangle"/>
</p:tagLst>
</file>

<file path=ppt/tags/tag52.xml><?xml version="1.0" encoding="utf-8"?>
<p:tagLst xmlns:a="http://schemas.openxmlformats.org/drawingml/2006/main" xmlns:r="http://schemas.openxmlformats.org/officeDocument/2006/relationships" xmlns:p="http://schemas.openxmlformats.org/presentationml/2006/main">
  <p:tag name="NAME" val="Rectangl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NAME" val="Rectangle"/>
</p:tagLst>
</file>

<file path=ppt/tags/tag55.xml><?xml version="1.0" encoding="utf-8"?>
<p:tagLst xmlns:a="http://schemas.openxmlformats.org/drawingml/2006/main" xmlns:r="http://schemas.openxmlformats.org/officeDocument/2006/relationships" xmlns:p="http://schemas.openxmlformats.org/presentationml/2006/main">
  <p:tag name="NAME" val="Rectangle"/>
</p:tagLst>
</file>

<file path=ppt/tags/tag56.xml><?xml version="1.0" encoding="utf-8"?>
<p:tagLst xmlns:a="http://schemas.openxmlformats.org/drawingml/2006/main" xmlns:r="http://schemas.openxmlformats.org/officeDocument/2006/relationships" xmlns:p="http://schemas.openxmlformats.org/presentationml/2006/main">
  <p:tag name="NAME" val="Rectangle"/>
</p:tagLst>
</file>

<file path=ppt/tags/tag57.xml><?xml version="1.0" encoding="utf-8"?>
<p:tagLst xmlns:a="http://schemas.openxmlformats.org/drawingml/2006/main" xmlns:r="http://schemas.openxmlformats.org/officeDocument/2006/relationships" xmlns:p="http://schemas.openxmlformats.org/presentationml/2006/main">
  <p:tag name="NAME" val="Rectangl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NAME" val="Rectangle"/>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NAME" val="Rectangle"/>
</p:tagLst>
</file>

<file path=ppt/tags/tag61.xml><?xml version="1.0" encoding="utf-8"?>
<p:tagLst xmlns:a="http://schemas.openxmlformats.org/drawingml/2006/main" xmlns:r="http://schemas.openxmlformats.org/officeDocument/2006/relationships" xmlns:p="http://schemas.openxmlformats.org/presentationml/2006/main">
  <p:tag name="NAME" val="Rectangle"/>
</p:tagLst>
</file>

<file path=ppt/tags/tag62.xml><?xml version="1.0" encoding="utf-8"?>
<p:tagLst xmlns:a="http://schemas.openxmlformats.org/drawingml/2006/main" xmlns:r="http://schemas.openxmlformats.org/officeDocument/2006/relationships" xmlns:p="http://schemas.openxmlformats.org/presentationml/2006/main">
  <p:tag name="NAME" val="Rectangl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65.xml><?xml version="1.0" encoding="utf-8"?>
<p:tagLst xmlns:a="http://schemas.openxmlformats.org/drawingml/2006/main" xmlns:r="http://schemas.openxmlformats.org/officeDocument/2006/relationships" xmlns:p="http://schemas.openxmlformats.org/presentationml/2006/main">
  <p:tag name="NAME" val="Rectangle"/>
</p:tagLst>
</file>

<file path=ppt/tags/tag66.xml><?xml version="1.0" encoding="utf-8"?>
<p:tagLst xmlns:a="http://schemas.openxmlformats.org/drawingml/2006/main" xmlns:r="http://schemas.openxmlformats.org/officeDocument/2006/relationships" xmlns:p="http://schemas.openxmlformats.org/presentationml/2006/main">
  <p:tag name="NAME" val="Rectangle"/>
</p:tagLst>
</file>

<file path=ppt/tags/tag67.xml><?xml version="1.0" encoding="utf-8"?>
<p:tagLst xmlns:a="http://schemas.openxmlformats.org/drawingml/2006/main" xmlns:r="http://schemas.openxmlformats.org/officeDocument/2006/relationships" xmlns:p="http://schemas.openxmlformats.org/presentationml/2006/main">
  <p:tag name="NAME" val="Rectangl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NAME" val="Rectangle"/>
</p:tagLst>
</file>

<file path=ppt/tags/tag71.xml><?xml version="1.0" encoding="utf-8"?>
<p:tagLst xmlns:a="http://schemas.openxmlformats.org/drawingml/2006/main" xmlns:r="http://schemas.openxmlformats.org/officeDocument/2006/relationships" xmlns:p="http://schemas.openxmlformats.org/presentationml/2006/main">
  <p:tag name="NAME" val="Rectangle"/>
</p:tagLst>
</file>

<file path=ppt/tags/tag72.xml><?xml version="1.0" encoding="utf-8"?>
<p:tagLst xmlns:a="http://schemas.openxmlformats.org/drawingml/2006/main" xmlns:r="http://schemas.openxmlformats.org/officeDocument/2006/relationships" xmlns:p="http://schemas.openxmlformats.org/presentationml/2006/main">
  <p:tag name="NAME" val="Rectangl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75.xml><?xml version="1.0" encoding="utf-8"?>
<p:tagLst xmlns:a="http://schemas.openxmlformats.org/drawingml/2006/main" xmlns:r="http://schemas.openxmlformats.org/officeDocument/2006/relationships" xmlns:p="http://schemas.openxmlformats.org/presentationml/2006/main">
  <p:tag name="NAME" val="Rectangle"/>
</p:tagLst>
</file>

<file path=ppt/tags/tag76.xml><?xml version="1.0" encoding="utf-8"?>
<p:tagLst xmlns:a="http://schemas.openxmlformats.org/drawingml/2006/main" xmlns:r="http://schemas.openxmlformats.org/officeDocument/2006/relationships" xmlns:p="http://schemas.openxmlformats.org/presentationml/2006/main">
  <p:tag name="NAME" val="Rectangle"/>
</p:tagLst>
</file>

<file path=ppt/tags/tag77.xml><?xml version="1.0" encoding="utf-8"?>
<p:tagLst xmlns:a="http://schemas.openxmlformats.org/drawingml/2006/main" xmlns:r="http://schemas.openxmlformats.org/officeDocument/2006/relationships" xmlns:p="http://schemas.openxmlformats.org/presentationml/2006/main">
  <p:tag name="NAME" val="Rectangl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80.xml><?xml version="1.0" encoding="utf-8"?>
<p:tagLst xmlns:a="http://schemas.openxmlformats.org/drawingml/2006/main" xmlns:r="http://schemas.openxmlformats.org/officeDocument/2006/relationships" xmlns:p="http://schemas.openxmlformats.org/presentationml/2006/main">
  <p:tag name="NAME" val="Rectangle"/>
</p:tagLst>
</file>

<file path=ppt/tags/tag81.xml><?xml version="1.0" encoding="utf-8"?>
<p:tagLst xmlns:a="http://schemas.openxmlformats.org/drawingml/2006/main" xmlns:r="http://schemas.openxmlformats.org/officeDocument/2006/relationships" xmlns:p="http://schemas.openxmlformats.org/presentationml/2006/main">
  <p:tag name="NAME" val="Rectangle"/>
</p:tagLst>
</file>

<file path=ppt/tags/tag82.xml><?xml version="1.0" encoding="utf-8"?>
<p:tagLst xmlns:a="http://schemas.openxmlformats.org/drawingml/2006/main" xmlns:r="http://schemas.openxmlformats.org/officeDocument/2006/relationships" xmlns:p="http://schemas.openxmlformats.org/presentationml/2006/main">
  <p:tag name="NAME" val="Rectangl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85.xml><?xml version="1.0" encoding="utf-8"?>
<p:tagLst xmlns:a="http://schemas.openxmlformats.org/drawingml/2006/main" xmlns:r="http://schemas.openxmlformats.org/officeDocument/2006/relationships" xmlns:p="http://schemas.openxmlformats.org/presentationml/2006/main">
  <p:tag name="NAME" val="Rectangle"/>
</p:tagLst>
</file>

<file path=ppt/tags/tag86.xml><?xml version="1.0" encoding="utf-8"?>
<p:tagLst xmlns:a="http://schemas.openxmlformats.org/drawingml/2006/main" xmlns:r="http://schemas.openxmlformats.org/officeDocument/2006/relationships" xmlns:p="http://schemas.openxmlformats.org/presentationml/2006/main">
  <p:tag name="NAME" val="Rectangle"/>
</p:tagLst>
</file>

<file path=ppt/tags/tag87.xml><?xml version="1.0" encoding="utf-8"?>
<p:tagLst xmlns:a="http://schemas.openxmlformats.org/drawingml/2006/main" xmlns:r="http://schemas.openxmlformats.org/officeDocument/2006/relationships" xmlns:p="http://schemas.openxmlformats.org/presentationml/2006/main">
  <p:tag name="NAME" val="Rectangl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0.xml><?xml version="1.0" encoding="utf-8"?>
<p:tagLst xmlns:a="http://schemas.openxmlformats.org/drawingml/2006/main" xmlns:r="http://schemas.openxmlformats.org/officeDocument/2006/relationships" xmlns:p="http://schemas.openxmlformats.org/presentationml/2006/main">
  <p:tag name="NAME" val="Rectangle"/>
</p:tagLst>
</file>

<file path=ppt/tags/tag91.xml><?xml version="1.0" encoding="utf-8"?>
<p:tagLst xmlns:a="http://schemas.openxmlformats.org/drawingml/2006/main" xmlns:r="http://schemas.openxmlformats.org/officeDocument/2006/relationships" xmlns:p="http://schemas.openxmlformats.org/presentationml/2006/main">
  <p:tag name="NAME" val="Rectangle"/>
</p:tagLst>
</file>

<file path=ppt/tags/tag92.xml><?xml version="1.0" encoding="utf-8"?>
<p:tagLst xmlns:a="http://schemas.openxmlformats.org/drawingml/2006/main" xmlns:r="http://schemas.openxmlformats.org/officeDocument/2006/relationships" xmlns:p="http://schemas.openxmlformats.org/presentationml/2006/main">
  <p:tag name="NAME" val="Rectangl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ags/tag95.xml><?xml version="1.0" encoding="utf-8"?>
<p:tagLst xmlns:a="http://schemas.openxmlformats.org/drawingml/2006/main" xmlns:r="http://schemas.openxmlformats.org/officeDocument/2006/relationships" xmlns:p="http://schemas.openxmlformats.org/presentationml/2006/main">
  <p:tag name="NAME" val="Rectangle"/>
</p:tagLst>
</file>

<file path=ppt/tags/tag96.xml><?xml version="1.0" encoding="utf-8"?>
<p:tagLst xmlns:a="http://schemas.openxmlformats.org/drawingml/2006/main" xmlns:r="http://schemas.openxmlformats.org/officeDocument/2006/relationships" xmlns:p="http://schemas.openxmlformats.org/presentationml/2006/main">
  <p:tag name="NAME" val="Rectangle"/>
</p:tagLst>
</file>

<file path=ppt/tags/tag97.xml><?xml version="1.0" encoding="utf-8"?>
<p:tagLst xmlns:a="http://schemas.openxmlformats.org/drawingml/2006/main" xmlns:r="http://schemas.openxmlformats.org/officeDocument/2006/relationships" xmlns:p="http://schemas.openxmlformats.org/presentationml/2006/main">
  <p:tag name="NAME" val="Rectangl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e7kzmFE0YUeDaDsgkOabNQ"/>
</p:tagLst>
</file>

<file path=ppt/theme/theme1.xml><?xml version="1.0" encoding="utf-8"?>
<a:theme xmlns:a="http://schemas.openxmlformats.org/drawingml/2006/main" name="Santander_CF_HCS254">
  <a:themeElements>
    <a:clrScheme name="Current">
      <a:dk1>
        <a:srgbClr val="000000"/>
      </a:dk1>
      <a:lt1>
        <a:srgbClr val="FFFFFF"/>
      </a:lt1>
      <a:dk2>
        <a:srgbClr val="000000"/>
      </a:dk2>
      <a:lt2>
        <a:srgbClr val="FFFFFF"/>
      </a:lt2>
      <a:accent1>
        <a:srgbClr val="DCDCDC"/>
      </a:accent1>
      <a:accent2>
        <a:srgbClr val="B2B2B2"/>
      </a:accent2>
      <a:accent3>
        <a:srgbClr val="6E6E6E"/>
      </a:accent3>
      <a:accent4>
        <a:srgbClr val="FF0000"/>
      </a:accent4>
      <a:accent5>
        <a:srgbClr val="770000"/>
      </a:accent5>
      <a:accent6>
        <a:srgbClr val="808080"/>
      </a:accent6>
      <a:hlink>
        <a:srgbClr val="6E6E6E"/>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FFFFFF"/>
        </a:lt2>
        <a:accent1>
          <a:srgbClr val="DCDCDC"/>
        </a:accent1>
        <a:accent2>
          <a:srgbClr val="B2B2B2"/>
        </a:accent2>
        <a:accent3>
          <a:srgbClr val="6E6E6E"/>
        </a:accent3>
        <a:accent4>
          <a:srgbClr val="FF0000"/>
        </a:accent4>
        <a:accent5>
          <a:srgbClr val="770000"/>
        </a:accent5>
        <a:accent6>
          <a:srgbClr val="808080"/>
        </a:accent6>
        <a:hlink>
          <a:srgbClr val="6E6E6E"/>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Santander_CF_HCS254_ENHANCED</Template>
  <TotalTime>5228</TotalTime>
  <Words>4893</Words>
  <Application>Microsoft Office PowerPoint</Application>
  <PresentationFormat>On-screen Show (4:3)</PresentationFormat>
  <Paragraphs>881</Paragraphs>
  <Slides>28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Santander_CF_HCS254</vt:lpstr>
      <vt:lpstr>think-cell Slide</vt:lpstr>
      <vt:lpstr>Scenario Overview</vt:lpstr>
      <vt:lpstr>Summary of scenarios</vt:lpstr>
      <vt:lpstr>Comparability of CCAR 2016 BHC Stress vs. FRS Severely Adverse</vt:lpstr>
      <vt:lpstr>Summary of BHC Stress</vt:lpstr>
      <vt:lpstr>Summary of Supervisory Severely Adverse</vt:lpstr>
      <vt:lpstr>Summary of Supervisory Adverse</vt:lpstr>
      <vt:lpstr>Summary of Supervisory Baseline</vt:lpstr>
      <vt:lpstr>BHC Stress scenario non-macroeconomic / idiosyncratic events</vt:lpstr>
      <vt:lpstr>Appendix</vt:lpstr>
      <vt:lpstr>PowerPoint Presentation</vt:lpstr>
      <vt:lpstr>2016 CCAR scenario variable paths Key BHC variables</vt:lpstr>
      <vt:lpstr>2016 CCAR scenario variable paths Key BHC variables</vt:lpstr>
      <vt:lpstr>2016 CCAR scenario variable paths Key BHC variables</vt:lpstr>
      <vt:lpstr>2016 CCAR scenario variable paths Key BHC variables</vt:lpstr>
      <vt:lpstr>2016 CCAR scenario variable paths Key BHC variables</vt:lpstr>
      <vt:lpstr>2016 CCAR scenario variable paths Key BHC variables</vt:lpstr>
      <vt:lpstr>2016 CCAR scenario variable paths Key BHC variables</vt:lpstr>
      <vt:lpstr>2016 CCAR scenario variable paths Key BHC variables</vt:lpstr>
      <vt:lpstr>2016 CCAR scenario variable paths Additional FRS domestic variables</vt:lpstr>
      <vt:lpstr>2016 CCAR scenario variable paths Additional FRS domestic variables</vt:lpstr>
      <vt:lpstr>2016 CCAR scenario variable paths Additional FRS domestic variables</vt:lpstr>
      <vt:lpstr>2016 CCAR scenario variable paths Additional FRS domestic variables</vt:lpstr>
      <vt:lpstr>2016 CCAR scenario variable paths FRS International variables</vt:lpstr>
      <vt:lpstr>2016 CCAR scenario variable paths FRS International variables</vt:lpstr>
      <vt:lpstr>2016 CCAR scenario variable paths FRS International variables</vt:lpstr>
      <vt:lpstr>2016 CCAR scenario variable paths FRS International variables</vt:lpstr>
      <vt:lpstr>2016 CCAR scenario variable paths FRS International variables</vt:lpstr>
      <vt:lpstr>2016 CCAR scenario variable paths FRS International variables</vt:lpstr>
    </vt:vector>
  </TitlesOfParts>
  <Company>McK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document</dc:title>
  <dc:creator>Vincent, James</dc:creator>
  <cp:lastModifiedBy>Eller, Brian</cp:lastModifiedBy>
  <cp:revision>345</cp:revision>
  <cp:lastPrinted>2016-01-14T21:44:48Z</cp:lastPrinted>
  <dcterms:created xsi:type="dcterms:W3CDTF">2016-01-05T14:59:03Z</dcterms:created>
  <dcterms:modified xsi:type="dcterms:W3CDTF">2016-02-03T17:43:26Z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VGCompatibilityCheck Run By">
    <vt:lpwstr>Deepalakshmi N Mural</vt:lpwstr>
  </property>
  <property fmtid="{D5CDD505-2E9C-101B-9397-08002B2CF9AE}" pid="10" name="VGCompatibilityCheck Run On ">
    <vt:lpwstr>10/10/2014 8:35:35 AM</vt:lpwstr>
  </property>
  <property fmtid="{D5CDD505-2E9C-101B-9397-08002B2CF9AE}" pid="11" name="DocID">
    <vt:lpwstr>Doc ID</vt:lpwstr>
  </property>
  <property fmtid="{D5CDD505-2E9C-101B-9397-08002B2CF9AE}" pid="12" name="Office2010WasSaved">
    <vt:lpwstr>1</vt:lpwstr>
  </property>
</Properties>
</file>