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9" r:id="rId1"/>
    <p:sldMasterId id="2147483828" r:id="rId2"/>
    <p:sldMasterId id="2147483832" r:id="rId3"/>
  </p:sldMasterIdLst>
  <p:notesMasterIdLst>
    <p:notesMasterId r:id="rId52"/>
  </p:notesMasterIdLst>
  <p:handoutMasterIdLst>
    <p:handoutMasterId r:id="rId53"/>
  </p:handoutMasterIdLst>
  <p:sldIdLst>
    <p:sldId id="646" r:id="rId4"/>
    <p:sldId id="742" r:id="rId5"/>
    <p:sldId id="757" r:id="rId6"/>
    <p:sldId id="758" r:id="rId7"/>
    <p:sldId id="759" r:id="rId8"/>
    <p:sldId id="760" r:id="rId9"/>
    <p:sldId id="761" r:id="rId10"/>
    <p:sldId id="793" r:id="rId11"/>
    <p:sldId id="794" r:id="rId12"/>
    <p:sldId id="767" r:id="rId13"/>
    <p:sldId id="647" r:id="rId14"/>
    <p:sldId id="784" r:id="rId15"/>
    <p:sldId id="785" r:id="rId16"/>
    <p:sldId id="786" r:id="rId17"/>
    <p:sldId id="787" r:id="rId18"/>
    <p:sldId id="788" r:id="rId19"/>
    <p:sldId id="789" r:id="rId20"/>
    <p:sldId id="790" r:id="rId21"/>
    <p:sldId id="791" r:id="rId22"/>
    <p:sldId id="703" r:id="rId23"/>
    <p:sldId id="683" r:id="rId24"/>
    <p:sldId id="696" r:id="rId25"/>
    <p:sldId id="697" r:id="rId26"/>
    <p:sldId id="698" r:id="rId27"/>
    <p:sldId id="704" r:id="rId28"/>
    <p:sldId id="763" r:id="rId29"/>
    <p:sldId id="764" r:id="rId30"/>
    <p:sldId id="765" r:id="rId31"/>
    <p:sldId id="766" r:id="rId32"/>
    <p:sldId id="705" r:id="rId33"/>
    <p:sldId id="771" r:id="rId34"/>
    <p:sldId id="772" r:id="rId35"/>
    <p:sldId id="773" r:id="rId36"/>
    <p:sldId id="774" r:id="rId37"/>
    <p:sldId id="706" r:id="rId38"/>
    <p:sldId id="775" r:id="rId39"/>
    <p:sldId id="776" r:id="rId40"/>
    <p:sldId id="777" r:id="rId41"/>
    <p:sldId id="778" r:id="rId42"/>
    <p:sldId id="779" r:id="rId43"/>
    <p:sldId id="780" r:id="rId44"/>
    <p:sldId id="781" r:id="rId45"/>
    <p:sldId id="707" r:id="rId46"/>
    <p:sldId id="768" r:id="rId47"/>
    <p:sldId id="769" r:id="rId48"/>
    <p:sldId id="770" r:id="rId49"/>
    <p:sldId id="708" r:id="rId50"/>
    <p:sldId id="792" r:id="rId51"/>
  </p:sldIdLst>
  <p:sldSz cx="9144000" cy="6858000" type="screen4x3"/>
  <p:notesSz cx="7010400" cy="9296400"/>
  <p:custDataLst>
    <p:tags r:id="rId54"/>
  </p:custDataLst>
  <p:defaultTex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xmlns="">
        <p15:guide id="1" orient="horz" pos="4074">
          <p15:clr>
            <a:srgbClr val="A4A3A4"/>
          </p15:clr>
        </p15:guide>
        <p15:guide id="2" orient="horz" pos="866">
          <p15:clr>
            <a:srgbClr val="A4A3A4"/>
          </p15:clr>
        </p15:guide>
        <p15:guide id="3" orient="horz" pos="156">
          <p15:clr>
            <a:srgbClr val="A4A3A4"/>
          </p15:clr>
        </p15:guide>
        <p15:guide id="4" pos="248">
          <p15:clr>
            <a:srgbClr val="A4A3A4"/>
          </p15:clr>
        </p15:guide>
        <p15:guide id="5" pos="5505">
          <p15:clr>
            <a:srgbClr val="A4A3A4"/>
          </p15:clr>
        </p15:guide>
        <p15:guide id="6" pos="2778">
          <p15:clr>
            <a:srgbClr val="A4A3A4"/>
          </p15:clr>
        </p15:guide>
        <p15:guide id="7" pos="2987">
          <p15:clr>
            <a:srgbClr val="A4A3A4"/>
          </p15:clr>
        </p15:guide>
        <p15:guide id="8" orient="horz" pos="4150">
          <p15:clr>
            <a:srgbClr val="A4A3A4"/>
          </p15:clr>
        </p15:guide>
        <p15:guide id="9" orient="horz" pos="662">
          <p15:clr>
            <a:srgbClr val="A4A3A4"/>
          </p15:clr>
        </p15:guide>
        <p15:guide id="10" orient="horz" pos="132">
          <p15:clr>
            <a:srgbClr val="A4A3A4"/>
          </p15:clr>
        </p15:guide>
        <p15:guide id="11" orient="horz" pos="266">
          <p15:clr>
            <a:srgbClr val="A4A3A4"/>
          </p15:clr>
        </p15:guide>
        <p15:guide id="12" pos="5403">
          <p15:clr>
            <a:srgbClr val="A4A3A4"/>
          </p15:clr>
        </p15:guide>
        <p15:guide id="13" pos="2796">
          <p15:clr>
            <a:srgbClr val="A4A3A4"/>
          </p15:clr>
        </p15:guide>
        <p15:guide id="14" pos="2941">
          <p15:clr>
            <a:srgbClr val="A4A3A4"/>
          </p15:clr>
        </p15:guide>
        <p15:guide id="15" pos="351">
          <p15:clr>
            <a:srgbClr val="A4A3A4"/>
          </p15:clr>
        </p15:guide>
        <p15:guide id="16" pos="209">
          <p15:clr>
            <a:srgbClr val="A4A3A4"/>
          </p15:clr>
        </p15:guide>
        <p15:guide id="17" pos="55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BCBCB"/>
    <a:srgbClr val="C25552"/>
    <a:srgbClr val="FFFF00"/>
    <a:srgbClr val="E60000"/>
    <a:srgbClr val="333333"/>
    <a:srgbClr val="5F5F5F"/>
    <a:srgbClr val="999999"/>
    <a:srgbClr val="00FF0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86" autoAdjust="0"/>
    <p:restoredTop sz="95478" autoAdjust="0"/>
  </p:normalViewPr>
  <p:slideViewPr>
    <p:cSldViewPr snapToGrid="0" snapToObjects="1">
      <p:cViewPr>
        <p:scale>
          <a:sx n="90" d="100"/>
          <a:sy n="90" d="100"/>
        </p:scale>
        <p:origin x="-564" y="-360"/>
      </p:cViewPr>
      <p:guideLst>
        <p:guide orient="horz" pos="4074"/>
        <p:guide orient="horz" pos="866"/>
        <p:guide orient="horz" pos="156"/>
        <p:guide orient="horz" pos="4155"/>
        <p:guide orient="horz" pos="509"/>
        <p:guide orient="horz" pos="132"/>
        <p:guide orient="horz" pos="218"/>
        <p:guide pos="248"/>
        <p:guide pos="5505"/>
        <p:guide pos="2778"/>
        <p:guide pos="3529"/>
        <p:guide pos="5403"/>
        <p:guide pos="2796"/>
        <p:guide pos="2941"/>
        <p:guide pos="351"/>
        <p:guide pos="209"/>
        <p:guide pos="55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2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304743699231986"/>
          <c:y val="2.5662639781034603E-2"/>
          <c:w val="0.84727849512332298"/>
          <c:h val="0.70532947326043316"/>
        </c:manualLayout>
      </c:layout>
      <c:barChart>
        <c:barDir val="col"/>
        <c:grouping val="stacked"/>
        <c:varyColors val="0"/>
        <c:ser>
          <c:idx val="0"/>
          <c:order val="0"/>
          <c:tx>
            <c:strRef>
              <c:f>Sheet1!$B$1</c:f>
              <c:strCache>
                <c:ptCount val="1"/>
                <c:pt idx="0">
                  <c:v>PCA "Adequately Capitalized"</c:v>
                </c:pt>
              </c:strCache>
            </c:strRef>
          </c:tx>
          <c:spPr>
            <a:solidFill>
              <a:srgbClr val="C00000"/>
            </a:solidFill>
            <a:ln>
              <a:solidFill>
                <a:schemeClr val="tx1"/>
              </a:solidFill>
            </a:ln>
            <a:effectLst/>
          </c:spPr>
          <c:invertIfNegative val="0"/>
          <c:dLbls>
            <c:dLbl>
              <c:idx val="2"/>
              <c:delete val="1"/>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SHUSA</c:v>
                </c:pt>
                <c:pt idx="1">
                  <c:v>SBNA</c:v>
                </c:pt>
                <c:pt idx="2">
                  <c:v>SCUSA</c:v>
                </c:pt>
              </c:strCache>
            </c:strRef>
          </c:cat>
          <c:val>
            <c:numRef>
              <c:f>Sheet1!$B$2:$B$4</c:f>
              <c:numCache>
                <c:formatCode>0.00%</c:formatCode>
                <c:ptCount val="3"/>
                <c:pt idx="0">
                  <c:v>4.4999999999999998E-2</c:v>
                </c:pt>
                <c:pt idx="1">
                  <c:v>4.4999999999999998E-2</c:v>
                </c:pt>
                <c:pt idx="2" formatCode="0%">
                  <c:v>0</c:v>
                </c:pt>
              </c:numCache>
            </c:numRef>
          </c:val>
        </c:ser>
        <c:ser>
          <c:idx val="1"/>
          <c:order val="1"/>
          <c:tx>
            <c:strRef>
              <c:f>Sheet1!$C$1</c:f>
              <c:strCache>
                <c:ptCount val="1"/>
                <c:pt idx="0">
                  <c:v>Market / Funding</c:v>
                </c:pt>
              </c:strCache>
            </c:strRef>
          </c:tx>
          <c:spPr>
            <a:solidFill>
              <a:schemeClr val="accent1">
                <a:lumMod val="20000"/>
                <a:lumOff val="80000"/>
              </a:schemeClr>
            </a:solidFill>
            <a:ln>
              <a:solidFill>
                <a:schemeClr val="tx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SHUSA</c:v>
                </c:pt>
                <c:pt idx="1">
                  <c:v>SBNA</c:v>
                </c:pt>
                <c:pt idx="2">
                  <c:v>SCUSA</c:v>
                </c:pt>
              </c:strCache>
            </c:strRef>
          </c:cat>
          <c:val>
            <c:numRef>
              <c:f>Sheet1!$C$2:$C$4</c:f>
              <c:numCache>
                <c:formatCode>0.00%</c:formatCode>
                <c:ptCount val="3"/>
                <c:pt idx="0">
                  <c:v>1.7500000000000002E-2</c:v>
                </c:pt>
                <c:pt idx="1">
                  <c:v>1.7500000000000002E-2</c:v>
                </c:pt>
                <c:pt idx="2">
                  <c:v>5.2499999999999998E-2</c:v>
                </c:pt>
              </c:numCache>
            </c:numRef>
          </c:val>
        </c:ser>
        <c:ser>
          <c:idx val="2"/>
          <c:order val="2"/>
          <c:tx>
            <c:strRef>
              <c:f>Sheet1!$D$1</c:f>
              <c:strCache>
                <c:ptCount val="1"/>
                <c:pt idx="0">
                  <c:v>Operating Volatility</c:v>
                </c:pt>
              </c:strCache>
            </c:strRef>
          </c:tx>
          <c:spPr>
            <a:solidFill>
              <a:schemeClr val="accent3">
                <a:lumMod val="75000"/>
              </a:schemeClr>
            </a:solidFill>
            <a:ln>
              <a:solidFill>
                <a:schemeClr val="tx1"/>
              </a:solidFill>
            </a:ln>
            <a:effectLst/>
          </c:spPr>
          <c:invertIfNegative val="0"/>
          <c:dLbls>
            <c:dLbl>
              <c:idx val="0"/>
              <c:layout>
                <c:manualLayout>
                  <c:x val="-0.10049497732829354"/>
                  <c:y val="2.5844631794392499E-3"/>
                </c:manualLayout>
              </c:layout>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dLbl>
            <c:dLbl>
              <c:idx val="1"/>
              <c:layout>
                <c:manualLayout>
                  <c:x val="-0.10803210062791557"/>
                  <c:y val="2.5848702456196626E-3"/>
                </c:manualLayout>
              </c:layout>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dLbl>
            <c:dLbl>
              <c:idx val="2"/>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SHUSA</c:v>
                </c:pt>
                <c:pt idx="1">
                  <c:v>SBNA</c:v>
                </c:pt>
                <c:pt idx="2">
                  <c:v>SCUSA</c:v>
                </c:pt>
              </c:strCache>
            </c:strRef>
          </c:cat>
          <c:val>
            <c:numRef>
              <c:f>Sheet1!$D$2:$D$4</c:f>
              <c:numCache>
                <c:formatCode>0.00%</c:formatCode>
                <c:ptCount val="3"/>
                <c:pt idx="0">
                  <c:v>3.0000000000000001E-3</c:v>
                </c:pt>
                <c:pt idx="1">
                  <c:v>4.0000000000000001E-3</c:v>
                </c:pt>
                <c:pt idx="2">
                  <c:v>0.01</c:v>
                </c:pt>
              </c:numCache>
            </c:numRef>
          </c:val>
        </c:ser>
        <c:ser>
          <c:idx val="3"/>
          <c:order val="3"/>
          <c:tx>
            <c:strRef>
              <c:f>Sheet1!$E$1</c:f>
              <c:strCache>
                <c:ptCount val="1"/>
                <c:pt idx="0">
                  <c:v>Stress Absorption</c:v>
                </c:pt>
              </c:strCache>
            </c:strRef>
          </c:tx>
          <c:spPr>
            <a:solidFill>
              <a:schemeClr val="bg1">
                <a:lumMod val="65000"/>
              </a:schemeClr>
            </a:solidFill>
            <a:ln>
              <a:solidFill>
                <a:schemeClr val="tx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SHUSA</c:v>
                </c:pt>
                <c:pt idx="1">
                  <c:v>SBNA</c:v>
                </c:pt>
                <c:pt idx="2">
                  <c:v>SCUSA</c:v>
                </c:pt>
              </c:strCache>
            </c:strRef>
          </c:cat>
          <c:val>
            <c:numRef>
              <c:f>Sheet1!$E$2:$E$4</c:f>
              <c:numCache>
                <c:formatCode>0.00%</c:formatCode>
                <c:ptCount val="3"/>
                <c:pt idx="0">
                  <c:v>3.6999999999999998E-2</c:v>
                </c:pt>
                <c:pt idx="1">
                  <c:v>3.85E-2</c:v>
                </c:pt>
                <c:pt idx="2">
                  <c:v>3.2000000000000001E-2</c:v>
                </c:pt>
              </c:numCache>
            </c:numRef>
          </c:val>
        </c:ser>
        <c:ser>
          <c:idx val="4"/>
          <c:order val="4"/>
          <c:tx>
            <c:strRef>
              <c:f>Sheet1!$F$1</c:f>
              <c:strCache>
                <c:ptCount val="1"/>
                <c:pt idx="0">
                  <c:v>Management Adjustment </c:v>
                </c:pt>
              </c:strCache>
            </c:strRef>
          </c:tx>
          <c:spPr>
            <a:ln>
              <a:solidFill>
                <a:schemeClr val="tx1"/>
              </a:solidFill>
            </a:ln>
          </c:spPr>
          <c:invertIfNegative val="0"/>
          <c:dLbls>
            <c:dLbl>
              <c:idx val="0"/>
              <c:layout>
                <c:manualLayout>
                  <c:x val="-0.10049497732829354"/>
                  <c:y val="2.5846667125294562E-3"/>
                </c:manualLayout>
              </c:layout>
              <c:showLegendKey val="0"/>
              <c:showVal val="1"/>
              <c:showCatName val="0"/>
              <c:showSerName val="0"/>
              <c:showPercent val="0"/>
              <c:showBubbleSize val="0"/>
            </c:dLbl>
            <c:dLbl>
              <c:idx val="1"/>
              <c:layout>
                <c:manualLayout>
                  <c:x val="-9.7982602895086215E-2"/>
                  <c:y val="2.5848702456196626E-3"/>
                </c:manualLayout>
              </c:layout>
              <c:showLegendKey val="0"/>
              <c:showVal val="1"/>
              <c:showCatName val="0"/>
              <c:showSerName val="0"/>
              <c:showPercent val="0"/>
              <c:showBubbleSize val="0"/>
            </c:dLbl>
            <c:txPr>
              <a:bodyPr/>
              <a:lstStyle/>
              <a:p>
                <a:pPr>
                  <a:defRPr sz="1000">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dLbls>
          <c:cat>
            <c:strRef>
              <c:f>Sheet1!$A$2:$A$4</c:f>
              <c:strCache>
                <c:ptCount val="3"/>
                <c:pt idx="0">
                  <c:v>SHUSA</c:v>
                </c:pt>
                <c:pt idx="1">
                  <c:v>SBNA</c:v>
                </c:pt>
                <c:pt idx="2">
                  <c:v>SCUSA</c:v>
                </c:pt>
              </c:strCache>
            </c:strRef>
          </c:cat>
          <c:val>
            <c:numRef>
              <c:f>Sheet1!$F$2:$F$4</c:f>
              <c:numCache>
                <c:formatCode>0.00%</c:formatCode>
                <c:ptCount val="3"/>
                <c:pt idx="0">
                  <c:v>7.4999999999999997E-3</c:v>
                </c:pt>
                <c:pt idx="1">
                  <c:v>5.0000000000000001E-3</c:v>
                </c:pt>
                <c:pt idx="2">
                  <c:v>1.55E-2</c:v>
                </c:pt>
              </c:numCache>
            </c:numRef>
          </c:val>
        </c:ser>
        <c:ser>
          <c:idx val="5"/>
          <c:order val="5"/>
          <c:tx>
            <c:strRef>
              <c:f>Sheet1!$G$1</c:f>
              <c:strCache>
                <c:ptCount val="1"/>
                <c:pt idx="0">
                  <c:v>Strategic Hold</c:v>
                </c:pt>
              </c:strCache>
            </c:strRef>
          </c:tx>
          <c:invertIfNegative val="0"/>
          <c:cat>
            <c:strRef>
              <c:f>Sheet1!$A$2:$A$4</c:f>
              <c:strCache>
                <c:ptCount val="3"/>
                <c:pt idx="0">
                  <c:v>SHUSA</c:v>
                </c:pt>
                <c:pt idx="1">
                  <c:v>SBNA</c:v>
                </c:pt>
                <c:pt idx="2">
                  <c:v>SCUSA</c:v>
                </c:pt>
              </c:strCache>
            </c:strRef>
          </c:cat>
          <c:val>
            <c:numRef>
              <c:f>Sheet1!$G$2:$G$4</c:f>
              <c:numCache>
                <c:formatCode>0%</c:formatCode>
                <c:ptCount val="3"/>
                <c:pt idx="0">
                  <c:v>0</c:v>
                </c:pt>
                <c:pt idx="1">
                  <c:v>0</c:v>
                </c:pt>
                <c:pt idx="2" formatCode="0.0%">
                  <c:v>0</c:v>
                </c:pt>
              </c:numCache>
            </c:numRef>
          </c:val>
        </c:ser>
        <c:dLbls>
          <c:showLegendKey val="0"/>
          <c:showVal val="0"/>
          <c:showCatName val="0"/>
          <c:showSerName val="0"/>
          <c:showPercent val="0"/>
          <c:showBubbleSize val="0"/>
        </c:dLbls>
        <c:gapWidth val="150"/>
        <c:overlap val="100"/>
        <c:axId val="108674048"/>
        <c:axId val="108684032"/>
      </c:barChart>
      <c:catAx>
        <c:axId val="108674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08684032"/>
        <c:crosses val="autoZero"/>
        <c:auto val="1"/>
        <c:lblAlgn val="ctr"/>
        <c:lblOffset val="100"/>
        <c:noMultiLvlLbl val="0"/>
      </c:catAx>
      <c:valAx>
        <c:axId val="1086840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sz="1400"/>
                </a:pPr>
                <a:r>
                  <a:rPr lang="en-US" sz="1400" dirty="0" smtClean="0"/>
                  <a:t>CET1</a:t>
                </a:r>
                <a:endParaRPr lang="en-US" sz="1400" dirty="0"/>
              </a:p>
            </c:rich>
          </c:tx>
          <c:layout>
            <c:manualLayout>
              <c:xMode val="edge"/>
              <c:yMode val="edge"/>
              <c:x val="0"/>
              <c:y val="0.33926340560521995"/>
            </c:manualLayout>
          </c:layout>
          <c:overlay val="0"/>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08674048"/>
        <c:crosses val="autoZero"/>
        <c:crossBetween val="between"/>
      </c:valAx>
      <c:spPr>
        <a:noFill/>
        <a:ln>
          <a:noFill/>
        </a:ln>
        <a:effectLst/>
      </c:spPr>
    </c:plotArea>
    <c:legend>
      <c:legendPos val="b"/>
      <c:layout>
        <c:manualLayout>
          <c:xMode val="edge"/>
          <c:yMode val="edge"/>
          <c:x val="2.9865801618562608E-2"/>
          <c:y val="0.78790691861892215"/>
          <c:w val="0.5001223546131448"/>
          <c:h val="0.21134957500255433"/>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01E61413-BEF4-4992-9060-ACA2C7532E71}" type="datetimeFigureOut">
              <a:rPr lang="en-US" smtClean="0"/>
              <a:t>2/16/2016</a:t>
            </a:fld>
            <a:endParaRPr lang="en-US" dirty="0"/>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23103D92-FC54-49D8-B22F-23200A7FFF5F}" type="slidenum">
              <a:rPr lang="en-US" smtClean="0"/>
              <a:t>‹#›</a:t>
            </a:fld>
            <a:endParaRPr lang="en-US" dirty="0"/>
          </a:p>
        </p:txBody>
      </p:sp>
    </p:spTree>
    <p:extLst>
      <p:ext uri="{BB962C8B-B14F-4D97-AF65-F5344CB8AC3E}">
        <p14:creationId xmlns:p14="http://schemas.microsoft.com/office/powerpoint/2010/main" val="36319651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defRPr sz="1200"/>
            </a:lvl1pPr>
          </a:lstStyle>
          <a:p>
            <a:endParaRPr lang="en-US" dirty="0"/>
          </a:p>
        </p:txBody>
      </p:sp>
      <p:sp>
        <p:nvSpPr>
          <p:cNvPr id="4099" name="Rectangle 3"/>
          <p:cNvSpPr>
            <a:spLocks noGrp="1" noChangeArrowheads="1"/>
          </p:cNvSpPr>
          <p:nvPr>
            <p:ph type="dt" idx="1"/>
          </p:nvPr>
        </p:nvSpPr>
        <p:spPr bwMode="auto">
          <a:xfrm>
            <a:off x="397256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a:defRPr sz="1200"/>
            </a:lvl1pPr>
          </a:lstStyle>
          <a:p>
            <a:endParaRPr lang="en-US" dirty="0"/>
          </a:p>
        </p:txBody>
      </p:sp>
      <p:sp>
        <p:nvSpPr>
          <p:cNvPr id="389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defRPr sz="1200"/>
            </a:lvl1pPr>
          </a:lstStyle>
          <a:p>
            <a:endParaRPr lang="en-US" dirty="0"/>
          </a:p>
        </p:txBody>
      </p:sp>
      <p:sp>
        <p:nvSpPr>
          <p:cNvPr id="4103"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a:defRPr sz="1200"/>
            </a:lvl1pPr>
          </a:lstStyle>
          <a:p>
            <a:fld id="{C95B168E-2D4F-4C34-B0B9-704A69CF462F}" type="slidenum">
              <a:rPr lang="en-US"/>
              <a:pPr/>
              <a:t>‹#›</a:t>
            </a:fld>
            <a:endParaRPr lang="en-US" dirty="0"/>
          </a:p>
        </p:txBody>
      </p:sp>
    </p:spTree>
    <p:extLst>
      <p:ext uri="{BB962C8B-B14F-4D97-AF65-F5344CB8AC3E}">
        <p14:creationId xmlns:p14="http://schemas.microsoft.com/office/powerpoint/2010/main" val="33930626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pPr/>
              <a:t>1</a:t>
            </a:fld>
            <a:endParaRPr lang="en-US" dirty="0"/>
          </a:p>
        </p:txBody>
      </p:sp>
    </p:spTree>
    <p:extLst>
      <p:ext uri="{BB962C8B-B14F-4D97-AF65-F5344CB8AC3E}">
        <p14:creationId xmlns:p14="http://schemas.microsoft.com/office/powerpoint/2010/main" val="1710617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700088"/>
            <a:ext cx="4643437" cy="34829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C91E00-ABE7-41EA-BFA8-9715B736C999}"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399079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a:xfrm>
            <a:off x="1181100" y="696913"/>
            <a:ext cx="4648200" cy="3486150"/>
          </a:xfrm>
          <a:ln/>
        </p:spPr>
      </p:sp>
      <p:sp>
        <p:nvSpPr>
          <p:cNvPr id="163843" name="Notes Placeholder 2"/>
          <p:cNvSpPr>
            <a:spLocks noGrp="1"/>
          </p:cNvSpPr>
          <p:nvPr>
            <p:ph type="body" idx="1"/>
          </p:nvPr>
        </p:nvSpPr>
        <p:spPr>
          <a:noFill/>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FF6422B7-8AA2-4C3D-8FE0-DC3A68966AFA}" type="slidenum">
              <a:rPr lang="en-US">
                <a:solidFill>
                  <a:prstClr val="black"/>
                </a:solidFill>
              </a:rPr>
              <a:pPr>
                <a:defRPr/>
              </a:pPr>
              <a:t>13</a:t>
            </a:fld>
            <a:endParaRPr lang="en-US"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700088"/>
            <a:ext cx="4643437" cy="34829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C91E00-ABE7-41EA-BFA8-9715B736C999}"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399079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700088"/>
            <a:ext cx="4643437" cy="34829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C91E00-ABE7-41EA-BFA8-9715B736C999}"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399079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700088"/>
            <a:ext cx="4643437" cy="34829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C91E00-ABE7-41EA-BFA8-9715B736C999}"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399079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700088"/>
            <a:ext cx="4643437" cy="34829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C91E00-ABE7-41EA-BFA8-9715B736C999}"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399079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700088"/>
            <a:ext cx="4643437" cy="34829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C91E00-ABE7-41EA-BFA8-9715B736C999}"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3990792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700088"/>
            <a:ext cx="4643437" cy="34829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C91E00-ABE7-41EA-BFA8-9715B736C999}"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3990792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A503CC-454E-4F79-8376-DA5553F831D1}"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0432613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t>Don</a:t>
            </a:r>
          </a:p>
          <a:p>
            <a:pPr marL="174697" indent="-174697">
              <a:buFont typeface="Arial" panose="020B0604020202020204" pitchFamily="34" charset="0"/>
              <a:buChar char="•"/>
            </a:pPr>
            <a:r>
              <a:rPr lang="en-US" baseline="0" dirty="0" smtClean="0"/>
              <a:t>We covered the majority of these roles and responsibilities in the previous slide</a:t>
            </a:r>
          </a:p>
          <a:p>
            <a:pPr marL="174697" indent="-174697">
              <a:buFont typeface="Arial" panose="020B0604020202020204" pitchFamily="34" charset="0"/>
              <a:buChar char="•"/>
            </a:pPr>
            <a:r>
              <a:rPr lang="en-US" baseline="0" dirty="0" smtClean="0"/>
              <a:t>Refer to the framework for a comprehensive listing of roles and responsibilities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CCBADCB-CD9D-468D-ABFE-BE2F2F081DC0}"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104954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2</a:t>
            </a:fld>
            <a:endParaRPr lang="en-US" dirty="0"/>
          </a:p>
        </p:txBody>
      </p:sp>
    </p:spTree>
    <p:extLst>
      <p:ext uri="{BB962C8B-B14F-4D97-AF65-F5344CB8AC3E}">
        <p14:creationId xmlns:p14="http://schemas.microsoft.com/office/powerpoint/2010/main" val="41610569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2"/>
          <p:cNvSpPr>
            <a:spLocks noGrp="1" noRot="1" noChangeAspect="1" noChangeArrowheads="1" noTextEdit="1"/>
          </p:cNvSpPr>
          <p:nvPr>
            <p:ph type="sldImg"/>
          </p:nvPr>
        </p:nvSpPr>
        <p:spPr>
          <a:xfrm>
            <a:off x="1181100" y="698500"/>
            <a:ext cx="4649788" cy="3486150"/>
          </a:xfrm>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CL" b="1" dirty="0" smtClean="0"/>
              <a:t>Maggie</a:t>
            </a:r>
          </a:p>
          <a:p>
            <a:pPr marL="171844" indent="-171844">
              <a:buFont typeface="Arial" panose="020B0604020202020204" pitchFamily="34" charset="0"/>
              <a:buChar char="•"/>
            </a:pPr>
            <a:r>
              <a:rPr lang="es-CL" dirty="0" smtClean="0"/>
              <a:t>We</a:t>
            </a:r>
            <a:r>
              <a:rPr lang="es-CL" baseline="0" dirty="0" smtClean="0"/>
              <a:t> have outlined </a:t>
            </a:r>
            <a:r>
              <a:rPr lang="es-CL" baseline="0" dirty="0" err="1" smtClean="0"/>
              <a:t>here</a:t>
            </a:r>
            <a:r>
              <a:rPr lang="es-CL" baseline="0" dirty="0" smtClean="0"/>
              <a:t> </a:t>
            </a:r>
            <a:r>
              <a:rPr lang="es-CL" baseline="0" dirty="0" err="1" smtClean="0"/>
              <a:t>the</a:t>
            </a:r>
            <a:r>
              <a:rPr lang="es-CL" baseline="0" dirty="0" smtClean="0"/>
              <a:t> </a:t>
            </a:r>
            <a:r>
              <a:rPr lang="es-CL" baseline="0" dirty="0" err="1" smtClean="0"/>
              <a:t>responsibilities</a:t>
            </a:r>
            <a:r>
              <a:rPr lang="es-CL" baseline="0" dirty="0" smtClean="0"/>
              <a:t> </a:t>
            </a:r>
            <a:r>
              <a:rPr lang="es-CL" baseline="0" dirty="0" err="1" smtClean="0"/>
              <a:t>over</a:t>
            </a:r>
            <a:r>
              <a:rPr lang="es-CL" baseline="0" dirty="0" smtClean="0"/>
              <a:t> </a:t>
            </a:r>
            <a:r>
              <a:rPr lang="es-CL" baseline="0" dirty="0" err="1" smtClean="0"/>
              <a:t>either</a:t>
            </a:r>
            <a:r>
              <a:rPr lang="es-CL" baseline="0" dirty="0" smtClean="0"/>
              <a:t> </a:t>
            </a:r>
            <a:r>
              <a:rPr lang="es-CL" baseline="0" dirty="0" err="1" smtClean="0"/>
              <a:t>owning</a:t>
            </a:r>
            <a:r>
              <a:rPr lang="es-CL" baseline="0" dirty="0" smtClean="0"/>
              <a:t> </a:t>
            </a:r>
            <a:r>
              <a:rPr lang="es-CL" baseline="0" dirty="0" err="1" smtClean="0"/>
              <a:t>or</a:t>
            </a:r>
            <a:r>
              <a:rPr lang="es-CL" baseline="0" dirty="0" smtClean="0"/>
              <a:t> </a:t>
            </a:r>
            <a:r>
              <a:rPr lang="es-CL" baseline="0" dirty="0" err="1" smtClean="0"/>
              <a:t>maintaining</a:t>
            </a:r>
            <a:r>
              <a:rPr lang="es-CL" baseline="0" dirty="0" smtClean="0"/>
              <a:t> </a:t>
            </a:r>
            <a:r>
              <a:rPr lang="es-CL" baseline="0" dirty="0" err="1" smtClean="0"/>
              <a:t>an</a:t>
            </a:r>
            <a:r>
              <a:rPr lang="es-CL" baseline="0" dirty="0" smtClean="0"/>
              <a:t> </a:t>
            </a:r>
            <a:r>
              <a:rPr lang="es-CL" baseline="0" dirty="0" err="1" smtClean="0"/>
              <a:t>inventory</a:t>
            </a:r>
            <a:r>
              <a:rPr lang="es-CL" baseline="0" dirty="0" smtClean="0"/>
              <a:t> of </a:t>
            </a:r>
            <a:r>
              <a:rPr lang="es-CL" baseline="0" dirty="0" err="1" smtClean="0"/>
              <a:t>certain</a:t>
            </a:r>
            <a:r>
              <a:rPr lang="es-CL" baseline="0" dirty="0" smtClean="0"/>
              <a:t> </a:t>
            </a:r>
            <a:r>
              <a:rPr lang="es-CL" baseline="0" dirty="0" err="1" smtClean="0"/>
              <a:t>documentation</a:t>
            </a:r>
            <a:r>
              <a:rPr lang="es-CL" baseline="0" dirty="0" smtClean="0"/>
              <a:t>. </a:t>
            </a:r>
          </a:p>
          <a:p>
            <a:pPr marL="171844" indent="-171844">
              <a:buFont typeface="Arial" panose="020B0604020202020204" pitchFamily="34" charset="0"/>
              <a:buChar char="•"/>
            </a:pPr>
            <a:r>
              <a:rPr lang="es-CL" baseline="0" dirty="0" err="1" smtClean="0"/>
              <a:t>The</a:t>
            </a:r>
            <a:r>
              <a:rPr lang="es-CL" baseline="0" dirty="0" smtClean="0"/>
              <a:t> central </a:t>
            </a:r>
            <a:r>
              <a:rPr lang="es-CL" baseline="0" dirty="0" err="1" smtClean="0"/>
              <a:t>ccar</a:t>
            </a:r>
            <a:r>
              <a:rPr lang="es-CL" baseline="0" dirty="0" smtClean="0"/>
              <a:t> </a:t>
            </a:r>
            <a:r>
              <a:rPr lang="es-CL" baseline="0" dirty="0" err="1" smtClean="0"/>
              <a:t>team</a:t>
            </a:r>
            <a:r>
              <a:rPr lang="es-CL" baseline="0" dirty="0" smtClean="0"/>
              <a:t> </a:t>
            </a:r>
            <a:r>
              <a:rPr lang="es-CL" baseline="0" dirty="0" err="1" smtClean="0"/>
              <a:t>will</a:t>
            </a:r>
            <a:r>
              <a:rPr lang="es-CL" baseline="0" dirty="0" smtClean="0"/>
              <a:t> </a:t>
            </a:r>
            <a:r>
              <a:rPr lang="es-CL" baseline="0" dirty="0" err="1" smtClean="0"/>
              <a:t>own</a:t>
            </a:r>
            <a:r>
              <a:rPr lang="es-CL" baseline="0" dirty="0" smtClean="0"/>
              <a:t> </a:t>
            </a:r>
            <a:r>
              <a:rPr lang="es-CL" baseline="0" dirty="0" err="1" smtClean="0"/>
              <a:t>the</a:t>
            </a:r>
            <a:r>
              <a:rPr lang="es-CL" baseline="0" dirty="0" smtClean="0"/>
              <a:t> R&amp;C </a:t>
            </a:r>
            <a:r>
              <a:rPr lang="es-CL" baseline="0" dirty="0" err="1" smtClean="0"/>
              <a:t>framework</a:t>
            </a:r>
            <a:r>
              <a:rPr lang="es-CL" baseline="0" dirty="0" smtClean="0"/>
              <a:t> and </a:t>
            </a:r>
            <a:r>
              <a:rPr lang="es-CL" baseline="0" dirty="0" err="1" smtClean="0"/>
              <a:t>the</a:t>
            </a:r>
            <a:r>
              <a:rPr lang="es-CL" baseline="0" dirty="0" smtClean="0"/>
              <a:t> </a:t>
            </a:r>
            <a:r>
              <a:rPr lang="es-CL" baseline="0" dirty="0" err="1" smtClean="0"/>
              <a:t>guidance</a:t>
            </a:r>
            <a:r>
              <a:rPr lang="es-CL" baseline="0" dirty="0" smtClean="0"/>
              <a:t> </a:t>
            </a:r>
            <a:r>
              <a:rPr lang="es-CL" baseline="0" dirty="0" err="1" smtClean="0"/>
              <a:t>over</a:t>
            </a:r>
            <a:r>
              <a:rPr lang="es-CL" baseline="0" dirty="0" smtClean="0"/>
              <a:t> </a:t>
            </a:r>
            <a:r>
              <a:rPr lang="es-CL" baseline="0" dirty="0" err="1" smtClean="0"/>
              <a:t>issues</a:t>
            </a:r>
            <a:r>
              <a:rPr lang="es-CL" baseline="0" dirty="0" smtClean="0"/>
              <a:t> </a:t>
            </a:r>
            <a:r>
              <a:rPr lang="es-CL" baseline="0" dirty="0" err="1" smtClean="0"/>
              <a:t>management</a:t>
            </a:r>
            <a:r>
              <a:rPr lang="es-CL" baseline="0" dirty="0" smtClean="0"/>
              <a:t>. </a:t>
            </a:r>
            <a:r>
              <a:rPr lang="es-CL" baseline="0" dirty="0" err="1" smtClean="0"/>
              <a:t>They</a:t>
            </a:r>
            <a:r>
              <a:rPr lang="es-CL" baseline="0" dirty="0" smtClean="0"/>
              <a:t> </a:t>
            </a:r>
            <a:r>
              <a:rPr lang="es-CL" baseline="0" dirty="0" err="1" smtClean="0"/>
              <a:t>will</a:t>
            </a:r>
            <a:r>
              <a:rPr lang="es-CL" baseline="0" dirty="0" smtClean="0"/>
              <a:t> </a:t>
            </a:r>
            <a:r>
              <a:rPr lang="es-CL" baseline="0" dirty="0" err="1" smtClean="0"/>
              <a:t>also</a:t>
            </a:r>
            <a:r>
              <a:rPr lang="es-CL" baseline="0" dirty="0" smtClean="0"/>
              <a:t> </a:t>
            </a:r>
            <a:r>
              <a:rPr lang="es-CL" baseline="0" dirty="0" err="1" smtClean="0"/>
              <a:t>maintain</a:t>
            </a:r>
            <a:r>
              <a:rPr lang="es-CL" baseline="0" dirty="0" smtClean="0"/>
              <a:t> </a:t>
            </a:r>
            <a:r>
              <a:rPr lang="es-CL" baseline="0" dirty="0" err="1" smtClean="0"/>
              <a:t>an</a:t>
            </a:r>
            <a:r>
              <a:rPr lang="es-CL" baseline="0" dirty="0" smtClean="0"/>
              <a:t> </a:t>
            </a:r>
            <a:r>
              <a:rPr lang="es-CL" baseline="0" dirty="0" err="1" smtClean="0"/>
              <a:t>inventory</a:t>
            </a:r>
            <a:r>
              <a:rPr lang="es-CL" baseline="0" dirty="0" smtClean="0"/>
              <a:t> of </a:t>
            </a:r>
            <a:r>
              <a:rPr lang="es-CL" baseline="0" dirty="0" err="1" smtClean="0"/>
              <a:t>all</a:t>
            </a:r>
            <a:r>
              <a:rPr lang="es-CL" baseline="0" dirty="0" smtClean="0"/>
              <a:t> capital plan </a:t>
            </a:r>
            <a:r>
              <a:rPr lang="es-CL" baseline="0" dirty="0" err="1" smtClean="0"/>
              <a:t>supporting</a:t>
            </a:r>
            <a:r>
              <a:rPr lang="es-CL" baseline="0" dirty="0" smtClean="0"/>
              <a:t> </a:t>
            </a:r>
            <a:r>
              <a:rPr lang="es-CL" baseline="0" dirty="0" err="1" smtClean="0"/>
              <a:t>documentation</a:t>
            </a:r>
            <a:r>
              <a:rPr lang="es-CL" baseline="0" dirty="0" smtClean="0"/>
              <a:t>. </a:t>
            </a:r>
          </a:p>
          <a:p>
            <a:pPr marL="171844" indent="-171844">
              <a:buFont typeface="Arial" panose="020B0604020202020204" pitchFamily="34" charset="0"/>
              <a:buChar char="•"/>
            </a:pPr>
            <a:r>
              <a:rPr lang="es-CL" baseline="0" dirty="0" err="1" smtClean="0"/>
              <a:t>Process</a:t>
            </a:r>
            <a:r>
              <a:rPr lang="es-CL" baseline="0" dirty="0" smtClean="0"/>
              <a:t> </a:t>
            </a:r>
            <a:r>
              <a:rPr lang="es-CL" baseline="0" dirty="0" err="1" smtClean="0"/>
              <a:t>owners</a:t>
            </a:r>
            <a:r>
              <a:rPr lang="es-CL" baseline="0" dirty="0" smtClean="0"/>
              <a:t> </a:t>
            </a:r>
            <a:r>
              <a:rPr lang="es-CL" baseline="0" dirty="0" err="1" smtClean="0"/>
              <a:t>will</a:t>
            </a:r>
            <a:r>
              <a:rPr lang="es-CL" baseline="0" dirty="0" smtClean="0"/>
              <a:t> </a:t>
            </a:r>
            <a:r>
              <a:rPr lang="es-CL" baseline="0" dirty="0" err="1" smtClean="0"/>
              <a:t>maintain</a:t>
            </a:r>
            <a:r>
              <a:rPr lang="es-CL" baseline="0" dirty="0" smtClean="0"/>
              <a:t> </a:t>
            </a:r>
            <a:r>
              <a:rPr lang="es-CL" baseline="0" dirty="0" err="1" smtClean="0"/>
              <a:t>their</a:t>
            </a:r>
            <a:r>
              <a:rPr lang="es-CL" baseline="0" dirty="0" smtClean="0"/>
              <a:t> </a:t>
            </a:r>
            <a:r>
              <a:rPr lang="es-CL" baseline="0" dirty="0" err="1" smtClean="0"/>
              <a:t>respective</a:t>
            </a:r>
            <a:r>
              <a:rPr lang="es-CL" baseline="0" dirty="0" smtClean="0"/>
              <a:t> </a:t>
            </a:r>
            <a:r>
              <a:rPr lang="es-CL" baseline="0" dirty="0" err="1" smtClean="0"/>
              <a:t>policies</a:t>
            </a:r>
            <a:r>
              <a:rPr lang="es-CL" baseline="0" dirty="0" smtClean="0"/>
              <a:t> and </a:t>
            </a:r>
            <a:r>
              <a:rPr lang="es-CL" baseline="0" dirty="0" err="1" smtClean="0"/>
              <a:t>procedures</a:t>
            </a:r>
            <a:r>
              <a:rPr lang="es-CL" baseline="0" dirty="0" smtClean="0"/>
              <a:t> and as </a:t>
            </a:r>
            <a:r>
              <a:rPr lang="es-CL" baseline="0" dirty="0" err="1" smtClean="0"/>
              <a:t>well</a:t>
            </a:r>
            <a:r>
              <a:rPr lang="es-CL" baseline="0" dirty="0" smtClean="0"/>
              <a:t> </a:t>
            </a:r>
            <a:r>
              <a:rPr lang="es-CL" baseline="0" dirty="0" err="1" smtClean="0"/>
              <a:t>Flow</a:t>
            </a:r>
            <a:r>
              <a:rPr lang="es-CL" baseline="0" dirty="0" smtClean="0"/>
              <a:t> Charts and </a:t>
            </a:r>
            <a:r>
              <a:rPr lang="es-CL" baseline="0" dirty="0" err="1" smtClean="0"/>
              <a:t>RCMs</a:t>
            </a:r>
            <a:r>
              <a:rPr lang="es-CL" baseline="0" dirty="0" smtClean="0"/>
              <a:t>. </a:t>
            </a:r>
          </a:p>
          <a:p>
            <a:pPr marL="171844" indent="-171844">
              <a:buFont typeface="Arial" panose="020B0604020202020204" pitchFamily="34" charset="0"/>
              <a:buChar char="•"/>
            </a:pPr>
            <a:r>
              <a:rPr lang="es-CL" baseline="0" dirty="0" err="1" smtClean="0"/>
              <a:t>Model</a:t>
            </a:r>
            <a:r>
              <a:rPr lang="es-CL" baseline="0" dirty="0" smtClean="0"/>
              <a:t> </a:t>
            </a:r>
            <a:r>
              <a:rPr lang="es-CL" baseline="0" dirty="0" err="1" smtClean="0"/>
              <a:t>Risk</a:t>
            </a:r>
            <a:r>
              <a:rPr lang="es-CL" baseline="0" dirty="0" smtClean="0"/>
              <a:t> Management </a:t>
            </a:r>
            <a:r>
              <a:rPr lang="es-CL" baseline="0" dirty="0" err="1" smtClean="0"/>
              <a:t>will</a:t>
            </a:r>
            <a:r>
              <a:rPr lang="es-CL" baseline="0" dirty="0" smtClean="0"/>
              <a:t> </a:t>
            </a:r>
            <a:r>
              <a:rPr lang="es-CL" baseline="0" dirty="0" err="1" smtClean="0"/>
              <a:t>own</a:t>
            </a:r>
            <a:r>
              <a:rPr lang="es-CL" baseline="0" dirty="0" smtClean="0"/>
              <a:t> </a:t>
            </a:r>
            <a:r>
              <a:rPr lang="es-CL" baseline="0" dirty="0" err="1" smtClean="0"/>
              <a:t>model</a:t>
            </a:r>
            <a:r>
              <a:rPr lang="es-CL" baseline="0" dirty="0" smtClean="0"/>
              <a:t> </a:t>
            </a:r>
            <a:r>
              <a:rPr lang="es-CL" baseline="0" dirty="0" err="1" smtClean="0"/>
              <a:t>standards</a:t>
            </a:r>
            <a:r>
              <a:rPr lang="es-CL" baseline="0" dirty="0" smtClean="0"/>
              <a:t> and </a:t>
            </a:r>
            <a:r>
              <a:rPr lang="es-CL" baseline="0" dirty="0" err="1" smtClean="0"/>
              <a:t>maintain</a:t>
            </a:r>
            <a:r>
              <a:rPr lang="es-CL" baseline="0" dirty="0" smtClean="0"/>
              <a:t> </a:t>
            </a:r>
            <a:r>
              <a:rPr lang="es-CL" baseline="0" dirty="0" err="1" smtClean="0"/>
              <a:t>an</a:t>
            </a:r>
            <a:r>
              <a:rPr lang="es-CL" baseline="0" dirty="0" smtClean="0"/>
              <a:t> </a:t>
            </a:r>
            <a:r>
              <a:rPr lang="es-CL" baseline="0" dirty="0" err="1" smtClean="0"/>
              <a:t>inventory</a:t>
            </a:r>
            <a:r>
              <a:rPr lang="es-CL" baseline="0" dirty="0" smtClean="0"/>
              <a:t> of </a:t>
            </a:r>
            <a:r>
              <a:rPr lang="es-CL" baseline="0" dirty="0" err="1" smtClean="0"/>
              <a:t>all</a:t>
            </a:r>
            <a:r>
              <a:rPr lang="es-CL" baseline="0" dirty="0" smtClean="0"/>
              <a:t> </a:t>
            </a:r>
            <a:r>
              <a:rPr lang="es-CL" baseline="0" dirty="0" err="1" smtClean="0"/>
              <a:t>models</a:t>
            </a:r>
            <a:r>
              <a:rPr lang="es-CL" baseline="0" dirty="0" smtClean="0"/>
              <a:t> </a:t>
            </a:r>
            <a:r>
              <a:rPr lang="es-CL" baseline="0" dirty="0" err="1" smtClean="0"/>
              <a:t>used</a:t>
            </a:r>
            <a:r>
              <a:rPr lang="es-CL" baseline="0" dirty="0" smtClean="0"/>
              <a:t> in </a:t>
            </a:r>
            <a:r>
              <a:rPr lang="es-CL" baseline="0" dirty="0" err="1" smtClean="0"/>
              <a:t>the</a:t>
            </a:r>
            <a:r>
              <a:rPr lang="es-CL" baseline="0" dirty="0" smtClean="0"/>
              <a:t> capital </a:t>
            </a:r>
            <a:r>
              <a:rPr lang="es-CL" baseline="0" dirty="0" err="1" smtClean="0"/>
              <a:t>planning</a:t>
            </a:r>
            <a:r>
              <a:rPr lang="es-CL" baseline="0" dirty="0" smtClean="0"/>
              <a:t> </a:t>
            </a:r>
            <a:r>
              <a:rPr lang="es-CL" baseline="0" dirty="0" err="1" smtClean="0"/>
              <a:t>process</a:t>
            </a:r>
            <a:r>
              <a:rPr lang="es-CL" baseline="0" dirty="0" smtClean="0"/>
              <a:t>. </a:t>
            </a:r>
          </a:p>
          <a:p>
            <a:pPr marL="171844" indent="-171844">
              <a:buFont typeface="Arial" panose="020B0604020202020204" pitchFamily="34" charset="0"/>
              <a:buChar char="•"/>
            </a:pPr>
            <a:r>
              <a:rPr lang="es-CL" baseline="0" dirty="0" smtClean="0"/>
              <a:t>ICG </a:t>
            </a:r>
            <a:r>
              <a:rPr lang="es-CL" baseline="0" dirty="0" err="1" smtClean="0"/>
              <a:t>will</a:t>
            </a:r>
            <a:r>
              <a:rPr lang="es-CL" baseline="0" dirty="0" smtClean="0"/>
              <a:t> </a:t>
            </a:r>
            <a:r>
              <a:rPr lang="es-CL" baseline="0" dirty="0" err="1" smtClean="0"/>
              <a:t>own</a:t>
            </a:r>
            <a:r>
              <a:rPr lang="es-CL" baseline="0" dirty="0" smtClean="0"/>
              <a:t> </a:t>
            </a:r>
            <a:r>
              <a:rPr lang="es-CL" baseline="0" dirty="0" err="1" smtClean="0"/>
              <a:t>this</a:t>
            </a:r>
            <a:r>
              <a:rPr lang="es-CL" baseline="0" dirty="0" smtClean="0"/>
              <a:t> </a:t>
            </a:r>
            <a:r>
              <a:rPr lang="es-CL" baseline="0" dirty="0" err="1" smtClean="0"/>
              <a:t>framework</a:t>
            </a:r>
            <a:r>
              <a:rPr lang="es-CL" baseline="0" dirty="0" smtClean="0"/>
              <a:t> and </a:t>
            </a:r>
            <a:r>
              <a:rPr lang="es-CL" baseline="0" dirty="0" err="1" smtClean="0"/>
              <a:t>maintain</a:t>
            </a:r>
            <a:r>
              <a:rPr lang="es-CL" baseline="0" dirty="0" smtClean="0"/>
              <a:t> </a:t>
            </a:r>
            <a:r>
              <a:rPr lang="es-CL" baseline="0" dirty="0" err="1" smtClean="0"/>
              <a:t>an</a:t>
            </a:r>
            <a:r>
              <a:rPr lang="es-CL" baseline="0" dirty="0" smtClean="0"/>
              <a:t> </a:t>
            </a:r>
            <a:r>
              <a:rPr lang="es-CL" baseline="0" dirty="0" err="1" smtClean="0"/>
              <a:t>inventory</a:t>
            </a:r>
            <a:r>
              <a:rPr lang="es-CL" baseline="0" dirty="0" smtClean="0"/>
              <a:t> of </a:t>
            </a:r>
            <a:r>
              <a:rPr lang="es-CL" baseline="0" dirty="0" err="1" smtClean="0"/>
              <a:t>the</a:t>
            </a:r>
            <a:r>
              <a:rPr lang="es-CL" baseline="0" dirty="0" smtClean="0"/>
              <a:t> </a:t>
            </a:r>
            <a:r>
              <a:rPr lang="es-CL" baseline="0" dirty="0" err="1" smtClean="0"/>
              <a:t>RCMs</a:t>
            </a:r>
            <a:r>
              <a:rPr lang="es-CL" baseline="0" dirty="0" smtClean="0"/>
              <a:t>. </a:t>
            </a:r>
          </a:p>
          <a:p>
            <a:pPr marL="171844" indent="-171844">
              <a:buFont typeface="Arial" panose="020B0604020202020204" pitchFamily="34" charset="0"/>
              <a:buChar char="•"/>
            </a:pPr>
            <a:r>
              <a:rPr lang="es-CL" baseline="0" dirty="0" err="1" smtClean="0"/>
              <a:t>Lastly</a:t>
            </a:r>
            <a:r>
              <a:rPr lang="es-CL" baseline="0" dirty="0" smtClean="0"/>
              <a:t>, EDM </a:t>
            </a:r>
            <a:r>
              <a:rPr lang="es-CL" baseline="0" dirty="0" err="1" smtClean="0"/>
              <a:t>will</a:t>
            </a:r>
            <a:r>
              <a:rPr lang="es-CL" baseline="0" dirty="0" smtClean="0"/>
              <a:t> </a:t>
            </a:r>
            <a:r>
              <a:rPr lang="es-CL" baseline="0" dirty="0" err="1" smtClean="0"/>
              <a:t>own</a:t>
            </a:r>
            <a:r>
              <a:rPr lang="es-CL" baseline="0" dirty="0" smtClean="0"/>
              <a:t> </a:t>
            </a:r>
            <a:r>
              <a:rPr lang="es-CL" baseline="0" dirty="0" err="1" smtClean="0"/>
              <a:t>their</a:t>
            </a:r>
            <a:r>
              <a:rPr lang="es-CL" baseline="0" dirty="0" smtClean="0"/>
              <a:t> </a:t>
            </a:r>
            <a:r>
              <a:rPr lang="es-CL" baseline="0" dirty="0" err="1" smtClean="0"/>
              <a:t>respective</a:t>
            </a:r>
            <a:r>
              <a:rPr lang="es-CL" baseline="0" dirty="0" smtClean="0"/>
              <a:t> </a:t>
            </a:r>
            <a:r>
              <a:rPr lang="es-CL" baseline="0" dirty="0" err="1" smtClean="0"/>
              <a:t>policies</a:t>
            </a:r>
            <a:r>
              <a:rPr lang="es-CL" baseline="0" dirty="0" smtClean="0"/>
              <a:t> and </a:t>
            </a:r>
            <a:r>
              <a:rPr lang="es-CL" baseline="0" dirty="0" err="1" smtClean="0"/>
              <a:t>standards</a:t>
            </a:r>
            <a:r>
              <a:rPr lang="es-CL" baseline="0" dirty="0" smtClean="0"/>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Don</a:t>
            </a:r>
          </a:p>
          <a:p>
            <a:pPr marL="174697" indent="-174697">
              <a:buFont typeface="Arial" panose="020B0604020202020204" pitchFamily="34" charset="0"/>
              <a:buChar char="•"/>
            </a:pPr>
            <a:r>
              <a:rPr lang="en-US" smtClean="0"/>
              <a:t>Introduce</a:t>
            </a:r>
            <a:r>
              <a:rPr lang="en-US" baseline="0" smtClean="0"/>
              <a:t> the </a:t>
            </a:r>
            <a:r>
              <a:rPr lang="en-US" b="1" baseline="0" smtClean="0"/>
              <a:t>8 </a:t>
            </a:r>
            <a:r>
              <a:rPr lang="en-US" baseline="0" smtClean="0"/>
              <a:t>framework components that will help drive consistent execution of an effective control environment</a:t>
            </a:r>
          </a:p>
          <a:p>
            <a:r>
              <a:rPr lang="en-US" baseline="0" smtClean="0"/>
              <a:t>	1. Governance &amp; Accountability</a:t>
            </a:r>
          </a:p>
          <a:p>
            <a:r>
              <a:rPr lang="en-US" baseline="0" smtClean="0"/>
              <a:t>	2. Independent Verification</a:t>
            </a:r>
          </a:p>
          <a:p>
            <a:r>
              <a:rPr lang="en-US" baseline="0" smtClean="0"/>
              <a:t>	3. Risk and Control Assessment</a:t>
            </a:r>
          </a:p>
          <a:p>
            <a:r>
              <a:rPr lang="en-US" baseline="0" smtClean="0"/>
              <a:t>	4. Control Activities</a:t>
            </a:r>
          </a:p>
          <a:p>
            <a:r>
              <a:rPr lang="en-US" baseline="0" smtClean="0"/>
              <a:t>	5. Issues Management</a:t>
            </a:r>
          </a:p>
          <a:p>
            <a:r>
              <a:rPr lang="en-US" baseline="0" smtClean="0"/>
              <a:t>	6. Review and Challenge</a:t>
            </a:r>
          </a:p>
          <a:p>
            <a:r>
              <a:rPr lang="en-US" baseline="0" smtClean="0"/>
              <a:t>	7. Internal Audit</a:t>
            </a:r>
          </a:p>
          <a:p>
            <a:r>
              <a:rPr lang="en-US" baseline="0" smtClean="0"/>
              <a:t>	8. Documentation</a:t>
            </a:r>
          </a:p>
          <a:p>
            <a:pPr marL="174697" indent="-174697">
              <a:buFont typeface="Arial" panose="020B0604020202020204" pitchFamily="34" charset="0"/>
              <a:buChar char="•"/>
            </a:pPr>
            <a:r>
              <a:rPr lang="en-US" baseline="0" smtClean="0"/>
              <a:t>Emphasize that the Framework will continue to evolve and point out that there are a few key components that still need to be developed and/or operationalized</a:t>
            </a:r>
          </a:p>
          <a:p>
            <a:pPr marL="174697" indent="-174697">
              <a:buFont typeface="Arial" panose="020B0604020202020204" pitchFamily="34" charset="0"/>
              <a:buChar char="•"/>
            </a:pPr>
            <a:r>
              <a:rPr lang="en-US" baseline="0" smtClean="0"/>
              <a:t>In the next subsequent slides, we will provide a high level overview of these components and will cover in more detail in subsequent topics.</a:t>
            </a:r>
            <a:endParaRPr lang="en-US"/>
          </a:p>
        </p:txBody>
      </p:sp>
      <p:sp>
        <p:nvSpPr>
          <p:cNvPr id="4" name="Slide Number Placeholder 3"/>
          <p:cNvSpPr>
            <a:spLocks noGrp="1"/>
          </p:cNvSpPr>
          <p:nvPr>
            <p:ph type="sldNum" sz="quarter" idx="10"/>
          </p:nvPr>
        </p:nvSpPr>
        <p:spPr/>
        <p:txBody>
          <a:bodyPr/>
          <a:lstStyle/>
          <a:p>
            <a:fld id="{3CCBADCB-CD9D-468D-ABFE-BE2F2F081DC0}"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1049542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26</a:t>
            </a:fld>
            <a:endParaRPr lang="en-US" dirty="0"/>
          </a:p>
        </p:txBody>
      </p:sp>
    </p:spTree>
    <p:extLst>
      <p:ext uri="{BB962C8B-B14F-4D97-AF65-F5344CB8AC3E}">
        <p14:creationId xmlns:p14="http://schemas.microsoft.com/office/powerpoint/2010/main" val="41610569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27</a:t>
            </a:fld>
            <a:endParaRPr lang="en-US" dirty="0"/>
          </a:p>
        </p:txBody>
      </p:sp>
    </p:spTree>
    <p:extLst>
      <p:ext uri="{BB962C8B-B14F-4D97-AF65-F5344CB8AC3E}">
        <p14:creationId xmlns:p14="http://schemas.microsoft.com/office/powerpoint/2010/main" val="41610569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28</a:t>
            </a:fld>
            <a:endParaRPr lang="en-US" dirty="0"/>
          </a:p>
        </p:txBody>
      </p:sp>
    </p:spTree>
    <p:extLst>
      <p:ext uri="{BB962C8B-B14F-4D97-AF65-F5344CB8AC3E}">
        <p14:creationId xmlns:p14="http://schemas.microsoft.com/office/powerpoint/2010/main" val="41610569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29</a:t>
            </a:fld>
            <a:endParaRPr lang="en-US" dirty="0"/>
          </a:p>
        </p:txBody>
      </p:sp>
    </p:spTree>
    <p:extLst>
      <p:ext uri="{BB962C8B-B14F-4D97-AF65-F5344CB8AC3E}">
        <p14:creationId xmlns:p14="http://schemas.microsoft.com/office/powerpoint/2010/main" val="4161056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31</a:t>
            </a:fld>
            <a:endParaRPr lang="en-US" dirty="0"/>
          </a:p>
        </p:txBody>
      </p:sp>
    </p:spTree>
    <p:extLst>
      <p:ext uri="{BB962C8B-B14F-4D97-AF65-F5344CB8AC3E}">
        <p14:creationId xmlns:p14="http://schemas.microsoft.com/office/powerpoint/2010/main" val="41610569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32</a:t>
            </a:fld>
            <a:endParaRPr lang="en-US" dirty="0"/>
          </a:p>
        </p:txBody>
      </p:sp>
    </p:spTree>
    <p:extLst>
      <p:ext uri="{BB962C8B-B14F-4D97-AF65-F5344CB8AC3E}">
        <p14:creationId xmlns:p14="http://schemas.microsoft.com/office/powerpoint/2010/main" val="41610569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33</a:t>
            </a:fld>
            <a:endParaRPr lang="en-US" dirty="0"/>
          </a:p>
        </p:txBody>
      </p:sp>
    </p:spTree>
    <p:extLst>
      <p:ext uri="{BB962C8B-B14F-4D97-AF65-F5344CB8AC3E}">
        <p14:creationId xmlns:p14="http://schemas.microsoft.com/office/powerpoint/2010/main" val="41610569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34</a:t>
            </a:fld>
            <a:endParaRPr lang="en-US" dirty="0"/>
          </a:p>
        </p:txBody>
      </p:sp>
    </p:spTree>
    <p:extLst>
      <p:ext uri="{BB962C8B-B14F-4D97-AF65-F5344CB8AC3E}">
        <p14:creationId xmlns:p14="http://schemas.microsoft.com/office/powerpoint/2010/main" val="4161056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3</a:t>
            </a:fld>
            <a:endParaRPr lang="en-US" dirty="0"/>
          </a:p>
        </p:txBody>
      </p:sp>
    </p:spTree>
    <p:extLst>
      <p:ext uri="{BB962C8B-B14F-4D97-AF65-F5344CB8AC3E}">
        <p14:creationId xmlns:p14="http://schemas.microsoft.com/office/powerpoint/2010/main" val="41610569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36</a:t>
            </a:fld>
            <a:endParaRPr lang="en-US" dirty="0"/>
          </a:p>
        </p:txBody>
      </p:sp>
    </p:spTree>
    <p:extLst>
      <p:ext uri="{BB962C8B-B14F-4D97-AF65-F5344CB8AC3E}">
        <p14:creationId xmlns:p14="http://schemas.microsoft.com/office/powerpoint/2010/main" val="41610569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37</a:t>
            </a:fld>
            <a:endParaRPr lang="en-US" dirty="0"/>
          </a:p>
        </p:txBody>
      </p:sp>
    </p:spTree>
    <p:extLst>
      <p:ext uri="{BB962C8B-B14F-4D97-AF65-F5344CB8AC3E}">
        <p14:creationId xmlns:p14="http://schemas.microsoft.com/office/powerpoint/2010/main" val="41610569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38</a:t>
            </a:fld>
            <a:endParaRPr lang="en-US" dirty="0"/>
          </a:p>
        </p:txBody>
      </p:sp>
    </p:spTree>
    <p:extLst>
      <p:ext uri="{BB962C8B-B14F-4D97-AF65-F5344CB8AC3E}">
        <p14:creationId xmlns:p14="http://schemas.microsoft.com/office/powerpoint/2010/main" val="41610569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39</a:t>
            </a:fld>
            <a:endParaRPr lang="en-US" dirty="0"/>
          </a:p>
        </p:txBody>
      </p:sp>
    </p:spTree>
    <p:extLst>
      <p:ext uri="{BB962C8B-B14F-4D97-AF65-F5344CB8AC3E}">
        <p14:creationId xmlns:p14="http://schemas.microsoft.com/office/powerpoint/2010/main" val="41610569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40</a:t>
            </a:fld>
            <a:endParaRPr lang="en-US" dirty="0"/>
          </a:p>
        </p:txBody>
      </p:sp>
    </p:spTree>
    <p:extLst>
      <p:ext uri="{BB962C8B-B14F-4D97-AF65-F5344CB8AC3E}">
        <p14:creationId xmlns:p14="http://schemas.microsoft.com/office/powerpoint/2010/main" val="41610569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41</a:t>
            </a:fld>
            <a:endParaRPr lang="en-US" dirty="0"/>
          </a:p>
        </p:txBody>
      </p:sp>
    </p:spTree>
    <p:extLst>
      <p:ext uri="{BB962C8B-B14F-4D97-AF65-F5344CB8AC3E}">
        <p14:creationId xmlns:p14="http://schemas.microsoft.com/office/powerpoint/2010/main" val="41610569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42</a:t>
            </a:fld>
            <a:endParaRPr lang="en-US" dirty="0"/>
          </a:p>
        </p:txBody>
      </p:sp>
    </p:spTree>
    <p:extLst>
      <p:ext uri="{BB962C8B-B14F-4D97-AF65-F5344CB8AC3E}">
        <p14:creationId xmlns:p14="http://schemas.microsoft.com/office/powerpoint/2010/main" val="41610569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44</a:t>
            </a:fld>
            <a:endParaRPr lang="en-US" dirty="0"/>
          </a:p>
        </p:txBody>
      </p:sp>
    </p:spTree>
    <p:extLst>
      <p:ext uri="{BB962C8B-B14F-4D97-AF65-F5344CB8AC3E}">
        <p14:creationId xmlns:p14="http://schemas.microsoft.com/office/powerpoint/2010/main" val="41610569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46</a:t>
            </a:fld>
            <a:endParaRPr lang="en-US" dirty="0"/>
          </a:p>
        </p:txBody>
      </p:sp>
    </p:spTree>
    <p:extLst>
      <p:ext uri="{BB962C8B-B14F-4D97-AF65-F5344CB8AC3E}">
        <p14:creationId xmlns:p14="http://schemas.microsoft.com/office/powerpoint/2010/main" val="4161056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4</a:t>
            </a:fld>
            <a:endParaRPr lang="en-US" dirty="0"/>
          </a:p>
        </p:txBody>
      </p:sp>
    </p:spTree>
    <p:extLst>
      <p:ext uri="{BB962C8B-B14F-4D97-AF65-F5344CB8AC3E}">
        <p14:creationId xmlns:p14="http://schemas.microsoft.com/office/powerpoint/2010/main" val="41610569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48</a:t>
            </a:fld>
            <a:endParaRPr lang="en-US" dirty="0"/>
          </a:p>
        </p:txBody>
      </p:sp>
    </p:spTree>
    <p:extLst>
      <p:ext uri="{BB962C8B-B14F-4D97-AF65-F5344CB8AC3E}">
        <p14:creationId xmlns:p14="http://schemas.microsoft.com/office/powerpoint/2010/main" val="4161056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5</a:t>
            </a:fld>
            <a:endParaRPr lang="en-US" dirty="0"/>
          </a:p>
        </p:txBody>
      </p:sp>
    </p:spTree>
    <p:extLst>
      <p:ext uri="{BB962C8B-B14F-4D97-AF65-F5344CB8AC3E}">
        <p14:creationId xmlns:p14="http://schemas.microsoft.com/office/powerpoint/2010/main" val="4161056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6</a:t>
            </a:fld>
            <a:endParaRPr lang="en-US" dirty="0"/>
          </a:p>
        </p:txBody>
      </p:sp>
    </p:spTree>
    <p:extLst>
      <p:ext uri="{BB962C8B-B14F-4D97-AF65-F5344CB8AC3E}">
        <p14:creationId xmlns:p14="http://schemas.microsoft.com/office/powerpoint/2010/main" val="4161056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7</a:t>
            </a:fld>
            <a:endParaRPr lang="en-US" dirty="0"/>
          </a:p>
        </p:txBody>
      </p:sp>
    </p:spTree>
    <p:extLst>
      <p:ext uri="{BB962C8B-B14F-4D97-AF65-F5344CB8AC3E}">
        <p14:creationId xmlns:p14="http://schemas.microsoft.com/office/powerpoint/2010/main" val="4161056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7" Type="http://schemas.openxmlformats.org/officeDocument/2006/relationships/image" Target="../media/image8.pn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image" Target="../media/image7.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spcBef>
                <a:spcPts val="0"/>
              </a:spcBef>
              <a:spcAft>
                <a:spcPts val="0"/>
              </a:spcAft>
              <a:defRPr/>
            </a:pPr>
            <a:endParaRPr lang="es-ES" dirty="0">
              <a:ln w="9525" cmpd="sng">
                <a:solidFill>
                  <a:schemeClr val="tx1"/>
                </a:solidFill>
              </a:ln>
              <a:solidFill>
                <a:srgbClr val="DB0B11"/>
              </a:solidFill>
              <a:effectLst>
                <a:outerShdw blurRad="38100" dist="38100" dir="2700000" algn="tl">
                  <a:srgbClr val="000000">
                    <a:alpha val="43137"/>
                  </a:srgbClr>
                </a:outerShdw>
              </a:effectLst>
              <a:latin typeface="Calibri" panose="020F0502020204030204" pitchFamily="34" charset="0"/>
            </a:endParaRPr>
          </a:p>
        </p:txBody>
      </p:sp>
    </p:spTree>
    <p:extLst>
      <p:ext uri="{BB962C8B-B14F-4D97-AF65-F5344CB8AC3E}">
        <p14:creationId xmlns:p14="http://schemas.microsoft.com/office/powerpoint/2010/main" val="4062040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69"/>
            <a:ext cx="7772400" cy="1470025"/>
          </a:xfrm>
        </p:spPr>
        <p:txBody>
          <a:bodyPr/>
          <a:lstStyle>
            <a:lvl1pPr>
              <a:defRPr sz="28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FB5B58F0-BE96-413E-9C43-2E15C01B3D81}" type="slidenum">
              <a:rPr lang="en-US"/>
              <a:pPr>
                <a:defRPr/>
              </a:pPr>
              <a:t>‹#›</a:t>
            </a:fld>
            <a:endParaRPr lang="en-US"/>
          </a:p>
        </p:txBody>
      </p:sp>
    </p:spTree>
    <p:extLst>
      <p:ext uri="{BB962C8B-B14F-4D97-AF65-F5344CB8AC3E}">
        <p14:creationId xmlns:p14="http://schemas.microsoft.com/office/powerpoint/2010/main" val="1914829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914400"/>
            <a:ext cx="8382000" cy="5029200"/>
          </a:xfrm>
        </p:spPr>
        <p:txBody>
          <a:bodyPr/>
          <a:lstStyle>
            <a:lvl1pPr>
              <a:defRPr sz="1800">
                <a:solidFill>
                  <a:schemeClr val="tx1"/>
                </a:solidFill>
              </a:defRPr>
            </a:lvl1pPr>
            <a:lvl2pPr>
              <a:lnSpc>
                <a:spcPct val="100000"/>
              </a:lnSpc>
              <a:spcBef>
                <a:spcPts val="600"/>
              </a:spcBef>
              <a:defRPr b="1"/>
            </a:lvl2pPr>
            <a:lvl3pPr>
              <a:lnSpc>
                <a:spcPct val="100000"/>
              </a:lnSpc>
              <a:spcBef>
                <a:spcPts val="600"/>
              </a:spcBef>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C1C8A7BB-F0E3-4990-B852-A51F64E7B32B}" type="slidenum">
              <a:rPr lang="en-US"/>
              <a:pPr>
                <a:defRPr/>
              </a:pPr>
              <a:t>‹#›</a:t>
            </a:fld>
            <a:endParaRPr lang="en-US"/>
          </a:p>
        </p:txBody>
      </p:sp>
    </p:spTree>
    <p:extLst>
      <p:ext uri="{BB962C8B-B14F-4D97-AF65-F5344CB8AC3E}">
        <p14:creationId xmlns:p14="http://schemas.microsoft.com/office/powerpoint/2010/main" val="1676345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44"/>
            <a:ext cx="7772400" cy="1362075"/>
          </a:xfrm>
        </p:spPr>
        <p:txBody>
          <a:bodyPr/>
          <a:lstStyle>
            <a:lvl1pPr algn="l">
              <a:defRPr sz="2800" b="1" cap="none" baseline="0">
                <a:latin typeface="Arial" panose="020B060402020202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AF395E49-1BA0-40A4-B207-CBD5A64D8A99}" type="slidenum">
              <a:rPr lang="en-US"/>
              <a:pPr>
                <a:defRPr/>
              </a:pPr>
              <a:t>‹#›</a:t>
            </a:fld>
            <a:endParaRPr lang="en-US"/>
          </a:p>
        </p:txBody>
      </p:sp>
    </p:spTree>
    <p:extLst>
      <p:ext uri="{BB962C8B-B14F-4D97-AF65-F5344CB8AC3E}">
        <p14:creationId xmlns:p14="http://schemas.microsoft.com/office/powerpoint/2010/main" val="3517567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143000"/>
            <a:ext cx="4114800" cy="4724400"/>
          </a:xfrm>
        </p:spPr>
        <p:txBody>
          <a:bodyPr/>
          <a:lstStyle>
            <a:lvl1pPr>
              <a:defRPr sz="2000">
                <a:solidFill>
                  <a:schemeClr val="tx1"/>
                </a:solidFill>
              </a:defRPr>
            </a:lvl1pPr>
            <a:lvl2pPr>
              <a:defRPr sz="1800" b="1"/>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143000"/>
            <a:ext cx="4114800" cy="4724400"/>
          </a:xfrm>
        </p:spPr>
        <p:txBody>
          <a:bodyPr/>
          <a:lstStyle>
            <a:lvl1pPr>
              <a:defRPr sz="2000">
                <a:solidFill>
                  <a:schemeClr val="tx1"/>
                </a:solidFill>
              </a:defRPr>
            </a:lvl1pPr>
            <a:lvl2pPr>
              <a:defRPr sz="1800" b="1"/>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10"/>
          </p:nvPr>
        </p:nvSpPr>
        <p:spPr>
          <a:ln/>
        </p:spPr>
        <p:txBody>
          <a:bodyPr/>
          <a:lstStyle>
            <a:lvl1pPr>
              <a:defRPr/>
            </a:lvl1pPr>
          </a:lstStyle>
          <a:p>
            <a:pPr>
              <a:defRPr/>
            </a:pPr>
            <a:fld id="{36A99A98-7410-4D20-AB89-83A4EB6761B2}" type="slidenum">
              <a:rPr lang="en-US"/>
              <a:pPr>
                <a:defRPr/>
              </a:pPr>
              <a:t>‹#›</a:t>
            </a:fld>
            <a:endParaRPr lang="en-US"/>
          </a:p>
        </p:txBody>
      </p:sp>
    </p:spTree>
    <p:extLst>
      <p:ext uri="{BB962C8B-B14F-4D97-AF65-F5344CB8AC3E}">
        <p14:creationId xmlns:p14="http://schemas.microsoft.com/office/powerpoint/2010/main" val="2904960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p:txBody>
          <a:bodyPr/>
          <a:lstStyle>
            <a:lvl1pPr eaLnBrk="1" hangingPunct="1">
              <a:defRPr/>
            </a:lvl1pPr>
          </a:lstStyle>
          <a:p>
            <a:pPr>
              <a:defRPr/>
            </a:pPr>
            <a:fld id="{62F02CE2-9612-4B1D-B5FD-FC21C335EB9F}" type="slidenum">
              <a:rPr lang="en-US"/>
              <a:pPr>
                <a:defRPr/>
              </a:pPr>
              <a:t>‹#›</a:t>
            </a:fld>
            <a:endParaRPr lang="en-US" dirty="0"/>
          </a:p>
        </p:txBody>
      </p:sp>
      <p:sp>
        <p:nvSpPr>
          <p:cNvPr id="5" name="Rectangle 5"/>
          <p:cNvSpPr>
            <a:spLocks noGrp="1" noChangeArrowheads="1"/>
          </p:cNvSpPr>
          <p:nvPr>
            <p:ph type="ftr" sz="quarter" idx="11"/>
          </p:nvPr>
        </p:nvSpPr>
        <p:spPr>
          <a:xfrm>
            <a:off x="1752600" y="6283325"/>
            <a:ext cx="4876800" cy="228600"/>
          </a:xfrm>
          <a:prstGeom prst="rect">
            <a:avLst/>
          </a:prstGeom>
        </p:spPr>
        <p:txBody>
          <a:bodyPr/>
          <a:lstStyle>
            <a:lvl1pPr eaLnBrk="1" hangingPunct="1">
              <a:defRPr/>
            </a:lvl1pPr>
          </a:lstStyle>
          <a:p>
            <a:pPr fontAlgn="auto">
              <a:spcBef>
                <a:spcPts val="0"/>
              </a:spcBef>
              <a:spcAft>
                <a:spcPts val="0"/>
              </a:spcAft>
              <a:defRPr/>
            </a:pPr>
            <a:endParaRPr lang="en-US" sz="1800">
              <a:solidFill>
                <a:srgbClr val="000000"/>
              </a:solidFill>
              <a:latin typeface="Arial Bold"/>
              <a:ea typeface="ＭＳ Ｐゴシック"/>
            </a:endParaRPr>
          </a:p>
        </p:txBody>
      </p:sp>
    </p:spTree>
    <p:extLst>
      <p:ext uri="{BB962C8B-B14F-4D97-AF65-F5344CB8AC3E}">
        <p14:creationId xmlns:p14="http://schemas.microsoft.com/office/powerpoint/2010/main" val="2512625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p:txBody>
          <a:bodyPr/>
          <a:lstStyle>
            <a:lvl1pPr eaLnBrk="1" hangingPunct="1">
              <a:defRPr/>
            </a:lvl1pPr>
          </a:lstStyle>
          <a:p>
            <a:pPr>
              <a:defRPr/>
            </a:pPr>
            <a:fld id="{4CA6AAD4-90AD-40B3-BD30-03CE8B093003}" type="slidenum">
              <a:rPr lang="en-US"/>
              <a:pPr>
                <a:defRPr/>
              </a:pPr>
              <a:t>‹#›</a:t>
            </a:fld>
            <a:endParaRPr lang="en-US" dirty="0"/>
          </a:p>
        </p:txBody>
      </p:sp>
      <p:sp>
        <p:nvSpPr>
          <p:cNvPr id="4" name="Rectangle 5"/>
          <p:cNvSpPr>
            <a:spLocks noGrp="1" noChangeArrowheads="1"/>
          </p:cNvSpPr>
          <p:nvPr>
            <p:ph type="ftr" sz="quarter" idx="11"/>
          </p:nvPr>
        </p:nvSpPr>
        <p:spPr>
          <a:xfrm>
            <a:off x="1752600" y="6283325"/>
            <a:ext cx="4876800" cy="228600"/>
          </a:xfrm>
          <a:prstGeom prst="rect">
            <a:avLst/>
          </a:prstGeom>
        </p:spPr>
        <p:txBody>
          <a:bodyPr/>
          <a:lstStyle>
            <a:lvl1pPr eaLnBrk="1" hangingPunct="1">
              <a:defRPr/>
            </a:lvl1pPr>
          </a:lstStyle>
          <a:p>
            <a:pPr fontAlgn="auto">
              <a:spcBef>
                <a:spcPts val="0"/>
              </a:spcBef>
              <a:spcAft>
                <a:spcPts val="0"/>
              </a:spcAft>
              <a:defRPr/>
            </a:pPr>
            <a:endParaRPr lang="en-US" sz="1800">
              <a:solidFill>
                <a:srgbClr val="000000"/>
              </a:solidFill>
              <a:latin typeface="Arial Bold"/>
              <a:ea typeface="ＭＳ Ｐゴシック"/>
            </a:endParaRPr>
          </a:p>
        </p:txBody>
      </p:sp>
    </p:spTree>
    <p:extLst>
      <p:ext uri="{BB962C8B-B14F-4D97-AF65-F5344CB8AC3E}">
        <p14:creationId xmlns:p14="http://schemas.microsoft.com/office/powerpoint/2010/main" val="2076339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8_Title and Content">
    <p:spTree>
      <p:nvGrpSpPr>
        <p:cNvPr id="1" name=""/>
        <p:cNvGrpSpPr/>
        <p:nvPr/>
      </p:nvGrpSpPr>
      <p:grpSpPr>
        <a:xfrm>
          <a:off x="0" y="0"/>
          <a:ext cx="0" cy="0"/>
          <a:chOff x="0" y="0"/>
          <a:chExt cx="0" cy="0"/>
        </a:xfrm>
      </p:grpSpPr>
      <p:graphicFrame>
        <p:nvGraphicFramePr>
          <p:cNvPr id="4" name="Object 13" hidden="1"/>
          <p:cNvGraphicFramePr>
            <a:graphicFrameLocks noChangeAspect="1"/>
          </p:cNvGraphicFramePr>
          <p:nvPr>
            <p:custDataLst>
              <p:tags r:id="rId2"/>
            </p:custDataLst>
          </p:nvPr>
        </p:nvGraphicFramePr>
        <p:xfrm>
          <a:off x="1596" y="1599"/>
          <a:ext cx="1587" cy="1587"/>
        </p:xfrm>
        <a:graphic>
          <a:graphicData uri="http://schemas.openxmlformats.org/presentationml/2006/ole">
            <mc:AlternateContent xmlns:mc="http://schemas.openxmlformats.org/markup-compatibility/2006">
              <mc:Choice xmlns:v="urn:schemas-microsoft-com:vml" Requires="v">
                <p:oleObj spid="_x0000_s3148" name="think-cell Slide" r:id="rId4" imgW="360" imgH="360" progId="TCLayout.ActiveDocument.1">
                  <p:embed/>
                </p:oleObj>
              </mc:Choice>
              <mc:Fallback>
                <p:oleObj name="think-cell Slide"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6" y="1599"/>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 name="Picture 6" descr="Logo_Peq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85002" y="6345282"/>
            <a:ext cx="19177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fondo02"/>
          <p:cNvPicPr>
            <a:picLocks noChangeAspect="1" noChangeArrowheads="1"/>
          </p:cNvPicPr>
          <p:nvPr userDrawn="1"/>
        </p:nvPicPr>
        <p:blipFill>
          <a:blip r:embed="rId7">
            <a:extLst>
              <a:ext uri="{28A0092B-C50C-407E-A947-70E740481C1C}">
                <a14:useLocalDpi xmlns:a14="http://schemas.microsoft.com/office/drawing/2010/main" val="0"/>
              </a:ext>
            </a:extLst>
          </a:blip>
          <a:srcRect t="92523"/>
          <a:stretch>
            <a:fillRect/>
          </a:stretch>
        </p:blipFill>
        <p:spPr bwMode="auto">
          <a:xfrm>
            <a:off x="-9525" y="6248444"/>
            <a:ext cx="916305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Logo_Peq01"/>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6978650" y="6337344"/>
            <a:ext cx="19177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81000" y="381000"/>
            <a:ext cx="8382000" cy="4572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381000" y="838200"/>
            <a:ext cx="83820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2"/>
          <p:cNvSpPr>
            <a:spLocks noGrp="1"/>
          </p:cNvSpPr>
          <p:nvPr>
            <p:ph type="sldNum" sz="quarter" idx="10"/>
          </p:nvPr>
        </p:nvSpPr>
        <p:spPr>
          <a:xfrm>
            <a:off x="8763000" y="0"/>
            <a:ext cx="381000" cy="381000"/>
          </a:xfrm>
        </p:spPr>
        <p:txBody>
          <a:bodyPr/>
          <a:lstStyle/>
          <a:p>
            <a:pPr fontAlgn="base">
              <a:spcBef>
                <a:spcPct val="0"/>
              </a:spcBef>
              <a:spcAft>
                <a:spcPct val="0"/>
              </a:spcAft>
              <a:defRPr/>
            </a:pPr>
            <a:fld id="{CF7AE9BF-DEED-457A-9166-E344C1C98D31}" type="slidenum">
              <a:rPr lang="en-US" smtClean="0"/>
              <a:pPr fontAlgn="base">
                <a:spcBef>
                  <a:spcPct val="0"/>
                </a:spcBef>
                <a:spcAft>
                  <a:spcPct val="0"/>
                </a:spcAft>
                <a:defRPr/>
              </a:pPr>
              <a:t>‹#›</a:t>
            </a:fld>
            <a:endParaRPr lang="en-US"/>
          </a:p>
        </p:txBody>
      </p:sp>
    </p:spTree>
    <p:extLst>
      <p:ext uri="{BB962C8B-B14F-4D97-AF65-F5344CB8AC3E}">
        <p14:creationId xmlns:p14="http://schemas.microsoft.com/office/powerpoint/2010/main" val="2368349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8636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bg bwMode="auto">
      <p:bgPr>
        <a:solidFill>
          <a:schemeClr val="bg1"/>
        </a:solidFill>
        <a:effectLst/>
      </p:bgPr>
    </p:bg>
    <p:spTree>
      <p:nvGrpSpPr>
        <p:cNvPr id="1" name=""/>
        <p:cNvGrpSpPr/>
        <p:nvPr/>
      </p:nvGrpSpPr>
      <p:grpSpPr>
        <a:xfrm>
          <a:off x="0" y="0"/>
          <a:ext cx="0" cy="0"/>
          <a:chOff x="0" y="0"/>
          <a:chExt cx="0" cy="0"/>
        </a:xfrm>
      </p:grpSpPr>
      <p:sp>
        <p:nvSpPr>
          <p:cNvPr id="2" name="McK 2. Slide Title"/>
          <p:cNvSpPr>
            <a:spLocks noGrp="1"/>
          </p:cNvSpPr>
          <p:nvPr>
            <p:ph type="title"/>
          </p:nvPr>
        </p:nvSpPr>
        <p:spPr>
          <a:xfrm>
            <a:off x="172517" y="233023"/>
            <a:ext cx="8794113" cy="307777"/>
          </a:xfrm>
          <a:prstGeom prst="rect">
            <a:avLst/>
          </a:prstGeom>
        </p:spPr>
        <p:txBody>
          <a:bodyPr lIns="0" tIns="0" rIns="0" bIns="0"/>
          <a:lstStyle>
            <a:lvl1pPr algn="l">
              <a:defRPr sz="2400" b="1">
                <a:solidFill>
                  <a:schemeClr val="tx1"/>
                </a:solidFill>
                <a:latin typeface="Arial" panose="020B0604020202020204" pitchFamily="34" charset="0"/>
                <a:ea typeface="Arial Unicode MS" pitchFamily="34" charset="-128"/>
                <a:cs typeface="Arial" panose="020B0604020202020204" pitchFamily="34" charset="0"/>
              </a:defRPr>
            </a:lvl1pPr>
          </a:lstStyle>
          <a:p>
            <a:r>
              <a:rPr lang="en-US" dirty="0" smtClean="0"/>
              <a:t>Click to edit Master title style</a:t>
            </a:r>
            <a:endParaRPr lang="en-US" dirty="0"/>
          </a:p>
        </p:txBody>
      </p:sp>
      <p:sp>
        <p:nvSpPr>
          <p:cNvPr id="7"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spTree>
    <p:extLst>
      <p:ext uri="{BB962C8B-B14F-4D97-AF65-F5344CB8AC3E}">
        <p14:creationId xmlns:p14="http://schemas.microsoft.com/office/powerpoint/2010/main" val="34195578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6858000" cy="4572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381000" y="838200"/>
            <a:ext cx="83820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4"/>
          </p:nvPr>
        </p:nvSpPr>
        <p:spPr bwMode="auto">
          <a:xfrm>
            <a:off x="8763000" y="0"/>
            <a:ext cx="381000" cy="381000"/>
          </a:xfrm>
          <a:prstGeom prst="rect">
            <a:avLst/>
          </a:prstGeom>
          <a:ln>
            <a:miter lim="800000"/>
            <a:headEnd/>
            <a:tailEnd/>
          </a:ln>
        </p:spPr>
        <p:txBody>
          <a:bodyPr vert="horz" wrap="none" lIns="91440" tIns="45720" rIns="91440" bIns="45720" numCol="1" anchor="t" anchorCtr="0" compatLnSpc="1">
            <a:prstTxWarp prst="textNoShape">
              <a:avLst/>
            </a:prstTxWarp>
          </a:bodyPr>
          <a:lstStyle>
            <a:lvl1pPr algn="r">
              <a:spcBef>
                <a:spcPct val="0"/>
              </a:spcBef>
              <a:buFontTx/>
              <a:buNone/>
              <a:defRPr sz="1600" b="0">
                <a:solidFill>
                  <a:srgbClr val="FF0000"/>
                </a:solidFill>
                <a:latin typeface="+mn-lt"/>
                <a:ea typeface="+mn-ea"/>
                <a:cs typeface="+mn-cs"/>
              </a:defRPr>
            </a:lvl1pPr>
          </a:lstStyle>
          <a:p>
            <a:pPr>
              <a:defRPr/>
            </a:pPr>
            <a:fld id="{A996DAEF-6912-40A1-B390-F48C08620004}" type="slidenum">
              <a:rPr lang="en-US" smtClean="0"/>
              <a:pPr>
                <a:defRPr/>
              </a:pPr>
              <a:t>‹#›</a:t>
            </a:fld>
            <a:endParaRPr lang="en-US"/>
          </a:p>
        </p:txBody>
      </p:sp>
    </p:spTree>
    <p:extLst>
      <p:ext uri="{BB962C8B-B14F-4D97-AF65-F5344CB8AC3E}">
        <p14:creationId xmlns:p14="http://schemas.microsoft.com/office/powerpoint/2010/main" val="4607505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Text Placeholder 2"/>
          <p:cNvSpPr>
            <a:spLocks noGrp="1"/>
          </p:cNvSpPr>
          <p:nvPr>
            <p:ph type="body" sz="quarter" idx="13"/>
          </p:nvPr>
        </p:nvSpPr>
        <p:spPr>
          <a:xfrm>
            <a:off x="463348" y="29331"/>
            <a:ext cx="8680652" cy="800219"/>
          </a:xfrm>
          <a:prstGeom prst="rect">
            <a:avLst/>
          </a:prstGeom>
        </p:spPr>
        <p:txBody>
          <a:bodyPr lIns="0" tIns="0" rIns="0" bIns="0">
            <a:noAutofit/>
          </a:bodyPr>
          <a:lstStyle>
            <a:lvl1pPr marL="0" indent="0">
              <a:spcBef>
                <a:spcPts val="0"/>
              </a:spcBef>
              <a:buFontTx/>
              <a:buNone/>
              <a:defRPr sz="2400" b="1" baseline="0">
                <a:solidFill>
                  <a:srgbClr val="FF0000"/>
                </a:solidFill>
                <a:latin typeface="Cambria" panose="02040503050406030204" pitchFamily="18" charset="0"/>
              </a:defRPr>
            </a:lvl1pPr>
            <a:lvl2pPr marL="0" indent="0">
              <a:spcBef>
                <a:spcPts val="0"/>
              </a:spcBef>
              <a:buFontTx/>
              <a:buNone/>
              <a:defRPr sz="2000" i="1" baseline="0">
                <a:solidFill>
                  <a:srgbClr val="FF0000"/>
                </a:solidFill>
                <a:latin typeface="Cambria" panose="02040503050406030204" pitchFamily="18" charset="0"/>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a:p>
            <a:pPr lvl="1"/>
            <a:r>
              <a:rPr lang="en-US" dirty="0" smtClean="0"/>
              <a:t>Second level</a:t>
            </a:r>
            <a:endParaRPr lang="en-US" dirty="0"/>
          </a:p>
        </p:txBody>
      </p:sp>
      <p:sp>
        <p:nvSpPr>
          <p:cNvPr id="7" name="Line 11"/>
          <p:cNvSpPr>
            <a:spLocks noChangeShapeType="1"/>
          </p:cNvSpPr>
          <p:nvPr userDrawn="1"/>
        </p:nvSpPr>
        <p:spPr bwMode="auto">
          <a:xfrm>
            <a:off x="461291" y="671803"/>
            <a:ext cx="8229600" cy="0"/>
          </a:xfrm>
          <a:prstGeom prst="line">
            <a:avLst/>
          </a:prstGeom>
          <a:noFill/>
          <a:ln w="28575">
            <a:solidFill>
              <a:srgbClr val="FF0000"/>
            </a:solidFill>
            <a:round/>
            <a:headEnd/>
            <a:tailEnd/>
          </a:ln>
          <a:effectLst/>
        </p:spPr>
        <p:txBody>
          <a:bodyPr wrap="none" anchor="ctr"/>
          <a:lstStyle/>
          <a:p>
            <a:pPr fontAlgn="base">
              <a:spcBef>
                <a:spcPct val="0"/>
              </a:spcBef>
              <a:spcAft>
                <a:spcPct val="0"/>
              </a:spcAft>
            </a:pPr>
            <a:endParaRPr lang="en-US">
              <a:solidFill>
                <a:srgbClr val="000000"/>
              </a:solidFill>
            </a:endParaRPr>
          </a:p>
        </p:txBody>
      </p:sp>
    </p:spTree>
    <p:extLst>
      <p:ext uri="{BB962C8B-B14F-4D97-AF65-F5344CB8AC3E}">
        <p14:creationId xmlns:p14="http://schemas.microsoft.com/office/powerpoint/2010/main" val="12071145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5"/>
            <a:ext cx="7772400" cy="1470025"/>
          </a:xfrm>
          <a:prstGeom prst="rect">
            <a:avLst/>
          </a:prstGeom>
        </p:spPr>
        <p:txBody>
          <a:bodyPr/>
          <a:lstStyle/>
          <a:p>
            <a:r>
              <a:rPr lang="en-US" smtClean="0"/>
              <a:t>Click to edit Master title style</a:t>
            </a:r>
            <a:endParaRPr lang="es-E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s-ES"/>
          </a:p>
        </p:txBody>
      </p:sp>
    </p:spTree>
    <p:extLst>
      <p:ext uri="{BB962C8B-B14F-4D97-AF65-F5344CB8AC3E}">
        <p14:creationId xmlns:p14="http://schemas.microsoft.com/office/powerpoint/2010/main" val="53029423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Text Placeholder 2"/>
          <p:cNvSpPr>
            <a:spLocks noGrp="1"/>
          </p:cNvSpPr>
          <p:nvPr>
            <p:ph type="body" sz="quarter" idx="13"/>
          </p:nvPr>
        </p:nvSpPr>
        <p:spPr>
          <a:xfrm>
            <a:off x="463348" y="29331"/>
            <a:ext cx="8680652" cy="800219"/>
          </a:xfrm>
          <a:prstGeom prst="rect">
            <a:avLst/>
          </a:prstGeom>
        </p:spPr>
        <p:txBody>
          <a:bodyPr lIns="0" tIns="0" rIns="0" bIns="0">
            <a:noAutofit/>
          </a:bodyPr>
          <a:lstStyle>
            <a:lvl1pPr marL="0" indent="0">
              <a:spcBef>
                <a:spcPts val="0"/>
              </a:spcBef>
              <a:buFontTx/>
              <a:buNone/>
              <a:defRPr sz="2400" b="1" baseline="0">
                <a:solidFill>
                  <a:srgbClr val="FF0000"/>
                </a:solidFill>
                <a:latin typeface="Cambria" panose="02040503050406030204" pitchFamily="18" charset="0"/>
              </a:defRPr>
            </a:lvl1pPr>
            <a:lvl2pPr marL="0" indent="0">
              <a:spcBef>
                <a:spcPts val="0"/>
              </a:spcBef>
              <a:buFontTx/>
              <a:buNone/>
              <a:defRPr sz="2000" i="1" baseline="0">
                <a:solidFill>
                  <a:srgbClr val="FF0000"/>
                </a:solidFill>
                <a:latin typeface="Cambria" panose="02040503050406030204" pitchFamily="18" charset="0"/>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a:p>
            <a:pPr lvl="1"/>
            <a:r>
              <a:rPr lang="en-US" dirty="0" smtClean="0"/>
              <a:t>Second level</a:t>
            </a:r>
            <a:endParaRPr lang="en-US" dirty="0"/>
          </a:p>
        </p:txBody>
      </p:sp>
      <p:sp>
        <p:nvSpPr>
          <p:cNvPr id="7" name="Line 11"/>
          <p:cNvSpPr>
            <a:spLocks noChangeShapeType="1"/>
          </p:cNvSpPr>
          <p:nvPr userDrawn="1"/>
        </p:nvSpPr>
        <p:spPr bwMode="auto">
          <a:xfrm>
            <a:off x="461291" y="671803"/>
            <a:ext cx="8229600" cy="0"/>
          </a:xfrm>
          <a:prstGeom prst="line">
            <a:avLst/>
          </a:prstGeom>
          <a:noFill/>
          <a:ln w="28575">
            <a:solidFill>
              <a:srgbClr val="FF0000"/>
            </a:solidFill>
            <a:round/>
            <a:headEnd/>
            <a:tailEnd/>
          </a:ln>
          <a:effectLst/>
        </p:spPr>
        <p:txBody>
          <a:bodyPr wrap="none" anchor="ctr"/>
          <a:lstStyle/>
          <a:p>
            <a:pPr fontAlgn="base">
              <a:spcBef>
                <a:spcPct val="0"/>
              </a:spcBef>
              <a:spcAft>
                <a:spcPct val="0"/>
              </a:spcAft>
            </a:pPr>
            <a:endParaRPr lang="en-US">
              <a:solidFill>
                <a:srgbClr val="000000"/>
              </a:solidFill>
            </a:endParaRPr>
          </a:p>
        </p:txBody>
      </p:sp>
    </p:spTree>
    <p:extLst>
      <p:ext uri="{BB962C8B-B14F-4D97-AF65-F5344CB8AC3E}">
        <p14:creationId xmlns:p14="http://schemas.microsoft.com/office/powerpoint/2010/main" val="18282868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Rectangle 6"/>
          <p:cNvSpPr>
            <a:spLocks noChangeArrowheads="1"/>
          </p:cNvSpPr>
          <p:nvPr userDrawn="1"/>
        </p:nvSpPr>
        <p:spPr bwMode="auto">
          <a:xfrm>
            <a:off x="8101195" y="131763"/>
            <a:ext cx="869244" cy="457200"/>
          </a:xfrm>
          <a:prstGeom prst="rect">
            <a:avLst/>
          </a:prstGeom>
          <a:noFill/>
          <a:ln w="9525">
            <a:noFill/>
            <a:miter lim="800000"/>
            <a:headEnd/>
            <a:tailEnd/>
          </a:ln>
          <a:effectLst/>
        </p:spPr>
        <p:txBody>
          <a:bodyPr/>
          <a:lstStyle/>
          <a:p>
            <a:pPr algn="r" eaLnBrk="0" fontAlgn="base" hangingPunct="0">
              <a:spcBef>
                <a:spcPct val="0"/>
              </a:spcBef>
              <a:spcAft>
                <a:spcPct val="0"/>
              </a:spcAft>
              <a:defRPr/>
            </a:pPr>
            <a:fld id="{98F42B1F-B43B-41E8-B2FE-5CDACE251FC6}" type="slidenum">
              <a:rPr lang="en-US" sz="1500" b="1">
                <a:solidFill>
                  <a:srgbClr val="FF0000"/>
                </a:solidFill>
                <a:cs typeface="Arial" charset="0"/>
              </a:rPr>
              <a:pPr algn="r" eaLnBrk="0" fontAlgn="base" hangingPunct="0">
                <a:spcBef>
                  <a:spcPct val="0"/>
                </a:spcBef>
                <a:spcAft>
                  <a:spcPct val="0"/>
                </a:spcAft>
                <a:defRPr/>
              </a:pPr>
              <a:t>‹#›</a:t>
            </a:fld>
            <a:endParaRPr lang="en-US" sz="1500" b="1" dirty="0">
              <a:solidFill>
                <a:srgbClr val="FF0000"/>
              </a:solidFill>
              <a:cs typeface="Arial" charset="0"/>
            </a:endParaRPr>
          </a:p>
        </p:txBody>
      </p:sp>
    </p:spTree>
    <p:extLst>
      <p:ext uri="{BB962C8B-B14F-4D97-AF65-F5344CB8AC3E}">
        <p14:creationId xmlns:p14="http://schemas.microsoft.com/office/powerpoint/2010/main" val="866837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122" name="Picture 2" descr="C:\Users\n610821\Desktop\sant-MReg_positivo_RGB.3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06597" y="3084463"/>
            <a:ext cx="1724479" cy="502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129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13" Type="http://schemas.openxmlformats.org/officeDocument/2006/relationships/image" Target="../media/image4.wmf"/><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image" Target="../media/image3.emf"/><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oleObject" Target="../embeddings/oleObject1.bin"/><Relationship Id="rId5" Type="http://schemas.openxmlformats.org/officeDocument/2006/relationships/slideLayout" Target="../slideLayouts/slideLayout14.xml"/><Relationship Id="rId15" Type="http://schemas.openxmlformats.org/officeDocument/2006/relationships/image" Target="../media/image6.png"/><Relationship Id="rId10" Type="http://schemas.openxmlformats.org/officeDocument/2006/relationships/tags" Target="../tags/tag2.xml"/><Relationship Id="rId4" Type="http://schemas.openxmlformats.org/officeDocument/2006/relationships/slideLayout" Target="../slideLayouts/slideLayout13.xml"/><Relationship Id="rId9" Type="http://schemas.openxmlformats.org/officeDocument/2006/relationships/vmlDrawing" Target="../drawings/vmlDrawing1.v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151914" y="5933443"/>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1026" name="Picture 2" descr="C:\Users\n610821\Desktop\sant-MReg_positivo_RGB.300.jpg"/>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2276329498"/>
      </p:ext>
    </p:extLst>
  </p:cSld>
  <p:clrMap bg1="lt1" tx1="dk1" bg2="lt2" tx2="dk2" accent1="accent1" accent2="accent2" accent3="accent3" accent4="accent4" accent5="accent5" accent6="accent6" hlink="hlink" folHlink="folHlink"/>
  <p:sldLayoutIdLst>
    <p:sldLayoutId id="2147483825" r:id="rId1"/>
    <p:sldLayoutId id="2147483823" r:id="rId2"/>
    <p:sldLayoutId id="2147483831" r:id="rId3"/>
    <p:sldLayoutId id="2147483841" r:id="rId4"/>
    <p:sldLayoutId id="2147483842" r:id="rId5"/>
    <p:sldLayoutId id="2147483843" r:id="rId6"/>
    <p:sldLayoutId id="2147483844" r:id="rId7"/>
    <p:sldLayoutId id="2147483845"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1992010"/>
      </p:ext>
    </p:extLst>
  </p:cSld>
  <p:clrMap bg1="lt1" tx1="dk1" bg2="lt2" tx2="dk2" accent1="accent1" accent2="accent2" accent3="accent3" accent4="accent4" accent5="accent5" accent6="accent6" hlink="hlink" folHlink="folHlink"/>
  <p:sldLayoutIdLst>
    <p:sldLayoutId id="2147483830"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0"/>
            </p:custDataLst>
            <p:extLst>
              <p:ext uri="{D42A27DB-BD31-4B8C-83A1-F6EECF244321}">
                <p14:modId xmlns:p14="http://schemas.microsoft.com/office/powerpoint/2010/main" val="814971150"/>
              </p:ext>
            </p:extLst>
          </p:nvPr>
        </p:nvGraphicFramePr>
        <p:xfrm>
          <a:off x="1596" y="1599"/>
          <a:ext cx="1587" cy="1587"/>
        </p:xfrm>
        <a:graphic>
          <a:graphicData uri="http://schemas.openxmlformats.org/presentationml/2006/ole">
            <mc:AlternateContent xmlns:mc="http://schemas.openxmlformats.org/markup-compatibility/2006">
              <mc:Choice xmlns:v="urn:schemas-microsoft-com:vml" Requires="v">
                <p:oleObj spid="_x0000_s2124"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2"/>
                      <a:stretch>
                        <a:fillRect/>
                      </a:stretch>
                    </p:blipFill>
                    <p:spPr>
                      <a:xfrm>
                        <a:off x="1596" y="1599"/>
                        <a:ext cx="1587" cy="1587"/>
                      </a:xfrm>
                      <a:prstGeom prst="rect">
                        <a:avLst/>
                      </a:prstGeom>
                    </p:spPr>
                  </p:pic>
                </p:oleObj>
              </mc:Fallback>
            </mc:AlternateContent>
          </a:graphicData>
        </a:graphic>
      </p:graphicFrame>
      <p:pic>
        <p:nvPicPr>
          <p:cNvPr id="1027" name="Picture 15" descr="Logo_Peq0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985002" y="6345282"/>
            <a:ext cx="19177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6" descr="SOV_lineartRev"/>
          <p:cNvPicPr>
            <a:picLocks noChangeAspect="1" noChangeArrowheads="1"/>
          </p:cNvPicPr>
          <p:nvPr/>
        </p:nvPicPr>
        <p:blipFill>
          <a:blip r:embed="rId14">
            <a:extLst>
              <a:ext uri="{28A0092B-C50C-407E-A947-70E740481C1C}">
                <a14:useLocalDpi xmlns:a14="http://schemas.microsoft.com/office/drawing/2010/main" val="0"/>
              </a:ext>
            </a:extLst>
          </a:blip>
          <a:srcRect l="24763"/>
          <a:stretch>
            <a:fillRect/>
          </a:stretch>
        </p:blipFill>
        <p:spPr bwMode="auto">
          <a:xfrm>
            <a:off x="304800" y="6364288"/>
            <a:ext cx="1258888"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18"/>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6157957"/>
            <a:ext cx="9144000"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9" descr="Logo_Peq0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997700" y="6324644"/>
            <a:ext cx="19177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2"/>
          <p:cNvSpPr>
            <a:spLocks noGrp="1" noChangeArrowheads="1"/>
          </p:cNvSpPr>
          <p:nvPr>
            <p:ph type="title"/>
          </p:nvPr>
        </p:nvSpPr>
        <p:spPr bwMode="auto">
          <a:xfrm>
            <a:off x="381000" y="3810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bodyPr>
          <a:lstStyle/>
          <a:p>
            <a:pPr lvl="0"/>
            <a:r>
              <a:rPr lang="en-US" dirty="0" smtClean="0"/>
              <a:t>Click to edit Master title style</a:t>
            </a:r>
          </a:p>
        </p:txBody>
      </p:sp>
      <p:sp>
        <p:nvSpPr>
          <p:cNvPr id="1032" name="Rectangle 3"/>
          <p:cNvSpPr>
            <a:spLocks noGrp="1" noChangeArrowheads="1"/>
          </p:cNvSpPr>
          <p:nvPr>
            <p:ph type="body" idx="1"/>
          </p:nvPr>
        </p:nvSpPr>
        <p:spPr bwMode="auto">
          <a:xfrm>
            <a:off x="381000" y="914400"/>
            <a:ext cx="838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153988" lvl="0" indent="-153988" algn="l" rtl="0" eaLnBrk="0" fontAlgn="base" hangingPunct="0">
              <a:spcBef>
                <a:spcPct val="20000"/>
              </a:spcBef>
              <a:spcAft>
                <a:spcPct val="0"/>
              </a:spcAft>
            </a:pPr>
            <a:r>
              <a:rPr lang="en-US" dirty="0" smtClean="0"/>
              <a:t>Click to edit Master text styles</a:t>
            </a:r>
          </a:p>
          <a:p>
            <a:pPr lvl="1"/>
            <a:r>
              <a:rPr lang="en-US" dirty="0" smtClean="0"/>
              <a:t>Second level</a:t>
            </a:r>
          </a:p>
          <a:p>
            <a:pPr lvl="2"/>
            <a:r>
              <a:rPr lang="en-US" dirty="0" smtClean="0"/>
              <a:t>Third level</a:t>
            </a:r>
          </a:p>
        </p:txBody>
      </p:sp>
      <p:sp>
        <p:nvSpPr>
          <p:cNvPr id="16" name="Rectangle 6"/>
          <p:cNvSpPr>
            <a:spLocks noGrp="1" noChangeArrowheads="1"/>
          </p:cNvSpPr>
          <p:nvPr>
            <p:ph type="sldNum" sz="quarter" idx="4"/>
          </p:nvPr>
        </p:nvSpPr>
        <p:spPr bwMode="auto">
          <a:xfrm>
            <a:off x="8763000" y="0"/>
            <a:ext cx="381000" cy="381000"/>
          </a:xfrm>
          <a:prstGeom prst="rect">
            <a:avLst/>
          </a:prstGeom>
          <a:ln>
            <a:miter lim="800000"/>
            <a:headEnd/>
            <a:tailEnd/>
          </a:ln>
        </p:spPr>
        <p:txBody>
          <a:bodyPr vert="horz" wrap="none" lIns="91440" tIns="45720" rIns="91440" bIns="45720" numCol="1" anchor="t" anchorCtr="0" compatLnSpc="1">
            <a:prstTxWarp prst="textNoShape">
              <a:avLst/>
            </a:prstTxWarp>
          </a:bodyPr>
          <a:lstStyle>
            <a:lvl1pPr algn="r" eaLnBrk="0" hangingPunct="0">
              <a:defRPr sz="1400">
                <a:solidFill>
                  <a:srgbClr val="FF0000"/>
                </a:solidFill>
                <a:latin typeface="+mn-lt"/>
                <a:ea typeface="+mn-ea"/>
                <a:cs typeface="+mn-cs"/>
              </a:defRPr>
            </a:lvl1pPr>
          </a:lstStyle>
          <a:p>
            <a:pPr>
              <a:defRPr/>
            </a:pPr>
            <a:fld id="{CF7AE9BF-DEED-457A-9166-E344C1C98D31}" type="slidenum">
              <a:rPr lang="en-US"/>
              <a:pPr>
                <a:defRPr/>
              </a:pPr>
              <a:t>‹#›</a:t>
            </a:fld>
            <a:endParaRPr lang="en-US"/>
          </a:p>
        </p:txBody>
      </p:sp>
      <p:cxnSp>
        <p:nvCxnSpPr>
          <p:cNvPr id="10" name="Straight Connector 9"/>
          <p:cNvCxnSpPr/>
          <p:nvPr/>
        </p:nvCxnSpPr>
        <p:spPr>
          <a:xfrm>
            <a:off x="381000" y="621975"/>
            <a:ext cx="838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793470"/>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hdr="0" ftr="0" dt="0"/>
  <p:txStyles>
    <p:titleStyle>
      <a:lvl1pPr algn="l" rtl="0" eaLnBrk="0" fontAlgn="base" hangingPunct="0">
        <a:spcBef>
          <a:spcPct val="0"/>
        </a:spcBef>
        <a:spcAft>
          <a:spcPct val="0"/>
        </a:spcAft>
        <a:defRPr sz="2400">
          <a:solidFill>
            <a:schemeClr val="bg1">
              <a:lumMod val="50000"/>
            </a:schemeClr>
          </a:solidFill>
          <a:latin typeface="+mj-lt"/>
          <a:ea typeface="+mj-ea"/>
          <a:cs typeface="ＭＳ Ｐゴシック"/>
        </a:defRPr>
      </a:lvl1pPr>
      <a:lvl2pPr algn="l" rtl="0" eaLnBrk="0" fontAlgn="base" hangingPunct="0">
        <a:spcBef>
          <a:spcPct val="0"/>
        </a:spcBef>
        <a:spcAft>
          <a:spcPct val="0"/>
        </a:spcAft>
        <a:defRPr sz="2400">
          <a:solidFill>
            <a:schemeClr val="tx1"/>
          </a:solidFill>
          <a:latin typeface="Arial Bold" pitchFamily="1" charset="0"/>
          <a:ea typeface="ＭＳ Ｐゴシック" charset="-128"/>
          <a:cs typeface="ＭＳ Ｐゴシック"/>
        </a:defRPr>
      </a:lvl2pPr>
      <a:lvl3pPr algn="l" rtl="0" eaLnBrk="0" fontAlgn="base" hangingPunct="0">
        <a:spcBef>
          <a:spcPct val="0"/>
        </a:spcBef>
        <a:spcAft>
          <a:spcPct val="0"/>
        </a:spcAft>
        <a:defRPr sz="2400">
          <a:solidFill>
            <a:schemeClr val="tx1"/>
          </a:solidFill>
          <a:latin typeface="Arial Bold" pitchFamily="1" charset="0"/>
          <a:ea typeface="ＭＳ Ｐゴシック" charset="-128"/>
          <a:cs typeface="ＭＳ Ｐゴシック"/>
        </a:defRPr>
      </a:lvl3pPr>
      <a:lvl4pPr algn="l" rtl="0" eaLnBrk="0" fontAlgn="base" hangingPunct="0">
        <a:spcBef>
          <a:spcPct val="0"/>
        </a:spcBef>
        <a:spcAft>
          <a:spcPct val="0"/>
        </a:spcAft>
        <a:defRPr sz="2400">
          <a:solidFill>
            <a:schemeClr val="tx1"/>
          </a:solidFill>
          <a:latin typeface="Arial Bold" pitchFamily="1" charset="0"/>
          <a:ea typeface="ＭＳ Ｐゴシック" charset="-128"/>
          <a:cs typeface="ＭＳ Ｐゴシック"/>
        </a:defRPr>
      </a:lvl4pPr>
      <a:lvl5pPr algn="l" rtl="0" eaLnBrk="0" fontAlgn="base" hangingPunct="0">
        <a:spcBef>
          <a:spcPct val="0"/>
        </a:spcBef>
        <a:spcAft>
          <a:spcPct val="0"/>
        </a:spcAft>
        <a:defRPr sz="2400">
          <a:solidFill>
            <a:schemeClr val="tx1"/>
          </a:solidFill>
          <a:latin typeface="Arial Bold" pitchFamily="1" charset="0"/>
          <a:ea typeface="ＭＳ Ｐゴシック" charset="-128"/>
          <a:cs typeface="ＭＳ Ｐゴシック"/>
        </a:defRPr>
      </a:lvl5pPr>
      <a:lvl6pPr marL="457200" algn="l" rtl="0" fontAlgn="base">
        <a:spcBef>
          <a:spcPct val="0"/>
        </a:spcBef>
        <a:spcAft>
          <a:spcPct val="0"/>
        </a:spcAft>
        <a:defRPr sz="2400">
          <a:solidFill>
            <a:schemeClr val="tx1"/>
          </a:solidFill>
          <a:latin typeface="Arial Bold" pitchFamily="1" charset="0"/>
          <a:ea typeface="ＭＳ Ｐゴシック" charset="-128"/>
        </a:defRPr>
      </a:lvl6pPr>
      <a:lvl7pPr marL="914400" algn="l" rtl="0" fontAlgn="base">
        <a:spcBef>
          <a:spcPct val="0"/>
        </a:spcBef>
        <a:spcAft>
          <a:spcPct val="0"/>
        </a:spcAft>
        <a:defRPr sz="2400">
          <a:solidFill>
            <a:schemeClr val="tx1"/>
          </a:solidFill>
          <a:latin typeface="Arial Bold" pitchFamily="1" charset="0"/>
          <a:ea typeface="ＭＳ Ｐゴシック" charset="-128"/>
        </a:defRPr>
      </a:lvl7pPr>
      <a:lvl8pPr marL="1371600" algn="l" rtl="0" fontAlgn="base">
        <a:spcBef>
          <a:spcPct val="0"/>
        </a:spcBef>
        <a:spcAft>
          <a:spcPct val="0"/>
        </a:spcAft>
        <a:defRPr sz="2400">
          <a:solidFill>
            <a:schemeClr val="tx1"/>
          </a:solidFill>
          <a:latin typeface="Arial Bold" pitchFamily="1" charset="0"/>
          <a:ea typeface="ＭＳ Ｐゴシック" charset="-128"/>
        </a:defRPr>
      </a:lvl8pPr>
      <a:lvl9pPr marL="1828800" algn="l" rtl="0" fontAlgn="base">
        <a:spcBef>
          <a:spcPct val="0"/>
        </a:spcBef>
        <a:spcAft>
          <a:spcPct val="0"/>
        </a:spcAft>
        <a:defRPr sz="2400">
          <a:solidFill>
            <a:schemeClr val="tx1"/>
          </a:solidFill>
          <a:latin typeface="Arial Bold" pitchFamily="1" charset="0"/>
          <a:ea typeface="ＭＳ Ｐゴシック" charset="-128"/>
        </a:defRPr>
      </a:lvl9pPr>
    </p:titleStyle>
    <p:bodyStyle>
      <a:lvl1pPr marL="153988" indent="-153988" algn="l" rtl="0" eaLnBrk="0" fontAlgn="base" hangingPunct="0">
        <a:spcBef>
          <a:spcPct val="20000"/>
        </a:spcBef>
        <a:spcAft>
          <a:spcPct val="0"/>
        </a:spcAft>
        <a:defRPr lang="en-US" sz="1800" dirty="0" smtClean="0">
          <a:solidFill>
            <a:schemeClr val="tx1"/>
          </a:solidFill>
          <a:latin typeface="+mn-lt"/>
          <a:ea typeface="+mn-ea"/>
          <a:cs typeface="ＭＳ Ｐゴシック"/>
        </a:defRPr>
      </a:lvl1pPr>
      <a:lvl2pPr marL="512763" indent="-168275" algn="l" rtl="0" eaLnBrk="0" fontAlgn="base" hangingPunct="0">
        <a:lnSpc>
          <a:spcPct val="120000"/>
        </a:lnSpc>
        <a:spcBef>
          <a:spcPct val="20000"/>
        </a:spcBef>
        <a:spcAft>
          <a:spcPct val="0"/>
        </a:spcAft>
        <a:buClr>
          <a:schemeClr val="tx1"/>
        </a:buClr>
        <a:buFont typeface="Wingdings" pitchFamily="2" charset="2"/>
        <a:buChar char="§"/>
        <a:defRPr lang="en-US" sz="1600" b="1" dirty="0" smtClean="0">
          <a:solidFill>
            <a:srgbClr val="999999"/>
          </a:solidFill>
          <a:latin typeface="Arial" pitchFamily="34" charset="0"/>
          <a:ea typeface="+mn-ea"/>
          <a:cs typeface="ＭＳ Ｐゴシック"/>
        </a:defRPr>
      </a:lvl2pPr>
      <a:lvl3pPr marL="931863" indent="-228600" algn="l" rtl="0" eaLnBrk="0" fontAlgn="base" hangingPunct="0">
        <a:lnSpc>
          <a:spcPct val="100000"/>
        </a:lnSpc>
        <a:spcBef>
          <a:spcPts val="600"/>
        </a:spcBef>
        <a:spcAft>
          <a:spcPct val="0"/>
        </a:spcAft>
        <a:buClr>
          <a:schemeClr val="tx1"/>
        </a:buClr>
        <a:buChar char="•"/>
        <a:defRPr lang="en-US" sz="1600" b="0" dirty="0" smtClean="0">
          <a:solidFill>
            <a:srgbClr val="999999"/>
          </a:solidFill>
          <a:latin typeface="Arial" pitchFamily="34" charset="0"/>
          <a:ea typeface="+mn-ea"/>
          <a:cs typeface="ＭＳ Ｐゴシック"/>
        </a:defRPr>
      </a:lvl3pPr>
      <a:lvl4pPr marL="1350963" indent="-228600" algn="l" rtl="0" eaLnBrk="0" fontAlgn="base" hangingPunct="0">
        <a:spcBef>
          <a:spcPct val="20000"/>
        </a:spcBef>
        <a:spcAft>
          <a:spcPct val="0"/>
        </a:spcAft>
        <a:buClr>
          <a:schemeClr val="tx1"/>
        </a:buClr>
        <a:buChar char="–"/>
        <a:defRPr lang="en-US" sz="1600" b="1" dirty="0" smtClean="0">
          <a:solidFill>
            <a:srgbClr val="999999"/>
          </a:solidFill>
          <a:latin typeface="Arial" pitchFamily="34" charset="0"/>
          <a:ea typeface="+mn-ea"/>
          <a:cs typeface="ＭＳ Ｐゴシック"/>
        </a:defRPr>
      </a:lvl4pPr>
      <a:lvl5pPr marL="1770063" indent="-228600" algn="l" rtl="0" eaLnBrk="0" fontAlgn="base" hangingPunct="0">
        <a:spcBef>
          <a:spcPct val="20000"/>
        </a:spcBef>
        <a:spcAft>
          <a:spcPct val="0"/>
        </a:spcAft>
        <a:buClr>
          <a:schemeClr val="tx1"/>
        </a:buClr>
        <a:defRPr lang="en-US" sz="1600" b="1" dirty="0">
          <a:solidFill>
            <a:srgbClr val="999999"/>
          </a:solidFill>
          <a:latin typeface="Arial" pitchFamily="34" charset="0"/>
          <a:ea typeface="+mn-ea"/>
          <a:cs typeface="ＭＳ Ｐゴシック"/>
        </a:defRPr>
      </a:lvl5pPr>
      <a:lvl6pPr marL="2227263" indent="-228600" algn="l" rtl="0" fontAlgn="base">
        <a:spcBef>
          <a:spcPct val="20000"/>
        </a:spcBef>
        <a:spcAft>
          <a:spcPct val="0"/>
        </a:spcAft>
        <a:buClr>
          <a:schemeClr val="tx1"/>
        </a:buClr>
        <a:defRPr sz="1000">
          <a:solidFill>
            <a:schemeClr val="tx1"/>
          </a:solidFill>
          <a:latin typeface="Arial" pitchFamily="34" charset="0"/>
          <a:ea typeface="+mn-ea"/>
        </a:defRPr>
      </a:lvl6pPr>
      <a:lvl7pPr marL="2684463" indent="-228600" algn="l" rtl="0" fontAlgn="base">
        <a:spcBef>
          <a:spcPct val="20000"/>
        </a:spcBef>
        <a:spcAft>
          <a:spcPct val="0"/>
        </a:spcAft>
        <a:buClr>
          <a:schemeClr val="tx1"/>
        </a:buClr>
        <a:defRPr sz="1000">
          <a:solidFill>
            <a:schemeClr val="tx1"/>
          </a:solidFill>
          <a:latin typeface="Arial" pitchFamily="34" charset="0"/>
          <a:ea typeface="+mn-ea"/>
        </a:defRPr>
      </a:lvl7pPr>
      <a:lvl8pPr marL="3141663" indent="-228600" algn="l" rtl="0" fontAlgn="base">
        <a:spcBef>
          <a:spcPct val="20000"/>
        </a:spcBef>
        <a:spcAft>
          <a:spcPct val="0"/>
        </a:spcAft>
        <a:buClr>
          <a:schemeClr val="tx1"/>
        </a:buClr>
        <a:defRPr sz="1000">
          <a:solidFill>
            <a:schemeClr val="tx1"/>
          </a:solidFill>
          <a:latin typeface="Arial" pitchFamily="34" charset="0"/>
          <a:ea typeface="+mn-ea"/>
        </a:defRPr>
      </a:lvl8pPr>
      <a:lvl9pPr marL="3598863" indent="-228600" algn="l" rtl="0" fontAlgn="base">
        <a:spcBef>
          <a:spcPct val="20000"/>
        </a:spcBef>
        <a:spcAft>
          <a:spcPct val="0"/>
        </a:spcAft>
        <a:buClr>
          <a:schemeClr val="tx1"/>
        </a:buClr>
        <a:defRPr sz="1000">
          <a:solidFill>
            <a:schemeClr val="tx1"/>
          </a:solidFill>
          <a:latin typeface="Arial" pitchFamily="34" charset="0"/>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image" Target="../media/image7.emf"/><Relationship Id="rId5" Type="http://schemas.openxmlformats.org/officeDocument/2006/relationships/oleObject" Target="../embeddings/oleObject5.bin"/><Relationship Id="rId4"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14.emf"/><Relationship Id="rId5" Type="http://schemas.openxmlformats.org/officeDocument/2006/relationships/oleObject" Target="../embeddings/oleObject3.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14.emf"/><Relationship Id="rId5" Type="http://schemas.openxmlformats.org/officeDocument/2006/relationships/oleObject" Target="../embeddings/oleObject4.bin"/><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8931" y="2963670"/>
            <a:ext cx="8142287"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lnSpc>
                <a:spcPts val="2700"/>
              </a:lnSpc>
              <a:spcAft>
                <a:spcPts val="600"/>
              </a:spcAft>
            </a:pPr>
            <a:r>
              <a:rPr lang="en-US" b="1" dirty="0" smtClean="0">
                <a:solidFill>
                  <a:srgbClr val="FF0000"/>
                </a:solidFill>
                <a:latin typeface="Arial"/>
                <a:cs typeface="Arial"/>
              </a:rPr>
              <a:t>SHUSA CAPITAL COMMITTEE</a:t>
            </a:r>
            <a:endParaRPr lang="en-US" b="1" dirty="0">
              <a:solidFill>
                <a:srgbClr val="FF0000"/>
              </a:solidFill>
              <a:latin typeface="Arial"/>
              <a:cs typeface="Arial"/>
            </a:endParaRPr>
          </a:p>
        </p:txBody>
      </p:sp>
      <p:sp>
        <p:nvSpPr>
          <p:cNvPr id="12" name="Rectangle 11"/>
          <p:cNvSpPr>
            <a:spLocks noChangeArrowheads="1"/>
          </p:cNvSpPr>
          <p:nvPr/>
        </p:nvSpPr>
        <p:spPr bwMode="auto">
          <a:xfrm>
            <a:off x="338931" y="3313765"/>
            <a:ext cx="81422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lnSpc>
                <a:spcPts val="2700"/>
              </a:lnSpc>
              <a:spcBef>
                <a:spcPct val="0"/>
              </a:spcBef>
              <a:spcAft>
                <a:spcPts val="600"/>
              </a:spcAft>
            </a:pPr>
            <a:endParaRPr lang="en-US" sz="2000" b="1" dirty="0" smtClean="0">
              <a:solidFill>
                <a:prstClr val="black"/>
              </a:solidFill>
              <a:latin typeface="Arial" panose="020B0604020202020204" pitchFamily="34" charset="0"/>
              <a:cs typeface="Arial" panose="020B0604020202020204" pitchFamily="34" charset="0"/>
            </a:endParaRPr>
          </a:p>
          <a:p>
            <a:pPr eaLnBrk="0" hangingPunct="0">
              <a:lnSpc>
                <a:spcPts val="2700"/>
              </a:lnSpc>
              <a:spcBef>
                <a:spcPct val="0"/>
              </a:spcBef>
              <a:spcAft>
                <a:spcPts val="600"/>
              </a:spcAft>
            </a:pPr>
            <a:r>
              <a:rPr lang="en-US" sz="2000" dirty="0" smtClean="0">
                <a:solidFill>
                  <a:prstClr val="black"/>
                </a:solidFill>
                <a:latin typeface="+mn-lt"/>
                <a:cs typeface="Arial" panose="020B0604020202020204" pitchFamily="34" charset="0"/>
              </a:rPr>
              <a:t>February </a:t>
            </a:r>
            <a:r>
              <a:rPr lang="en-US" sz="2000" dirty="0">
                <a:solidFill>
                  <a:prstClr val="black"/>
                </a:solidFill>
                <a:latin typeface="+mn-lt"/>
                <a:cs typeface="Arial" panose="020B0604020202020204" pitchFamily="34" charset="0"/>
              </a:rPr>
              <a:t>3</a:t>
            </a:r>
            <a:r>
              <a:rPr lang="en-US" sz="2000" dirty="0" smtClean="0">
                <a:solidFill>
                  <a:prstClr val="black"/>
                </a:solidFill>
                <a:latin typeface="+mn-lt"/>
                <a:cs typeface="Arial" panose="020B0604020202020204" pitchFamily="34" charset="0"/>
              </a:rPr>
              <a:t>, 2016</a:t>
            </a:r>
            <a:endParaRPr lang="en-US" sz="2000" dirty="0">
              <a:solidFill>
                <a:prstClr val="black"/>
              </a:solidFill>
              <a:latin typeface="+mn-lt"/>
              <a:cs typeface="Arial" panose="020B0604020202020204" pitchFamily="34" charset="0"/>
            </a:endParaRPr>
          </a:p>
        </p:txBody>
      </p:sp>
      <p:sp>
        <p:nvSpPr>
          <p:cNvPr id="4" name="5 CuadroTexto"/>
          <p:cNvSpPr txBox="1"/>
          <p:nvPr/>
        </p:nvSpPr>
        <p:spPr>
          <a:xfrm>
            <a:off x="3286664" y="174075"/>
            <a:ext cx="5606672" cy="307777"/>
          </a:xfrm>
          <a:prstGeom prst="rect">
            <a:avLst/>
          </a:prstGeom>
          <a:noFill/>
        </p:spPr>
        <p:txBody>
          <a:bodyPr wrap="square">
            <a:spAutoFit/>
          </a:bodyPr>
          <a:lstStyle/>
          <a:p>
            <a:pPr algn="r" fontAlgn="auto">
              <a:spcBef>
                <a:spcPts val="0"/>
              </a:spcBef>
              <a:spcAft>
                <a:spcPts val="0"/>
              </a:spcAft>
              <a:defRPr/>
            </a:pPr>
            <a:r>
              <a:rPr lang="en-US" sz="1400" b="1" dirty="0" smtClean="0">
                <a:solidFill>
                  <a:srgbClr val="000000"/>
                </a:solidFill>
                <a:latin typeface="Arial"/>
                <a:cs typeface="Arial"/>
              </a:rPr>
              <a:t>For Approval</a:t>
            </a:r>
          </a:p>
        </p:txBody>
      </p:sp>
      <p:sp>
        <p:nvSpPr>
          <p:cNvPr id="6" name="5 CuadroTexto"/>
          <p:cNvSpPr txBox="1"/>
          <p:nvPr/>
        </p:nvSpPr>
        <p:spPr>
          <a:xfrm>
            <a:off x="239551" y="5974929"/>
            <a:ext cx="5072678" cy="307777"/>
          </a:xfrm>
          <a:prstGeom prst="rect">
            <a:avLst/>
          </a:prstGeom>
          <a:noFill/>
        </p:spPr>
        <p:txBody>
          <a:bodyPr wrap="square">
            <a:spAutoFit/>
          </a:bodyPr>
          <a:lstStyle/>
          <a:p>
            <a:pPr fontAlgn="auto">
              <a:spcBef>
                <a:spcPts val="0"/>
              </a:spcBef>
              <a:spcAft>
                <a:spcPts val="0"/>
              </a:spcAft>
              <a:defRPr/>
            </a:pPr>
            <a:r>
              <a:rPr lang="en-US" sz="1400" dirty="0" smtClean="0">
                <a:solidFill>
                  <a:schemeClr val="bg1">
                    <a:lumMod val="50000"/>
                  </a:schemeClr>
                </a:solidFill>
                <a:latin typeface="Arial"/>
                <a:cs typeface="Arial"/>
              </a:rPr>
              <a:t>Final Version: v3</a:t>
            </a:r>
            <a:endParaRPr lang="en-US" sz="1400" dirty="0">
              <a:solidFill>
                <a:schemeClr val="bg1">
                  <a:lumMod val="50000"/>
                </a:schemeClr>
              </a:solidFill>
              <a:latin typeface="Arial"/>
              <a:cs typeface="Arial"/>
            </a:endParaRPr>
          </a:p>
        </p:txBody>
      </p:sp>
      <p:sp>
        <p:nvSpPr>
          <p:cNvPr id="8" name="Rectangle 7"/>
          <p:cNvSpPr>
            <a:spLocks noChangeArrowheads="1"/>
          </p:cNvSpPr>
          <p:nvPr/>
        </p:nvSpPr>
        <p:spPr bwMode="auto">
          <a:xfrm>
            <a:off x="331787" y="4349163"/>
            <a:ext cx="814228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lnSpc>
                <a:spcPct val="120000"/>
              </a:lnSpc>
              <a:spcAft>
                <a:spcPts val="0"/>
              </a:spcAft>
            </a:pPr>
            <a:r>
              <a:rPr lang="en-US" sz="1800" dirty="0" smtClean="0">
                <a:solidFill>
                  <a:schemeClr val="bg1">
                    <a:lumMod val="50000"/>
                  </a:schemeClr>
                </a:solidFill>
                <a:latin typeface="Arial"/>
                <a:cs typeface="Arial"/>
              </a:rPr>
              <a:t>Presenter: B. Eller - Head of Capital Management and CCAR</a:t>
            </a:r>
            <a:endParaRPr lang="en-US" sz="1800" dirty="0">
              <a:solidFill>
                <a:schemeClr val="bg1">
                  <a:lumMod val="50000"/>
                </a:schemeClr>
              </a:solidFill>
              <a:latin typeface="Arial"/>
              <a:cs typeface="Arial"/>
            </a:endParaRPr>
          </a:p>
          <a:p>
            <a:pPr fontAlgn="auto">
              <a:lnSpc>
                <a:spcPct val="120000"/>
              </a:lnSpc>
              <a:spcAft>
                <a:spcPts val="0"/>
              </a:spcAft>
            </a:pPr>
            <a:endParaRPr lang="en-US" sz="1200" i="1" dirty="0">
              <a:solidFill>
                <a:schemeClr val="bg1">
                  <a:lumMod val="50000"/>
                </a:schemeClr>
              </a:solidFill>
              <a:latin typeface="Arial"/>
              <a:cs typeface="Arial"/>
            </a:endParaRPr>
          </a:p>
        </p:txBody>
      </p:sp>
    </p:spTree>
    <p:extLst>
      <p:ext uri="{BB962C8B-B14F-4D97-AF65-F5344CB8AC3E}">
        <p14:creationId xmlns:p14="http://schemas.microsoft.com/office/powerpoint/2010/main" val="146012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8"/>
          <p:cNvSpPr>
            <a:spLocks noChangeArrowheads="1"/>
          </p:cNvSpPr>
          <p:nvPr/>
        </p:nvSpPr>
        <p:spPr bwMode="auto">
          <a:xfrm>
            <a:off x="152400" y="228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Agenda</a:t>
            </a:r>
            <a:endParaRPr lang="en-US" sz="2400" b="1" dirty="0">
              <a:solidFill>
                <a:srgbClr val="000000"/>
              </a:solidFill>
              <a:ea typeface="ＭＳ Ｐゴシック" pitchFamily="1"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57679"/>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p:cNvGrpSpPr/>
          <p:nvPr/>
        </p:nvGrpSpPr>
        <p:grpSpPr>
          <a:xfrm>
            <a:off x="606230" y="902326"/>
            <a:ext cx="8056593" cy="4999494"/>
            <a:chOff x="606230" y="820438"/>
            <a:chExt cx="8056593" cy="4999494"/>
          </a:xfrm>
        </p:grpSpPr>
        <p:sp>
          <p:nvSpPr>
            <p:cNvPr id="4" name="35 Rectángulo redondeado"/>
            <p:cNvSpPr/>
            <p:nvPr/>
          </p:nvSpPr>
          <p:spPr>
            <a:xfrm>
              <a:off x="1035241" y="3014240"/>
              <a:ext cx="7333014"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5" name="35 Rectángulo redondeado"/>
            <p:cNvSpPr/>
            <p:nvPr/>
          </p:nvSpPr>
          <p:spPr>
            <a:xfrm>
              <a:off x="1035241" y="2291674"/>
              <a:ext cx="7333014"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6" name="23 Rectángulo redondeado"/>
            <p:cNvSpPr/>
            <p:nvPr/>
          </p:nvSpPr>
          <p:spPr>
            <a:xfrm>
              <a:off x="1075198" y="1567801"/>
              <a:ext cx="7293057"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7" name="17 Rectángulo redondeado"/>
            <p:cNvSpPr/>
            <p:nvPr/>
          </p:nvSpPr>
          <p:spPr>
            <a:xfrm>
              <a:off x="1095370" y="826111"/>
              <a:ext cx="7272885"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9" name="Rectangle 18"/>
            <p:cNvSpPr>
              <a:spLocks noChangeArrowheads="1"/>
            </p:cNvSpPr>
            <p:nvPr/>
          </p:nvSpPr>
          <p:spPr bwMode="auto">
            <a:xfrm>
              <a:off x="2292355" y="2181700"/>
              <a:ext cx="4424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gn="ctr" fontAlgn="base">
                <a:spcBef>
                  <a:spcPct val="0"/>
                </a:spcBef>
                <a:spcAft>
                  <a:spcPct val="0"/>
                </a:spcAft>
              </a:pPr>
              <a:endParaRPr lang="en-US" sz="2400" b="1" dirty="0">
                <a:solidFill>
                  <a:srgbClr val="000000"/>
                </a:solidFill>
                <a:ea typeface="ＭＳ Ｐゴシック" pitchFamily="1" charset="-128"/>
              </a:endParaRPr>
            </a:p>
          </p:txBody>
        </p:sp>
        <p:grpSp>
          <p:nvGrpSpPr>
            <p:cNvPr id="10" name="21 Grupo"/>
            <p:cNvGrpSpPr/>
            <p:nvPr/>
          </p:nvGrpSpPr>
          <p:grpSpPr>
            <a:xfrm>
              <a:off x="606230" y="820438"/>
              <a:ext cx="640080" cy="640080"/>
              <a:chOff x="1554076" y="1086644"/>
              <a:chExt cx="792088" cy="792088"/>
            </a:xfrm>
            <a:solidFill>
              <a:srgbClr val="C00000"/>
            </a:solidFill>
          </p:grpSpPr>
          <p:sp>
            <p:nvSpPr>
              <p:cNvPr id="11" name="19 Elipse"/>
              <p:cNvSpPr/>
              <p:nvPr/>
            </p:nvSpPr>
            <p:spPr>
              <a:xfrm>
                <a:off x="1554076" y="1086644"/>
                <a:ext cx="792088" cy="792088"/>
              </a:xfrm>
              <a:prstGeom prst="ellipse">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12" name="20 CuadroTexto"/>
              <p:cNvSpPr txBox="1"/>
              <p:nvPr/>
            </p:nvSpPr>
            <p:spPr>
              <a:xfrm>
                <a:off x="1731566" y="1211116"/>
                <a:ext cx="437107" cy="495129"/>
              </a:xfrm>
              <a:prstGeom prst="rect">
                <a:avLst/>
              </a:prstGeom>
              <a:noFill/>
            </p:spPr>
            <p:txBody>
              <a:bodyPr wrap="square" rtlCol="0">
                <a:spAutoFit/>
              </a:bodyPr>
              <a:lstStyle/>
              <a:p>
                <a:pPr algn="ctr" eaLnBrk="0" fontAlgn="base" hangingPunct="0">
                  <a:spcBef>
                    <a:spcPct val="0"/>
                  </a:spcBef>
                  <a:spcAft>
                    <a:spcPct val="0"/>
                  </a:spcAft>
                </a:pPr>
                <a:r>
                  <a:rPr lang="en-US" sz="2000" b="1" dirty="0" smtClean="0">
                    <a:solidFill>
                      <a:schemeClr val="bg1"/>
                    </a:solidFill>
                    <a:ea typeface="ＭＳ Ｐゴシック" pitchFamily="1" charset="-128"/>
                  </a:rPr>
                  <a:t>1</a:t>
                </a:r>
                <a:endParaRPr lang="en-US" sz="2000" b="1" dirty="0">
                  <a:solidFill>
                    <a:schemeClr val="bg1"/>
                  </a:solidFill>
                  <a:ea typeface="ＭＳ Ｐゴシック" pitchFamily="1" charset="-128"/>
                </a:endParaRPr>
              </a:p>
            </p:txBody>
          </p:sp>
        </p:grpSp>
        <p:sp>
          <p:nvSpPr>
            <p:cNvPr id="13" name="22 CuadroTexto"/>
            <p:cNvSpPr txBox="1">
              <a:spLocks/>
            </p:cNvSpPr>
            <p:nvPr/>
          </p:nvSpPr>
          <p:spPr>
            <a:xfrm>
              <a:off x="1371478" y="857221"/>
              <a:ext cx="7217504" cy="523220"/>
            </a:xfrm>
            <a:prstGeom prst="rect">
              <a:avLst/>
            </a:prstGeom>
            <a:noFill/>
          </p:spPr>
          <p:txBody>
            <a:bodyPr wrap="none" rtlCol="0">
              <a:noAutofit/>
            </a:bodyPr>
            <a:lstStyle/>
            <a:p>
              <a:pPr eaLnBrk="0" fontAlgn="base" hangingPunct="0">
                <a:spcBef>
                  <a:spcPct val="0"/>
                </a:spcBef>
                <a:spcAft>
                  <a:spcPct val="0"/>
                </a:spcAft>
              </a:pPr>
              <a:r>
                <a:rPr lang="en-US" sz="1800" b="1" dirty="0" smtClean="0">
                  <a:solidFill>
                    <a:schemeClr val="bg1"/>
                  </a:solidFill>
                  <a:ea typeface="ＭＳ Ｐゴシック" pitchFamily="1" charset="-128"/>
                </a:rPr>
                <a:t>Approval of ICAAP Submission</a:t>
              </a:r>
              <a:endParaRPr lang="en-US" sz="1800" b="1" dirty="0">
                <a:solidFill>
                  <a:schemeClr val="bg1"/>
                </a:solidFill>
                <a:ea typeface="ＭＳ Ｐゴシック" pitchFamily="1" charset="-128"/>
              </a:endParaRPr>
            </a:p>
          </p:txBody>
        </p:sp>
        <p:grpSp>
          <p:nvGrpSpPr>
            <p:cNvPr id="14" name="25 Grupo"/>
            <p:cNvGrpSpPr/>
            <p:nvPr/>
          </p:nvGrpSpPr>
          <p:grpSpPr>
            <a:xfrm>
              <a:off x="610291" y="1538103"/>
              <a:ext cx="640080" cy="640080"/>
              <a:chOff x="1554076" y="1086644"/>
              <a:chExt cx="792088" cy="792088"/>
            </a:xfrm>
            <a:solidFill>
              <a:schemeClr val="bg1">
                <a:lumMod val="75000"/>
              </a:schemeClr>
            </a:solidFill>
          </p:grpSpPr>
          <p:sp>
            <p:nvSpPr>
              <p:cNvPr id="15" name="26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16" name="27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rgbClr val="FFFFFF"/>
                    </a:solidFill>
                    <a:ea typeface="ＭＳ Ｐゴシック" pitchFamily="1" charset="-128"/>
                  </a:rPr>
                  <a:t>2</a:t>
                </a:r>
                <a:endParaRPr lang="en-US" sz="2000" b="1" dirty="0">
                  <a:solidFill>
                    <a:srgbClr val="FFFFFF"/>
                  </a:solidFill>
                  <a:ea typeface="ＭＳ Ｐゴシック" pitchFamily="1" charset="-128"/>
                </a:endParaRPr>
              </a:p>
            </p:txBody>
          </p:sp>
        </p:grpSp>
        <p:sp>
          <p:nvSpPr>
            <p:cNvPr id="17" name="28 CuadroTexto"/>
            <p:cNvSpPr txBox="1">
              <a:spLocks/>
            </p:cNvSpPr>
            <p:nvPr/>
          </p:nvSpPr>
          <p:spPr>
            <a:xfrm>
              <a:off x="1390190" y="1612126"/>
              <a:ext cx="7237523" cy="523220"/>
            </a:xfrm>
            <a:prstGeom prst="rect">
              <a:avLst/>
            </a:prstGeom>
            <a:noFill/>
          </p:spPr>
          <p:txBody>
            <a:bodyPr wrap="none" rtlCol="0">
              <a:noAutofit/>
            </a:bodyPr>
            <a:lstStyle/>
            <a:p>
              <a:pPr eaLnBrk="0" fontAlgn="base" hangingPunct="0">
                <a:spcBef>
                  <a:spcPct val="0"/>
                </a:spcBef>
                <a:spcAft>
                  <a:spcPct val="0"/>
                </a:spcAft>
              </a:pPr>
              <a:r>
                <a:rPr lang="en-US" sz="1800" b="1" dirty="0" smtClean="0">
                  <a:solidFill>
                    <a:srgbClr val="FFFFFF"/>
                  </a:solidFill>
                  <a:ea typeface="ＭＳ Ｐゴシック" pitchFamily="1" charset="-128"/>
                </a:rPr>
                <a:t>Approval of Internal Control Framework</a:t>
              </a:r>
              <a:endParaRPr lang="en-US" sz="1800" b="1" dirty="0">
                <a:solidFill>
                  <a:srgbClr val="FFFFFF"/>
                </a:solidFill>
                <a:ea typeface="ＭＳ Ｐゴシック" pitchFamily="1" charset="-128"/>
              </a:endParaRPr>
            </a:p>
          </p:txBody>
        </p:sp>
        <p:grpSp>
          <p:nvGrpSpPr>
            <p:cNvPr id="18" name="37 Grupo"/>
            <p:cNvGrpSpPr/>
            <p:nvPr/>
          </p:nvGrpSpPr>
          <p:grpSpPr>
            <a:xfrm>
              <a:off x="610291" y="2261967"/>
              <a:ext cx="640080" cy="640080"/>
              <a:chOff x="1554076" y="1086644"/>
              <a:chExt cx="792088" cy="792088"/>
            </a:xfrm>
            <a:solidFill>
              <a:schemeClr val="bg1">
                <a:lumMod val="75000"/>
              </a:schemeClr>
            </a:solidFill>
          </p:grpSpPr>
          <p:sp>
            <p:nvSpPr>
              <p:cNvPr id="19" name="38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20" name="39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rgbClr val="FFFFFF"/>
                    </a:solidFill>
                    <a:ea typeface="ＭＳ Ｐゴシック" pitchFamily="1" charset="-128"/>
                  </a:rPr>
                  <a:t>3</a:t>
                </a:r>
                <a:endParaRPr lang="en-US" sz="2000" b="1" dirty="0">
                  <a:solidFill>
                    <a:srgbClr val="FFFFFF"/>
                  </a:solidFill>
                  <a:ea typeface="ＭＳ Ｐゴシック" pitchFamily="1" charset="-128"/>
                </a:endParaRPr>
              </a:p>
            </p:txBody>
          </p:sp>
        </p:grpSp>
        <p:sp>
          <p:nvSpPr>
            <p:cNvPr id="21" name="40 CuadroTexto"/>
            <p:cNvSpPr txBox="1">
              <a:spLocks/>
            </p:cNvSpPr>
            <p:nvPr/>
          </p:nvSpPr>
          <p:spPr>
            <a:xfrm>
              <a:off x="1360733" y="2364574"/>
              <a:ext cx="7277175" cy="523220"/>
            </a:xfrm>
            <a:prstGeom prst="rect">
              <a:avLst/>
            </a:prstGeom>
            <a:noFill/>
          </p:spPr>
          <p:txBody>
            <a:bodyPr wrap="square" rtlCol="0">
              <a:noAutofit/>
            </a:bodyPr>
            <a:lstStyle/>
            <a:p>
              <a:pPr eaLnBrk="0" fontAlgn="base" hangingPunct="0">
                <a:spcBef>
                  <a:spcPct val="0"/>
                </a:spcBef>
                <a:spcAft>
                  <a:spcPct val="0"/>
                </a:spcAft>
              </a:pPr>
              <a:r>
                <a:rPr lang="en-US" sz="1800" b="1" dirty="0" smtClean="0">
                  <a:solidFill>
                    <a:srgbClr val="FFFFFF"/>
                  </a:solidFill>
                  <a:ea typeface="ＭＳ Ｐゴシック" pitchFamily="1" charset="-128"/>
                </a:rPr>
                <a:t>Recommendation for Approval: Capital Expectations </a:t>
              </a:r>
              <a:endParaRPr lang="en-US" sz="1800" b="1" dirty="0">
                <a:solidFill>
                  <a:srgbClr val="FFFFFF"/>
                </a:solidFill>
                <a:ea typeface="ＭＳ Ｐゴシック" pitchFamily="1" charset="-128"/>
              </a:endParaRPr>
            </a:p>
          </p:txBody>
        </p:sp>
        <p:grpSp>
          <p:nvGrpSpPr>
            <p:cNvPr id="22" name="37 Grupo"/>
            <p:cNvGrpSpPr/>
            <p:nvPr/>
          </p:nvGrpSpPr>
          <p:grpSpPr>
            <a:xfrm>
              <a:off x="610291" y="2984542"/>
              <a:ext cx="640080" cy="640080"/>
              <a:chOff x="1554076" y="1086644"/>
              <a:chExt cx="792088" cy="792088"/>
            </a:xfrm>
            <a:solidFill>
              <a:schemeClr val="bg1">
                <a:lumMod val="75000"/>
              </a:schemeClr>
            </a:solidFill>
          </p:grpSpPr>
          <p:sp>
            <p:nvSpPr>
              <p:cNvPr id="23" name="38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24" name="39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a:solidFill>
                      <a:srgbClr val="FFFFFF"/>
                    </a:solidFill>
                    <a:ea typeface="ＭＳ Ｐゴシック" pitchFamily="1" charset="-128"/>
                  </a:rPr>
                  <a:t>4</a:t>
                </a:r>
              </a:p>
            </p:txBody>
          </p:sp>
        </p:grpSp>
        <p:sp>
          <p:nvSpPr>
            <p:cNvPr id="25" name="40 CuadroTexto"/>
            <p:cNvSpPr txBox="1">
              <a:spLocks/>
            </p:cNvSpPr>
            <p:nvPr/>
          </p:nvSpPr>
          <p:spPr>
            <a:xfrm>
              <a:off x="1371478" y="3087140"/>
              <a:ext cx="7162922" cy="523220"/>
            </a:xfrm>
            <a:prstGeom prst="rect">
              <a:avLst/>
            </a:prstGeom>
            <a:noFill/>
          </p:spPr>
          <p:txBody>
            <a:bodyPr wrap="square" rtlCol="0">
              <a:noAutofit/>
            </a:bodyPr>
            <a:lstStyle/>
            <a:p>
              <a:pPr eaLnBrk="0" fontAlgn="base" hangingPunct="0">
                <a:spcBef>
                  <a:spcPct val="0"/>
                </a:spcBef>
                <a:spcAft>
                  <a:spcPct val="0"/>
                </a:spcAft>
              </a:pPr>
              <a:r>
                <a:rPr lang="en-US" sz="1800" b="1" dirty="0" smtClean="0">
                  <a:solidFill>
                    <a:srgbClr val="FFFFFF"/>
                  </a:solidFill>
                  <a:ea typeface="ＭＳ Ｐゴシック" pitchFamily="1" charset="-128"/>
                </a:rPr>
                <a:t>Recommendation for Approval: Capital Policy (incl. CCP)</a:t>
              </a:r>
              <a:endParaRPr lang="en-US" sz="1800" b="1" dirty="0">
                <a:solidFill>
                  <a:srgbClr val="FFFFFF"/>
                </a:solidFill>
                <a:ea typeface="ＭＳ Ｐゴシック" pitchFamily="1" charset="-128"/>
              </a:endParaRPr>
            </a:p>
          </p:txBody>
        </p:sp>
        <p:sp>
          <p:nvSpPr>
            <p:cNvPr id="30" name="40 CuadroTexto"/>
            <p:cNvSpPr txBox="1">
              <a:spLocks/>
            </p:cNvSpPr>
            <p:nvPr/>
          </p:nvSpPr>
          <p:spPr>
            <a:xfrm>
              <a:off x="1385648" y="4057376"/>
              <a:ext cx="7277175" cy="523220"/>
            </a:xfrm>
            <a:prstGeom prst="rect">
              <a:avLst/>
            </a:prstGeom>
            <a:noFill/>
          </p:spPr>
          <p:txBody>
            <a:bodyPr wrap="square" rtlCol="0">
              <a:noAutofit/>
            </a:bodyPr>
            <a:lstStyle/>
            <a:p>
              <a:pPr eaLnBrk="0" fontAlgn="base" hangingPunct="0">
                <a:spcBef>
                  <a:spcPct val="0"/>
                </a:spcBef>
                <a:spcAft>
                  <a:spcPct val="0"/>
                </a:spcAft>
              </a:pPr>
              <a:r>
                <a:rPr lang="en-US" sz="2400" b="1" dirty="0" smtClean="0">
                  <a:solidFill>
                    <a:srgbClr val="FFFFFF"/>
                  </a:solidFill>
                  <a:ea typeface="ＭＳ Ｐゴシック" pitchFamily="1" charset="-128"/>
                </a:rPr>
                <a:t>Management Updates</a:t>
              </a:r>
              <a:endParaRPr lang="en-US" sz="2400" b="1" dirty="0">
                <a:solidFill>
                  <a:srgbClr val="FFFFFF"/>
                </a:solidFill>
                <a:ea typeface="ＭＳ Ｐゴシック" pitchFamily="1" charset="-128"/>
              </a:endParaRPr>
            </a:p>
          </p:txBody>
        </p:sp>
        <p:sp>
          <p:nvSpPr>
            <p:cNvPr id="36" name="35 Rectángulo redondeado"/>
            <p:cNvSpPr/>
            <p:nvPr/>
          </p:nvSpPr>
          <p:spPr>
            <a:xfrm>
              <a:off x="1066800" y="3742263"/>
              <a:ext cx="7333014"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endParaRPr lang="en-US" sz="2400" b="1" dirty="0">
                <a:solidFill>
                  <a:srgbClr val="FFFFFF"/>
                </a:solidFill>
                <a:ea typeface="ＭＳ Ｐゴシック" pitchFamily="1" charset="-128"/>
              </a:endParaRPr>
            </a:p>
          </p:txBody>
        </p:sp>
        <p:grpSp>
          <p:nvGrpSpPr>
            <p:cNvPr id="37" name="37 Grupo"/>
            <p:cNvGrpSpPr/>
            <p:nvPr/>
          </p:nvGrpSpPr>
          <p:grpSpPr>
            <a:xfrm>
              <a:off x="624036" y="3712565"/>
              <a:ext cx="640080" cy="640080"/>
              <a:chOff x="1554076" y="1086644"/>
              <a:chExt cx="792088" cy="792088"/>
            </a:xfrm>
            <a:solidFill>
              <a:schemeClr val="bg1">
                <a:lumMod val="75000"/>
              </a:schemeClr>
            </a:solidFill>
          </p:grpSpPr>
          <p:sp>
            <p:nvSpPr>
              <p:cNvPr id="38" name="38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39" name="39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rgbClr val="FFFFFF"/>
                    </a:solidFill>
                    <a:ea typeface="ＭＳ Ｐゴシック" pitchFamily="1" charset="-128"/>
                  </a:rPr>
                  <a:t>5</a:t>
                </a:r>
                <a:endParaRPr lang="en-US" sz="2000" b="1" dirty="0">
                  <a:solidFill>
                    <a:srgbClr val="FFFFFF"/>
                  </a:solidFill>
                  <a:ea typeface="ＭＳ Ｐゴシック" pitchFamily="1" charset="-128"/>
                </a:endParaRPr>
              </a:p>
            </p:txBody>
          </p:sp>
        </p:grpSp>
        <p:sp>
          <p:nvSpPr>
            <p:cNvPr id="40" name="40 CuadroTexto"/>
            <p:cNvSpPr txBox="1">
              <a:spLocks/>
            </p:cNvSpPr>
            <p:nvPr/>
          </p:nvSpPr>
          <p:spPr>
            <a:xfrm>
              <a:off x="1383352" y="3707816"/>
              <a:ext cx="6846248" cy="523220"/>
            </a:xfrm>
            <a:prstGeom prst="rect">
              <a:avLst/>
            </a:prstGeom>
            <a:noFill/>
          </p:spPr>
          <p:txBody>
            <a:bodyPr wrap="square" rtlCol="0">
              <a:noAutofit/>
            </a:bodyPr>
            <a:lstStyle/>
            <a:p>
              <a:r>
                <a:rPr lang="en-US" sz="1800" b="1" dirty="0">
                  <a:solidFill>
                    <a:schemeClr val="bg1"/>
                  </a:solidFill>
                </a:rPr>
                <a:t>Quarterly Capital Assessment (Q3</a:t>
              </a:r>
              <a:r>
                <a:rPr lang="en-US" sz="1800" b="1" dirty="0" smtClean="0">
                  <a:solidFill>
                    <a:schemeClr val="bg1"/>
                  </a:solidFill>
                </a:rPr>
                <a:t>) </a:t>
              </a:r>
              <a:r>
                <a:rPr lang="en-US" sz="1800" b="1" dirty="0">
                  <a:solidFill>
                    <a:schemeClr val="bg1"/>
                  </a:solidFill>
                </a:rPr>
                <a:t>and Monthly Pro Forma Report (12.31.2015)</a:t>
              </a:r>
              <a:r>
                <a:rPr lang="en-US" sz="1800" b="1" dirty="0" smtClean="0">
                  <a:solidFill>
                    <a:schemeClr val="bg1"/>
                  </a:solidFill>
                </a:rPr>
                <a:t> </a:t>
              </a:r>
            </a:p>
          </p:txBody>
        </p:sp>
        <p:sp>
          <p:nvSpPr>
            <p:cNvPr id="31" name="40 CuadroTexto"/>
            <p:cNvSpPr txBox="1">
              <a:spLocks/>
            </p:cNvSpPr>
            <p:nvPr/>
          </p:nvSpPr>
          <p:spPr>
            <a:xfrm>
              <a:off x="1372672" y="4822640"/>
              <a:ext cx="7277175" cy="523220"/>
            </a:xfrm>
            <a:prstGeom prst="rect">
              <a:avLst/>
            </a:prstGeom>
            <a:noFill/>
          </p:spPr>
          <p:txBody>
            <a:bodyPr wrap="square" rtlCol="0">
              <a:noAutofit/>
            </a:bodyPr>
            <a:lstStyle/>
            <a:p>
              <a:pPr eaLnBrk="0" fontAlgn="base" hangingPunct="0">
                <a:spcBef>
                  <a:spcPct val="0"/>
                </a:spcBef>
                <a:spcAft>
                  <a:spcPct val="0"/>
                </a:spcAft>
              </a:pPr>
              <a:r>
                <a:rPr lang="en-US" sz="2400" b="1" dirty="0" smtClean="0">
                  <a:solidFill>
                    <a:srgbClr val="FFFFFF"/>
                  </a:solidFill>
                  <a:ea typeface="ＭＳ Ｐゴシック" pitchFamily="1" charset="-128"/>
                </a:rPr>
                <a:t>Management Updates</a:t>
              </a:r>
              <a:endParaRPr lang="en-US" sz="2400" b="1" dirty="0">
                <a:solidFill>
                  <a:srgbClr val="FFFFFF"/>
                </a:solidFill>
                <a:ea typeface="ＭＳ Ｐゴシック" pitchFamily="1" charset="-128"/>
              </a:endParaRPr>
            </a:p>
          </p:txBody>
        </p:sp>
        <p:sp>
          <p:nvSpPr>
            <p:cNvPr id="32" name="35 Rectángulo redondeado"/>
            <p:cNvSpPr/>
            <p:nvPr/>
          </p:nvSpPr>
          <p:spPr>
            <a:xfrm>
              <a:off x="1053824" y="4468615"/>
              <a:ext cx="7333014"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endParaRPr lang="en-US" sz="2400" b="1" dirty="0">
                <a:solidFill>
                  <a:srgbClr val="FFFFFF"/>
                </a:solidFill>
                <a:ea typeface="ＭＳ Ｐゴシック" pitchFamily="1" charset="-128"/>
              </a:endParaRPr>
            </a:p>
          </p:txBody>
        </p:sp>
        <p:grpSp>
          <p:nvGrpSpPr>
            <p:cNvPr id="33" name="37 Grupo"/>
            <p:cNvGrpSpPr/>
            <p:nvPr/>
          </p:nvGrpSpPr>
          <p:grpSpPr>
            <a:xfrm>
              <a:off x="611060" y="4438917"/>
              <a:ext cx="640080" cy="640080"/>
              <a:chOff x="1554076" y="1086644"/>
              <a:chExt cx="792088" cy="792088"/>
            </a:xfrm>
            <a:solidFill>
              <a:schemeClr val="bg1">
                <a:lumMod val="75000"/>
              </a:schemeClr>
            </a:solidFill>
          </p:grpSpPr>
          <p:sp>
            <p:nvSpPr>
              <p:cNvPr id="34" name="38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35" name="39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a:solidFill>
                      <a:srgbClr val="FFFFFF"/>
                    </a:solidFill>
                    <a:ea typeface="ＭＳ Ｐゴシック" pitchFamily="1" charset="-128"/>
                  </a:rPr>
                  <a:t>6</a:t>
                </a:r>
              </a:p>
            </p:txBody>
          </p:sp>
        </p:grpSp>
        <p:sp>
          <p:nvSpPr>
            <p:cNvPr id="41" name="40 CuadroTexto"/>
            <p:cNvSpPr txBox="1">
              <a:spLocks/>
            </p:cNvSpPr>
            <p:nvPr/>
          </p:nvSpPr>
          <p:spPr>
            <a:xfrm>
              <a:off x="1370376" y="4434168"/>
              <a:ext cx="6846248" cy="523220"/>
            </a:xfrm>
            <a:prstGeom prst="rect">
              <a:avLst/>
            </a:prstGeom>
            <a:noFill/>
          </p:spPr>
          <p:txBody>
            <a:bodyPr wrap="square" rtlCol="0">
              <a:noAutofit/>
            </a:bodyPr>
            <a:lstStyle/>
            <a:p>
              <a:r>
                <a:rPr lang="en-US" sz="1800" b="1" dirty="0">
                  <a:solidFill>
                    <a:schemeClr val="bg1"/>
                  </a:solidFill>
                </a:rPr>
                <a:t>Capital Actions – Current Inventory and Forecasted Actions for </a:t>
              </a:r>
              <a:r>
                <a:rPr lang="en-US" sz="1800" b="1" dirty="0" smtClean="0">
                  <a:solidFill>
                    <a:schemeClr val="bg1"/>
                  </a:solidFill>
                </a:rPr>
                <a:t>CCA</a:t>
              </a:r>
              <a:r>
                <a:rPr lang="en-US" sz="1800" b="1" dirty="0">
                  <a:solidFill>
                    <a:schemeClr val="bg1"/>
                  </a:solidFill>
                  <a:ea typeface="ＭＳ Ｐゴシック" pitchFamily="1" charset="-128"/>
                </a:rPr>
                <a:t>R</a:t>
              </a:r>
            </a:p>
          </p:txBody>
        </p:sp>
        <p:sp>
          <p:nvSpPr>
            <p:cNvPr id="42" name="35 Rectángulo redondeado"/>
            <p:cNvSpPr/>
            <p:nvPr/>
          </p:nvSpPr>
          <p:spPr>
            <a:xfrm>
              <a:off x="1079760" y="5194967"/>
              <a:ext cx="7333014"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endParaRPr lang="en-US" sz="2400" b="1" dirty="0">
                <a:solidFill>
                  <a:srgbClr val="FFFFFF"/>
                </a:solidFill>
                <a:ea typeface="ＭＳ Ｐゴシック" pitchFamily="1" charset="-128"/>
              </a:endParaRPr>
            </a:p>
          </p:txBody>
        </p:sp>
        <p:grpSp>
          <p:nvGrpSpPr>
            <p:cNvPr id="43" name="37 Grupo"/>
            <p:cNvGrpSpPr/>
            <p:nvPr/>
          </p:nvGrpSpPr>
          <p:grpSpPr>
            <a:xfrm>
              <a:off x="636996" y="5165269"/>
              <a:ext cx="640080" cy="640080"/>
              <a:chOff x="1554076" y="1086644"/>
              <a:chExt cx="792088" cy="792088"/>
            </a:xfrm>
            <a:solidFill>
              <a:schemeClr val="bg1">
                <a:lumMod val="75000"/>
              </a:schemeClr>
            </a:solidFill>
          </p:grpSpPr>
          <p:sp>
            <p:nvSpPr>
              <p:cNvPr id="44" name="38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45" name="39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rgbClr val="FFFFFF"/>
                    </a:solidFill>
                    <a:ea typeface="ＭＳ Ｐゴシック" pitchFamily="1" charset="-128"/>
                  </a:rPr>
                  <a:t>7</a:t>
                </a:r>
                <a:endParaRPr lang="en-US" sz="2000" b="1" dirty="0">
                  <a:solidFill>
                    <a:srgbClr val="FFFFFF"/>
                  </a:solidFill>
                  <a:ea typeface="ＭＳ Ｐゴシック" pitchFamily="1" charset="-128"/>
                </a:endParaRPr>
              </a:p>
            </p:txBody>
          </p:sp>
        </p:grpSp>
        <p:sp>
          <p:nvSpPr>
            <p:cNvPr id="46" name="40 CuadroTexto"/>
            <p:cNvSpPr txBox="1">
              <a:spLocks/>
            </p:cNvSpPr>
            <p:nvPr/>
          </p:nvSpPr>
          <p:spPr>
            <a:xfrm>
              <a:off x="1396312" y="5296712"/>
              <a:ext cx="6846248" cy="523220"/>
            </a:xfrm>
            <a:prstGeom prst="rect">
              <a:avLst/>
            </a:prstGeom>
            <a:noFill/>
          </p:spPr>
          <p:txBody>
            <a:bodyPr wrap="square" rtlCol="0">
              <a:noAutofit/>
            </a:bodyPr>
            <a:lstStyle/>
            <a:p>
              <a:r>
                <a:rPr lang="en-US" sz="1800" b="1" dirty="0">
                  <a:solidFill>
                    <a:schemeClr val="bg1"/>
                  </a:solidFill>
                </a:rPr>
                <a:t>Non-Macro Strategic Assumptions for </a:t>
              </a:r>
              <a:r>
                <a:rPr lang="en-US" sz="1800" b="1" dirty="0" smtClean="0">
                  <a:solidFill>
                    <a:schemeClr val="bg1"/>
                  </a:solidFill>
                </a:rPr>
                <a:t>CCA</a:t>
              </a:r>
              <a:r>
                <a:rPr lang="en-US" sz="1800" b="1" dirty="0" smtClean="0">
                  <a:solidFill>
                    <a:schemeClr val="bg1"/>
                  </a:solidFill>
                  <a:ea typeface="ＭＳ Ｐゴシック" pitchFamily="1" charset="-128"/>
                </a:rPr>
                <a:t>R</a:t>
              </a:r>
              <a:endParaRPr lang="en-US" sz="1800" b="1" dirty="0">
                <a:solidFill>
                  <a:schemeClr val="bg1"/>
                </a:solidFill>
                <a:ea typeface="ＭＳ Ｐゴシック" pitchFamily="1" charset="-128"/>
              </a:endParaRPr>
            </a:p>
          </p:txBody>
        </p:sp>
      </p:grpSp>
    </p:spTree>
    <p:extLst>
      <p:ext uri="{BB962C8B-B14F-4D97-AF65-F5344CB8AC3E}">
        <p14:creationId xmlns:p14="http://schemas.microsoft.com/office/powerpoint/2010/main" val="65007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8"/>
          <p:cNvSpPr>
            <a:spLocks noChangeArrowheads="1"/>
          </p:cNvSpPr>
          <p:nvPr/>
        </p:nvSpPr>
        <p:spPr bwMode="auto">
          <a:xfrm>
            <a:off x="152400" y="228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Agenda</a:t>
            </a:r>
            <a:endParaRPr lang="en-US" sz="2400" b="1" dirty="0">
              <a:solidFill>
                <a:srgbClr val="000000"/>
              </a:solidFill>
              <a:ea typeface="ＭＳ Ｐゴシック" pitchFamily="1"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57679"/>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p:cNvGrpSpPr/>
          <p:nvPr/>
        </p:nvGrpSpPr>
        <p:grpSpPr>
          <a:xfrm>
            <a:off x="606230" y="902326"/>
            <a:ext cx="8056593" cy="4999494"/>
            <a:chOff x="606230" y="820438"/>
            <a:chExt cx="8056593" cy="4999494"/>
          </a:xfrm>
        </p:grpSpPr>
        <p:sp>
          <p:nvSpPr>
            <p:cNvPr id="4" name="35 Rectángulo redondeado"/>
            <p:cNvSpPr/>
            <p:nvPr/>
          </p:nvSpPr>
          <p:spPr>
            <a:xfrm>
              <a:off x="1035241" y="3014240"/>
              <a:ext cx="7333014"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5" name="35 Rectángulo redondeado"/>
            <p:cNvSpPr/>
            <p:nvPr/>
          </p:nvSpPr>
          <p:spPr>
            <a:xfrm>
              <a:off x="1035241" y="2291674"/>
              <a:ext cx="7333014"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6" name="23 Rectángulo redondeado"/>
            <p:cNvSpPr/>
            <p:nvPr/>
          </p:nvSpPr>
          <p:spPr>
            <a:xfrm>
              <a:off x="1075198" y="1567801"/>
              <a:ext cx="7293057"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7" name="17 Rectángulo redondeado"/>
            <p:cNvSpPr/>
            <p:nvPr/>
          </p:nvSpPr>
          <p:spPr>
            <a:xfrm>
              <a:off x="1095370" y="826111"/>
              <a:ext cx="7272885"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9" name="Rectangle 18"/>
            <p:cNvSpPr>
              <a:spLocks noChangeArrowheads="1"/>
            </p:cNvSpPr>
            <p:nvPr/>
          </p:nvSpPr>
          <p:spPr bwMode="auto">
            <a:xfrm>
              <a:off x="2292355" y="2181700"/>
              <a:ext cx="4424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gn="ctr" fontAlgn="base">
                <a:spcBef>
                  <a:spcPct val="0"/>
                </a:spcBef>
                <a:spcAft>
                  <a:spcPct val="0"/>
                </a:spcAft>
              </a:pPr>
              <a:endParaRPr lang="en-US" sz="2400" b="1" dirty="0">
                <a:solidFill>
                  <a:srgbClr val="000000"/>
                </a:solidFill>
                <a:ea typeface="ＭＳ Ｐゴシック" pitchFamily="1" charset="-128"/>
              </a:endParaRPr>
            </a:p>
          </p:txBody>
        </p:sp>
        <p:grpSp>
          <p:nvGrpSpPr>
            <p:cNvPr id="10" name="21 Grupo"/>
            <p:cNvGrpSpPr/>
            <p:nvPr/>
          </p:nvGrpSpPr>
          <p:grpSpPr>
            <a:xfrm>
              <a:off x="606230" y="820438"/>
              <a:ext cx="640080" cy="640080"/>
              <a:chOff x="1554076" y="1086644"/>
              <a:chExt cx="792088" cy="792088"/>
            </a:xfrm>
            <a:solidFill>
              <a:srgbClr val="C00000"/>
            </a:solidFill>
          </p:grpSpPr>
          <p:sp>
            <p:nvSpPr>
              <p:cNvPr id="11" name="19 Elipse"/>
              <p:cNvSpPr/>
              <p:nvPr/>
            </p:nvSpPr>
            <p:spPr>
              <a:xfrm>
                <a:off x="1554076" y="1086644"/>
                <a:ext cx="792088" cy="792088"/>
              </a:xfrm>
              <a:prstGeom prst="ellipse">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12" name="20 CuadroTexto"/>
              <p:cNvSpPr txBox="1"/>
              <p:nvPr/>
            </p:nvSpPr>
            <p:spPr>
              <a:xfrm>
                <a:off x="1731566" y="1211116"/>
                <a:ext cx="437107" cy="495129"/>
              </a:xfrm>
              <a:prstGeom prst="rect">
                <a:avLst/>
              </a:prstGeom>
              <a:noFill/>
            </p:spPr>
            <p:txBody>
              <a:bodyPr wrap="square" rtlCol="0">
                <a:spAutoFit/>
              </a:bodyPr>
              <a:lstStyle/>
              <a:p>
                <a:pPr algn="ctr" eaLnBrk="0" fontAlgn="base" hangingPunct="0">
                  <a:spcBef>
                    <a:spcPct val="0"/>
                  </a:spcBef>
                  <a:spcAft>
                    <a:spcPct val="0"/>
                  </a:spcAft>
                </a:pPr>
                <a:r>
                  <a:rPr lang="en-US" sz="2000" b="1" dirty="0" smtClean="0">
                    <a:ea typeface="ＭＳ Ｐゴシック" pitchFamily="1" charset="-128"/>
                  </a:rPr>
                  <a:t>1</a:t>
                </a:r>
                <a:endParaRPr lang="en-US" sz="2000" b="1" dirty="0">
                  <a:ea typeface="ＭＳ Ｐゴシック" pitchFamily="1" charset="-128"/>
                </a:endParaRPr>
              </a:p>
            </p:txBody>
          </p:sp>
        </p:grpSp>
        <p:sp>
          <p:nvSpPr>
            <p:cNvPr id="13" name="22 CuadroTexto"/>
            <p:cNvSpPr txBox="1">
              <a:spLocks/>
            </p:cNvSpPr>
            <p:nvPr/>
          </p:nvSpPr>
          <p:spPr>
            <a:xfrm>
              <a:off x="1371478" y="857221"/>
              <a:ext cx="7217504" cy="523220"/>
            </a:xfrm>
            <a:prstGeom prst="rect">
              <a:avLst/>
            </a:prstGeom>
            <a:noFill/>
          </p:spPr>
          <p:txBody>
            <a:bodyPr wrap="none" rtlCol="0">
              <a:noAutofit/>
            </a:bodyPr>
            <a:lstStyle/>
            <a:p>
              <a:pPr eaLnBrk="0" fontAlgn="base" hangingPunct="0">
                <a:spcBef>
                  <a:spcPct val="0"/>
                </a:spcBef>
                <a:spcAft>
                  <a:spcPct val="0"/>
                </a:spcAft>
              </a:pPr>
              <a:r>
                <a:rPr lang="en-US" sz="1800" b="1" dirty="0" smtClean="0">
                  <a:ea typeface="ＭＳ Ｐゴシック" pitchFamily="1" charset="-128"/>
                </a:rPr>
                <a:t>Approval of ICAAP Submission</a:t>
              </a:r>
              <a:endParaRPr lang="en-US" sz="1800" b="1" dirty="0">
                <a:ea typeface="ＭＳ Ｐゴシック" pitchFamily="1" charset="-128"/>
              </a:endParaRPr>
            </a:p>
          </p:txBody>
        </p:sp>
        <p:grpSp>
          <p:nvGrpSpPr>
            <p:cNvPr id="14" name="25 Grupo"/>
            <p:cNvGrpSpPr/>
            <p:nvPr/>
          </p:nvGrpSpPr>
          <p:grpSpPr>
            <a:xfrm>
              <a:off x="610291" y="1538103"/>
              <a:ext cx="640080" cy="640080"/>
              <a:chOff x="1554076" y="1086644"/>
              <a:chExt cx="792088" cy="792088"/>
            </a:xfrm>
            <a:solidFill>
              <a:schemeClr val="bg1">
                <a:lumMod val="75000"/>
              </a:schemeClr>
            </a:solidFill>
          </p:grpSpPr>
          <p:sp>
            <p:nvSpPr>
              <p:cNvPr id="15" name="26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16" name="27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rgbClr val="FFFFFF"/>
                    </a:solidFill>
                    <a:ea typeface="ＭＳ Ｐゴシック" pitchFamily="1" charset="-128"/>
                  </a:rPr>
                  <a:t>2</a:t>
                </a:r>
                <a:endParaRPr lang="en-US" sz="2000" b="1" dirty="0">
                  <a:solidFill>
                    <a:srgbClr val="FFFFFF"/>
                  </a:solidFill>
                  <a:ea typeface="ＭＳ Ｐゴシック" pitchFamily="1" charset="-128"/>
                </a:endParaRPr>
              </a:p>
            </p:txBody>
          </p:sp>
        </p:grpSp>
        <p:sp>
          <p:nvSpPr>
            <p:cNvPr id="17" name="28 CuadroTexto"/>
            <p:cNvSpPr txBox="1">
              <a:spLocks/>
            </p:cNvSpPr>
            <p:nvPr/>
          </p:nvSpPr>
          <p:spPr>
            <a:xfrm>
              <a:off x="1390190" y="1612126"/>
              <a:ext cx="7237523" cy="523220"/>
            </a:xfrm>
            <a:prstGeom prst="rect">
              <a:avLst/>
            </a:prstGeom>
            <a:noFill/>
          </p:spPr>
          <p:txBody>
            <a:bodyPr wrap="none" rtlCol="0">
              <a:noAutofit/>
            </a:bodyPr>
            <a:lstStyle/>
            <a:p>
              <a:pPr eaLnBrk="0" fontAlgn="base" hangingPunct="0">
                <a:spcBef>
                  <a:spcPct val="0"/>
                </a:spcBef>
                <a:spcAft>
                  <a:spcPct val="0"/>
                </a:spcAft>
              </a:pPr>
              <a:r>
                <a:rPr lang="en-US" sz="1800" b="1" dirty="0" smtClean="0">
                  <a:solidFill>
                    <a:srgbClr val="FFFFFF"/>
                  </a:solidFill>
                  <a:ea typeface="ＭＳ Ｐゴシック" pitchFamily="1" charset="-128"/>
                </a:rPr>
                <a:t>Approval of Internal Control Framework</a:t>
              </a:r>
              <a:endParaRPr lang="en-US" sz="1800" b="1" dirty="0">
                <a:solidFill>
                  <a:srgbClr val="FFFFFF"/>
                </a:solidFill>
                <a:ea typeface="ＭＳ Ｐゴシック" pitchFamily="1" charset="-128"/>
              </a:endParaRPr>
            </a:p>
          </p:txBody>
        </p:sp>
        <p:grpSp>
          <p:nvGrpSpPr>
            <p:cNvPr id="18" name="37 Grupo"/>
            <p:cNvGrpSpPr/>
            <p:nvPr/>
          </p:nvGrpSpPr>
          <p:grpSpPr>
            <a:xfrm>
              <a:off x="610291" y="2261967"/>
              <a:ext cx="640080" cy="640080"/>
              <a:chOff x="1554076" y="1086644"/>
              <a:chExt cx="792088" cy="792088"/>
            </a:xfrm>
            <a:solidFill>
              <a:schemeClr val="bg1">
                <a:lumMod val="75000"/>
              </a:schemeClr>
            </a:solidFill>
          </p:grpSpPr>
          <p:sp>
            <p:nvSpPr>
              <p:cNvPr id="19" name="38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20" name="39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rgbClr val="FFFFFF"/>
                    </a:solidFill>
                    <a:ea typeface="ＭＳ Ｐゴシック" pitchFamily="1" charset="-128"/>
                  </a:rPr>
                  <a:t>3</a:t>
                </a:r>
                <a:endParaRPr lang="en-US" sz="2000" b="1" dirty="0">
                  <a:solidFill>
                    <a:srgbClr val="FFFFFF"/>
                  </a:solidFill>
                  <a:ea typeface="ＭＳ Ｐゴシック" pitchFamily="1" charset="-128"/>
                </a:endParaRPr>
              </a:p>
            </p:txBody>
          </p:sp>
        </p:grpSp>
        <p:sp>
          <p:nvSpPr>
            <p:cNvPr id="21" name="40 CuadroTexto"/>
            <p:cNvSpPr txBox="1">
              <a:spLocks/>
            </p:cNvSpPr>
            <p:nvPr/>
          </p:nvSpPr>
          <p:spPr>
            <a:xfrm>
              <a:off x="1360733" y="2364574"/>
              <a:ext cx="7277175" cy="523220"/>
            </a:xfrm>
            <a:prstGeom prst="rect">
              <a:avLst/>
            </a:prstGeom>
            <a:noFill/>
          </p:spPr>
          <p:txBody>
            <a:bodyPr wrap="square" rtlCol="0">
              <a:noAutofit/>
            </a:bodyPr>
            <a:lstStyle/>
            <a:p>
              <a:pPr eaLnBrk="0" fontAlgn="base" hangingPunct="0">
                <a:spcBef>
                  <a:spcPct val="0"/>
                </a:spcBef>
                <a:spcAft>
                  <a:spcPct val="0"/>
                </a:spcAft>
              </a:pPr>
              <a:r>
                <a:rPr lang="en-US" sz="1800" b="1" dirty="0" smtClean="0">
                  <a:solidFill>
                    <a:srgbClr val="FFFFFF"/>
                  </a:solidFill>
                  <a:ea typeface="ＭＳ Ｐゴシック" pitchFamily="1" charset="-128"/>
                </a:rPr>
                <a:t>Recommendation for Approval: Capital Expectations </a:t>
              </a:r>
              <a:endParaRPr lang="en-US" sz="1800" b="1" dirty="0">
                <a:solidFill>
                  <a:srgbClr val="FFFFFF"/>
                </a:solidFill>
                <a:ea typeface="ＭＳ Ｐゴシック" pitchFamily="1" charset="-128"/>
              </a:endParaRPr>
            </a:p>
          </p:txBody>
        </p:sp>
        <p:grpSp>
          <p:nvGrpSpPr>
            <p:cNvPr id="22" name="37 Grupo"/>
            <p:cNvGrpSpPr/>
            <p:nvPr/>
          </p:nvGrpSpPr>
          <p:grpSpPr>
            <a:xfrm>
              <a:off x="610291" y="2984542"/>
              <a:ext cx="640080" cy="640080"/>
              <a:chOff x="1554076" y="1086644"/>
              <a:chExt cx="792088" cy="792088"/>
            </a:xfrm>
            <a:solidFill>
              <a:schemeClr val="bg1">
                <a:lumMod val="75000"/>
              </a:schemeClr>
            </a:solidFill>
          </p:grpSpPr>
          <p:sp>
            <p:nvSpPr>
              <p:cNvPr id="23" name="38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24" name="39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a:solidFill>
                      <a:srgbClr val="FFFFFF"/>
                    </a:solidFill>
                    <a:ea typeface="ＭＳ Ｐゴシック" pitchFamily="1" charset="-128"/>
                  </a:rPr>
                  <a:t>4</a:t>
                </a:r>
              </a:p>
            </p:txBody>
          </p:sp>
        </p:grpSp>
        <p:sp>
          <p:nvSpPr>
            <p:cNvPr id="25" name="40 CuadroTexto"/>
            <p:cNvSpPr txBox="1">
              <a:spLocks/>
            </p:cNvSpPr>
            <p:nvPr/>
          </p:nvSpPr>
          <p:spPr>
            <a:xfrm>
              <a:off x="1371478" y="3087140"/>
              <a:ext cx="7162922" cy="523220"/>
            </a:xfrm>
            <a:prstGeom prst="rect">
              <a:avLst/>
            </a:prstGeom>
            <a:noFill/>
          </p:spPr>
          <p:txBody>
            <a:bodyPr wrap="square" rtlCol="0">
              <a:noAutofit/>
            </a:bodyPr>
            <a:lstStyle/>
            <a:p>
              <a:pPr eaLnBrk="0" fontAlgn="base" hangingPunct="0">
                <a:spcBef>
                  <a:spcPct val="0"/>
                </a:spcBef>
                <a:spcAft>
                  <a:spcPct val="0"/>
                </a:spcAft>
              </a:pPr>
              <a:r>
                <a:rPr lang="en-US" sz="1800" b="1" dirty="0" smtClean="0">
                  <a:solidFill>
                    <a:srgbClr val="FFFFFF"/>
                  </a:solidFill>
                  <a:ea typeface="ＭＳ Ｐゴシック" pitchFamily="1" charset="-128"/>
                </a:rPr>
                <a:t>Recommendation for Approval: Capital Policy (incl. CCP)</a:t>
              </a:r>
              <a:endParaRPr lang="en-US" sz="1800" b="1" dirty="0">
                <a:solidFill>
                  <a:srgbClr val="FFFFFF"/>
                </a:solidFill>
                <a:ea typeface="ＭＳ Ｐゴシック" pitchFamily="1" charset="-128"/>
              </a:endParaRPr>
            </a:p>
          </p:txBody>
        </p:sp>
        <p:sp>
          <p:nvSpPr>
            <p:cNvPr id="30" name="40 CuadroTexto"/>
            <p:cNvSpPr txBox="1">
              <a:spLocks/>
            </p:cNvSpPr>
            <p:nvPr/>
          </p:nvSpPr>
          <p:spPr>
            <a:xfrm>
              <a:off x="1385648" y="4057376"/>
              <a:ext cx="7277175" cy="523220"/>
            </a:xfrm>
            <a:prstGeom prst="rect">
              <a:avLst/>
            </a:prstGeom>
            <a:noFill/>
          </p:spPr>
          <p:txBody>
            <a:bodyPr wrap="square" rtlCol="0">
              <a:noAutofit/>
            </a:bodyPr>
            <a:lstStyle/>
            <a:p>
              <a:pPr eaLnBrk="0" fontAlgn="base" hangingPunct="0">
                <a:spcBef>
                  <a:spcPct val="0"/>
                </a:spcBef>
                <a:spcAft>
                  <a:spcPct val="0"/>
                </a:spcAft>
              </a:pPr>
              <a:r>
                <a:rPr lang="en-US" sz="2400" b="1" dirty="0" smtClean="0">
                  <a:solidFill>
                    <a:srgbClr val="FFFFFF"/>
                  </a:solidFill>
                  <a:ea typeface="ＭＳ Ｐゴシック" pitchFamily="1" charset="-128"/>
                </a:rPr>
                <a:t>Management Updates</a:t>
              </a:r>
              <a:endParaRPr lang="en-US" sz="2400" b="1" dirty="0">
                <a:solidFill>
                  <a:srgbClr val="FFFFFF"/>
                </a:solidFill>
                <a:ea typeface="ＭＳ Ｐゴシック" pitchFamily="1" charset="-128"/>
              </a:endParaRPr>
            </a:p>
          </p:txBody>
        </p:sp>
        <p:sp>
          <p:nvSpPr>
            <p:cNvPr id="36" name="35 Rectángulo redondeado"/>
            <p:cNvSpPr/>
            <p:nvPr/>
          </p:nvSpPr>
          <p:spPr>
            <a:xfrm>
              <a:off x="1066800" y="3742263"/>
              <a:ext cx="7333014"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endParaRPr lang="en-US" sz="2400" b="1" dirty="0">
                <a:solidFill>
                  <a:srgbClr val="FFFFFF"/>
                </a:solidFill>
                <a:ea typeface="ＭＳ Ｐゴシック" pitchFamily="1" charset="-128"/>
              </a:endParaRPr>
            </a:p>
          </p:txBody>
        </p:sp>
        <p:grpSp>
          <p:nvGrpSpPr>
            <p:cNvPr id="37" name="37 Grupo"/>
            <p:cNvGrpSpPr/>
            <p:nvPr/>
          </p:nvGrpSpPr>
          <p:grpSpPr>
            <a:xfrm>
              <a:off x="624036" y="3712565"/>
              <a:ext cx="640080" cy="640080"/>
              <a:chOff x="1554076" y="1086644"/>
              <a:chExt cx="792088" cy="792088"/>
            </a:xfrm>
            <a:solidFill>
              <a:schemeClr val="bg1">
                <a:lumMod val="75000"/>
              </a:schemeClr>
            </a:solidFill>
          </p:grpSpPr>
          <p:sp>
            <p:nvSpPr>
              <p:cNvPr id="38" name="38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39" name="39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rgbClr val="FFFFFF"/>
                    </a:solidFill>
                    <a:ea typeface="ＭＳ Ｐゴシック" pitchFamily="1" charset="-128"/>
                  </a:rPr>
                  <a:t>5</a:t>
                </a:r>
                <a:endParaRPr lang="en-US" sz="2000" b="1" dirty="0">
                  <a:solidFill>
                    <a:srgbClr val="FFFFFF"/>
                  </a:solidFill>
                  <a:ea typeface="ＭＳ Ｐゴシック" pitchFamily="1" charset="-128"/>
                </a:endParaRPr>
              </a:p>
            </p:txBody>
          </p:sp>
        </p:grpSp>
        <p:sp>
          <p:nvSpPr>
            <p:cNvPr id="40" name="40 CuadroTexto"/>
            <p:cNvSpPr txBox="1">
              <a:spLocks/>
            </p:cNvSpPr>
            <p:nvPr/>
          </p:nvSpPr>
          <p:spPr>
            <a:xfrm>
              <a:off x="1383352" y="3707816"/>
              <a:ext cx="6846248" cy="523220"/>
            </a:xfrm>
            <a:prstGeom prst="rect">
              <a:avLst/>
            </a:prstGeom>
            <a:noFill/>
          </p:spPr>
          <p:txBody>
            <a:bodyPr wrap="square" rtlCol="0">
              <a:noAutofit/>
            </a:bodyPr>
            <a:lstStyle/>
            <a:p>
              <a:r>
                <a:rPr lang="en-US" sz="1800" b="1" dirty="0">
                  <a:solidFill>
                    <a:schemeClr val="bg1"/>
                  </a:solidFill>
                </a:rPr>
                <a:t>Quarterly Capital Assessment (Q3</a:t>
              </a:r>
              <a:r>
                <a:rPr lang="en-US" sz="1800" b="1" dirty="0" smtClean="0">
                  <a:solidFill>
                    <a:schemeClr val="bg1"/>
                  </a:solidFill>
                </a:rPr>
                <a:t>) </a:t>
              </a:r>
              <a:r>
                <a:rPr lang="en-US" sz="1800" b="1" dirty="0">
                  <a:solidFill>
                    <a:schemeClr val="bg1"/>
                  </a:solidFill>
                </a:rPr>
                <a:t>and Monthly Pro Forma Report (12.31.2015)</a:t>
              </a:r>
              <a:r>
                <a:rPr lang="en-US" sz="1800" b="1" dirty="0" smtClean="0">
                  <a:solidFill>
                    <a:schemeClr val="bg1"/>
                  </a:solidFill>
                </a:rPr>
                <a:t> </a:t>
              </a:r>
            </a:p>
          </p:txBody>
        </p:sp>
        <p:sp>
          <p:nvSpPr>
            <p:cNvPr id="31" name="40 CuadroTexto"/>
            <p:cNvSpPr txBox="1">
              <a:spLocks/>
            </p:cNvSpPr>
            <p:nvPr/>
          </p:nvSpPr>
          <p:spPr>
            <a:xfrm>
              <a:off x="1372672" y="4822640"/>
              <a:ext cx="7277175" cy="523220"/>
            </a:xfrm>
            <a:prstGeom prst="rect">
              <a:avLst/>
            </a:prstGeom>
            <a:noFill/>
          </p:spPr>
          <p:txBody>
            <a:bodyPr wrap="square" rtlCol="0">
              <a:noAutofit/>
            </a:bodyPr>
            <a:lstStyle/>
            <a:p>
              <a:pPr eaLnBrk="0" fontAlgn="base" hangingPunct="0">
                <a:spcBef>
                  <a:spcPct val="0"/>
                </a:spcBef>
                <a:spcAft>
                  <a:spcPct val="0"/>
                </a:spcAft>
              </a:pPr>
              <a:r>
                <a:rPr lang="en-US" sz="2400" b="1" dirty="0" smtClean="0">
                  <a:solidFill>
                    <a:srgbClr val="FFFFFF"/>
                  </a:solidFill>
                  <a:ea typeface="ＭＳ Ｐゴシック" pitchFamily="1" charset="-128"/>
                </a:rPr>
                <a:t>Management Updates</a:t>
              </a:r>
              <a:endParaRPr lang="en-US" sz="2400" b="1" dirty="0">
                <a:solidFill>
                  <a:srgbClr val="FFFFFF"/>
                </a:solidFill>
                <a:ea typeface="ＭＳ Ｐゴシック" pitchFamily="1" charset="-128"/>
              </a:endParaRPr>
            </a:p>
          </p:txBody>
        </p:sp>
        <p:sp>
          <p:nvSpPr>
            <p:cNvPr id="32" name="35 Rectángulo redondeado"/>
            <p:cNvSpPr/>
            <p:nvPr/>
          </p:nvSpPr>
          <p:spPr>
            <a:xfrm>
              <a:off x="1053824" y="4468615"/>
              <a:ext cx="7333014"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endParaRPr lang="en-US" sz="2400" b="1" dirty="0">
                <a:solidFill>
                  <a:srgbClr val="FFFFFF"/>
                </a:solidFill>
                <a:ea typeface="ＭＳ Ｐゴシック" pitchFamily="1" charset="-128"/>
              </a:endParaRPr>
            </a:p>
          </p:txBody>
        </p:sp>
        <p:grpSp>
          <p:nvGrpSpPr>
            <p:cNvPr id="33" name="37 Grupo"/>
            <p:cNvGrpSpPr/>
            <p:nvPr/>
          </p:nvGrpSpPr>
          <p:grpSpPr>
            <a:xfrm>
              <a:off x="611060" y="4438917"/>
              <a:ext cx="640080" cy="640080"/>
              <a:chOff x="1554076" y="1086644"/>
              <a:chExt cx="792088" cy="792088"/>
            </a:xfrm>
            <a:solidFill>
              <a:schemeClr val="bg1">
                <a:lumMod val="75000"/>
              </a:schemeClr>
            </a:solidFill>
          </p:grpSpPr>
          <p:sp>
            <p:nvSpPr>
              <p:cNvPr id="34" name="38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35" name="39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a:solidFill>
                      <a:srgbClr val="FFFFFF"/>
                    </a:solidFill>
                    <a:ea typeface="ＭＳ Ｐゴシック" pitchFamily="1" charset="-128"/>
                  </a:rPr>
                  <a:t>6</a:t>
                </a:r>
              </a:p>
            </p:txBody>
          </p:sp>
        </p:grpSp>
        <p:sp>
          <p:nvSpPr>
            <p:cNvPr id="41" name="40 CuadroTexto"/>
            <p:cNvSpPr txBox="1">
              <a:spLocks/>
            </p:cNvSpPr>
            <p:nvPr/>
          </p:nvSpPr>
          <p:spPr>
            <a:xfrm>
              <a:off x="1370376" y="4434168"/>
              <a:ext cx="6846248" cy="523220"/>
            </a:xfrm>
            <a:prstGeom prst="rect">
              <a:avLst/>
            </a:prstGeom>
            <a:noFill/>
          </p:spPr>
          <p:txBody>
            <a:bodyPr wrap="square" rtlCol="0">
              <a:noAutofit/>
            </a:bodyPr>
            <a:lstStyle/>
            <a:p>
              <a:r>
                <a:rPr lang="en-US" sz="1800" b="1" dirty="0">
                  <a:solidFill>
                    <a:schemeClr val="bg1"/>
                  </a:solidFill>
                </a:rPr>
                <a:t>Capital Actions – Current Inventory and Forecasted Actions for </a:t>
              </a:r>
              <a:r>
                <a:rPr lang="en-US" sz="1800" b="1" dirty="0" smtClean="0">
                  <a:solidFill>
                    <a:schemeClr val="bg1"/>
                  </a:solidFill>
                </a:rPr>
                <a:t>CCA</a:t>
              </a:r>
              <a:r>
                <a:rPr lang="en-US" sz="1800" b="1" dirty="0">
                  <a:solidFill>
                    <a:schemeClr val="bg1"/>
                  </a:solidFill>
                  <a:ea typeface="ＭＳ Ｐゴシック" pitchFamily="1" charset="-128"/>
                </a:rPr>
                <a:t>R</a:t>
              </a:r>
            </a:p>
          </p:txBody>
        </p:sp>
        <p:sp>
          <p:nvSpPr>
            <p:cNvPr id="42" name="35 Rectángulo redondeado"/>
            <p:cNvSpPr/>
            <p:nvPr/>
          </p:nvSpPr>
          <p:spPr>
            <a:xfrm>
              <a:off x="1079760" y="5194967"/>
              <a:ext cx="7333014"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endParaRPr lang="en-US" sz="2400" b="1" dirty="0">
                <a:solidFill>
                  <a:srgbClr val="FFFFFF"/>
                </a:solidFill>
                <a:ea typeface="ＭＳ Ｐゴシック" pitchFamily="1" charset="-128"/>
              </a:endParaRPr>
            </a:p>
          </p:txBody>
        </p:sp>
        <p:grpSp>
          <p:nvGrpSpPr>
            <p:cNvPr id="43" name="37 Grupo"/>
            <p:cNvGrpSpPr/>
            <p:nvPr/>
          </p:nvGrpSpPr>
          <p:grpSpPr>
            <a:xfrm>
              <a:off x="636996" y="5165269"/>
              <a:ext cx="640080" cy="640080"/>
              <a:chOff x="1554076" y="1086644"/>
              <a:chExt cx="792088" cy="792088"/>
            </a:xfrm>
            <a:solidFill>
              <a:schemeClr val="bg1">
                <a:lumMod val="75000"/>
              </a:schemeClr>
            </a:solidFill>
          </p:grpSpPr>
          <p:sp>
            <p:nvSpPr>
              <p:cNvPr id="44" name="38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45" name="39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rgbClr val="FFFFFF"/>
                    </a:solidFill>
                    <a:ea typeface="ＭＳ Ｐゴシック" pitchFamily="1" charset="-128"/>
                  </a:rPr>
                  <a:t>7</a:t>
                </a:r>
                <a:endParaRPr lang="en-US" sz="2000" b="1" dirty="0">
                  <a:solidFill>
                    <a:srgbClr val="FFFFFF"/>
                  </a:solidFill>
                  <a:ea typeface="ＭＳ Ｐゴシック" pitchFamily="1" charset="-128"/>
                </a:endParaRPr>
              </a:p>
            </p:txBody>
          </p:sp>
        </p:grpSp>
        <p:sp>
          <p:nvSpPr>
            <p:cNvPr id="46" name="40 CuadroTexto"/>
            <p:cNvSpPr txBox="1">
              <a:spLocks/>
            </p:cNvSpPr>
            <p:nvPr/>
          </p:nvSpPr>
          <p:spPr>
            <a:xfrm>
              <a:off x="1396312" y="5296712"/>
              <a:ext cx="6846248" cy="523220"/>
            </a:xfrm>
            <a:prstGeom prst="rect">
              <a:avLst/>
            </a:prstGeom>
            <a:noFill/>
          </p:spPr>
          <p:txBody>
            <a:bodyPr wrap="square" rtlCol="0">
              <a:noAutofit/>
            </a:bodyPr>
            <a:lstStyle/>
            <a:p>
              <a:r>
                <a:rPr lang="en-US" sz="1800" b="1" dirty="0">
                  <a:solidFill>
                    <a:schemeClr val="bg1"/>
                  </a:solidFill>
                </a:rPr>
                <a:t>Non-Macro Strategic Assumptions for </a:t>
              </a:r>
              <a:r>
                <a:rPr lang="en-US" sz="1800" b="1" dirty="0" smtClean="0">
                  <a:solidFill>
                    <a:schemeClr val="bg1"/>
                  </a:solidFill>
                </a:rPr>
                <a:t>CCA</a:t>
              </a:r>
              <a:r>
                <a:rPr lang="en-US" sz="1800" b="1" dirty="0" smtClean="0">
                  <a:solidFill>
                    <a:schemeClr val="bg1"/>
                  </a:solidFill>
                  <a:ea typeface="ＭＳ Ｐゴシック" pitchFamily="1" charset="-128"/>
                </a:rPr>
                <a:t>R</a:t>
              </a:r>
              <a:endParaRPr lang="en-US" sz="1800" b="1" dirty="0">
                <a:solidFill>
                  <a:schemeClr val="bg1"/>
                </a:solidFill>
                <a:ea typeface="ＭＳ Ｐゴシック" pitchFamily="1" charset="-128"/>
              </a:endParaRPr>
            </a:p>
          </p:txBody>
        </p:sp>
      </p:grpSp>
    </p:spTree>
    <p:extLst>
      <p:ext uri="{BB962C8B-B14F-4D97-AF65-F5344CB8AC3E}">
        <p14:creationId xmlns:p14="http://schemas.microsoft.com/office/powerpoint/2010/main" val="35110129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p:cNvSpPr>
            <a:spLocks noChangeArrowheads="1"/>
          </p:cNvSpPr>
          <p:nvPr>
            <p:custDataLst>
              <p:tags r:id="rId1"/>
            </p:custDataLst>
          </p:nvPr>
        </p:nvSpPr>
        <p:spPr bwMode="auto">
          <a:xfrm>
            <a:off x="222304" y="1210307"/>
            <a:ext cx="8783637" cy="4534334"/>
          </a:xfrm>
          <a:prstGeom prst="rect">
            <a:avLst/>
          </a:prstGeom>
          <a:solidFill>
            <a:schemeClr val="bg1"/>
          </a:solidFill>
          <a:ln w="9525" algn="ctr">
            <a:solidFill>
              <a:schemeClr val="accent2"/>
            </a:solidFill>
            <a:round/>
            <a:headEnd/>
            <a:tailEnd/>
          </a:ln>
          <a:effectLst>
            <a:outerShdw blurRad="50800" dist="38100" dir="5400000" algn="t" rotWithShape="0">
              <a:prstClr val="black">
                <a:alpha val="40000"/>
              </a:prstClr>
            </a:outerShdw>
          </a:effectLst>
          <a:extLst/>
        </p:spPr>
        <p:txBody>
          <a:bodyPr anchor="ctr"/>
          <a:lstStyle/>
          <a:p>
            <a:pPr algn="ctr" defTabSz="820738" eaLnBrk="0" hangingPunct="0"/>
            <a:endParaRPr lang="es-ES" altLang="es-ES" sz="1600" b="1" dirty="0">
              <a:solidFill>
                <a:srgbClr val="FFFFFF"/>
              </a:solidFill>
              <a:cs typeface="Arial" charset="0"/>
            </a:endParaRPr>
          </a:p>
        </p:txBody>
      </p:sp>
      <p:sp>
        <p:nvSpPr>
          <p:cNvPr id="11" name="Text Box 28"/>
          <p:cNvSpPr txBox="1">
            <a:spLocks noChangeArrowheads="1"/>
          </p:cNvSpPr>
          <p:nvPr>
            <p:custDataLst>
              <p:tags r:id="rId2"/>
            </p:custDataLst>
          </p:nvPr>
        </p:nvSpPr>
        <p:spPr bwMode="auto">
          <a:xfrm>
            <a:off x="233898" y="1241408"/>
            <a:ext cx="8783637" cy="4293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en-US"/>
            </a:defPPr>
            <a:lvl1pPr indent="0" defTabSz="820738" eaLnBrk="0" fontAlgn="base" hangingPunct="0">
              <a:spcBef>
                <a:spcPts val="600"/>
              </a:spcBef>
              <a:spcAft>
                <a:spcPct val="0"/>
              </a:spcAft>
              <a:buClr>
                <a:srgbClr val="FF0000"/>
              </a:buClr>
              <a:buSzPct val="120000"/>
              <a:defRPr sz="1600" b="1">
                <a:solidFill>
                  <a:srgbClr val="000000"/>
                </a:solidFill>
                <a:latin typeface="Arial" pitchFamily="34" charset="0"/>
                <a:cs typeface="Arial" charset="0"/>
              </a:defRPr>
            </a:lvl1pPr>
            <a:lvl2pPr marL="766762" lvl="1" indent="-285750" defTabSz="820738" eaLnBrk="0" fontAlgn="base" hangingPunct="0">
              <a:spcBef>
                <a:spcPts val="600"/>
              </a:spcBef>
              <a:spcAft>
                <a:spcPct val="0"/>
              </a:spcAft>
              <a:buClr>
                <a:srgbClr val="FF0000"/>
              </a:buClr>
              <a:buSzPct val="120000"/>
              <a:buFont typeface="Wingdings" panose="05000000000000000000" pitchFamily="2" charset="2"/>
              <a:buChar char="§"/>
              <a:defRPr sz="1600" b="0">
                <a:solidFill>
                  <a:srgbClr val="000000"/>
                </a:solidFill>
                <a:latin typeface="Arial" pitchFamily="34" charset="0"/>
                <a:cs typeface="Arial" charset="0"/>
              </a:defRPr>
            </a:lvl2pPr>
            <a:lvl3pPr marL="1166812" lvl="2" indent="-228600" defTabSz="820738" eaLnBrk="0" fontAlgn="base" hangingPunct="0">
              <a:spcBef>
                <a:spcPts val="600"/>
              </a:spcBef>
              <a:spcAft>
                <a:spcPct val="0"/>
              </a:spcAft>
              <a:buClr>
                <a:srgbClr val="FF0000"/>
              </a:buClr>
              <a:buSzPct val="120000"/>
              <a:buFont typeface="Wingdings" panose="05000000000000000000" pitchFamily="2" charset="2"/>
              <a:buChar char="§"/>
              <a:defRPr sz="1600" b="0">
                <a:solidFill>
                  <a:srgbClr val="000000"/>
                </a:solidFill>
                <a:latin typeface="Arial" pitchFamily="34" charset="0"/>
                <a:cs typeface="Arial" charset="0"/>
              </a:defRPr>
            </a:lvl3pPr>
            <a:lvl4pPr marL="1600200" indent="-228600" defTabSz="820738" eaLnBrk="0" hangingPunct="0">
              <a:defRPr sz="1600" b="1">
                <a:solidFill>
                  <a:schemeClr val="bg1"/>
                </a:solidFill>
                <a:latin typeface="Arial" pitchFamily="34" charset="0"/>
              </a:defRPr>
            </a:lvl4pPr>
            <a:lvl5pPr marL="2057400" indent="-228600" defTabSz="820738" eaLnBrk="0" hangingPunct="0">
              <a:defRPr sz="1600" b="1">
                <a:solidFill>
                  <a:schemeClr val="bg1"/>
                </a:solidFill>
                <a:latin typeface="Arial" pitchFamily="34" charset="0"/>
              </a:defRPr>
            </a:lvl5pPr>
            <a:lvl6pPr marL="2514600" indent="-228600" defTabSz="820738" eaLnBrk="0" fontAlgn="base" hangingPunct="0">
              <a:spcBef>
                <a:spcPct val="0"/>
              </a:spcBef>
              <a:spcAft>
                <a:spcPct val="0"/>
              </a:spcAft>
              <a:defRPr sz="1600" b="1">
                <a:solidFill>
                  <a:schemeClr val="bg1"/>
                </a:solidFill>
                <a:latin typeface="Arial" pitchFamily="34" charset="0"/>
              </a:defRPr>
            </a:lvl6pPr>
            <a:lvl7pPr marL="2971800" indent="-228600" defTabSz="820738" eaLnBrk="0" fontAlgn="base" hangingPunct="0">
              <a:spcBef>
                <a:spcPct val="0"/>
              </a:spcBef>
              <a:spcAft>
                <a:spcPct val="0"/>
              </a:spcAft>
              <a:defRPr sz="1600" b="1">
                <a:solidFill>
                  <a:schemeClr val="bg1"/>
                </a:solidFill>
                <a:latin typeface="Arial" pitchFamily="34" charset="0"/>
              </a:defRPr>
            </a:lvl7pPr>
            <a:lvl8pPr marL="3429000" indent="-228600" defTabSz="820738" eaLnBrk="0" fontAlgn="base" hangingPunct="0">
              <a:spcBef>
                <a:spcPct val="0"/>
              </a:spcBef>
              <a:spcAft>
                <a:spcPct val="0"/>
              </a:spcAft>
              <a:defRPr sz="1600" b="1">
                <a:solidFill>
                  <a:schemeClr val="bg1"/>
                </a:solidFill>
                <a:latin typeface="Arial" pitchFamily="34" charset="0"/>
              </a:defRPr>
            </a:lvl8pPr>
            <a:lvl9pPr marL="3886200" indent="-228600" defTabSz="820738" eaLnBrk="0" fontAlgn="base" hangingPunct="0">
              <a:spcBef>
                <a:spcPct val="0"/>
              </a:spcBef>
              <a:spcAft>
                <a:spcPct val="0"/>
              </a:spcAft>
              <a:defRPr sz="1600" b="1">
                <a:solidFill>
                  <a:schemeClr val="bg1"/>
                </a:solidFill>
                <a:latin typeface="Arial" pitchFamily="34" charset="0"/>
              </a:defRPr>
            </a:lvl9pPr>
          </a:lstStyle>
          <a:p>
            <a:pPr lvl="1">
              <a:lnSpc>
                <a:spcPct val="200000"/>
              </a:lnSpc>
            </a:pPr>
            <a:r>
              <a:rPr lang="en-US" sz="1800" b="1" dirty="0" smtClean="0"/>
              <a:t>2015 updated with Q4 closing numbers</a:t>
            </a:r>
          </a:p>
          <a:p>
            <a:pPr lvl="1">
              <a:lnSpc>
                <a:spcPct val="200000"/>
              </a:lnSpc>
            </a:pPr>
            <a:r>
              <a:rPr lang="en-US" sz="1800" b="1" dirty="0" smtClean="0"/>
              <a:t>Baseline </a:t>
            </a:r>
            <a:r>
              <a:rPr lang="en-US" sz="1800" b="1" dirty="0"/>
              <a:t>scenario: </a:t>
            </a:r>
            <a:endParaRPr lang="en-US" sz="1800" b="1" dirty="0" smtClean="0"/>
          </a:p>
          <a:p>
            <a:pPr lvl="2">
              <a:lnSpc>
                <a:spcPct val="150000"/>
              </a:lnSpc>
            </a:pPr>
            <a:r>
              <a:rPr lang="en-US" sz="1800" b="1" dirty="0" smtClean="0"/>
              <a:t>2016 updated with latest version of budget.</a:t>
            </a:r>
          </a:p>
          <a:p>
            <a:pPr lvl="2">
              <a:lnSpc>
                <a:spcPct val="150000"/>
              </a:lnSpc>
            </a:pPr>
            <a:r>
              <a:rPr lang="en-US" sz="1800" b="1" dirty="0" smtClean="0"/>
              <a:t>2017-2018 equal to p18</a:t>
            </a:r>
          </a:p>
          <a:p>
            <a:pPr lvl="1">
              <a:lnSpc>
                <a:spcPct val="200000"/>
              </a:lnSpc>
            </a:pPr>
            <a:r>
              <a:rPr lang="en-US" sz="1800" b="1" dirty="0" smtClean="0"/>
              <a:t>Global </a:t>
            </a:r>
            <a:r>
              <a:rPr lang="en-US" sz="1800" b="1" dirty="0"/>
              <a:t>stress scenario</a:t>
            </a:r>
            <a:r>
              <a:rPr lang="en-US" sz="1800" b="1" dirty="0" smtClean="0"/>
              <a:t>: Dry Run In Progress</a:t>
            </a:r>
          </a:p>
          <a:p>
            <a:pPr lvl="2">
              <a:lnSpc>
                <a:spcPct val="150000"/>
              </a:lnSpc>
            </a:pPr>
            <a:r>
              <a:rPr lang="en-US" sz="1800" b="1" dirty="0" smtClean="0"/>
              <a:t>Balance walk for loans and deposits is completed</a:t>
            </a:r>
          </a:p>
          <a:p>
            <a:pPr lvl="2">
              <a:lnSpc>
                <a:spcPct val="150000"/>
              </a:lnSpc>
            </a:pPr>
            <a:r>
              <a:rPr lang="en-US" sz="1800" b="1" dirty="0"/>
              <a:t>Complete balance sheet and income statement, with final Treasury inputs by EOD </a:t>
            </a:r>
            <a:r>
              <a:rPr lang="en-US" sz="1800" b="1" dirty="0" smtClean="0"/>
              <a:t>Thursday (Feb. 4</a:t>
            </a:r>
            <a:r>
              <a:rPr lang="en-US" sz="1800" b="1" baseline="30000" dirty="0" smtClean="0"/>
              <a:t>th</a:t>
            </a:r>
            <a:r>
              <a:rPr lang="en-US" sz="1800" b="1" dirty="0" smtClean="0"/>
              <a:t>)</a:t>
            </a:r>
            <a:r>
              <a:rPr lang="en-US" sz="1800" dirty="0" smtClean="0"/>
              <a:t>.</a:t>
            </a:r>
            <a:endParaRPr lang="en-US" sz="1800" b="1" dirty="0" smtClean="0"/>
          </a:p>
        </p:txBody>
      </p:sp>
      <p:sp>
        <p:nvSpPr>
          <p:cNvPr id="12" name="Text Box 6"/>
          <p:cNvSpPr txBox="1">
            <a:spLocks noChangeArrowheads="1"/>
          </p:cNvSpPr>
          <p:nvPr>
            <p:custDataLst>
              <p:tags r:id="rId3"/>
            </p:custDataLst>
          </p:nvPr>
        </p:nvSpPr>
        <p:spPr bwMode="auto">
          <a:xfrm>
            <a:off x="227548" y="812300"/>
            <a:ext cx="8796337" cy="393974"/>
          </a:xfrm>
          <a:prstGeom prst="rect">
            <a:avLst/>
          </a:prstGeom>
          <a:solidFill>
            <a:srgbClr val="CBCBCB"/>
          </a:solidFill>
          <a:ln>
            <a:headEnd/>
            <a:tailEnd/>
          </a:ln>
          <a:extLst/>
        </p:spPr>
        <p:style>
          <a:lnRef idx="0">
            <a:schemeClr val="accent2"/>
          </a:lnRef>
          <a:fillRef idx="3">
            <a:schemeClr val="accent2"/>
          </a:fillRef>
          <a:effectRef idx="3">
            <a:schemeClr val="accent2"/>
          </a:effectRef>
          <a:fontRef idx="minor">
            <a:schemeClr val="lt1"/>
          </a:fontRef>
        </p:style>
        <p:txBody>
          <a:bodyPr wrap="none" anchor="ctr"/>
          <a:lstStyle>
            <a:defPPr>
              <a:defRPr lang="es-ES"/>
            </a:defPPr>
            <a:lvl1pPr algn="ctr" fontAlgn="base">
              <a:spcBef>
                <a:spcPct val="0"/>
              </a:spcBef>
              <a:spcAft>
                <a:spcPct val="0"/>
              </a:spcAft>
              <a:defRPr b="1">
                <a:solidFill>
                  <a:srgbClr val="FFFFFF"/>
                </a:solidFill>
                <a:latin typeface="Arial" pitchFamily="34" charset="0"/>
              </a:defRPr>
            </a:lvl1pPr>
            <a:lvl2pPr marL="742950" indent="-285750" eaLnBrk="0" hangingPunct="0">
              <a:defRPr sz="1600" b="1">
                <a:solidFill>
                  <a:schemeClr val="bg1"/>
                </a:solidFill>
                <a:latin typeface="Arial" pitchFamily="34" charset="0"/>
              </a:defRPr>
            </a:lvl2pPr>
            <a:lvl3pPr marL="1143000" indent="-228600" eaLnBrk="0" hangingPunct="0">
              <a:defRPr sz="1600" b="1">
                <a:solidFill>
                  <a:schemeClr val="bg1"/>
                </a:solidFill>
                <a:latin typeface="Arial" pitchFamily="34" charset="0"/>
              </a:defRPr>
            </a:lvl3pPr>
            <a:lvl4pPr marL="1600200" indent="-228600" eaLnBrk="0" hangingPunct="0">
              <a:defRPr sz="1600" b="1">
                <a:solidFill>
                  <a:schemeClr val="bg1"/>
                </a:solidFill>
                <a:latin typeface="Arial" pitchFamily="34" charset="0"/>
              </a:defRPr>
            </a:lvl4pPr>
            <a:lvl5pPr marL="2057400" indent="-228600" eaLnBrk="0" hangingPunct="0">
              <a:defRPr sz="1600" b="1">
                <a:solidFill>
                  <a:schemeClr val="bg1"/>
                </a:solidFill>
                <a:latin typeface="Arial" pitchFamily="34" charset="0"/>
              </a:defRPr>
            </a:lvl5pPr>
            <a:lvl6pPr marL="2514600" indent="-228600" eaLnBrk="0" fontAlgn="base" hangingPunct="0">
              <a:spcBef>
                <a:spcPct val="0"/>
              </a:spcBef>
              <a:spcAft>
                <a:spcPct val="0"/>
              </a:spcAft>
              <a:defRPr sz="1600" b="1">
                <a:solidFill>
                  <a:schemeClr val="bg1"/>
                </a:solidFill>
                <a:latin typeface="Arial" pitchFamily="34" charset="0"/>
              </a:defRPr>
            </a:lvl6pPr>
            <a:lvl7pPr marL="2971800" indent="-228600" eaLnBrk="0" fontAlgn="base" hangingPunct="0">
              <a:spcBef>
                <a:spcPct val="0"/>
              </a:spcBef>
              <a:spcAft>
                <a:spcPct val="0"/>
              </a:spcAft>
              <a:defRPr sz="1600" b="1">
                <a:solidFill>
                  <a:schemeClr val="bg1"/>
                </a:solidFill>
                <a:latin typeface="Arial" pitchFamily="34" charset="0"/>
              </a:defRPr>
            </a:lvl7pPr>
            <a:lvl8pPr marL="3429000" indent="-228600" eaLnBrk="0" fontAlgn="base" hangingPunct="0">
              <a:spcBef>
                <a:spcPct val="0"/>
              </a:spcBef>
              <a:spcAft>
                <a:spcPct val="0"/>
              </a:spcAft>
              <a:defRPr sz="1600" b="1">
                <a:solidFill>
                  <a:schemeClr val="bg1"/>
                </a:solidFill>
                <a:latin typeface="Arial" pitchFamily="34" charset="0"/>
              </a:defRPr>
            </a:lvl8pPr>
            <a:lvl9pPr marL="3886200" indent="-228600" eaLnBrk="0" fontAlgn="base" hangingPunct="0">
              <a:spcBef>
                <a:spcPct val="0"/>
              </a:spcBef>
              <a:spcAft>
                <a:spcPct val="0"/>
              </a:spcAft>
              <a:defRPr sz="1600" b="1">
                <a:solidFill>
                  <a:schemeClr val="bg1"/>
                </a:solidFill>
                <a:latin typeface="Arial" pitchFamily="34" charset="0"/>
              </a:defRPr>
            </a:lvl9pPr>
          </a:lstStyle>
          <a:p>
            <a:r>
              <a:rPr lang="es-ES" altLang="es-ES" dirty="0" smtClean="0">
                <a:solidFill>
                  <a:schemeClr val="tx1"/>
                </a:solidFill>
              </a:rPr>
              <a:t>Status</a:t>
            </a:r>
            <a:endParaRPr lang="es-ES" altLang="es-ES" dirty="0">
              <a:solidFill>
                <a:schemeClr val="tx1"/>
              </a:solidFill>
            </a:endParaRPr>
          </a:p>
        </p:txBody>
      </p:sp>
      <p:sp>
        <p:nvSpPr>
          <p:cNvPr id="7" name="Rectangle 18"/>
          <p:cNvSpPr>
            <a:spLocks noChangeArrowheads="1"/>
          </p:cNvSpPr>
          <p:nvPr/>
        </p:nvSpPr>
        <p:spPr bwMode="auto">
          <a:xfrm>
            <a:off x="306775" y="311725"/>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2015 ICAAP Status</a:t>
            </a:r>
            <a:endParaRPr lang="en-US" sz="2400" b="1" dirty="0">
              <a:solidFill>
                <a:srgbClr val="000000"/>
              </a:solidFill>
              <a:ea typeface="ＭＳ Ｐゴシック" pitchFamily="1" charset="-128"/>
            </a:endParaRPr>
          </a:p>
        </p:txBody>
      </p:sp>
      <p:sp>
        <p:nvSpPr>
          <p:cNvPr id="9" name="26 Elipse"/>
          <p:cNvSpPr/>
          <p:nvPr/>
        </p:nvSpPr>
        <p:spPr>
          <a:xfrm>
            <a:off x="7977024" y="66675"/>
            <a:ext cx="640080" cy="640080"/>
          </a:xfrm>
          <a:prstGeom prst="ellipse">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10" name="27 CuadroTexto"/>
          <p:cNvSpPr txBox="1"/>
          <p:nvPr/>
        </p:nvSpPr>
        <p:spPr>
          <a:xfrm>
            <a:off x="8120452" y="186659"/>
            <a:ext cx="353223" cy="400110"/>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rgbClr val="FFFFFF"/>
                </a:solidFill>
                <a:ea typeface="ＭＳ Ｐゴシック" pitchFamily="1" charset="-128"/>
              </a:rPr>
              <a:t>1</a:t>
            </a:r>
            <a:endParaRPr lang="en-US" sz="2000" b="1" dirty="0">
              <a:solidFill>
                <a:srgbClr val="FFFFFF"/>
              </a:solidFill>
              <a:ea typeface="ＭＳ Ｐゴシック" pitchFamily="1" charset="-128"/>
            </a:endParaRPr>
          </a:p>
        </p:txBody>
      </p:sp>
    </p:spTree>
    <p:extLst>
      <p:ext uri="{BB962C8B-B14F-4D97-AF65-F5344CB8AC3E}">
        <p14:creationId xmlns:p14="http://schemas.microsoft.com/office/powerpoint/2010/main" val="17465159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9266" name="Object 1" hidden="1"/>
          <p:cNvGraphicFramePr>
            <a:graphicFrameLocks noChangeAspect="1"/>
          </p:cNvGraphicFramePr>
          <p:nvPr>
            <p:custDataLst>
              <p:tags r:id="rId2"/>
            </p:custDataLst>
          </p:nvPr>
        </p:nvGraphicFramePr>
        <p:xfrm>
          <a:off x="1590" y="1592"/>
          <a:ext cx="1587" cy="1587"/>
        </p:xfrm>
        <a:graphic>
          <a:graphicData uri="http://schemas.openxmlformats.org/presentationml/2006/ole">
            <mc:AlternateContent xmlns:mc="http://schemas.openxmlformats.org/markup-compatibility/2006">
              <mc:Choice xmlns:v="urn:schemas-microsoft-com:vml" Requires="v">
                <p:oleObj spid="_x0000_s6169" name="think-cell Slide" r:id="rId5" imgW="360" imgH="360" progId="TCLayout.ActiveDocument.1">
                  <p:embed/>
                </p:oleObj>
              </mc:Choice>
              <mc:Fallback>
                <p:oleObj name="think-cell Slide" r:id="rId5" imgW="360" imgH="360"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0" y="1592"/>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p:cNvSpPr txBox="1"/>
          <p:nvPr/>
        </p:nvSpPr>
        <p:spPr>
          <a:xfrm>
            <a:off x="6781800" y="1209782"/>
            <a:ext cx="609600" cy="369332"/>
          </a:xfrm>
          <a:prstGeom prst="rect">
            <a:avLst/>
          </a:prstGeom>
          <a:noFill/>
        </p:spPr>
        <p:txBody>
          <a:bodyPr wrap="square" rtlCol="0">
            <a:spAutoFit/>
          </a:bodyPr>
          <a:lstStyle/>
          <a:p>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883266835"/>
              </p:ext>
            </p:extLst>
          </p:nvPr>
        </p:nvGraphicFramePr>
        <p:xfrm>
          <a:off x="533404" y="1405561"/>
          <a:ext cx="8189913" cy="381000"/>
        </p:xfrm>
        <a:graphic>
          <a:graphicData uri="http://schemas.openxmlformats.org/drawingml/2006/table">
            <a:tbl>
              <a:tblPr>
                <a:tableStyleId>{5C22544A-7EE6-4342-B048-85BDC9FD1C3A}</a:tableStyleId>
              </a:tblPr>
              <a:tblGrid>
                <a:gridCol w="295832"/>
                <a:gridCol w="295832"/>
                <a:gridCol w="295832"/>
                <a:gridCol w="295832"/>
                <a:gridCol w="295832"/>
                <a:gridCol w="326974"/>
                <a:gridCol w="326974"/>
                <a:gridCol w="326974"/>
                <a:gridCol w="280264"/>
                <a:gridCol w="217983"/>
                <a:gridCol w="326974"/>
                <a:gridCol w="326974"/>
                <a:gridCol w="326974"/>
                <a:gridCol w="342543"/>
                <a:gridCol w="326974"/>
                <a:gridCol w="326974"/>
                <a:gridCol w="326974"/>
                <a:gridCol w="389255"/>
                <a:gridCol w="326974"/>
                <a:gridCol w="326974"/>
                <a:gridCol w="326974"/>
                <a:gridCol w="358115"/>
                <a:gridCol w="217983"/>
                <a:gridCol w="326974"/>
                <a:gridCol w="326974"/>
                <a:gridCol w="326974"/>
              </a:tblGrid>
              <a:tr h="190500">
                <a:tc gridSpan="4">
                  <a:txBody>
                    <a:bodyPr/>
                    <a:lstStyle/>
                    <a:p>
                      <a:pPr algn="ctr" fontAlgn="b"/>
                      <a:r>
                        <a:rPr lang="en-US" sz="1100" b="1" i="0" u="none" strike="noStrike" dirty="0" smtClean="0">
                          <a:solidFill>
                            <a:schemeClr val="bg1"/>
                          </a:solidFill>
                          <a:effectLst/>
                          <a:latin typeface="Calibri"/>
                        </a:rPr>
                        <a:t>November ‘15</a:t>
                      </a:r>
                      <a:endParaRPr lang="en-US" sz="1100" b="1" i="0" u="none" strike="noStrike" dirty="0">
                        <a:solidFill>
                          <a:schemeClr val="bg1"/>
                        </a:solidFill>
                        <a:effectLst/>
                        <a:latin typeface="Calibri"/>
                      </a:endParaRPr>
                    </a:p>
                  </a:txBody>
                  <a:tcPr marL="9525" marR="9525" marT="9525" marB="0" anchor="b">
                    <a:solidFill>
                      <a:srgbClr val="FF0000"/>
                    </a:solidFill>
                  </a:tcPr>
                </a:tc>
                <a:tc hMerge="1">
                  <a:txBody>
                    <a:bodyPr/>
                    <a:lstStyle/>
                    <a:p>
                      <a:pPr algn="ctr" fontAlgn="b"/>
                      <a:endParaRPr lang="en-US" sz="1100" b="0" i="0" u="none" strike="noStrike" dirty="0">
                        <a:solidFill>
                          <a:srgbClr val="000000"/>
                        </a:solidFill>
                        <a:effectLst/>
                        <a:latin typeface="Calibri"/>
                      </a:endParaRPr>
                    </a:p>
                  </a:txBody>
                  <a:tcPr marL="9525" marR="9525" marT="9525" marB="0" anchor="b"/>
                </a:tc>
                <a:tc hMerge="1">
                  <a:txBody>
                    <a:bodyPr/>
                    <a:lstStyle/>
                    <a:p>
                      <a:pPr algn="ctr" fontAlgn="b"/>
                      <a:endParaRPr lang="en-US" sz="1100" b="0" i="0" u="none" strike="noStrike" dirty="0">
                        <a:solidFill>
                          <a:srgbClr val="000000"/>
                        </a:solidFill>
                        <a:effectLst/>
                        <a:latin typeface="Calibri"/>
                      </a:endParaRPr>
                    </a:p>
                  </a:txBody>
                  <a:tcPr marL="9525" marR="9525" marT="9525" marB="0" anchor="b"/>
                </a:tc>
                <a:tc hMerge="1">
                  <a:txBody>
                    <a:bodyPr/>
                    <a:lstStyle/>
                    <a:p>
                      <a:pPr algn="ctr" fontAlgn="b"/>
                      <a:endParaRPr lang="en-US" sz="1100" b="0" i="0" u="none" strike="noStrike" dirty="0">
                        <a:solidFill>
                          <a:srgbClr val="000000"/>
                        </a:solidFill>
                        <a:effectLst/>
                        <a:latin typeface="Calibri"/>
                      </a:endParaRPr>
                    </a:p>
                  </a:txBody>
                  <a:tcPr marL="9525" marR="9525" marT="9525" marB="0" anchor="b"/>
                </a:tc>
                <a:tc gridSpan="4">
                  <a:txBody>
                    <a:bodyPr/>
                    <a:lstStyle/>
                    <a:p>
                      <a:pPr algn="ctr" fontAlgn="b"/>
                      <a:r>
                        <a:rPr lang="en-US" sz="1100" b="1" u="none" strike="noStrike" dirty="0" smtClean="0">
                          <a:solidFill>
                            <a:schemeClr val="bg1"/>
                          </a:solidFill>
                          <a:effectLst/>
                        </a:rPr>
                        <a:t>December ‘15</a:t>
                      </a:r>
                      <a:endParaRPr lang="en-US" sz="1100" b="1" i="0" u="none" strike="noStrike" dirty="0">
                        <a:solidFill>
                          <a:schemeClr val="bg1"/>
                        </a:solidFill>
                        <a:effectLst/>
                        <a:latin typeface="Calibri"/>
                      </a:endParaRPr>
                    </a:p>
                  </a:txBody>
                  <a:tcPr marL="9525" marR="9525" marT="9525" marB="0" anchor="b">
                    <a:solidFill>
                      <a:srgbClr val="FF000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fontAlgn="b"/>
                      <a:r>
                        <a:rPr lang="en-US" sz="1100" b="1" u="none" strike="noStrike" dirty="0" smtClean="0">
                          <a:solidFill>
                            <a:schemeClr val="bg1"/>
                          </a:solidFill>
                          <a:effectLst/>
                        </a:rPr>
                        <a:t>January ‘16</a:t>
                      </a:r>
                      <a:endParaRPr lang="en-US" sz="1100" b="1" i="0" u="none" strike="noStrike" dirty="0">
                        <a:solidFill>
                          <a:schemeClr val="bg1"/>
                        </a:solidFill>
                        <a:effectLst/>
                        <a:latin typeface="Calibri"/>
                      </a:endParaRPr>
                    </a:p>
                  </a:txBody>
                  <a:tcPr marL="9525" marR="9525" marT="9525" marB="0" anchor="b">
                    <a:solidFill>
                      <a:srgbClr val="FF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1100" b="1" u="none" strike="noStrike" dirty="0" smtClean="0">
                          <a:solidFill>
                            <a:schemeClr val="bg1"/>
                          </a:solidFill>
                          <a:effectLst/>
                        </a:rPr>
                        <a:t>February ‘16</a:t>
                      </a:r>
                      <a:endParaRPr lang="en-US" sz="1100" b="1" i="0" u="none" strike="noStrike" dirty="0">
                        <a:solidFill>
                          <a:schemeClr val="bg1"/>
                        </a:solidFill>
                        <a:effectLst/>
                        <a:latin typeface="Calibri"/>
                      </a:endParaRPr>
                    </a:p>
                  </a:txBody>
                  <a:tcPr marL="9525" marR="9525" marT="9525" marB="0" anchor="b">
                    <a:solidFill>
                      <a:srgbClr val="FF000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1100" b="1" u="none" strike="noStrike" dirty="0" smtClean="0">
                          <a:solidFill>
                            <a:schemeClr val="bg1"/>
                          </a:solidFill>
                          <a:effectLst/>
                        </a:rPr>
                        <a:t>March ‘16</a:t>
                      </a:r>
                      <a:endParaRPr lang="en-US" sz="1100" b="1" i="0" u="none" strike="noStrike" dirty="0">
                        <a:solidFill>
                          <a:schemeClr val="bg1"/>
                        </a:solidFill>
                        <a:effectLst/>
                        <a:latin typeface="Calibri"/>
                      </a:endParaRPr>
                    </a:p>
                  </a:txBody>
                  <a:tcPr marL="9525" marR="9525" marT="9525" marB="0" anchor="b">
                    <a:solidFill>
                      <a:srgbClr val="FF000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fontAlgn="b"/>
                      <a:r>
                        <a:rPr lang="en-US" sz="1100" b="1" u="none" strike="noStrike" dirty="0" smtClean="0">
                          <a:solidFill>
                            <a:schemeClr val="bg1"/>
                          </a:solidFill>
                          <a:effectLst/>
                        </a:rPr>
                        <a:t>April ‘16</a:t>
                      </a:r>
                      <a:endParaRPr lang="en-US" sz="1100" b="1" i="0" u="none" strike="noStrike" dirty="0">
                        <a:solidFill>
                          <a:schemeClr val="bg1"/>
                        </a:solidFill>
                        <a:effectLst/>
                        <a:latin typeface="Calibri"/>
                      </a:endParaRPr>
                    </a:p>
                  </a:txBody>
                  <a:tcPr marL="9525" marR="9525" marT="9525" marB="0" anchor="b">
                    <a:solidFill>
                      <a:srgbClr val="FF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0500">
                <a:tc>
                  <a:txBody>
                    <a:bodyPr/>
                    <a:lstStyle/>
                    <a:p>
                      <a:pPr algn="ctr" fontAlgn="b"/>
                      <a:r>
                        <a:rPr lang="en-US" sz="1100" b="1" i="0" u="none" strike="noStrike" dirty="0" smtClean="0">
                          <a:solidFill>
                            <a:schemeClr val="bg1"/>
                          </a:solidFill>
                          <a:effectLst/>
                          <a:latin typeface="Calibri"/>
                        </a:rPr>
                        <a:t>6</a:t>
                      </a:r>
                      <a:endParaRPr lang="en-US" sz="1100" b="1" i="0" u="none" strike="noStrike" dirty="0">
                        <a:solidFill>
                          <a:schemeClr val="bg1"/>
                        </a:solidFill>
                        <a:effectLst/>
                        <a:latin typeface="Calibri"/>
                      </a:endParaRPr>
                    </a:p>
                  </a:txBody>
                  <a:tcPr marL="9525" marR="9525" marT="9525" marB="0" anchor="b">
                    <a:solidFill>
                      <a:srgbClr val="FF0000"/>
                    </a:solidFill>
                  </a:tcPr>
                </a:tc>
                <a:tc>
                  <a:txBody>
                    <a:bodyPr/>
                    <a:lstStyle/>
                    <a:p>
                      <a:pPr algn="ctr" fontAlgn="b"/>
                      <a:r>
                        <a:rPr lang="en-US" sz="1100" b="1" i="0" u="none" strike="noStrike" dirty="0" smtClean="0">
                          <a:solidFill>
                            <a:schemeClr val="bg1"/>
                          </a:solidFill>
                          <a:effectLst/>
                          <a:latin typeface="Calibri"/>
                        </a:rPr>
                        <a:t>13</a:t>
                      </a:r>
                      <a:endParaRPr lang="en-US" sz="1100" b="1" i="0" u="none" strike="noStrike" dirty="0">
                        <a:solidFill>
                          <a:schemeClr val="bg1"/>
                        </a:solidFill>
                        <a:effectLst/>
                        <a:latin typeface="Calibri"/>
                      </a:endParaRPr>
                    </a:p>
                  </a:txBody>
                  <a:tcPr marL="9525" marR="9525" marT="9525" marB="0" anchor="b">
                    <a:solidFill>
                      <a:srgbClr val="FF0000"/>
                    </a:solidFill>
                  </a:tcPr>
                </a:tc>
                <a:tc>
                  <a:txBody>
                    <a:bodyPr/>
                    <a:lstStyle/>
                    <a:p>
                      <a:pPr algn="ctr" fontAlgn="b"/>
                      <a:r>
                        <a:rPr lang="en-US" sz="1100" b="1" i="0" u="none" strike="noStrike" dirty="0" smtClean="0">
                          <a:solidFill>
                            <a:schemeClr val="bg1"/>
                          </a:solidFill>
                          <a:effectLst/>
                          <a:latin typeface="Calibri"/>
                        </a:rPr>
                        <a:t>20</a:t>
                      </a:r>
                      <a:endParaRPr lang="en-US" sz="1100" b="1" i="0" u="none" strike="noStrike" dirty="0">
                        <a:solidFill>
                          <a:schemeClr val="bg1"/>
                        </a:solidFill>
                        <a:effectLst/>
                        <a:latin typeface="Calibri"/>
                      </a:endParaRPr>
                    </a:p>
                  </a:txBody>
                  <a:tcPr marL="9525" marR="9525" marT="9525" marB="0" anchor="b">
                    <a:solidFill>
                      <a:srgbClr val="FF0000"/>
                    </a:solidFill>
                  </a:tcPr>
                </a:tc>
                <a:tc>
                  <a:txBody>
                    <a:bodyPr/>
                    <a:lstStyle/>
                    <a:p>
                      <a:pPr algn="ctr" fontAlgn="b"/>
                      <a:r>
                        <a:rPr lang="en-US" sz="1100" b="1" i="0" u="none" strike="noStrike" dirty="0" smtClean="0">
                          <a:solidFill>
                            <a:schemeClr val="bg1"/>
                          </a:solidFill>
                          <a:effectLst/>
                          <a:latin typeface="Calibri"/>
                        </a:rPr>
                        <a:t>27</a:t>
                      </a:r>
                      <a:endParaRPr lang="en-US" sz="1100" b="1" i="0" u="none" strike="noStrike" dirty="0">
                        <a:solidFill>
                          <a:schemeClr val="bg1"/>
                        </a:solidFill>
                        <a:effectLst/>
                        <a:latin typeface="Calibri"/>
                      </a:endParaRPr>
                    </a:p>
                  </a:txBody>
                  <a:tcPr marL="9525" marR="9525" marT="9525" marB="0" anchor="b">
                    <a:solidFill>
                      <a:srgbClr val="FF0000"/>
                    </a:solidFill>
                  </a:tcPr>
                </a:tc>
                <a:tc>
                  <a:txBody>
                    <a:bodyPr/>
                    <a:lstStyle/>
                    <a:p>
                      <a:pPr algn="ctr" fontAlgn="b"/>
                      <a:r>
                        <a:rPr lang="en-US" sz="1100" b="1" u="none" strike="noStrike" dirty="0">
                          <a:solidFill>
                            <a:schemeClr val="bg1"/>
                          </a:solidFill>
                          <a:effectLst/>
                        </a:rPr>
                        <a:t>4</a:t>
                      </a:r>
                      <a:endParaRPr lang="en-US" sz="1100" b="1" i="0" u="none" strike="noStrike" dirty="0">
                        <a:solidFill>
                          <a:schemeClr val="bg1"/>
                        </a:solidFill>
                        <a:effectLst/>
                        <a:latin typeface="Calibri"/>
                      </a:endParaRPr>
                    </a:p>
                  </a:txBody>
                  <a:tcPr marL="9525" marR="9525" marT="9525" marB="0" anchor="b">
                    <a:solidFill>
                      <a:srgbClr val="FF0000"/>
                    </a:solidFill>
                  </a:tcPr>
                </a:tc>
                <a:tc>
                  <a:txBody>
                    <a:bodyPr/>
                    <a:lstStyle/>
                    <a:p>
                      <a:pPr algn="ctr" fontAlgn="b"/>
                      <a:r>
                        <a:rPr lang="en-US" sz="1100" b="1" u="none" strike="noStrike" dirty="0">
                          <a:solidFill>
                            <a:schemeClr val="bg1"/>
                          </a:solidFill>
                          <a:effectLst/>
                        </a:rPr>
                        <a:t>11</a:t>
                      </a:r>
                      <a:endParaRPr lang="en-US" sz="1100" b="1" i="0" u="none" strike="noStrike" dirty="0">
                        <a:solidFill>
                          <a:schemeClr val="bg1"/>
                        </a:solidFill>
                        <a:effectLst/>
                        <a:latin typeface="Calibri"/>
                      </a:endParaRPr>
                    </a:p>
                  </a:txBody>
                  <a:tcPr marL="9525" marR="9525" marT="9525" marB="0" anchor="b">
                    <a:solidFill>
                      <a:srgbClr val="FF0000"/>
                    </a:solidFill>
                  </a:tcPr>
                </a:tc>
                <a:tc>
                  <a:txBody>
                    <a:bodyPr/>
                    <a:lstStyle/>
                    <a:p>
                      <a:pPr algn="ctr" fontAlgn="b"/>
                      <a:r>
                        <a:rPr lang="en-US" sz="1100" b="1" u="none" strike="noStrike" dirty="0">
                          <a:solidFill>
                            <a:schemeClr val="bg1"/>
                          </a:solidFill>
                          <a:effectLst/>
                        </a:rPr>
                        <a:t>18</a:t>
                      </a:r>
                      <a:endParaRPr lang="en-US" sz="1100" b="1" i="0" u="none" strike="noStrike" dirty="0">
                        <a:solidFill>
                          <a:schemeClr val="bg1"/>
                        </a:solidFill>
                        <a:effectLst/>
                        <a:latin typeface="Calibri"/>
                      </a:endParaRPr>
                    </a:p>
                  </a:txBody>
                  <a:tcPr marL="9525" marR="9525" marT="9525" marB="0" anchor="b">
                    <a:solidFill>
                      <a:srgbClr val="FF0000"/>
                    </a:solidFill>
                  </a:tcPr>
                </a:tc>
                <a:tc>
                  <a:txBody>
                    <a:bodyPr/>
                    <a:lstStyle/>
                    <a:p>
                      <a:pPr algn="ctr" fontAlgn="b"/>
                      <a:r>
                        <a:rPr lang="en-US" sz="1100" b="1" u="none" strike="noStrike" dirty="0">
                          <a:solidFill>
                            <a:schemeClr val="bg1"/>
                          </a:solidFill>
                          <a:effectLst/>
                        </a:rPr>
                        <a:t>25</a:t>
                      </a:r>
                      <a:endParaRPr lang="en-US" sz="1100" b="1" i="0" u="none" strike="noStrike" dirty="0">
                        <a:solidFill>
                          <a:schemeClr val="bg1"/>
                        </a:solidFill>
                        <a:effectLst/>
                        <a:latin typeface="Calibri"/>
                      </a:endParaRPr>
                    </a:p>
                  </a:txBody>
                  <a:tcPr marL="9525" marR="9525" marT="9525" marB="0" anchor="b">
                    <a:solidFill>
                      <a:srgbClr val="FF0000"/>
                    </a:solidFill>
                  </a:tcPr>
                </a:tc>
                <a:tc>
                  <a:txBody>
                    <a:bodyPr/>
                    <a:lstStyle/>
                    <a:p>
                      <a:pPr algn="ctr" fontAlgn="b"/>
                      <a:r>
                        <a:rPr lang="en-US" sz="1100" b="1" u="none" strike="noStrike" dirty="0">
                          <a:solidFill>
                            <a:schemeClr val="bg1"/>
                          </a:solidFill>
                          <a:effectLst/>
                        </a:rPr>
                        <a:t>1</a:t>
                      </a:r>
                      <a:endParaRPr lang="en-US" sz="1100" b="1" i="0" u="none" strike="noStrike" dirty="0">
                        <a:solidFill>
                          <a:schemeClr val="bg1"/>
                        </a:solidFill>
                        <a:effectLst/>
                        <a:latin typeface="Calibri"/>
                      </a:endParaRPr>
                    </a:p>
                  </a:txBody>
                  <a:tcPr marL="9525" marR="9525" marT="9525" marB="0" anchor="b">
                    <a:solidFill>
                      <a:srgbClr val="FF0000"/>
                    </a:solidFill>
                  </a:tcPr>
                </a:tc>
                <a:tc>
                  <a:txBody>
                    <a:bodyPr/>
                    <a:lstStyle/>
                    <a:p>
                      <a:pPr algn="ctr" fontAlgn="b"/>
                      <a:r>
                        <a:rPr lang="en-US" sz="1100" b="1" u="none" strike="noStrike" dirty="0">
                          <a:solidFill>
                            <a:schemeClr val="bg1"/>
                          </a:solidFill>
                          <a:effectLst/>
                        </a:rPr>
                        <a:t>8</a:t>
                      </a:r>
                      <a:endParaRPr lang="en-US" sz="1100" b="1" i="0" u="none" strike="noStrike" dirty="0">
                        <a:solidFill>
                          <a:schemeClr val="bg1"/>
                        </a:solidFill>
                        <a:effectLst/>
                        <a:latin typeface="Calibri"/>
                      </a:endParaRPr>
                    </a:p>
                  </a:txBody>
                  <a:tcPr marL="9525" marR="9525" marT="9525" marB="0" anchor="b">
                    <a:solidFill>
                      <a:srgbClr val="FF0000"/>
                    </a:solidFill>
                  </a:tcPr>
                </a:tc>
                <a:tc>
                  <a:txBody>
                    <a:bodyPr/>
                    <a:lstStyle/>
                    <a:p>
                      <a:pPr algn="ctr" fontAlgn="b"/>
                      <a:r>
                        <a:rPr lang="en-US" sz="1100" b="1" u="none" strike="noStrike" dirty="0">
                          <a:solidFill>
                            <a:schemeClr val="bg1"/>
                          </a:solidFill>
                          <a:effectLst/>
                        </a:rPr>
                        <a:t>15</a:t>
                      </a:r>
                      <a:endParaRPr lang="en-US" sz="1100" b="1" i="0" u="none" strike="noStrike" dirty="0">
                        <a:solidFill>
                          <a:schemeClr val="bg1"/>
                        </a:solidFill>
                        <a:effectLst/>
                        <a:latin typeface="Calibri"/>
                      </a:endParaRPr>
                    </a:p>
                  </a:txBody>
                  <a:tcPr marL="9525" marR="9525" marT="9525" marB="0" anchor="b">
                    <a:solidFill>
                      <a:srgbClr val="FF0000"/>
                    </a:solidFill>
                  </a:tcPr>
                </a:tc>
                <a:tc>
                  <a:txBody>
                    <a:bodyPr/>
                    <a:lstStyle/>
                    <a:p>
                      <a:pPr algn="ctr" fontAlgn="b"/>
                      <a:r>
                        <a:rPr lang="en-US" sz="1100" b="1" u="none" strike="noStrike" dirty="0">
                          <a:solidFill>
                            <a:schemeClr val="bg1"/>
                          </a:solidFill>
                          <a:effectLst/>
                        </a:rPr>
                        <a:t>22</a:t>
                      </a:r>
                      <a:endParaRPr lang="en-US" sz="1100" b="1" i="0" u="none" strike="noStrike" dirty="0">
                        <a:solidFill>
                          <a:schemeClr val="bg1"/>
                        </a:solidFill>
                        <a:effectLst/>
                        <a:latin typeface="Calibri"/>
                      </a:endParaRPr>
                    </a:p>
                  </a:txBody>
                  <a:tcPr marL="9525" marR="9525" marT="9525" marB="0" anchor="b">
                    <a:solidFill>
                      <a:srgbClr val="FF0000"/>
                    </a:solidFill>
                  </a:tcPr>
                </a:tc>
                <a:tc>
                  <a:txBody>
                    <a:bodyPr/>
                    <a:lstStyle/>
                    <a:p>
                      <a:pPr algn="ctr" fontAlgn="b"/>
                      <a:r>
                        <a:rPr lang="en-US" sz="1100" b="1" u="none" strike="noStrike" dirty="0">
                          <a:solidFill>
                            <a:schemeClr val="bg1"/>
                          </a:solidFill>
                          <a:effectLst/>
                        </a:rPr>
                        <a:t>29</a:t>
                      </a:r>
                      <a:endParaRPr lang="en-US" sz="1100" b="1" i="0" u="none" strike="noStrike" dirty="0">
                        <a:solidFill>
                          <a:schemeClr val="bg1"/>
                        </a:solidFill>
                        <a:effectLst/>
                        <a:latin typeface="Calibri"/>
                      </a:endParaRPr>
                    </a:p>
                  </a:txBody>
                  <a:tcPr marL="9525" marR="9525" marT="9525" marB="0" anchor="b">
                    <a:solidFill>
                      <a:srgbClr val="FF0000"/>
                    </a:solidFill>
                  </a:tcPr>
                </a:tc>
                <a:tc>
                  <a:txBody>
                    <a:bodyPr/>
                    <a:lstStyle/>
                    <a:p>
                      <a:pPr algn="ctr" fontAlgn="b"/>
                      <a:r>
                        <a:rPr lang="en-US" sz="1100" b="1" i="0" u="none" strike="noStrike" dirty="0" smtClean="0">
                          <a:solidFill>
                            <a:schemeClr val="bg1"/>
                          </a:solidFill>
                          <a:effectLst/>
                          <a:latin typeface="Calibri"/>
                        </a:rPr>
                        <a:t>5</a:t>
                      </a:r>
                      <a:endParaRPr lang="en-US" sz="1100" b="1" i="0" u="none" strike="noStrike" dirty="0">
                        <a:solidFill>
                          <a:schemeClr val="bg1"/>
                        </a:solidFill>
                        <a:effectLst/>
                        <a:latin typeface="Calibri"/>
                      </a:endParaRPr>
                    </a:p>
                  </a:txBody>
                  <a:tcPr marL="9525" marR="9525" marT="9525" marB="0" anchor="b">
                    <a:solidFill>
                      <a:srgbClr val="FF0000"/>
                    </a:solidFill>
                  </a:tcPr>
                </a:tc>
                <a:tc>
                  <a:txBody>
                    <a:bodyPr/>
                    <a:lstStyle/>
                    <a:p>
                      <a:pPr algn="ctr" fontAlgn="b"/>
                      <a:r>
                        <a:rPr lang="en-US" sz="1100" b="1" u="none" strike="noStrike" dirty="0">
                          <a:solidFill>
                            <a:schemeClr val="bg1"/>
                          </a:solidFill>
                          <a:effectLst/>
                        </a:rPr>
                        <a:t>12</a:t>
                      </a:r>
                      <a:endParaRPr lang="en-US" sz="1100" b="1" i="0" u="none" strike="noStrike" dirty="0">
                        <a:solidFill>
                          <a:schemeClr val="bg1"/>
                        </a:solidFill>
                        <a:effectLst/>
                        <a:latin typeface="Calibri"/>
                      </a:endParaRPr>
                    </a:p>
                  </a:txBody>
                  <a:tcPr marL="9525" marR="9525" marT="9525" marB="0" anchor="b">
                    <a:solidFill>
                      <a:srgbClr val="FF0000"/>
                    </a:solidFill>
                  </a:tcPr>
                </a:tc>
                <a:tc>
                  <a:txBody>
                    <a:bodyPr/>
                    <a:lstStyle/>
                    <a:p>
                      <a:pPr algn="ctr" fontAlgn="b"/>
                      <a:r>
                        <a:rPr lang="en-US" sz="1100" b="1" u="none" strike="noStrike" dirty="0">
                          <a:solidFill>
                            <a:schemeClr val="bg1"/>
                          </a:solidFill>
                          <a:effectLst/>
                        </a:rPr>
                        <a:t>19</a:t>
                      </a:r>
                      <a:endParaRPr lang="en-US" sz="1100" b="1" i="0" u="none" strike="noStrike" dirty="0">
                        <a:solidFill>
                          <a:schemeClr val="bg1"/>
                        </a:solidFill>
                        <a:effectLst/>
                        <a:latin typeface="Calibri"/>
                      </a:endParaRPr>
                    </a:p>
                  </a:txBody>
                  <a:tcPr marL="9525" marR="9525" marT="9525" marB="0" anchor="b">
                    <a:solidFill>
                      <a:srgbClr val="FF0000"/>
                    </a:solidFill>
                  </a:tcPr>
                </a:tc>
                <a:tc>
                  <a:txBody>
                    <a:bodyPr/>
                    <a:lstStyle/>
                    <a:p>
                      <a:pPr algn="ctr" fontAlgn="b"/>
                      <a:r>
                        <a:rPr lang="en-US" sz="1100" b="1" u="none" strike="noStrike" dirty="0">
                          <a:solidFill>
                            <a:schemeClr val="bg1"/>
                          </a:solidFill>
                          <a:effectLst/>
                        </a:rPr>
                        <a:t>26</a:t>
                      </a:r>
                      <a:endParaRPr lang="en-US" sz="1100" b="1" i="0" u="none" strike="noStrike" dirty="0">
                        <a:solidFill>
                          <a:schemeClr val="bg1"/>
                        </a:solidFill>
                        <a:effectLst/>
                        <a:latin typeface="Calibri"/>
                      </a:endParaRPr>
                    </a:p>
                  </a:txBody>
                  <a:tcPr marL="9525" marR="9525" marT="9525" marB="0" anchor="b">
                    <a:solidFill>
                      <a:srgbClr val="FF0000"/>
                    </a:solidFill>
                  </a:tcPr>
                </a:tc>
                <a:tc>
                  <a:txBody>
                    <a:bodyPr/>
                    <a:lstStyle/>
                    <a:p>
                      <a:pPr algn="ctr" fontAlgn="b"/>
                      <a:r>
                        <a:rPr lang="en-US" sz="1100" b="1" u="none" strike="noStrike" dirty="0">
                          <a:solidFill>
                            <a:schemeClr val="bg1"/>
                          </a:solidFill>
                          <a:effectLst/>
                        </a:rPr>
                        <a:t>4</a:t>
                      </a:r>
                      <a:endParaRPr lang="en-US" sz="1100" b="1" i="0" u="none" strike="noStrike" dirty="0">
                        <a:solidFill>
                          <a:schemeClr val="bg1"/>
                        </a:solidFill>
                        <a:effectLst/>
                        <a:latin typeface="Calibri"/>
                      </a:endParaRPr>
                    </a:p>
                  </a:txBody>
                  <a:tcPr marL="9525" marR="9525" marT="9525" marB="0" anchor="b">
                    <a:solidFill>
                      <a:srgbClr val="FF0000"/>
                    </a:solidFill>
                  </a:tcPr>
                </a:tc>
                <a:tc>
                  <a:txBody>
                    <a:bodyPr/>
                    <a:lstStyle/>
                    <a:p>
                      <a:pPr algn="ctr" fontAlgn="b"/>
                      <a:r>
                        <a:rPr lang="en-US" sz="1100" b="1" u="none" strike="noStrike" dirty="0">
                          <a:solidFill>
                            <a:schemeClr val="bg1"/>
                          </a:solidFill>
                          <a:effectLst/>
                        </a:rPr>
                        <a:t>11</a:t>
                      </a:r>
                      <a:endParaRPr lang="en-US" sz="1100" b="1" i="0" u="none" strike="noStrike" dirty="0">
                        <a:solidFill>
                          <a:schemeClr val="bg1"/>
                        </a:solidFill>
                        <a:effectLst/>
                        <a:latin typeface="Calibri"/>
                      </a:endParaRPr>
                    </a:p>
                  </a:txBody>
                  <a:tcPr marL="9525" marR="9525" marT="9525" marB="0" anchor="b">
                    <a:solidFill>
                      <a:srgbClr val="FF0000"/>
                    </a:solidFill>
                  </a:tcPr>
                </a:tc>
                <a:tc>
                  <a:txBody>
                    <a:bodyPr/>
                    <a:lstStyle/>
                    <a:p>
                      <a:pPr algn="ctr" fontAlgn="b"/>
                      <a:r>
                        <a:rPr lang="en-US" sz="1100" b="1" u="none" strike="noStrike" dirty="0">
                          <a:solidFill>
                            <a:schemeClr val="bg1"/>
                          </a:solidFill>
                          <a:effectLst/>
                        </a:rPr>
                        <a:t>18</a:t>
                      </a:r>
                      <a:endParaRPr lang="en-US" sz="1100" b="1" i="0" u="none" strike="noStrike" dirty="0">
                        <a:solidFill>
                          <a:schemeClr val="bg1"/>
                        </a:solidFill>
                        <a:effectLst/>
                        <a:latin typeface="Calibri"/>
                      </a:endParaRPr>
                    </a:p>
                  </a:txBody>
                  <a:tcPr marL="9525" marR="9525" marT="9525" marB="0" anchor="b">
                    <a:solidFill>
                      <a:srgbClr val="FF0000"/>
                    </a:solidFill>
                  </a:tcPr>
                </a:tc>
                <a:tc>
                  <a:txBody>
                    <a:bodyPr/>
                    <a:lstStyle/>
                    <a:p>
                      <a:pPr algn="ctr" fontAlgn="b"/>
                      <a:r>
                        <a:rPr lang="en-US" sz="1100" b="1" u="none" strike="noStrike" dirty="0">
                          <a:solidFill>
                            <a:schemeClr val="bg1"/>
                          </a:solidFill>
                          <a:effectLst/>
                        </a:rPr>
                        <a:t>25</a:t>
                      </a:r>
                      <a:endParaRPr lang="en-US" sz="1100" b="1" i="0" u="none" strike="noStrike" dirty="0">
                        <a:solidFill>
                          <a:schemeClr val="bg1"/>
                        </a:solidFill>
                        <a:effectLst/>
                        <a:latin typeface="Calibri"/>
                      </a:endParaRPr>
                    </a:p>
                  </a:txBody>
                  <a:tcPr marL="9525" marR="9525" marT="9525" marB="0" anchor="b">
                    <a:solidFill>
                      <a:srgbClr val="FF0000"/>
                    </a:solidFill>
                  </a:tcPr>
                </a:tc>
                <a:tc>
                  <a:txBody>
                    <a:bodyPr/>
                    <a:lstStyle/>
                    <a:p>
                      <a:pPr algn="ctr" fontAlgn="b"/>
                      <a:r>
                        <a:rPr lang="en-US" sz="1100" b="1" u="none" strike="noStrike" dirty="0">
                          <a:solidFill>
                            <a:schemeClr val="bg1"/>
                          </a:solidFill>
                          <a:effectLst/>
                        </a:rPr>
                        <a:t>1</a:t>
                      </a:r>
                      <a:endParaRPr lang="en-US" sz="1100" b="1" i="0" u="none" strike="noStrike" dirty="0">
                        <a:solidFill>
                          <a:schemeClr val="bg1"/>
                        </a:solidFill>
                        <a:effectLst/>
                        <a:latin typeface="Calibri"/>
                      </a:endParaRPr>
                    </a:p>
                  </a:txBody>
                  <a:tcPr marL="9525" marR="9525" marT="9525" marB="0" anchor="b">
                    <a:solidFill>
                      <a:srgbClr val="FF0000"/>
                    </a:solidFill>
                  </a:tcPr>
                </a:tc>
                <a:tc>
                  <a:txBody>
                    <a:bodyPr/>
                    <a:lstStyle/>
                    <a:p>
                      <a:pPr algn="ctr" fontAlgn="b"/>
                      <a:r>
                        <a:rPr lang="en-US" sz="1100" b="1" u="none" strike="noStrike" dirty="0">
                          <a:solidFill>
                            <a:schemeClr val="bg1"/>
                          </a:solidFill>
                          <a:effectLst/>
                        </a:rPr>
                        <a:t>8</a:t>
                      </a:r>
                      <a:endParaRPr lang="en-US" sz="1100" b="1" i="0" u="none" strike="noStrike" dirty="0">
                        <a:solidFill>
                          <a:schemeClr val="bg1"/>
                        </a:solidFill>
                        <a:effectLst/>
                        <a:latin typeface="Calibri"/>
                      </a:endParaRPr>
                    </a:p>
                  </a:txBody>
                  <a:tcPr marL="9525" marR="9525" marT="9525" marB="0" anchor="b">
                    <a:solidFill>
                      <a:srgbClr val="FF0000"/>
                    </a:solidFill>
                  </a:tcPr>
                </a:tc>
                <a:tc>
                  <a:txBody>
                    <a:bodyPr/>
                    <a:lstStyle/>
                    <a:p>
                      <a:pPr algn="ctr" fontAlgn="b"/>
                      <a:r>
                        <a:rPr lang="en-US" sz="1100" b="1" u="none" strike="noStrike" dirty="0">
                          <a:solidFill>
                            <a:schemeClr val="bg1"/>
                          </a:solidFill>
                          <a:effectLst/>
                        </a:rPr>
                        <a:t>15</a:t>
                      </a:r>
                      <a:endParaRPr lang="en-US" sz="1100" b="1" i="0" u="none" strike="noStrike" dirty="0">
                        <a:solidFill>
                          <a:schemeClr val="bg1"/>
                        </a:solidFill>
                        <a:effectLst/>
                        <a:latin typeface="Calibri"/>
                      </a:endParaRPr>
                    </a:p>
                  </a:txBody>
                  <a:tcPr marL="9525" marR="9525" marT="9525" marB="0" anchor="b">
                    <a:solidFill>
                      <a:srgbClr val="FF0000"/>
                    </a:solidFill>
                  </a:tcPr>
                </a:tc>
                <a:tc>
                  <a:txBody>
                    <a:bodyPr/>
                    <a:lstStyle/>
                    <a:p>
                      <a:pPr algn="ctr" fontAlgn="b"/>
                      <a:r>
                        <a:rPr lang="en-US" sz="1100" b="1" u="none" strike="noStrike" dirty="0">
                          <a:solidFill>
                            <a:schemeClr val="bg1"/>
                          </a:solidFill>
                          <a:effectLst/>
                        </a:rPr>
                        <a:t>22</a:t>
                      </a:r>
                      <a:endParaRPr lang="en-US" sz="1100" b="1" i="0" u="none" strike="noStrike" dirty="0">
                        <a:solidFill>
                          <a:schemeClr val="bg1"/>
                        </a:solidFill>
                        <a:effectLst/>
                        <a:latin typeface="Calibri"/>
                      </a:endParaRPr>
                    </a:p>
                  </a:txBody>
                  <a:tcPr marL="9525" marR="9525" marT="9525" marB="0" anchor="b">
                    <a:solidFill>
                      <a:srgbClr val="FF0000"/>
                    </a:solidFill>
                  </a:tcPr>
                </a:tc>
                <a:tc>
                  <a:txBody>
                    <a:bodyPr/>
                    <a:lstStyle/>
                    <a:p>
                      <a:pPr algn="ctr" fontAlgn="b"/>
                      <a:r>
                        <a:rPr lang="en-US" sz="1100" b="1" u="none" strike="noStrike" dirty="0">
                          <a:solidFill>
                            <a:schemeClr val="bg1"/>
                          </a:solidFill>
                          <a:effectLst/>
                        </a:rPr>
                        <a:t>29</a:t>
                      </a:r>
                      <a:endParaRPr lang="en-US" sz="1100" b="1" i="0" u="none" strike="noStrike" dirty="0">
                        <a:solidFill>
                          <a:schemeClr val="bg1"/>
                        </a:solidFill>
                        <a:effectLst/>
                        <a:latin typeface="Calibri"/>
                      </a:endParaRPr>
                    </a:p>
                  </a:txBody>
                  <a:tcPr marL="9525" marR="9525" marT="9525" marB="0" anchor="b">
                    <a:solidFill>
                      <a:srgbClr val="FF0000"/>
                    </a:solidFill>
                  </a:tcPr>
                </a:tc>
              </a:tr>
            </a:tbl>
          </a:graphicData>
        </a:graphic>
      </p:graphicFrame>
      <p:sp>
        <p:nvSpPr>
          <p:cNvPr id="14" name="TextBox 13"/>
          <p:cNvSpPr txBox="1"/>
          <p:nvPr/>
        </p:nvSpPr>
        <p:spPr>
          <a:xfrm>
            <a:off x="341345" y="2058178"/>
            <a:ext cx="850477" cy="430887"/>
          </a:xfrm>
          <a:prstGeom prst="rect">
            <a:avLst/>
          </a:prstGeom>
          <a:noFill/>
          <a:ln>
            <a:solidFill>
              <a:schemeClr val="accent1"/>
            </a:solidFill>
          </a:ln>
        </p:spPr>
        <p:txBody>
          <a:bodyPr wrap="square" rtlCol="0" anchor="b">
            <a:spAutoFit/>
          </a:bodyPr>
          <a:lstStyle/>
          <a:p>
            <a:r>
              <a:rPr lang="en-US" sz="1100" dirty="0" smtClean="0"/>
              <a:t>Macro Scenario</a:t>
            </a:r>
            <a:endParaRPr lang="en-US" sz="1100" dirty="0"/>
          </a:p>
        </p:txBody>
      </p:sp>
      <p:sp>
        <p:nvSpPr>
          <p:cNvPr id="17" name="TextBox 16"/>
          <p:cNvSpPr txBox="1"/>
          <p:nvPr/>
        </p:nvSpPr>
        <p:spPr>
          <a:xfrm>
            <a:off x="1295400" y="2038564"/>
            <a:ext cx="1018010" cy="600164"/>
          </a:xfrm>
          <a:prstGeom prst="rect">
            <a:avLst/>
          </a:prstGeom>
          <a:noFill/>
          <a:ln>
            <a:solidFill>
              <a:schemeClr val="accent1"/>
            </a:solidFill>
          </a:ln>
        </p:spPr>
        <p:txBody>
          <a:bodyPr wrap="square" rtlCol="0" anchor="b">
            <a:spAutoFit/>
          </a:bodyPr>
          <a:lstStyle/>
          <a:p>
            <a:pPr algn="r"/>
            <a:r>
              <a:rPr lang="en-US" sz="1100" dirty="0" smtClean="0"/>
              <a:t>1</a:t>
            </a:r>
            <a:r>
              <a:rPr lang="en-US" sz="1100" baseline="30000" dirty="0" smtClean="0"/>
              <a:t>st</a:t>
            </a:r>
            <a:r>
              <a:rPr lang="en-US" sz="1100" dirty="0" smtClean="0"/>
              <a:t> Delivery</a:t>
            </a:r>
          </a:p>
          <a:p>
            <a:pPr algn="r"/>
            <a:r>
              <a:rPr lang="en-US" sz="1100" dirty="0" smtClean="0"/>
              <a:t>Baseline and global stress</a:t>
            </a:r>
            <a:endParaRPr lang="en-US" sz="1100" dirty="0"/>
          </a:p>
        </p:txBody>
      </p:sp>
      <p:sp>
        <p:nvSpPr>
          <p:cNvPr id="18" name="TextBox 17"/>
          <p:cNvSpPr txBox="1"/>
          <p:nvPr/>
        </p:nvSpPr>
        <p:spPr>
          <a:xfrm>
            <a:off x="2083409" y="3007371"/>
            <a:ext cx="1040670" cy="261610"/>
          </a:xfrm>
          <a:prstGeom prst="rect">
            <a:avLst/>
          </a:prstGeom>
          <a:noFill/>
        </p:spPr>
        <p:txBody>
          <a:bodyPr wrap="none" rtlCol="0">
            <a:spAutoFit/>
          </a:bodyPr>
          <a:lstStyle/>
          <a:p>
            <a:r>
              <a:rPr lang="en-US" sz="1100" dirty="0" smtClean="0"/>
              <a:t>Telepresence</a:t>
            </a:r>
            <a:endParaRPr lang="en-US" sz="1100" dirty="0"/>
          </a:p>
        </p:txBody>
      </p:sp>
      <p:sp>
        <p:nvSpPr>
          <p:cNvPr id="19" name="TextBox 18"/>
          <p:cNvSpPr txBox="1"/>
          <p:nvPr/>
        </p:nvSpPr>
        <p:spPr>
          <a:xfrm>
            <a:off x="2000054" y="3231831"/>
            <a:ext cx="1103187" cy="261610"/>
          </a:xfrm>
          <a:prstGeom prst="rect">
            <a:avLst/>
          </a:prstGeom>
          <a:noFill/>
        </p:spPr>
        <p:txBody>
          <a:bodyPr wrap="none" rtlCol="0">
            <a:spAutoFit/>
          </a:bodyPr>
          <a:lstStyle/>
          <a:p>
            <a:r>
              <a:rPr lang="en-US" sz="1100" dirty="0" smtClean="0"/>
              <a:t>Review results</a:t>
            </a:r>
            <a:endParaRPr lang="en-US" sz="1100" dirty="0"/>
          </a:p>
        </p:txBody>
      </p:sp>
      <p:cxnSp>
        <p:nvCxnSpPr>
          <p:cNvPr id="20" name="Straight Connector 19"/>
          <p:cNvCxnSpPr/>
          <p:nvPr/>
        </p:nvCxnSpPr>
        <p:spPr bwMode="auto">
          <a:xfrm>
            <a:off x="867265" y="1846879"/>
            <a:ext cx="0" cy="20801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2" name="Oval 21"/>
          <p:cNvSpPr/>
          <p:nvPr/>
        </p:nvSpPr>
        <p:spPr bwMode="auto">
          <a:xfrm>
            <a:off x="791065" y="1777277"/>
            <a:ext cx="152400" cy="152400"/>
          </a:xfrm>
          <a:prstGeom prst="ellips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cxnSp>
        <p:nvCxnSpPr>
          <p:cNvPr id="25" name="Straight Connector 24"/>
          <p:cNvCxnSpPr/>
          <p:nvPr/>
        </p:nvCxnSpPr>
        <p:spPr bwMode="auto">
          <a:xfrm>
            <a:off x="2286000" y="1812784"/>
            <a:ext cx="0" cy="20801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6" name="Oval 25"/>
          <p:cNvSpPr/>
          <p:nvPr/>
        </p:nvSpPr>
        <p:spPr bwMode="auto">
          <a:xfrm>
            <a:off x="2209800" y="1777277"/>
            <a:ext cx="152400" cy="152400"/>
          </a:xfrm>
          <a:prstGeom prst="ellips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30" name="TextBox 29"/>
          <p:cNvSpPr txBox="1"/>
          <p:nvPr/>
        </p:nvSpPr>
        <p:spPr>
          <a:xfrm>
            <a:off x="3657600" y="2034618"/>
            <a:ext cx="1219200" cy="938719"/>
          </a:xfrm>
          <a:prstGeom prst="rect">
            <a:avLst/>
          </a:prstGeom>
          <a:noFill/>
          <a:ln>
            <a:solidFill>
              <a:schemeClr val="accent1"/>
            </a:solidFill>
          </a:ln>
        </p:spPr>
        <p:txBody>
          <a:bodyPr wrap="square" rtlCol="0" anchor="b">
            <a:spAutoFit/>
          </a:bodyPr>
          <a:lstStyle/>
          <a:p>
            <a:pPr algn="r"/>
            <a:r>
              <a:rPr lang="en-US" sz="1100" dirty="0" smtClean="0"/>
              <a:t>Final</a:t>
            </a:r>
          </a:p>
          <a:p>
            <a:pPr algn="r"/>
            <a:r>
              <a:rPr lang="en-US" sz="1100" dirty="0" smtClean="0"/>
              <a:t>Baseline and Global Stress including 2015 actual results</a:t>
            </a:r>
            <a:endParaRPr lang="en-US" sz="1100" dirty="0"/>
          </a:p>
        </p:txBody>
      </p:sp>
      <p:cxnSp>
        <p:nvCxnSpPr>
          <p:cNvPr id="31" name="Straight Connector 30"/>
          <p:cNvCxnSpPr/>
          <p:nvPr/>
        </p:nvCxnSpPr>
        <p:spPr bwMode="auto">
          <a:xfrm>
            <a:off x="4629129" y="1826599"/>
            <a:ext cx="0" cy="20801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2" name="Oval 31"/>
          <p:cNvSpPr/>
          <p:nvPr/>
        </p:nvSpPr>
        <p:spPr bwMode="auto">
          <a:xfrm>
            <a:off x="4552929" y="1781665"/>
            <a:ext cx="152400" cy="152400"/>
          </a:xfrm>
          <a:prstGeom prst="ellips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33" name="TextBox 32"/>
          <p:cNvSpPr txBox="1"/>
          <p:nvPr/>
        </p:nvSpPr>
        <p:spPr>
          <a:xfrm>
            <a:off x="5638800" y="2038596"/>
            <a:ext cx="1066800" cy="600164"/>
          </a:xfrm>
          <a:prstGeom prst="rect">
            <a:avLst/>
          </a:prstGeom>
          <a:noFill/>
          <a:ln>
            <a:solidFill>
              <a:schemeClr val="accent1"/>
            </a:solidFill>
          </a:ln>
        </p:spPr>
        <p:txBody>
          <a:bodyPr wrap="square" rtlCol="0" anchor="b">
            <a:spAutoFit/>
          </a:bodyPr>
          <a:lstStyle/>
          <a:p>
            <a:pPr algn="r"/>
            <a:r>
              <a:rPr lang="en-US" sz="1100" dirty="0" smtClean="0"/>
              <a:t>US Committees approval</a:t>
            </a:r>
            <a:endParaRPr lang="en-US" sz="1100" dirty="0"/>
          </a:p>
        </p:txBody>
      </p:sp>
      <p:cxnSp>
        <p:nvCxnSpPr>
          <p:cNvPr id="34" name="Straight Connector 33"/>
          <p:cNvCxnSpPr/>
          <p:nvPr/>
        </p:nvCxnSpPr>
        <p:spPr bwMode="auto">
          <a:xfrm>
            <a:off x="6452882" y="1812784"/>
            <a:ext cx="0" cy="20801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5" name="Oval 34"/>
          <p:cNvSpPr/>
          <p:nvPr/>
        </p:nvSpPr>
        <p:spPr bwMode="auto">
          <a:xfrm>
            <a:off x="6376682" y="1777277"/>
            <a:ext cx="152400" cy="152400"/>
          </a:xfrm>
          <a:prstGeom prst="ellips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36" name="TextBox 35"/>
          <p:cNvSpPr txBox="1"/>
          <p:nvPr/>
        </p:nvSpPr>
        <p:spPr>
          <a:xfrm>
            <a:off x="5943600" y="2676436"/>
            <a:ext cx="971746" cy="600164"/>
          </a:xfrm>
          <a:prstGeom prst="rect">
            <a:avLst/>
          </a:prstGeom>
          <a:noFill/>
          <a:ln>
            <a:solidFill>
              <a:schemeClr val="accent1"/>
            </a:solidFill>
          </a:ln>
        </p:spPr>
        <p:txBody>
          <a:bodyPr wrap="square" rtlCol="0" anchor="b">
            <a:spAutoFit/>
          </a:bodyPr>
          <a:lstStyle/>
          <a:p>
            <a:pPr algn="r"/>
            <a:r>
              <a:rPr lang="en-US" sz="1100" dirty="0" smtClean="0"/>
              <a:t>Group Committees approval</a:t>
            </a:r>
            <a:endParaRPr lang="en-US" sz="1100" dirty="0"/>
          </a:p>
        </p:txBody>
      </p:sp>
      <p:cxnSp>
        <p:nvCxnSpPr>
          <p:cNvPr id="37" name="Straight Connector 36"/>
          <p:cNvCxnSpPr/>
          <p:nvPr/>
        </p:nvCxnSpPr>
        <p:spPr bwMode="auto">
          <a:xfrm>
            <a:off x="6858000" y="1812784"/>
            <a:ext cx="0" cy="86365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8" name="Oval 37"/>
          <p:cNvSpPr/>
          <p:nvPr/>
        </p:nvSpPr>
        <p:spPr bwMode="auto">
          <a:xfrm>
            <a:off x="6781800" y="1777277"/>
            <a:ext cx="152400" cy="152400"/>
          </a:xfrm>
          <a:prstGeom prst="ellips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40" name="TextBox 39"/>
          <p:cNvSpPr txBox="1"/>
          <p:nvPr/>
        </p:nvSpPr>
        <p:spPr>
          <a:xfrm>
            <a:off x="7162800" y="2020803"/>
            <a:ext cx="1295400" cy="461665"/>
          </a:xfrm>
          <a:prstGeom prst="rect">
            <a:avLst/>
          </a:prstGeom>
          <a:noFill/>
          <a:ln>
            <a:solidFill>
              <a:schemeClr val="accent1"/>
            </a:solidFill>
          </a:ln>
        </p:spPr>
        <p:txBody>
          <a:bodyPr wrap="square" rtlCol="0" anchor="b">
            <a:spAutoFit/>
          </a:bodyPr>
          <a:lstStyle/>
          <a:p>
            <a:pPr algn="ctr"/>
            <a:r>
              <a:rPr lang="en-US" sz="1200" dirty="0" smtClean="0"/>
              <a:t>Group Board  approval</a:t>
            </a:r>
            <a:endParaRPr lang="en-US" sz="1200" dirty="0"/>
          </a:p>
        </p:txBody>
      </p:sp>
      <p:sp>
        <p:nvSpPr>
          <p:cNvPr id="41" name="TextBox 40"/>
          <p:cNvSpPr txBox="1"/>
          <p:nvPr/>
        </p:nvSpPr>
        <p:spPr>
          <a:xfrm>
            <a:off x="8272008" y="2585564"/>
            <a:ext cx="838200" cy="646331"/>
          </a:xfrm>
          <a:prstGeom prst="rect">
            <a:avLst/>
          </a:prstGeom>
          <a:noFill/>
          <a:ln>
            <a:solidFill>
              <a:schemeClr val="accent1"/>
            </a:solidFill>
          </a:ln>
        </p:spPr>
        <p:txBody>
          <a:bodyPr wrap="square" rtlCol="0" anchor="b">
            <a:spAutoFit/>
          </a:bodyPr>
          <a:lstStyle/>
          <a:p>
            <a:pPr algn="ctr"/>
            <a:r>
              <a:rPr lang="en-US" sz="1200" dirty="0" smtClean="0"/>
              <a:t>ICAAP sent to ECB</a:t>
            </a:r>
            <a:endParaRPr lang="en-US" sz="1100" dirty="0"/>
          </a:p>
        </p:txBody>
      </p:sp>
      <p:sp>
        <p:nvSpPr>
          <p:cNvPr id="43" name="Oval 42"/>
          <p:cNvSpPr/>
          <p:nvPr/>
        </p:nvSpPr>
        <p:spPr bwMode="auto">
          <a:xfrm>
            <a:off x="8591746" y="1777277"/>
            <a:ext cx="152400" cy="152400"/>
          </a:xfrm>
          <a:prstGeom prst="ellips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cxnSp>
        <p:nvCxnSpPr>
          <p:cNvPr id="53" name="Straight Connector 52"/>
          <p:cNvCxnSpPr/>
          <p:nvPr/>
        </p:nvCxnSpPr>
        <p:spPr bwMode="auto">
          <a:xfrm>
            <a:off x="8677373" y="1867301"/>
            <a:ext cx="0" cy="73440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4" name="Rectangle 53"/>
          <p:cNvSpPr/>
          <p:nvPr/>
        </p:nvSpPr>
        <p:spPr bwMode="auto">
          <a:xfrm>
            <a:off x="2000055" y="3016614"/>
            <a:ext cx="1124026" cy="476891"/>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cxnSp>
        <p:nvCxnSpPr>
          <p:cNvPr id="39" name="Straight Connector 38"/>
          <p:cNvCxnSpPr/>
          <p:nvPr/>
        </p:nvCxnSpPr>
        <p:spPr bwMode="auto">
          <a:xfrm>
            <a:off x="2552308" y="1830528"/>
            <a:ext cx="0" cy="114599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2" name="Oval 41"/>
          <p:cNvSpPr/>
          <p:nvPr/>
        </p:nvSpPr>
        <p:spPr bwMode="auto">
          <a:xfrm>
            <a:off x="2476108" y="1795021"/>
            <a:ext cx="152400" cy="152400"/>
          </a:xfrm>
          <a:prstGeom prst="ellips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44" name="TextBox 43"/>
          <p:cNvSpPr txBox="1"/>
          <p:nvPr/>
        </p:nvSpPr>
        <p:spPr>
          <a:xfrm>
            <a:off x="4598129" y="3009703"/>
            <a:ext cx="1040670" cy="261610"/>
          </a:xfrm>
          <a:prstGeom prst="rect">
            <a:avLst/>
          </a:prstGeom>
          <a:noFill/>
        </p:spPr>
        <p:txBody>
          <a:bodyPr wrap="none" rtlCol="0">
            <a:spAutoFit/>
          </a:bodyPr>
          <a:lstStyle/>
          <a:p>
            <a:r>
              <a:rPr lang="en-US" sz="1100" dirty="0" smtClean="0"/>
              <a:t>Telepresence</a:t>
            </a:r>
            <a:endParaRPr lang="en-US" sz="1100" dirty="0"/>
          </a:p>
        </p:txBody>
      </p:sp>
      <p:sp>
        <p:nvSpPr>
          <p:cNvPr id="45" name="TextBox 44"/>
          <p:cNvSpPr txBox="1"/>
          <p:nvPr/>
        </p:nvSpPr>
        <p:spPr>
          <a:xfrm>
            <a:off x="4514806" y="3234163"/>
            <a:ext cx="1103187" cy="261610"/>
          </a:xfrm>
          <a:prstGeom prst="rect">
            <a:avLst/>
          </a:prstGeom>
          <a:noFill/>
        </p:spPr>
        <p:txBody>
          <a:bodyPr wrap="none" rtlCol="0">
            <a:spAutoFit/>
          </a:bodyPr>
          <a:lstStyle/>
          <a:p>
            <a:r>
              <a:rPr lang="en-US" sz="1100" dirty="0" smtClean="0"/>
              <a:t>Review results</a:t>
            </a:r>
            <a:endParaRPr lang="en-US" sz="1100" dirty="0"/>
          </a:p>
        </p:txBody>
      </p:sp>
      <p:sp>
        <p:nvSpPr>
          <p:cNvPr id="46" name="Rectangle 45"/>
          <p:cNvSpPr/>
          <p:nvPr/>
        </p:nvSpPr>
        <p:spPr bwMode="auto">
          <a:xfrm>
            <a:off x="4514775" y="3018946"/>
            <a:ext cx="1124026" cy="476891"/>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cxnSp>
        <p:nvCxnSpPr>
          <p:cNvPr id="47" name="Straight Connector 46"/>
          <p:cNvCxnSpPr/>
          <p:nvPr/>
        </p:nvCxnSpPr>
        <p:spPr bwMode="auto">
          <a:xfrm>
            <a:off x="5067028" y="1832860"/>
            <a:ext cx="0" cy="114599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8" name="Oval 47"/>
          <p:cNvSpPr/>
          <p:nvPr/>
        </p:nvSpPr>
        <p:spPr bwMode="auto">
          <a:xfrm>
            <a:off x="4990828" y="1797353"/>
            <a:ext cx="152400" cy="152400"/>
          </a:xfrm>
          <a:prstGeom prst="ellips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50" name="Rectangle 18"/>
          <p:cNvSpPr>
            <a:spLocks noChangeArrowheads="1"/>
          </p:cNvSpPr>
          <p:nvPr/>
        </p:nvSpPr>
        <p:spPr bwMode="auto">
          <a:xfrm>
            <a:off x="306775" y="311725"/>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2015 ICAAP Calendar</a:t>
            </a:r>
            <a:endParaRPr lang="en-US" sz="2400" b="1" dirty="0">
              <a:solidFill>
                <a:srgbClr val="000000"/>
              </a:solidFill>
              <a:ea typeface="ＭＳ Ｐゴシック" pitchFamily="1" charset="-128"/>
            </a:endParaRPr>
          </a:p>
        </p:txBody>
      </p:sp>
      <p:sp>
        <p:nvSpPr>
          <p:cNvPr id="51" name="26 Elipse"/>
          <p:cNvSpPr/>
          <p:nvPr/>
        </p:nvSpPr>
        <p:spPr>
          <a:xfrm>
            <a:off x="7977024" y="66675"/>
            <a:ext cx="640080" cy="640080"/>
          </a:xfrm>
          <a:prstGeom prst="ellipse">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52" name="27 CuadroTexto"/>
          <p:cNvSpPr txBox="1"/>
          <p:nvPr/>
        </p:nvSpPr>
        <p:spPr>
          <a:xfrm>
            <a:off x="8120452" y="186659"/>
            <a:ext cx="353223" cy="400110"/>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rgbClr val="FFFFFF"/>
                </a:solidFill>
                <a:ea typeface="ＭＳ Ｐゴシック" pitchFamily="1" charset="-128"/>
              </a:rPr>
              <a:t>1</a:t>
            </a:r>
            <a:endParaRPr lang="en-US" sz="2000" b="1" dirty="0">
              <a:solidFill>
                <a:srgbClr val="FFFFFF"/>
              </a:solidFill>
              <a:ea typeface="ＭＳ Ｐゴシック" pitchFamily="1" charset="-128"/>
            </a:endParaRPr>
          </a:p>
        </p:txBody>
      </p:sp>
    </p:spTree>
    <p:extLst>
      <p:ext uri="{BB962C8B-B14F-4D97-AF65-F5344CB8AC3E}">
        <p14:creationId xmlns:p14="http://schemas.microsoft.com/office/powerpoint/2010/main" val="482768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826667685"/>
              </p:ext>
            </p:extLst>
          </p:nvPr>
        </p:nvGraphicFramePr>
        <p:xfrm>
          <a:off x="571500" y="766043"/>
          <a:ext cx="8001000" cy="4824051"/>
        </p:xfrm>
        <a:graphic>
          <a:graphicData uri="http://schemas.openxmlformats.org/drawingml/2006/table">
            <a:tbl>
              <a:tblPr/>
              <a:tblGrid>
                <a:gridCol w="3223893"/>
                <a:gridCol w="874497"/>
                <a:gridCol w="835342"/>
                <a:gridCol w="626505"/>
                <a:gridCol w="195783"/>
                <a:gridCol w="835342"/>
                <a:gridCol w="835342"/>
                <a:gridCol w="574296"/>
              </a:tblGrid>
              <a:tr h="317266">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ctr"/>
                      <a:r>
                        <a:rPr lang="en-US" sz="1000" b="1" i="0" u="none" strike="noStrike">
                          <a:solidFill>
                            <a:srgbClr val="FFFFFF"/>
                          </a:solidFill>
                          <a:effectLst/>
                          <a:latin typeface="Arial"/>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100" b="1" i="0" u="none" strike="noStrike">
                          <a:solidFill>
                            <a:srgbClr val="FFFFFF"/>
                          </a:solidFill>
                          <a:effectLst/>
                          <a:latin typeface="Arial"/>
                        </a:rPr>
                        <a:t>2015</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000" b="1" i="0" u="none" strike="noStrike">
                          <a:solidFill>
                            <a:srgbClr val="FFFFFF"/>
                          </a:solidFill>
                          <a:effectLst/>
                          <a:latin typeface="Arial"/>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endParaRPr lang="en-US" sz="14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ctr"/>
                      <a:r>
                        <a:rPr lang="en-US" sz="1000" b="1" i="0" u="none" strike="noStrike">
                          <a:solidFill>
                            <a:srgbClr val="FFFFFF"/>
                          </a:solidFill>
                          <a:effectLst/>
                          <a:latin typeface="Arial"/>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100" b="1" i="0" u="none" strike="noStrike" dirty="0" smtClean="0">
                          <a:solidFill>
                            <a:srgbClr val="FFFFFF"/>
                          </a:solidFill>
                          <a:effectLst/>
                          <a:latin typeface="Arial"/>
                        </a:rPr>
                        <a:t>2016</a:t>
                      </a:r>
                      <a:endParaRPr lang="en-US" sz="1100" b="1" i="0" u="none" strike="noStrike" dirty="0">
                        <a:solidFill>
                          <a:srgbClr val="FFFFFF"/>
                        </a:solidFill>
                        <a:effectLst/>
                        <a:latin typeface="Arial"/>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000" b="1" i="0" u="none" strike="noStrike">
                          <a:solidFill>
                            <a:srgbClr val="FFFFFF"/>
                          </a:solidFill>
                          <a:effectLst/>
                          <a:latin typeface="Arial"/>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214195">
                <a:tc>
                  <a:txBody>
                    <a:bodyPr/>
                    <a:lstStyle/>
                    <a:p>
                      <a:pPr algn="l" fontAlgn="b"/>
                      <a:r>
                        <a:rPr lang="en-US" sz="1100" b="0" i="1" u="none" strike="noStrike" dirty="0" smtClean="0">
                          <a:solidFill>
                            <a:srgbClr val="000000"/>
                          </a:solidFill>
                          <a:effectLst/>
                          <a:latin typeface="Arial" panose="020B0604020202020204" pitchFamily="34" charset="0"/>
                          <a:cs typeface="Arial" panose="020B0604020202020204" pitchFamily="34" charset="0"/>
                        </a:rPr>
                        <a:t>$ in millions</a:t>
                      </a:r>
                      <a:endParaRPr lang="en-US" sz="1100" b="0" i="1"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FFFFFF"/>
                          </a:solidFill>
                          <a:effectLst/>
                          <a:latin typeface="Arial"/>
                        </a:rPr>
                        <a:t>Projected</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000" b="1" i="0" u="none" strike="noStrike">
                          <a:solidFill>
                            <a:srgbClr val="FFFFFF"/>
                          </a:solidFill>
                          <a:effectLst/>
                          <a:latin typeface="Arial"/>
                        </a:rPr>
                        <a:t>Actual</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000" b="1" i="0" u="none" strike="noStrike">
                          <a:solidFill>
                            <a:srgbClr val="FFFFFF"/>
                          </a:solidFill>
                          <a:effectLst/>
                          <a:latin typeface="Arial"/>
                        </a:rPr>
                        <a:t>Var</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endParaRPr lang="en-US" sz="14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ctr"/>
                      <a:r>
                        <a:rPr lang="en-US" sz="1000" b="1" i="0" u="none" strike="noStrike">
                          <a:solidFill>
                            <a:srgbClr val="FFFFFF"/>
                          </a:solidFill>
                          <a:effectLst/>
                          <a:latin typeface="Arial"/>
                        </a:rPr>
                        <a:t>Round 1</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000" b="1" i="0" u="none" strike="noStrike">
                          <a:solidFill>
                            <a:srgbClr val="FFFFFF"/>
                          </a:solidFill>
                          <a:effectLst/>
                          <a:latin typeface="Arial"/>
                        </a:rPr>
                        <a:t>Budget</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000" b="1" i="0" u="none" strike="noStrike">
                          <a:solidFill>
                            <a:srgbClr val="FFFFFF"/>
                          </a:solidFill>
                          <a:effectLst/>
                          <a:latin typeface="Arial"/>
                        </a:rPr>
                        <a:t>Var</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214195">
                <a:tc>
                  <a:txBody>
                    <a:bodyPr/>
                    <a:lstStyle/>
                    <a:p>
                      <a:pPr algn="l" fontAlgn="ctr"/>
                      <a:r>
                        <a:rPr lang="en-US" sz="1000" b="0" i="0" u="none" strike="noStrike">
                          <a:solidFill>
                            <a:srgbClr val="000000"/>
                          </a:solidFill>
                          <a:effectLst/>
                          <a:latin typeface="Arial"/>
                        </a:rPr>
                        <a:t>Customer loans - total</a:t>
                      </a:r>
                    </a:p>
                  </a:txBody>
                  <a:tcPr marL="171450"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55,128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56,298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1,170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ctr"/>
                      <a:r>
                        <a:rPr lang="en-US" sz="1000" b="0" i="0" u="none" strike="noStrike">
                          <a:solidFill>
                            <a:srgbClr val="000000"/>
                          </a:solidFill>
                          <a:effectLst/>
                          <a:latin typeface="Arial"/>
                        </a:rPr>
                        <a:t> $     57,909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58,190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281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4195">
                <a:tc>
                  <a:txBody>
                    <a:bodyPr/>
                    <a:lstStyle/>
                    <a:p>
                      <a:pPr algn="l" fontAlgn="ctr"/>
                      <a:r>
                        <a:rPr lang="en-US" sz="1000" b="0" i="0" u="none" strike="noStrike">
                          <a:solidFill>
                            <a:srgbClr val="000000"/>
                          </a:solidFill>
                          <a:effectLst/>
                          <a:latin typeface="Arial"/>
                        </a:rPr>
                        <a:t>Loan-loss provisions allowance</a:t>
                      </a:r>
                    </a:p>
                  </a:txBody>
                  <a:tcPr marL="171450"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(649)</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(640)</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9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ctr"/>
                      <a:r>
                        <a:rPr lang="en-US" sz="1000" b="0" i="0" u="none" strike="noStrike">
                          <a:solidFill>
                            <a:srgbClr val="000000"/>
                          </a:solidFill>
                          <a:effectLst/>
                          <a:latin typeface="Arial"/>
                        </a:rPr>
                        <a:t> $        (673)</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(612)</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61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4195">
                <a:tc>
                  <a:txBody>
                    <a:bodyPr/>
                    <a:lstStyle/>
                    <a:p>
                      <a:pPr algn="l" fontAlgn="ctr"/>
                      <a:r>
                        <a:rPr lang="en-US" sz="1000" b="0" i="0" u="none" strike="noStrike">
                          <a:solidFill>
                            <a:srgbClr val="000000"/>
                          </a:solidFill>
                          <a:effectLst/>
                          <a:latin typeface="Arial"/>
                        </a:rPr>
                        <a:t>Customer loans and credits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54,479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55,658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1,179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ctr"/>
                      <a:r>
                        <a:rPr lang="en-US" sz="1000" b="0" i="0" u="none" strike="noStrike">
                          <a:solidFill>
                            <a:srgbClr val="000000"/>
                          </a:solidFill>
                          <a:effectLst/>
                          <a:latin typeface="Arial"/>
                        </a:rPr>
                        <a:t> $     57,236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57,579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342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4195">
                <a:tc>
                  <a:txBody>
                    <a:bodyPr/>
                    <a:lstStyle/>
                    <a:p>
                      <a:pPr algn="l" fontAlgn="ctr"/>
                      <a:r>
                        <a:rPr lang="en-US" sz="1000" b="0" i="0" u="none" strike="noStrike">
                          <a:solidFill>
                            <a:srgbClr val="000000"/>
                          </a:solidFill>
                          <a:effectLst/>
                          <a:latin typeface="Arial"/>
                        </a:rPr>
                        <a:t>Trading portfolio (w/o credits &amp; w/o FIs)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364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288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(76)</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ctr"/>
                      <a:r>
                        <a:rPr lang="en-US" sz="1000" b="0" i="0" u="none" strike="noStrike">
                          <a:solidFill>
                            <a:srgbClr val="000000"/>
                          </a:solidFill>
                          <a:effectLst/>
                          <a:latin typeface="Arial"/>
                        </a:rPr>
                        <a:t> $         364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364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4195">
                <a:tc>
                  <a:txBody>
                    <a:bodyPr/>
                    <a:lstStyle/>
                    <a:p>
                      <a:pPr algn="l" fontAlgn="ctr"/>
                      <a:r>
                        <a:rPr lang="en-US" sz="1000" b="0" i="0" u="none" strike="noStrike">
                          <a:solidFill>
                            <a:srgbClr val="000000"/>
                          </a:solidFill>
                          <a:effectLst/>
                          <a:latin typeface="Arial"/>
                        </a:rPr>
                        <a:t>Available-for-sale financial assets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20,377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20,351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26</a:t>
                      </a:r>
                      <a:r>
                        <a:rPr lang="en-US" sz="1000" b="0" i="0" u="none" strike="noStrike" dirty="0">
                          <a:solidFill>
                            <a:srgbClr val="000000"/>
                          </a:solidFill>
                          <a:effectLst/>
                          <a:latin typeface="Arial"/>
                        </a:rPr>
                        <a:t>)</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ctr"/>
                      <a:r>
                        <a:rPr lang="en-US" sz="1000" b="0" i="0" u="none" strike="noStrike">
                          <a:solidFill>
                            <a:srgbClr val="000000"/>
                          </a:solidFill>
                          <a:effectLst/>
                          <a:latin typeface="Arial"/>
                        </a:rPr>
                        <a:t> $     19,682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19,682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4195">
                <a:tc>
                  <a:txBody>
                    <a:bodyPr/>
                    <a:lstStyle/>
                    <a:p>
                      <a:pPr algn="l" fontAlgn="ctr"/>
                      <a:r>
                        <a:rPr lang="en-US" sz="1000" b="0" i="0" u="none" strike="noStrike">
                          <a:solidFill>
                            <a:srgbClr val="000000"/>
                          </a:solidFill>
                          <a:effectLst/>
                          <a:latin typeface="Arial"/>
                        </a:rPr>
                        <a:t>Credit institutions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3,690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5,078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1,388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ctr"/>
                      <a:r>
                        <a:rPr lang="en-US" sz="1000" b="0" i="0" u="none" strike="noStrike">
                          <a:solidFill>
                            <a:srgbClr val="000000"/>
                          </a:solidFill>
                          <a:effectLst/>
                          <a:latin typeface="Arial"/>
                        </a:rPr>
                        <a:t> $       2,213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2,213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1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4195">
                <a:tc>
                  <a:txBody>
                    <a:bodyPr/>
                    <a:lstStyle/>
                    <a:p>
                      <a:pPr algn="l" fontAlgn="ctr"/>
                      <a:r>
                        <a:rPr lang="en-US" sz="1000" b="0" i="0" u="none" strike="noStrike">
                          <a:solidFill>
                            <a:srgbClr val="000000"/>
                          </a:solidFill>
                          <a:effectLst/>
                          <a:latin typeface="Arial"/>
                        </a:rPr>
                        <a:t>Property &amp; equipment and intangible assets</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000" b="0" i="0" u="none" strike="noStrike">
                          <a:solidFill>
                            <a:srgbClr val="000000"/>
                          </a:solidFill>
                          <a:effectLst/>
                          <a:latin typeface="Arial"/>
                        </a:rPr>
                        <a:t> $       2,663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000" b="0" i="0" u="none" strike="noStrike">
                          <a:solidFill>
                            <a:srgbClr val="000000"/>
                          </a:solidFill>
                          <a:effectLst/>
                          <a:latin typeface="Arial"/>
                        </a:rPr>
                        <a:t> $       2,641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   (22</a:t>
                      </a:r>
                      <a:r>
                        <a:rPr lang="en-US" sz="1000" b="0" i="0" u="none" strike="noStrike" dirty="0">
                          <a:solidFill>
                            <a:srgbClr val="000000"/>
                          </a:solidFill>
                          <a:effectLst/>
                          <a:latin typeface="Arial"/>
                        </a:rPr>
                        <a:t>)</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ctr"/>
                      <a:r>
                        <a:rPr lang="en-US" sz="1000" b="0" i="0" u="none" strike="noStrike">
                          <a:solidFill>
                            <a:srgbClr val="000000"/>
                          </a:solidFill>
                          <a:effectLst/>
                          <a:latin typeface="Arial"/>
                        </a:rPr>
                        <a:t> $       2,004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000" b="0" i="0" u="none" strike="noStrike">
                          <a:solidFill>
                            <a:srgbClr val="000000"/>
                          </a:solidFill>
                          <a:effectLst/>
                          <a:latin typeface="Arial"/>
                        </a:rPr>
                        <a:t> $       2,004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000" b="0" i="0" u="none" strike="noStrike">
                          <a:solidFill>
                            <a:srgbClr val="000000"/>
                          </a:solidFill>
                          <a:effectLst/>
                          <a:latin typeface="Arial"/>
                        </a:rPr>
                        <a:t> $        -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r>
              <a:tr h="214195">
                <a:tc>
                  <a:txBody>
                    <a:bodyPr/>
                    <a:lstStyle/>
                    <a:p>
                      <a:pPr algn="l" fontAlgn="ctr"/>
                      <a:r>
                        <a:rPr lang="en-US" sz="1000" b="0" i="0" u="none" strike="noStrike">
                          <a:solidFill>
                            <a:srgbClr val="000000"/>
                          </a:solidFill>
                          <a:effectLst/>
                          <a:latin typeface="Arial"/>
                        </a:rPr>
                        <a:t>Cash on hand</a:t>
                      </a:r>
                    </a:p>
                  </a:txBody>
                  <a:tcPr marL="85725" marR="9525" marT="9525" marB="0" anchor="ctr">
                    <a:lnL>
                      <a:noFill/>
                    </a:lnL>
                    <a:lnR>
                      <a:noFill/>
                    </a:lnR>
                    <a:lnT>
                      <a:noFill/>
                    </a:lnT>
                    <a:lnB>
                      <a:noFill/>
                    </a:lnB>
                  </a:tcPr>
                </a:tc>
                <a:tc>
                  <a:txBody>
                    <a:bodyPr/>
                    <a:lstStyle/>
                    <a:p>
                      <a:pPr algn="l" rtl="0" fontAlgn="ctr"/>
                      <a:r>
                        <a:rPr lang="en-US" sz="1000" b="0" i="0" u="none" strike="noStrike">
                          <a:solidFill>
                            <a:srgbClr val="000000"/>
                          </a:solidFill>
                          <a:effectLst/>
                          <a:latin typeface="Arial"/>
                        </a:rPr>
                        <a:t> $         379 </a:t>
                      </a:r>
                    </a:p>
                  </a:txBody>
                  <a:tcPr marL="9525" marR="9525" marT="9525" marB="0" anchor="ctr">
                    <a:lnL>
                      <a:noFill/>
                    </a:lnL>
                    <a:lnR>
                      <a:noFill/>
                    </a:lnR>
                    <a:lnT>
                      <a:noFill/>
                    </a:lnT>
                    <a:lnB>
                      <a:noFill/>
                    </a:lnB>
                  </a:tcPr>
                </a:tc>
                <a:tc>
                  <a:txBody>
                    <a:bodyPr/>
                    <a:lstStyle/>
                    <a:p>
                      <a:pPr algn="l" rtl="0" fontAlgn="ctr"/>
                      <a:r>
                        <a:rPr lang="en-US" sz="1000" b="0" i="0" u="none" strike="noStrike">
                          <a:solidFill>
                            <a:srgbClr val="000000"/>
                          </a:solidFill>
                          <a:effectLst/>
                          <a:latin typeface="Arial"/>
                        </a:rPr>
                        <a:t> $         498 </a:t>
                      </a:r>
                    </a:p>
                  </a:txBody>
                  <a:tcPr marL="9525" marR="9525" marT="9525" marB="0" anchor="ctr">
                    <a:lnL>
                      <a:noFill/>
                    </a:lnL>
                    <a:lnR>
                      <a:noFill/>
                    </a:lnR>
                    <a:lnT>
                      <a:noFill/>
                    </a:lnT>
                    <a:lnB>
                      <a:noFill/>
                    </a:lnB>
                  </a:tcPr>
                </a:tc>
                <a:tc>
                  <a:txBody>
                    <a:bodyPr/>
                    <a:lstStyle/>
                    <a:p>
                      <a:pPr algn="l" rtl="0" fontAlgn="ctr"/>
                      <a:r>
                        <a:rPr lang="en-US" sz="1000" b="0" i="0" u="none" strike="noStrike">
                          <a:solidFill>
                            <a:srgbClr val="000000"/>
                          </a:solidFill>
                          <a:effectLst/>
                          <a:latin typeface="Arial"/>
                        </a:rPr>
                        <a:t> $       119 </a:t>
                      </a:r>
                    </a:p>
                  </a:txBody>
                  <a:tcPr marL="9525" marR="9525" marT="9525" marB="0" anchor="ctr">
                    <a:lnL>
                      <a:noFill/>
                    </a:lnL>
                    <a:lnR>
                      <a:noFill/>
                    </a:lnR>
                    <a:lnT>
                      <a:noFill/>
                    </a:lnT>
                    <a:lnB>
                      <a:noFill/>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ctr"/>
                      <a:r>
                        <a:rPr lang="en-US" sz="1000" b="0" i="0" u="none" strike="noStrike">
                          <a:solidFill>
                            <a:srgbClr val="000000"/>
                          </a:solidFill>
                          <a:effectLst/>
                          <a:latin typeface="Arial"/>
                        </a:rPr>
                        <a:t> $         381 </a:t>
                      </a:r>
                    </a:p>
                  </a:txBody>
                  <a:tcPr marL="9525" marR="9525" marT="9525" marB="0" anchor="ctr">
                    <a:lnL>
                      <a:noFill/>
                    </a:lnL>
                    <a:lnR>
                      <a:noFill/>
                    </a:lnR>
                    <a:lnT>
                      <a:noFill/>
                    </a:lnT>
                    <a:lnB>
                      <a:noFill/>
                    </a:lnB>
                  </a:tcPr>
                </a:tc>
                <a:tc>
                  <a:txBody>
                    <a:bodyPr/>
                    <a:lstStyle/>
                    <a:p>
                      <a:pPr algn="l" rtl="0" fontAlgn="ctr"/>
                      <a:r>
                        <a:rPr lang="en-US" sz="1000" b="0" i="0" u="none" strike="noStrike">
                          <a:solidFill>
                            <a:srgbClr val="000000"/>
                          </a:solidFill>
                          <a:effectLst/>
                          <a:latin typeface="Arial"/>
                        </a:rPr>
                        <a:t> $         381 </a:t>
                      </a:r>
                    </a:p>
                  </a:txBody>
                  <a:tcPr marL="9525" marR="9525" marT="9525" marB="0" anchor="ctr">
                    <a:lnL>
                      <a:noFill/>
                    </a:lnL>
                    <a:lnR>
                      <a:noFill/>
                    </a:lnR>
                    <a:lnT>
                      <a:noFill/>
                    </a:lnT>
                    <a:lnB>
                      <a:noFill/>
                    </a:lnB>
                  </a:tcPr>
                </a:tc>
                <a:tc>
                  <a:txBody>
                    <a:bodyPr/>
                    <a:lstStyle/>
                    <a:p>
                      <a:pPr algn="l" rtl="0" fontAlgn="ctr"/>
                      <a:r>
                        <a:rPr lang="en-US" sz="1000" b="0" i="0" u="none" strike="noStrike">
                          <a:solidFill>
                            <a:srgbClr val="000000"/>
                          </a:solidFill>
                          <a:effectLst/>
                          <a:latin typeface="Arial"/>
                        </a:rPr>
                        <a:t> $        -   </a:t>
                      </a:r>
                    </a:p>
                  </a:txBody>
                  <a:tcPr marL="9525" marR="9525" marT="9525" marB="0" anchor="ctr">
                    <a:lnL>
                      <a:noFill/>
                    </a:lnL>
                    <a:lnR>
                      <a:noFill/>
                    </a:lnR>
                    <a:lnT>
                      <a:noFill/>
                    </a:lnT>
                    <a:lnB>
                      <a:noFill/>
                    </a:lnB>
                  </a:tcPr>
                </a:tc>
              </a:tr>
              <a:tr h="214195">
                <a:tc>
                  <a:txBody>
                    <a:bodyPr/>
                    <a:lstStyle/>
                    <a:p>
                      <a:pPr algn="l" fontAlgn="ctr"/>
                      <a:r>
                        <a:rPr lang="en-US" sz="1000" b="0" i="0" u="none" strike="noStrike">
                          <a:solidFill>
                            <a:srgbClr val="000000"/>
                          </a:solidFill>
                          <a:effectLst/>
                          <a:latin typeface="Arial"/>
                        </a:rPr>
                        <a:t>Tax Assets</a:t>
                      </a:r>
                    </a:p>
                  </a:txBody>
                  <a:tcPr marL="85725" marR="9525" marT="9525" marB="0" anchor="ctr">
                    <a:lnL>
                      <a:noFill/>
                    </a:lnL>
                    <a:lnR>
                      <a:noFill/>
                    </a:lnR>
                    <a:lnT>
                      <a:noFill/>
                    </a:lnT>
                    <a:lnB>
                      <a:noFill/>
                    </a:lnB>
                  </a:tcPr>
                </a:tc>
                <a:tc>
                  <a:txBody>
                    <a:bodyPr/>
                    <a:lstStyle/>
                    <a:p>
                      <a:pPr algn="l" rtl="0" fontAlgn="ctr"/>
                      <a:r>
                        <a:rPr lang="en-US" sz="1000" b="0" i="0" u="none" strike="noStrike">
                          <a:solidFill>
                            <a:srgbClr val="000000"/>
                          </a:solidFill>
                          <a:effectLst/>
                          <a:latin typeface="Arial"/>
                        </a:rPr>
                        <a:t> $       1,116 </a:t>
                      </a:r>
                    </a:p>
                  </a:txBody>
                  <a:tcPr marL="9525" marR="9525" marT="9525" marB="0" anchor="ctr">
                    <a:lnL>
                      <a:noFill/>
                    </a:lnL>
                    <a:lnR>
                      <a:noFill/>
                    </a:lnR>
                    <a:lnT>
                      <a:noFill/>
                    </a:lnT>
                    <a:lnB>
                      <a:noFill/>
                    </a:lnB>
                  </a:tcPr>
                </a:tc>
                <a:tc>
                  <a:txBody>
                    <a:bodyPr/>
                    <a:lstStyle/>
                    <a:p>
                      <a:pPr algn="l" rtl="0" fontAlgn="ctr"/>
                      <a:r>
                        <a:rPr lang="en-US" sz="1000" b="0" i="0" u="none" strike="noStrike">
                          <a:solidFill>
                            <a:srgbClr val="000000"/>
                          </a:solidFill>
                          <a:effectLst/>
                          <a:latin typeface="Arial"/>
                        </a:rPr>
                        <a:t> $       1,184 </a:t>
                      </a:r>
                    </a:p>
                  </a:txBody>
                  <a:tcPr marL="9525" marR="9525" marT="9525" marB="0" anchor="ctr">
                    <a:lnL>
                      <a:noFill/>
                    </a:lnL>
                    <a:lnR>
                      <a:noFill/>
                    </a:lnR>
                    <a:lnT>
                      <a:noFill/>
                    </a:lnT>
                    <a:lnB>
                      <a:noFill/>
                    </a:lnB>
                  </a:tcPr>
                </a:tc>
                <a:tc>
                  <a:txBody>
                    <a:bodyPr/>
                    <a:lstStyle/>
                    <a:p>
                      <a:pPr algn="l" rtl="0" fontAlgn="ctr"/>
                      <a:r>
                        <a:rPr lang="en-US" sz="1000" b="0" i="0" u="none" strike="noStrike">
                          <a:solidFill>
                            <a:srgbClr val="000000"/>
                          </a:solidFill>
                          <a:effectLst/>
                          <a:latin typeface="Arial"/>
                        </a:rPr>
                        <a:t> $         68 </a:t>
                      </a:r>
                    </a:p>
                  </a:txBody>
                  <a:tcPr marL="9525" marR="9525" marT="9525" marB="0" anchor="ctr">
                    <a:lnL>
                      <a:noFill/>
                    </a:lnL>
                    <a:lnR>
                      <a:noFill/>
                    </a:lnR>
                    <a:lnT>
                      <a:noFill/>
                    </a:lnT>
                    <a:lnB>
                      <a:noFill/>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ctr"/>
                      <a:r>
                        <a:rPr lang="en-US" sz="1000" b="0" i="0" u="none" strike="noStrike">
                          <a:solidFill>
                            <a:srgbClr val="000000"/>
                          </a:solidFill>
                          <a:effectLst/>
                          <a:latin typeface="Arial"/>
                        </a:rPr>
                        <a:t> $       1,116 </a:t>
                      </a:r>
                    </a:p>
                  </a:txBody>
                  <a:tcPr marL="9525" marR="9525" marT="9525" marB="0" anchor="ctr">
                    <a:lnL>
                      <a:noFill/>
                    </a:lnL>
                    <a:lnR>
                      <a:noFill/>
                    </a:lnR>
                    <a:lnT>
                      <a:noFill/>
                    </a:lnT>
                    <a:lnB>
                      <a:noFill/>
                    </a:lnB>
                  </a:tcPr>
                </a:tc>
                <a:tc>
                  <a:txBody>
                    <a:bodyPr/>
                    <a:lstStyle/>
                    <a:p>
                      <a:pPr algn="l" rtl="0" fontAlgn="ctr"/>
                      <a:r>
                        <a:rPr lang="en-US" sz="1000" b="0" i="0" u="none" strike="noStrike">
                          <a:solidFill>
                            <a:srgbClr val="000000"/>
                          </a:solidFill>
                          <a:effectLst/>
                          <a:latin typeface="Arial"/>
                        </a:rPr>
                        <a:t> $       1,184 </a:t>
                      </a:r>
                    </a:p>
                  </a:txBody>
                  <a:tcPr marL="9525" marR="9525" marT="9525" marB="0" anchor="ctr">
                    <a:lnL>
                      <a:noFill/>
                    </a:lnL>
                    <a:lnR>
                      <a:noFill/>
                    </a:lnR>
                    <a:lnT>
                      <a:noFill/>
                    </a:lnT>
                    <a:lnB>
                      <a:noFill/>
                    </a:lnB>
                  </a:tcPr>
                </a:tc>
                <a:tc>
                  <a:txBody>
                    <a:bodyPr/>
                    <a:lstStyle/>
                    <a:p>
                      <a:pPr algn="l" rtl="0" fontAlgn="ctr"/>
                      <a:r>
                        <a:rPr lang="en-US" sz="1000" b="0" i="0" u="none" strike="noStrike">
                          <a:solidFill>
                            <a:srgbClr val="000000"/>
                          </a:solidFill>
                          <a:effectLst/>
                          <a:latin typeface="Arial"/>
                        </a:rPr>
                        <a:t> $       68 </a:t>
                      </a:r>
                    </a:p>
                  </a:txBody>
                  <a:tcPr marL="9525" marR="9525" marT="9525" marB="0" anchor="ctr">
                    <a:lnL>
                      <a:noFill/>
                    </a:lnL>
                    <a:lnR>
                      <a:noFill/>
                    </a:lnR>
                    <a:lnT>
                      <a:noFill/>
                    </a:lnT>
                    <a:lnB>
                      <a:noFill/>
                    </a:lnB>
                  </a:tcPr>
                </a:tc>
              </a:tr>
              <a:tr h="214195">
                <a:tc>
                  <a:txBody>
                    <a:bodyPr/>
                    <a:lstStyle/>
                    <a:p>
                      <a:pPr algn="l" fontAlgn="ctr"/>
                      <a:r>
                        <a:rPr lang="en-US" sz="1000" b="0" i="0" u="none" strike="noStrike">
                          <a:solidFill>
                            <a:srgbClr val="000000"/>
                          </a:solidFill>
                          <a:effectLst/>
                          <a:latin typeface="Arial"/>
                        </a:rPr>
                        <a:t>Other </a:t>
                      </a:r>
                    </a:p>
                  </a:txBody>
                  <a:tcPr marL="857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3,093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2,400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(693)</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3,404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3,288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(117)</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r>
              <a:tr h="214195">
                <a:tc>
                  <a:txBody>
                    <a:bodyPr/>
                    <a:lstStyle/>
                    <a:p>
                      <a:pPr algn="l" fontAlgn="ctr"/>
                      <a:r>
                        <a:rPr lang="en-US" sz="1000" b="0" i="0" u="none" strike="noStrike">
                          <a:solidFill>
                            <a:srgbClr val="000000"/>
                          </a:solidFill>
                          <a:effectLst/>
                          <a:latin typeface="Arial"/>
                        </a:rPr>
                        <a:t>Other Assets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4,587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4,082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(506)</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0000"/>
                          </a:solidFill>
                          <a:effectLst/>
                          <a:latin typeface="Calibri"/>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4,901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4,853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(48)</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4195">
                <a:tc>
                  <a:txBody>
                    <a:bodyPr/>
                    <a:lstStyle/>
                    <a:p>
                      <a:pPr algn="l" fontAlgn="ctr"/>
                      <a:r>
                        <a:rPr lang="en-US" sz="1000" b="1" i="0" u="none" strike="noStrike">
                          <a:solidFill>
                            <a:srgbClr val="000000"/>
                          </a:solidFill>
                          <a:effectLst/>
                          <a:latin typeface="Arial"/>
                        </a:rPr>
                        <a:t>Total Assets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86,160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88,098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1,938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000" b="1" i="0" u="none" strike="noStrike">
                          <a:solidFill>
                            <a:srgbClr val="000000"/>
                          </a:solidFill>
                          <a:effectLst/>
                          <a:latin typeface="Arial"/>
                        </a:rPr>
                        <a:t> $     86,400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86,695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294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4195">
                <a:tc>
                  <a:txBody>
                    <a:bodyPr/>
                    <a:lstStyle/>
                    <a:p>
                      <a:pPr algn="l" fontAlgn="ctr"/>
                      <a:r>
                        <a:rPr lang="en-US" sz="1000" b="0" i="0" u="none" strike="noStrike">
                          <a:solidFill>
                            <a:srgbClr val="000000"/>
                          </a:solidFill>
                          <a:effectLst/>
                          <a:latin typeface="Arial"/>
                        </a:rPr>
                        <a:t>Customer deposits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54,953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56,151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1,198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ctr"/>
                      <a:r>
                        <a:rPr lang="en-US" sz="1000" b="0" i="0" u="none" strike="noStrike">
                          <a:solidFill>
                            <a:srgbClr val="000000"/>
                          </a:solidFill>
                          <a:effectLst/>
                          <a:latin typeface="Arial"/>
                        </a:rPr>
                        <a:t> $     57,871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58,789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918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4195">
                <a:tc>
                  <a:txBody>
                    <a:bodyPr/>
                    <a:lstStyle/>
                    <a:p>
                      <a:pPr algn="l" fontAlgn="ctr"/>
                      <a:r>
                        <a:rPr lang="en-US" sz="1000" b="0" i="0" u="none" strike="noStrike">
                          <a:solidFill>
                            <a:srgbClr val="000000"/>
                          </a:solidFill>
                          <a:effectLst/>
                          <a:latin typeface="Arial"/>
                        </a:rPr>
                        <a:t>Wholesale funding - Short term</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13,870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14,514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645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ctr"/>
                      <a:r>
                        <a:rPr lang="en-US" sz="1000" b="0" i="0" u="none" strike="noStrike">
                          <a:solidFill>
                            <a:srgbClr val="000000"/>
                          </a:solidFill>
                          <a:effectLst/>
                          <a:latin typeface="Arial"/>
                        </a:rPr>
                        <a:t> $     11,457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10,778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(679)</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4195">
                <a:tc>
                  <a:txBody>
                    <a:bodyPr/>
                    <a:lstStyle/>
                    <a:p>
                      <a:pPr algn="l" fontAlgn="ctr"/>
                      <a:r>
                        <a:rPr lang="en-US" sz="1000" b="0" i="0" u="none" strike="noStrike">
                          <a:solidFill>
                            <a:srgbClr val="000000"/>
                          </a:solidFill>
                          <a:effectLst/>
                          <a:latin typeface="Arial"/>
                        </a:rPr>
                        <a:t>Wholesale funding - long term</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5,804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5,195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(609)</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ctr"/>
                      <a:r>
                        <a:rPr lang="en-US" sz="1000" b="0" i="0" u="none" strike="noStrike">
                          <a:solidFill>
                            <a:srgbClr val="000000"/>
                          </a:solidFill>
                          <a:effectLst/>
                          <a:latin typeface="Arial"/>
                        </a:rPr>
                        <a:t> $       5,396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5,392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(4)</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4195">
                <a:tc>
                  <a:txBody>
                    <a:bodyPr/>
                    <a:lstStyle/>
                    <a:p>
                      <a:pPr algn="l" fontAlgn="ctr"/>
                      <a:r>
                        <a:rPr lang="en-US" sz="1000" b="0" i="0" u="none" strike="noStrike">
                          <a:solidFill>
                            <a:srgbClr val="000000"/>
                          </a:solidFill>
                          <a:effectLst/>
                          <a:latin typeface="Arial"/>
                        </a:rPr>
                        <a:t>Other liabilities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1,433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1,539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105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ctr"/>
                      <a:r>
                        <a:rPr lang="en-US" sz="1000" b="0" i="0" u="none" strike="noStrike">
                          <a:solidFill>
                            <a:srgbClr val="000000"/>
                          </a:solidFill>
                          <a:effectLst/>
                          <a:latin typeface="Arial"/>
                        </a:rPr>
                        <a:t> $       1,447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1,440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(7)</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4195">
                <a:tc>
                  <a:txBody>
                    <a:bodyPr/>
                    <a:lstStyle/>
                    <a:p>
                      <a:pPr algn="l" fontAlgn="ctr"/>
                      <a:r>
                        <a:rPr lang="en-US" sz="1000" b="1" i="0" u="none" strike="noStrike">
                          <a:solidFill>
                            <a:srgbClr val="000000"/>
                          </a:solidFill>
                          <a:effectLst/>
                          <a:latin typeface="Arial"/>
                        </a:rPr>
                        <a:t>Total Liabilities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76,060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77,400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1,339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ctr"/>
                      <a:r>
                        <a:rPr lang="en-US" sz="1000" b="1" i="0" u="none" strike="noStrike">
                          <a:solidFill>
                            <a:srgbClr val="000000"/>
                          </a:solidFill>
                          <a:effectLst/>
                          <a:latin typeface="Arial"/>
                        </a:rPr>
                        <a:t> $     76,171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76,399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228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4195">
                <a:tc>
                  <a:txBody>
                    <a:bodyPr/>
                    <a:lstStyle/>
                    <a:p>
                      <a:pPr algn="l" fontAlgn="ctr"/>
                      <a:r>
                        <a:rPr lang="en-US" sz="1000" b="1" i="0" u="none" strike="noStrike">
                          <a:solidFill>
                            <a:srgbClr val="000000"/>
                          </a:solidFill>
                          <a:effectLst/>
                          <a:latin typeface="Arial"/>
                        </a:rPr>
                        <a:t>Net shareholders' equity</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9,803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10,319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516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ctr"/>
                      <a:r>
                        <a:rPr lang="en-US" sz="1000" b="1" i="0" u="none" strike="noStrike">
                          <a:solidFill>
                            <a:srgbClr val="000000"/>
                          </a:solidFill>
                          <a:effectLst/>
                          <a:latin typeface="Arial"/>
                        </a:rPr>
                        <a:t> $     10,100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10,109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9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4195">
                <a:tc>
                  <a:txBody>
                    <a:bodyPr/>
                    <a:lstStyle/>
                    <a:p>
                      <a:pPr algn="l" fontAlgn="ctr"/>
                      <a:r>
                        <a:rPr lang="en-US" sz="1000" b="1" i="0" u="none" strike="noStrike">
                          <a:solidFill>
                            <a:srgbClr val="000000"/>
                          </a:solidFill>
                          <a:effectLst/>
                          <a:latin typeface="Arial"/>
                        </a:rPr>
                        <a:t>Retained profit</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297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379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82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ctr"/>
                      <a:r>
                        <a:rPr lang="en-US" sz="1000" b="1" i="0" u="none" strike="noStrike">
                          <a:solidFill>
                            <a:srgbClr val="000000"/>
                          </a:solidFill>
                          <a:effectLst/>
                          <a:latin typeface="Arial"/>
                        </a:rPr>
                        <a:t> $         129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186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57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4195">
                <a:tc>
                  <a:txBody>
                    <a:bodyPr/>
                    <a:lstStyle/>
                    <a:p>
                      <a:pPr algn="l" fontAlgn="ctr"/>
                      <a:r>
                        <a:rPr lang="en-US" sz="1000" b="1" i="0" u="none" strike="noStrike" dirty="0">
                          <a:solidFill>
                            <a:srgbClr val="000000"/>
                          </a:solidFill>
                          <a:effectLst/>
                          <a:latin typeface="Arial"/>
                        </a:rPr>
                        <a:t>Total Liabilities + Net shareholders' equity</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86,160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88,098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1,938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ctr"/>
                      <a:r>
                        <a:rPr lang="en-US" sz="1000" b="1" i="0" u="none" strike="noStrike">
                          <a:solidFill>
                            <a:srgbClr val="000000"/>
                          </a:solidFill>
                          <a:effectLst/>
                          <a:latin typeface="Arial"/>
                        </a:rPr>
                        <a:t> $     86,400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86,694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dirty="0">
                          <a:solidFill>
                            <a:srgbClr val="000000"/>
                          </a:solidFill>
                          <a:effectLst/>
                          <a:latin typeface="Arial"/>
                        </a:rPr>
                        <a:t> $      294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4" name="Rectangle 18"/>
          <p:cNvSpPr>
            <a:spLocks noChangeArrowheads="1"/>
          </p:cNvSpPr>
          <p:nvPr/>
        </p:nvSpPr>
        <p:spPr bwMode="auto">
          <a:xfrm>
            <a:off x="306775" y="311725"/>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SBNA – Balance Sheet</a:t>
            </a:r>
            <a:endParaRPr lang="en-US" sz="2400" b="1" dirty="0">
              <a:solidFill>
                <a:srgbClr val="000000"/>
              </a:solidFill>
              <a:ea typeface="ＭＳ Ｐゴシック" pitchFamily="1" charset="-128"/>
            </a:endParaRPr>
          </a:p>
        </p:txBody>
      </p:sp>
      <p:sp>
        <p:nvSpPr>
          <p:cNvPr id="5" name="26 Elipse"/>
          <p:cNvSpPr/>
          <p:nvPr/>
        </p:nvSpPr>
        <p:spPr>
          <a:xfrm>
            <a:off x="7977024" y="66675"/>
            <a:ext cx="640080" cy="640080"/>
          </a:xfrm>
          <a:prstGeom prst="ellipse">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7" name="27 CuadroTexto"/>
          <p:cNvSpPr txBox="1"/>
          <p:nvPr/>
        </p:nvSpPr>
        <p:spPr>
          <a:xfrm>
            <a:off x="8120452" y="186659"/>
            <a:ext cx="353223" cy="400110"/>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rgbClr val="FFFFFF"/>
                </a:solidFill>
                <a:ea typeface="ＭＳ Ｐゴシック" pitchFamily="1" charset="-128"/>
              </a:rPr>
              <a:t>1</a:t>
            </a:r>
            <a:endParaRPr lang="en-US" sz="2000" b="1" dirty="0">
              <a:solidFill>
                <a:srgbClr val="FFFFFF"/>
              </a:solidFill>
              <a:ea typeface="ＭＳ Ｐゴシック" pitchFamily="1" charset="-128"/>
            </a:endParaRPr>
          </a:p>
        </p:txBody>
      </p:sp>
    </p:spTree>
    <p:extLst>
      <p:ext uri="{BB962C8B-B14F-4D97-AF65-F5344CB8AC3E}">
        <p14:creationId xmlns:p14="http://schemas.microsoft.com/office/powerpoint/2010/main" val="2793800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15563208"/>
              </p:ext>
            </p:extLst>
          </p:nvPr>
        </p:nvGraphicFramePr>
        <p:xfrm>
          <a:off x="723900" y="784752"/>
          <a:ext cx="7696201" cy="4597402"/>
        </p:xfrm>
        <a:graphic>
          <a:graphicData uri="http://schemas.openxmlformats.org/drawingml/2006/table">
            <a:tbl>
              <a:tblPr/>
              <a:tblGrid>
                <a:gridCol w="2964685"/>
                <a:gridCol w="821384"/>
                <a:gridCol w="859887"/>
                <a:gridCol w="616038"/>
                <a:gridCol w="192512"/>
                <a:gridCol w="821384"/>
                <a:gridCol w="821384"/>
                <a:gridCol w="598927"/>
              </a:tblGrid>
              <a:tr h="306097">
                <a:tc>
                  <a:txBody>
                    <a:bodyPr/>
                    <a:lstStyle/>
                    <a:p>
                      <a:pPr algn="l" fontAlgn="b"/>
                      <a:r>
                        <a:rPr lang="en-US" sz="1100" b="0" i="1" u="none" strike="noStrike" dirty="0" smtClean="0">
                          <a:solidFill>
                            <a:srgbClr val="000000"/>
                          </a:solidFill>
                          <a:effectLst/>
                          <a:latin typeface="Arial" panose="020B0604020202020204" pitchFamily="34" charset="0"/>
                          <a:cs typeface="Arial" panose="020B0604020202020204" pitchFamily="34" charset="0"/>
                        </a:rPr>
                        <a:t>$ in millions</a:t>
                      </a:r>
                      <a:endParaRPr lang="en-US" sz="1100" b="0" i="1"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FFFFFF"/>
                          </a:solidFill>
                          <a:effectLst/>
                          <a:latin typeface="Arial"/>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100" b="1" i="0" u="none" strike="noStrike">
                          <a:solidFill>
                            <a:srgbClr val="FFFFFF"/>
                          </a:solidFill>
                          <a:effectLst/>
                          <a:latin typeface="Arial"/>
                        </a:rPr>
                        <a:t>2015</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000" b="1" i="0" u="none" strike="noStrike">
                          <a:solidFill>
                            <a:srgbClr val="FFFFFF"/>
                          </a:solidFill>
                          <a:effectLst/>
                          <a:latin typeface="Arial"/>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endParaRPr lang="en-US" sz="14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ctr"/>
                      <a:r>
                        <a:rPr lang="en-US" sz="1000" b="1" i="0" u="none" strike="noStrike" dirty="0">
                          <a:solidFill>
                            <a:srgbClr val="FFFFFF"/>
                          </a:solidFill>
                          <a:effectLst/>
                          <a:latin typeface="Arial"/>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100" b="1" i="0" u="none" strike="noStrike" dirty="0" smtClean="0">
                          <a:solidFill>
                            <a:srgbClr val="FFFFFF"/>
                          </a:solidFill>
                          <a:effectLst/>
                          <a:latin typeface="Arial"/>
                        </a:rPr>
                        <a:t>2016</a:t>
                      </a:r>
                      <a:endParaRPr lang="en-US" sz="1100" b="1" i="0" u="none" strike="noStrike" dirty="0">
                        <a:solidFill>
                          <a:srgbClr val="FFFFFF"/>
                        </a:solidFill>
                        <a:effectLst/>
                        <a:latin typeface="Arial"/>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000" b="1" i="0" u="none" strike="noStrike">
                          <a:solidFill>
                            <a:srgbClr val="FFFFFF"/>
                          </a:solidFill>
                          <a:effectLst/>
                          <a:latin typeface="Arial"/>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203421">
                <a:tc>
                  <a:txBody>
                    <a:bodyPr/>
                    <a:lstStyle/>
                    <a:p>
                      <a:pPr algn="l" fontAlgn="ctr"/>
                      <a:r>
                        <a:rPr lang="en-US" sz="1000" b="1" i="0" u="none" strike="noStrike">
                          <a:solidFill>
                            <a:srgbClr val="FFFFFF"/>
                          </a:solidFill>
                          <a:effectLst/>
                          <a:latin typeface="Arial"/>
                        </a:rPr>
                        <a:t> Profit &amp; Loss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000" b="1" i="0" u="none" strike="noStrike">
                          <a:solidFill>
                            <a:srgbClr val="FFFFFF"/>
                          </a:solidFill>
                          <a:effectLst/>
                          <a:latin typeface="Arial"/>
                        </a:rPr>
                        <a:t>Projected</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000" b="1" i="0" u="none" strike="noStrike">
                          <a:solidFill>
                            <a:srgbClr val="FFFFFF"/>
                          </a:solidFill>
                          <a:effectLst/>
                          <a:latin typeface="Arial"/>
                        </a:rPr>
                        <a:t>Actual</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000" b="1" i="0" u="none" strike="noStrike">
                          <a:solidFill>
                            <a:srgbClr val="FFFFFF"/>
                          </a:solidFill>
                          <a:effectLst/>
                          <a:latin typeface="Arial"/>
                        </a:rPr>
                        <a:t>Var</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endParaRPr lang="en-US" sz="14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ctr"/>
                      <a:r>
                        <a:rPr lang="en-US" sz="1000" b="1" i="0" u="none" strike="noStrike">
                          <a:solidFill>
                            <a:srgbClr val="FFFFFF"/>
                          </a:solidFill>
                          <a:effectLst/>
                          <a:latin typeface="Arial"/>
                        </a:rPr>
                        <a:t>Round 1</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000" b="1" i="0" u="none" strike="noStrike">
                          <a:solidFill>
                            <a:srgbClr val="FFFFFF"/>
                          </a:solidFill>
                          <a:effectLst/>
                          <a:latin typeface="Arial"/>
                        </a:rPr>
                        <a:t>Budget</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000" b="1" i="0" u="none" strike="noStrike">
                          <a:solidFill>
                            <a:srgbClr val="FFFFFF"/>
                          </a:solidFill>
                          <a:effectLst/>
                          <a:latin typeface="Arial"/>
                        </a:rPr>
                        <a:t>Var</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203421">
                <a:tc>
                  <a:txBody>
                    <a:bodyPr/>
                    <a:lstStyle/>
                    <a:p>
                      <a:pPr algn="l" fontAlgn="ctr"/>
                      <a:r>
                        <a:rPr lang="en-US" sz="1000" b="1" i="0" u="none" strike="noStrike">
                          <a:solidFill>
                            <a:srgbClr val="000000"/>
                          </a:solidFill>
                          <a:effectLst/>
                          <a:latin typeface="Arial"/>
                        </a:rPr>
                        <a:t>Net Interest Income</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dirty="0">
                          <a:solidFill>
                            <a:srgbClr val="000000"/>
                          </a:solidFill>
                          <a:effectLst/>
                          <a:latin typeface="Arial"/>
                        </a:rPr>
                        <a:t> $      1,786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1,799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13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ctr"/>
                      <a:r>
                        <a:rPr lang="en-US" sz="1000" b="1" i="0" u="none" strike="noStrike">
                          <a:solidFill>
                            <a:srgbClr val="000000"/>
                          </a:solidFill>
                          <a:effectLst/>
                          <a:latin typeface="Arial"/>
                        </a:rPr>
                        <a:t> $      1,807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1,874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66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421">
                <a:tc>
                  <a:txBody>
                    <a:bodyPr/>
                    <a:lstStyle/>
                    <a:p>
                      <a:pPr algn="l" fontAlgn="ctr"/>
                      <a:r>
                        <a:rPr lang="en-US" sz="1000" b="0" i="0" u="none" strike="noStrike">
                          <a:solidFill>
                            <a:srgbClr val="000000"/>
                          </a:solidFill>
                          <a:effectLst/>
                          <a:latin typeface="Arial"/>
                        </a:rPr>
                        <a:t>Dividends received</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Arial"/>
                        </a:rPr>
                        <a:t> $          52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53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ctr"/>
                      <a:r>
                        <a:rPr lang="en-US" sz="1000" b="0" i="0" u="none" strike="noStrike">
                          <a:solidFill>
                            <a:srgbClr val="000000"/>
                          </a:solidFill>
                          <a:effectLst/>
                          <a:latin typeface="Arial"/>
                        </a:rPr>
                        <a:t> $          21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21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421">
                <a:tc>
                  <a:txBody>
                    <a:bodyPr/>
                    <a:lstStyle/>
                    <a:p>
                      <a:pPr algn="l" fontAlgn="ctr"/>
                      <a:r>
                        <a:rPr lang="en-US" sz="1000" b="1" i="0" u="none" strike="noStrike" dirty="0">
                          <a:solidFill>
                            <a:srgbClr val="000000"/>
                          </a:solidFill>
                          <a:effectLst/>
                          <a:latin typeface="Arial"/>
                        </a:rPr>
                        <a:t>Net Fees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528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dirty="0">
                          <a:solidFill>
                            <a:srgbClr val="000000"/>
                          </a:solidFill>
                          <a:effectLst/>
                          <a:latin typeface="Arial"/>
                        </a:rPr>
                        <a:t> $        533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6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429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427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(1)</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421">
                <a:tc>
                  <a:txBody>
                    <a:bodyPr/>
                    <a:lstStyle/>
                    <a:p>
                      <a:pPr algn="l" fontAlgn="ctr"/>
                      <a:r>
                        <a:rPr lang="en-US" sz="1000" b="0" i="0" u="none" strike="noStrike">
                          <a:solidFill>
                            <a:srgbClr val="000000"/>
                          </a:solidFill>
                          <a:effectLst/>
                          <a:latin typeface="Arial"/>
                        </a:rPr>
                        <a:t>Gains (losses) on financial transactions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93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Arial"/>
                        </a:rPr>
                        <a:t> $          98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5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0000"/>
                          </a:solidFill>
                          <a:effectLst/>
                          <a:latin typeface="Calibri"/>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56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53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(3)</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421">
                <a:tc>
                  <a:txBody>
                    <a:bodyPr/>
                    <a:lstStyle/>
                    <a:p>
                      <a:pPr algn="l" fontAlgn="ctr"/>
                      <a:r>
                        <a:rPr lang="en-US" sz="1000" b="0" i="0" u="none" strike="noStrike">
                          <a:solidFill>
                            <a:srgbClr val="000000"/>
                          </a:solidFill>
                          <a:effectLst/>
                          <a:latin typeface="Arial"/>
                        </a:rPr>
                        <a:t>Other operating income</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35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Arial"/>
                        </a:rPr>
                        <a:t> $          41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6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0000"/>
                          </a:solidFill>
                          <a:effectLst/>
                          <a:latin typeface="Calibri"/>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36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28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(8)</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421">
                <a:tc>
                  <a:txBody>
                    <a:bodyPr/>
                    <a:lstStyle/>
                    <a:p>
                      <a:pPr algn="l" fontAlgn="ctr"/>
                      <a:r>
                        <a:rPr lang="en-US" sz="1000" b="1" i="0" u="none" strike="noStrike">
                          <a:solidFill>
                            <a:srgbClr val="000000"/>
                          </a:solidFill>
                          <a:effectLst/>
                          <a:latin typeface="Arial"/>
                        </a:rPr>
                        <a:t>Gross Income</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2,493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2,524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dirty="0">
                          <a:solidFill>
                            <a:srgbClr val="000000"/>
                          </a:solidFill>
                          <a:effectLst/>
                          <a:latin typeface="Arial"/>
                        </a:rPr>
                        <a:t> $      30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a:solidFill>
                            <a:srgbClr val="000000"/>
                          </a:solidFill>
                          <a:effectLst/>
                          <a:latin typeface="Calibri"/>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2,349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2,403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54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421">
                <a:tc>
                  <a:txBody>
                    <a:bodyPr/>
                    <a:lstStyle/>
                    <a:p>
                      <a:pPr algn="l" fontAlgn="ctr"/>
                      <a:r>
                        <a:rPr lang="en-US" sz="1000" b="0" i="0" u="none" strike="noStrike">
                          <a:solidFill>
                            <a:srgbClr val="000000"/>
                          </a:solidFill>
                          <a:effectLst/>
                          <a:latin typeface="Arial"/>
                        </a:rPr>
                        <a:t>Fixed remuneration</a:t>
                      </a:r>
                    </a:p>
                  </a:txBody>
                  <a:tcPr marL="171450"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000" b="0" i="0" u="none" strike="noStrike">
                          <a:solidFill>
                            <a:srgbClr val="000000"/>
                          </a:solidFill>
                          <a:effectLst/>
                          <a:latin typeface="Arial"/>
                        </a:rPr>
                        <a:t> $     (1,008)</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000" b="0" i="0" u="none" strike="noStrike">
                          <a:solidFill>
                            <a:srgbClr val="000000"/>
                          </a:solidFill>
                          <a:effectLst/>
                          <a:latin typeface="Arial"/>
                        </a:rPr>
                        <a:t> $     (1,002)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000" b="0" i="0" u="none" strike="noStrike" dirty="0">
                          <a:solidFill>
                            <a:srgbClr val="000000"/>
                          </a:solidFill>
                          <a:effectLst/>
                          <a:latin typeface="Arial"/>
                        </a:rPr>
                        <a:t> $       7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000" b="0" i="0" u="none" strike="noStrike">
                          <a:solidFill>
                            <a:srgbClr val="000000"/>
                          </a:solidFill>
                          <a:effectLst/>
                          <a:latin typeface="Arial"/>
                        </a:rPr>
                        <a:t> $       (967)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000" b="0" i="0" u="none" strike="noStrike">
                          <a:solidFill>
                            <a:srgbClr val="000000"/>
                          </a:solidFill>
                          <a:effectLst/>
                          <a:latin typeface="Arial"/>
                        </a:rPr>
                        <a:t> $       (959)</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000" b="0" i="0" u="none" strike="noStrike">
                          <a:solidFill>
                            <a:srgbClr val="000000"/>
                          </a:solidFill>
                          <a:effectLst/>
                          <a:latin typeface="Arial"/>
                        </a:rPr>
                        <a:t> $        8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r>
              <a:tr h="203421">
                <a:tc>
                  <a:txBody>
                    <a:bodyPr/>
                    <a:lstStyle/>
                    <a:p>
                      <a:pPr algn="l" fontAlgn="ctr"/>
                      <a:r>
                        <a:rPr lang="en-US" sz="1000" b="0" i="0" u="none" strike="noStrike">
                          <a:solidFill>
                            <a:srgbClr val="000000"/>
                          </a:solidFill>
                          <a:effectLst/>
                          <a:latin typeface="Arial"/>
                        </a:rPr>
                        <a:t>Variable remuneration</a:t>
                      </a:r>
                    </a:p>
                  </a:txBody>
                  <a:tcPr marL="171450" marR="9525" marT="9525" marB="0" anchor="ctr">
                    <a:lnL>
                      <a:noFill/>
                    </a:lnL>
                    <a:lnR>
                      <a:noFill/>
                    </a:lnR>
                    <a:lnT>
                      <a:noFill/>
                    </a:lnT>
                    <a:lnB w="6350" cap="flat" cmpd="sng" algn="ctr">
                      <a:solidFill>
                        <a:srgbClr val="A6A6A6"/>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   </a:t>
                      </a: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   </a:t>
                      </a: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   </a:t>
                      </a: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tc>
                  <a:txBody>
                    <a:bodyPr/>
                    <a:lstStyle/>
                    <a:p>
                      <a:pPr algn="l" fontAlgn="b"/>
                      <a:endParaRPr lang="en-US" sz="1000" b="0" i="0" u="none" strike="noStrike" dirty="0">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ctr"/>
                      <a:r>
                        <a:rPr lang="en-US" sz="1000" b="0" i="0" u="none" strike="noStrike">
                          <a:solidFill>
                            <a:srgbClr val="000000"/>
                          </a:solidFill>
                          <a:effectLst/>
                          <a:latin typeface="Arial"/>
                        </a:rPr>
                        <a:t> $           -   </a:t>
                      </a: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   </a:t>
                      </a: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   </a:t>
                      </a: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tr>
              <a:tr h="203421">
                <a:tc>
                  <a:txBody>
                    <a:bodyPr/>
                    <a:lstStyle/>
                    <a:p>
                      <a:pPr algn="l" fontAlgn="ctr"/>
                      <a:r>
                        <a:rPr lang="en-US" sz="1000" b="0" i="0" u="none" strike="noStrike">
                          <a:solidFill>
                            <a:srgbClr val="000000"/>
                          </a:solidFill>
                          <a:effectLst/>
                          <a:latin typeface="Arial"/>
                        </a:rPr>
                        <a:t>Personnel expenses</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(1,008)</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(1,002)</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7 </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ctr"/>
                      <a:r>
                        <a:rPr lang="en-US" sz="1000" b="0" i="0" u="none" strike="noStrike">
                          <a:solidFill>
                            <a:srgbClr val="000000"/>
                          </a:solidFill>
                          <a:effectLst/>
                          <a:latin typeface="Arial"/>
                        </a:rPr>
                        <a:t> $       (967)</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(959)</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8 </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421">
                <a:tc>
                  <a:txBody>
                    <a:bodyPr/>
                    <a:lstStyle/>
                    <a:p>
                      <a:pPr algn="l" fontAlgn="ctr"/>
                      <a:r>
                        <a:rPr lang="en-US" sz="1000" b="0" i="0" u="none" strike="noStrike">
                          <a:solidFill>
                            <a:srgbClr val="000000"/>
                          </a:solidFill>
                          <a:effectLst/>
                          <a:latin typeface="Arial"/>
                        </a:rPr>
                        <a:t>Other general administrative expenses</a:t>
                      </a:r>
                    </a:p>
                  </a:txBody>
                  <a:tcPr marL="171450"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(727)</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(708)</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19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(798)</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(732)</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67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421">
                <a:tc>
                  <a:txBody>
                    <a:bodyPr/>
                    <a:lstStyle/>
                    <a:p>
                      <a:pPr algn="l" fontAlgn="ctr"/>
                      <a:r>
                        <a:rPr lang="en-US" sz="1000" b="1" i="0" u="none" strike="noStrike">
                          <a:solidFill>
                            <a:srgbClr val="000000"/>
                          </a:solidFill>
                          <a:effectLst/>
                          <a:latin typeface="Arial"/>
                        </a:rPr>
                        <a:t>General expenses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(1,735)</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(1,709)</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25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a:solidFill>
                            <a:srgbClr val="000000"/>
                          </a:solidFill>
                          <a:effectLst/>
                          <a:latin typeface="Calibri"/>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dirty="0">
                          <a:solidFill>
                            <a:srgbClr val="000000"/>
                          </a:solidFill>
                          <a:effectLst/>
                          <a:latin typeface="Arial"/>
                        </a:rPr>
                        <a:t> $     (1,766)</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(1,691)</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75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421">
                <a:tc>
                  <a:txBody>
                    <a:bodyPr/>
                    <a:lstStyle/>
                    <a:p>
                      <a:pPr algn="l" fontAlgn="ctr"/>
                      <a:r>
                        <a:rPr lang="en-US" sz="1000" b="0" i="0" u="none" strike="noStrike">
                          <a:solidFill>
                            <a:srgbClr val="000000"/>
                          </a:solidFill>
                          <a:effectLst/>
                          <a:latin typeface="Arial"/>
                        </a:rPr>
                        <a:t>Depreciation and amortisation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(231)</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(237)</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(7)</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0000"/>
                          </a:solidFill>
                          <a:effectLst/>
                          <a:latin typeface="Calibri"/>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Arial"/>
                        </a:rPr>
                        <a:t> $       (230)</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(262)</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(31)</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421">
                <a:tc>
                  <a:txBody>
                    <a:bodyPr/>
                    <a:lstStyle/>
                    <a:p>
                      <a:pPr algn="l" fontAlgn="ctr"/>
                      <a:r>
                        <a:rPr lang="en-US" sz="1000" b="1" i="0" u="none" strike="noStrike">
                          <a:solidFill>
                            <a:srgbClr val="000000"/>
                          </a:solidFill>
                          <a:effectLst/>
                          <a:latin typeface="Arial"/>
                        </a:rPr>
                        <a:t>Net Operating Income</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528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577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49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000" b="1" i="0" u="none" strike="noStrike">
                          <a:solidFill>
                            <a:srgbClr val="000000"/>
                          </a:solidFill>
                          <a:effectLst/>
                          <a:latin typeface="Arial"/>
                        </a:rPr>
                        <a:t> $        353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451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98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421">
                <a:tc>
                  <a:txBody>
                    <a:bodyPr/>
                    <a:lstStyle/>
                    <a:p>
                      <a:pPr algn="l" fontAlgn="ctr"/>
                      <a:r>
                        <a:rPr lang="en-US" sz="1000" b="0" i="0" u="none" strike="noStrike">
                          <a:solidFill>
                            <a:srgbClr val="000000"/>
                          </a:solidFill>
                          <a:effectLst/>
                          <a:latin typeface="Arial"/>
                        </a:rPr>
                        <a:t>Specific Loan-loss provisions</a:t>
                      </a:r>
                    </a:p>
                  </a:txBody>
                  <a:tcPr marL="857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000" b="0" i="0" u="none" strike="noStrike">
                          <a:solidFill>
                            <a:srgbClr val="000000"/>
                          </a:solidFill>
                          <a:effectLst/>
                          <a:latin typeface="Arial"/>
                        </a:rPr>
                        <a:t> $         (43)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000" b="0" i="0" u="none" strike="noStrike">
                          <a:solidFill>
                            <a:srgbClr val="000000"/>
                          </a:solidFill>
                          <a:effectLst/>
                          <a:latin typeface="Arial"/>
                        </a:rPr>
                        <a:t> $         (67)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000" b="0" i="0" u="none" strike="noStrike">
                          <a:solidFill>
                            <a:srgbClr val="000000"/>
                          </a:solidFill>
                          <a:effectLst/>
                          <a:latin typeface="Arial"/>
                        </a:rPr>
                        <a:t> $     (24)</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ctr"/>
                      <a:r>
                        <a:rPr lang="en-US" sz="1000" b="0" i="0" u="none" strike="noStrike">
                          <a:solidFill>
                            <a:srgbClr val="000000"/>
                          </a:solidFill>
                          <a:effectLst/>
                          <a:latin typeface="Arial"/>
                        </a:rPr>
                        <a:t> $       (176)</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000" b="0" i="0" u="none" strike="noStrike" dirty="0">
                          <a:solidFill>
                            <a:srgbClr val="000000"/>
                          </a:solidFill>
                          <a:effectLst/>
                          <a:latin typeface="Arial"/>
                        </a:rPr>
                        <a:t> $       (149)</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000" b="0" i="0" u="none" strike="noStrike">
                          <a:solidFill>
                            <a:srgbClr val="000000"/>
                          </a:solidFill>
                          <a:effectLst/>
                          <a:latin typeface="Arial"/>
                        </a:rPr>
                        <a:t> $      27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r>
              <a:tr h="203421">
                <a:tc>
                  <a:txBody>
                    <a:bodyPr/>
                    <a:lstStyle/>
                    <a:p>
                      <a:pPr algn="l" fontAlgn="ctr"/>
                      <a:r>
                        <a:rPr lang="en-US" sz="1000" b="0" i="0" u="none" strike="noStrike">
                          <a:solidFill>
                            <a:srgbClr val="000000"/>
                          </a:solidFill>
                          <a:effectLst/>
                          <a:latin typeface="Arial"/>
                        </a:rPr>
                        <a:t>General Loan-loss provisions</a:t>
                      </a:r>
                    </a:p>
                  </a:txBody>
                  <a:tcPr marL="85725" marR="9525" marT="9525" marB="0" anchor="ctr">
                    <a:lnL>
                      <a:noFill/>
                    </a:lnL>
                    <a:lnR>
                      <a:noFill/>
                    </a:lnR>
                    <a:lnT>
                      <a:noFill/>
                    </a:lnT>
                    <a:lnB w="6350" cap="flat" cmpd="sng" algn="ctr">
                      <a:solidFill>
                        <a:srgbClr val="A6A6A6"/>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14 </a:t>
                      </a: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(3)</a:t>
                      </a: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(17)</a:t>
                      </a: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ctr"/>
                      <a:r>
                        <a:rPr lang="en-US" sz="1000" b="0" i="0" u="none" strike="noStrike">
                          <a:solidFill>
                            <a:srgbClr val="000000"/>
                          </a:solidFill>
                          <a:effectLst/>
                          <a:latin typeface="Arial"/>
                        </a:rPr>
                        <a:t> $           -   </a:t>
                      </a: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Arial"/>
                        </a:rPr>
                        <a:t> $           -   </a:t>
                      </a: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   </a:t>
                      </a: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tr>
              <a:tr h="203421">
                <a:tc>
                  <a:txBody>
                    <a:bodyPr/>
                    <a:lstStyle/>
                    <a:p>
                      <a:pPr algn="l" fontAlgn="ctr"/>
                      <a:r>
                        <a:rPr lang="en-US" sz="1000" b="1" i="0" u="none" strike="noStrike">
                          <a:solidFill>
                            <a:srgbClr val="000000"/>
                          </a:solidFill>
                          <a:effectLst/>
                          <a:latin typeface="Arial"/>
                        </a:rPr>
                        <a:t>Total Loan-loss provisions</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(30)</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(71)</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(41)</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(176)</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dirty="0">
                          <a:solidFill>
                            <a:srgbClr val="000000"/>
                          </a:solidFill>
                          <a:effectLst/>
                          <a:latin typeface="Arial"/>
                        </a:rPr>
                        <a:t> $       (149)</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27 </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421">
                <a:tc>
                  <a:txBody>
                    <a:bodyPr/>
                    <a:lstStyle/>
                    <a:p>
                      <a:pPr algn="l" fontAlgn="ctr"/>
                      <a:r>
                        <a:rPr lang="en-US" sz="1000" b="0" i="0" u="none" strike="noStrike">
                          <a:solidFill>
                            <a:srgbClr val="000000"/>
                          </a:solidFill>
                          <a:effectLst/>
                          <a:latin typeface="Arial"/>
                        </a:rPr>
                        <a:t>Other provisions &amp; other extraordinary results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(20)</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(43)</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(23)</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0000"/>
                          </a:solidFill>
                          <a:effectLst/>
                          <a:latin typeface="Calibri"/>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(24)</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Arial"/>
                        </a:rPr>
                        <a:t> $         (24)</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421">
                <a:tc>
                  <a:txBody>
                    <a:bodyPr/>
                    <a:lstStyle/>
                    <a:p>
                      <a:pPr algn="l" fontAlgn="ctr"/>
                      <a:r>
                        <a:rPr lang="en-US" sz="1000" b="0" i="0" u="none" strike="noStrike">
                          <a:solidFill>
                            <a:srgbClr val="000000"/>
                          </a:solidFill>
                          <a:effectLst/>
                          <a:latin typeface="Arial"/>
                        </a:rPr>
                        <a:t>Profit before taxes (w/o capital gains)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478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463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a:rPr>
                        <a:t> $     (15)</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000" b="0" i="0" u="none" strike="noStrike">
                          <a:solidFill>
                            <a:srgbClr val="000000"/>
                          </a:solidFill>
                          <a:effectLst/>
                          <a:latin typeface="Arial"/>
                        </a:rPr>
                        <a:t> $        153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Arial"/>
                        </a:rPr>
                        <a:t> $        278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Arial"/>
                        </a:rPr>
                        <a:t> $     125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421">
                <a:tc>
                  <a:txBody>
                    <a:bodyPr/>
                    <a:lstStyle/>
                    <a:p>
                      <a:pPr algn="l" fontAlgn="ctr"/>
                      <a:r>
                        <a:rPr lang="en-US" sz="1000" b="0" i="0" u="none" strike="noStrike">
                          <a:solidFill>
                            <a:srgbClr val="000000"/>
                          </a:solidFill>
                          <a:effectLst/>
                          <a:latin typeface="Arial"/>
                        </a:rPr>
                        <a:t>Tax on profit</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000" b="0" i="0" u="none" strike="noStrike">
                          <a:solidFill>
                            <a:srgbClr val="000000"/>
                          </a:solidFill>
                          <a:effectLst/>
                          <a:latin typeface="Arial"/>
                        </a:rPr>
                        <a:t> $         (82)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000" b="0" i="0" u="none" strike="noStrike">
                          <a:solidFill>
                            <a:srgbClr val="000000"/>
                          </a:solidFill>
                          <a:effectLst/>
                          <a:latin typeface="Arial"/>
                        </a:rPr>
                        <a:t> $         (77)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000" b="0" i="0" u="none" strike="noStrike">
                          <a:solidFill>
                            <a:srgbClr val="000000"/>
                          </a:solidFill>
                          <a:effectLst/>
                          <a:latin typeface="Arial"/>
                        </a:rPr>
                        <a:t> $       5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ctr"/>
                      <a:r>
                        <a:rPr lang="en-US" sz="1000" b="0" i="0" u="none" strike="noStrike">
                          <a:solidFill>
                            <a:srgbClr val="000000"/>
                          </a:solidFill>
                          <a:effectLst/>
                          <a:latin typeface="Arial"/>
                        </a:rPr>
                        <a:t> $          19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000" b="0" i="0" u="none" strike="noStrike">
                          <a:solidFill>
                            <a:srgbClr val="000000"/>
                          </a:solidFill>
                          <a:effectLst/>
                          <a:latin typeface="Arial"/>
                        </a:rPr>
                        <a:t> $         (29)</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000" b="0" i="0" u="none" strike="noStrike" dirty="0">
                          <a:solidFill>
                            <a:srgbClr val="000000"/>
                          </a:solidFill>
                          <a:effectLst/>
                          <a:latin typeface="Arial"/>
                        </a:rPr>
                        <a:t> $     (48)</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r>
              <a:tr h="203421">
                <a:tc>
                  <a:txBody>
                    <a:bodyPr/>
                    <a:lstStyle/>
                    <a:p>
                      <a:pPr algn="l" fontAlgn="ctr"/>
                      <a:r>
                        <a:rPr lang="en-US" sz="1000" b="1" i="0" u="none" strike="noStrike">
                          <a:solidFill>
                            <a:srgbClr val="000000"/>
                          </a:solidFill>
                          <a:effectLst/>
                          <a:latin typeface="Arial"/>
                        </a:rPr>
                        <a:t>Net profit</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396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386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(10)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ctr"/>
                      <a:r>
                        <a:rPr lang="en-US" sz="1000" b="1" i="0" u="none" strike="noStrike">
                          <a:solidFill>
                            <a:srgbClr val="000000"/>
                          </a:solidFill>
                          <a:effectLst/>
                          <a:latin typeface="Arial"/>
                        </a:rPr>
                        <a:t> $        172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 $        249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dirty="0">
                          <a:solidFill>
                            <a:srgbClr val="000000"/>
                          </a:solidFill>
                          <a:effectLst/>
                          <a:latin typeface="Arial"/>
                        </a:rPr>
                        <a:t> $      76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r>
            </a:tbl>
          </a:graphicData>
        </a:graphic>
      </p:graphicFrame>
      <p:sp>
        <p:nvSpPr>
          <p:cNvPr id="4" name="26 Elipse"/>
          <p:cNvSpPr/>
          <p:nvPr/>
        </p:nvSpPr>
        <p:spPr>
          <a:xfrm>
            <a:off x="7977024" y="66675"/>
            <a:ext cx="640080" cy="640080"/>
          </a:xfrm>
          <a:prstGeom prst="ellipse">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5" name="27 CuadroTexto"/>
          <p:cNvSpPr txBox="1"/>
          <p:nvPr/>
        </p:nvSpPr>
        <p:spPr>
          <a:xfrm>
            <a:off x="8120452" y="186659"/>
            <a:ext cx="353223" cy="400110"/>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rgbClr val="FFFFFF"/>
                </a:solidFill>
                <a:ea typeface="ＭＳ Ｐゴシック" pitchFamily="1" charset="-128"/>
              </a:rPr>
              <a:t>1</a:t>
            </a:r>
            <a:endParaRPr lang="en-US" sz="2000" b="1" dirty="0">
              <a:solidFill>
                <a:srgbClr val="FFFFFF"/>
              </a:solidFill>
              <a:ea typeface="ＭＳ Ｐゴシック" pitchFamily="1" charset="-128"/>
            </a:endParaRPr>
          </a:p>
        </p:txBody>
      </p:sp>
      <p:sp>
        <p:nvSpPr>
          <p:cNvPr id="6" name="Rectangle 18"/>
          <p:cNvSpPr>
            <a:spLocks noChangeArrowheads="1"/>
          </p:cNvSpPr>
          <p:nvPr/>
        </p:nvSpPr>
        <p:spPr bwMode="auto">
          <a:xfrm>
            <a:off x="306775" y="311725"/>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SBNA – Income Statement</a:t>
            </a:r>
            <a:endParaRPr lang="en-US" sz="2400" b="1" dirty="0">
              <a:solidFill>
                <a:srgbClr val="000000"/>
              </a:solidFill>
              <a:ea typeface="ＭＳ Ｐゴシック" pitchFamily="1" charset="-128"/>
            </a:endParaRPr>
          </a:p>
        </p:txBody>
      </p:sp>
    </p:spTree>
    <p:extLst>
      <p:ext uri="{BB962C8B-B14F-4D97-AF65-F5344CB8AC3E}">
        <p14:creationId xmlns:p14="http://schemas.microsoft.com/office/powerpoint/2010/main" val="859693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841234091"/>
              </p:ext>
            </p:extLst>
          </p:nvPr>
        </p:nvGraphicFramePr>
        <p:xfrm>
          <a:off x="685800" y="769628"/>
          <a:ext cx="7772401" cy="4892053"/>
        </p:xfrm>
        <a:graphic>
          <a:graphicData uri="http://schemas.openxmlformats.org/drawingml/2006/table">
            <a:tbl>
              <a:tblPr/>
              <a:tblGrid>
                <a:gridCol w="3863038"/>
                <a:gridCol w="684227"/>
                <a:gridCol w="684227"/>
                <a:gridCol w="524451"/>
                <a:gridCol w="102760"/>
                <a:gridCol w="684227"/>
                <a:gridCol w="684227"/>
                <a:gridCol w="545244"/>
              </a:tblGrid>
              <a:tr h="296716">
                <a:tc>
                  <a:txBody>
                    <a:bodyPr/>
                    <a:lstStyle/>
                    <a:p>
                      <a:pPr algn="l" fontAlgn="ctr"/>
                      <a:r>
                        <a:rPr lang="en-US" sz="1100" b="0" i="1" u="none" strike="noStrike" dirty="0" smtClean="0">
                          <a:solidFill>
                            <a:schemeClr val="tx1"/>
                          </a:solidFill>
                          <a:effectLst/>
                          <a:latin typeface="Arial"/>
                        </a:rPr>
                        <a:t>$ in millions</a:t>
                      </a:r>
                      <a:endParaRPr lang="en-US" sz="1100" b="0" i="1" u="none" strike="noStrike" dirty="0">
                        <a:solidFill>
                          <a:schemeClr val="tx1"/>
                        </a:solidFill>
                        <a:effectLst/>
                        <a:latin typeface="Arial"/>
                      </a:endParaRPr>
                    </a:p>
                  </a:txBody>
                  <a:tcPr marL="8823" marR="8823" marT="8823" marB="0" anchor="ctr">
                    <a:lnL>
                      <a:noFill/>
                    </a:lnL>
                    <a:lnR>
                      <a:noFill/>
                    </a:lnR>
                    <a:lnT>
                      <a:noFill/>
                    </a:lnT>
                    <a:lnB>
                      <a:noFill/>
                    </a:lnB>
                  </a:tcPr>
                </a:tc>
                <a:tc>
                  <a:txBody>
                    <a:bodyPr/>
                    <a:lstStyle/>
                    <a:p>
                      <a:pPr algn="ctr" fontAlgn="ctr"/>
                      <a:r>
                        <a:rPr lang="en-US" sz="1000" b="1" i="0" u="none" strike="noStrike">
                          <a:solidFill>
                            <a:srgbClr val="FFFFFF"/>
                          </a:solidFill>
                          <a:effectLst/>
                          <a:latin typeface="Arial"/>
                        </a:rPr>
                        <a:t> </a:t>
                      </a:r>
                    </a:p>
                  </a:txBody>
                  <a:tcPr marL="8823" marR="8823" marT="882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100" b="1" i="0" u="none" strike="noStrike">
                          <a:solidFill>
                            <a:srgbClr val="FFFFFF"/>
                          </a:solidFill>
                          <a:effectLst/>
                          <a:latin typeface="Arial"/>
                        </a:rPr>
                        <a:t>2015</a:t>
                      </a:r>
                    </a:p>
                  </a:txBody>
                  <a:tcPr marL="8823" marR="8823" marT="882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000" b="1" i="0" u="none" strike="noStrike">
                          <a:solidFill>
                            <a:srgbClr val="FFFFFF"/>
                          </a:solidFill>
                          <a:effectLst/>
                          <a:latin typeface="Arial"/>
                        </a:rPr>
                        <a:t> </a:t>
                      </a:r>
                    </a:p>
                  </a:txBody>
                  <a:tcPr marL="8823" marR="8823" marT="882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endParaRPr lang="en-US" sz="1200" b="0" i="0" u="none" strike="noStrike">
                        <a:solidFill>
                          <a:srgbClr val="000000"/>
                        </a:solidFill>
                        <a:effectLst/>
                        <a:latin typeface="Calibri"/>
                      </a:endParaRPr>
                    </a:p>
                  </a:txBody>
                  <a:tcPr marL="8823" marR="8823" marT="8823" marB="0" anchor="b">
                    <a:lnL>
                      <a:noFill/>
                    </a:lnL>
                    <a:lnR>
                      <a:noFill/>
                    </a:lnR>
                    <a:lnT>
                      <a:noFill/>
                    </a:lnT>
                    <a:lnB>
                      <a:noFill/>
                    </a:lnB>
                  </a:tcPr>
                </a:tc>
                <a:tc>
                  <a:txBody>
                    <a:bodyPr/>
                    <a:lstStyle/>
                    <a:p>
                      <a:pPr algn="ctr" fontAlgn="ctr"/>
                      <a:r>
                        <a:rPr lang="en-US" sz="1000" b="1" i="0" u="none" strike="noStrike">
                          <a:solidFill>
                            <a:srgbClr val="FFFFFF"/>
                          </a:solidFill>
                          <a:effectLst/>
                          <a:latin typeface="Arial"/>
                        </a:rPr>
                        <a:t> </a:t>
                      </a:r>
                    </a:p>
                  </a:txBody>
                  <a:tcPr marL="8823" marR="8823" marT="882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100" b="1" i="0" u="none" strike="noStrike" dirty="0" smtClean="0">
                          <a:solidFill>
                            <a:srgbClr val="FFFFFF"/>
                          </a:solidFill>
                          <a:effectLst/>
                          <a:latin typeface="Arial"/>
                        </a:rPr>
                        <a:t>2016</a:t>
                      </a:r>
                      <a:endParaRPr lang="en-US" sz="1100" b="1" i="0" u="none" strike="noStrike" dirty="0">
                        <a:solidFill>
                          <a:srgbClr val="FFFFFF"/>
                        </a:solidFill>
                        <a:effectLst/>
                        <a:latin typeface="Arial"/>
                      </a:endParaRPr>
                    </a:p>
                  </a:txBody>
                  <a:tcPr marL="8823" marR="8823" marT="882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000" b="1" i="0" u="none" strike="noStrike">
                          <a:solidFill>
                            <a:srgbClr val="FFFFFF"/>
                          </a:solidFill>
                          <a:effectLst/>
                          <a:latin typeface="Arial"/>
                        </a:rPr>
                        <a:t> </a:t>
                      </a:r>
                    </a:p>
                  </a:txBody>
                  <a:tcPr marL="8823" marR="8823" marT="882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179828">
                <a:tc>
                  <a:txBody>
                    <a:bodyPr/>
                    <a:lstStyle/>
                    <a:p>
                      <a:pPr algn="l" fontAlgn="b"/>
                      <a:r>
                        <a:rPr lang="en-US" sz="1100" b="1" i="0" u="none" strike="noStrike">
                          <a:solidFill>
                            <a:srgbClr val="FF0000"/>
                          </a:solidFill>
                          <a:effectLst/>
                          <a:latin typeface="Arial"/>
                        </a:rPr>
                        <a:t>Capital Requirements - RWA</a:t>
                      </a:r>
                    </a:p>
                  </a:txBody>
                  <a:tcPr marL="8823" marR="8823" marT="882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FFFFFF"/>
                          </a:solidFill>
                          <a:effectLst/>
                          <a:latin typeface="Arial"/>
                        </a:rPr>
                        <a:t>Projected</a:t>
                      </a:r>
                    </a:p>
                  </a:txBody>
                  <a:tcPr marL="8823" marR="8823" marT="882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000" b="1" i="0" u="none" strike="noStrike">
                          <a:solidFill>
                            <a:srgbClr val="FFFFFF"/>
                          </a:solidFill>
                          <a:effectLst/>
                          <a:latin typeface="Arial"/>
                        </a:rPr>
                        <a:t>Actual</a:t>
                      </a:r>
                    </a:p>
                  </a:txBody>
                  <a:tcPr marL="8823" marR="8823" marT="882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000" b="1" i="0" u="none" strike="noStrike">
                          <a:solidFill>
                            <a:srgbClr val="FFFFFF"/>
                          </a:solidFill>
                          <a:effectLst/>
                          <a:latin typeface="Arial"/>
                        </a:rPr>
                        <a:t>Var</a:t>
                      </a:r>
                    </a:p>
                  </a:txBody>
                  <a:tcPr marL="8823" marR="8823" marT="882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endParaRPr lang="en-US" sz="1200" b="0" i="0" u="none" strike="noStrike">
                        <a:solidFill>
                          <a:srgbClr val="000000"/>
                        </a:solidFill>
                        <a:effectLst/>
                        <a:latin typeface="Calibri"/>
                      </a:endParaRPr>
                    </a:p>
                  </a:txBody>
                  <a:tcPr marL="8823" marR="8823" marT="8823" marB="0" anchor="b">
                    <a:lnL>
                      <a:noFill/>
                    </a:lnL>
                    <a:lnR>
                      <a:noFill/>
                    </a:lnR>
                    <a:lnT>
                      <a:noFill/>
                    </a:lnT>
                    <a:lnB>
                      <a:noFill/>
                    </a:lnB>
                  </a:tcPr>
                </a:tc>
                <a:tc>
                  <a:txBody>
                    <a:bodyPr/>
                    <a:lstStyle/>
                    <a:p>
                      <a:pPr algn="ctr" fontAlgn="ctr"/>
                      <a:r>
                        <a:rPr lang="en-US" sz="1000" b="1" i="0" u="none" strike="noStrike">
                          <a:solidFill>
                            <a:srgbClr val="FFFFFF"/>
                          </a:solidFill>
                          <a:effectLst/>
                          <a:latin typeface="Arial"/>
                        </a:rPr>
                        <a:t>Round 1</a:t>
                      </a:r>
                    </a:p>
                  </a:txBody>
                  <a:tcPr marL="8823" marR="8823" marT="882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000" b="1" i="0" u="none" strike="noStrike">
                          <a:solidFill>
                            <a:srgbClr val="FFFFFF"/>
                          </a:solidFill>
                          <a:effectLst/>
                          <a:latin typeface="Arial"/>
                        </a:rPr>
                        <a:t>Budget</a:t>
                      </a:r>
                    </a:p>
                  </a:txBody>
                  <a:tcPr marL="8823" marR="8823" marT="882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000" b="1" i="0" u="none" strike="noStrike">
                          <a:solidFill>
                            <a:srgbClr val="FFFFFF"/>
                          </a:solidFill>
                          <a:effectLst/>
                          <a:latin typeface="Arial"/>
                        </a:rPr>
                        <a:t>Var</a:t>
                      </a:r>
                    </a:p>
                  </a:txBody>
                  <a:tcPr marL="8823" marR="8823" marT="882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179828">
                <a:tc>
                  <a:txBody>
                    <a:bodyPr/>
                    <a:lstStyle/>
                    <a:p>
                      <a:pPr algn="l" fontAlgn="b"/>
                      <a:r>
                        <a:rPr lang="en-US" sz="1000" b="1" i="0" u="none" strike="noStrike">
                          <a:solidFill>
                            <a:srgbClr val="000000"/>
                          </a:solidFill>
                          <a:effectLst/>
                          <a:latin typeface="Arial"/>
                        </a:rPr>
                        <a:t>Total Credit Risk under IRB approach</a:t>
                      </a:r>
                    </a:p>
                  </a:txBody>
                  <a:tcPr marL="79403" marR="8823" marT="882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dirty="0">
                          <a:solidFill>
                            <a:srgbClr val="000000"/>
                          </a:solidFill>
                          <a:effectLst/>
                          <a:latin typeface="Arial"/>
                        </a:rPr>
                        <a:t> $       7,183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0000"/>
                          </a:solidFill>
                          <a:effectLst/>
                          <a:latin typeface="Arial"/>
                        </a:rPr>
                        <a:t> $       7,462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279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0" i="0" u="none" strike="noStrike">
                          <a:solidFill>
                            <a:srgbClr val="000000"/>
                          </a:solidFill>
                          <a:effectLst/>
                          <a:latin typeface="Arial"/>
                        </a:rPr>
                        <a:t> $       7,965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0000"/>
                          </a:solidFill>
                          <a:effectLst/>
                          <a:latin typeface="Arial"/>
                        </a:rPr>
                        <a:t> $       6,786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1,179)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9828">
                <a:tc>
                  <a:txBody>
                    <a:bodyPr/>
                    <a:lstStyle/>
                    <a:p>
                      <a:pPr algn="l" fontAlgn="b"/>
                      <a:r>
                        <a:rPr lang="en-US" sz="1000" b="0" i="0" u="none" strike="noStrike">
                          <a:solidFill>
                            <a:srgbClr val="000000"/>
                          </a:solidFill>
                          <a:effectLst/>
                          <a:latin typeface="Arial"/>
                        </a:rPr>
                        <a:t>Retail - Mortgage</a:t>
                      </a:r>
                    </a:p>
                  </a:txBody>
                  <a:tcPr marL="158806" marR="8823" marT="882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b"/>
                      <a:r>
                        <a:rPr lang="en-US" sz="1000" b="0" i="0" u="none" strike="noStrike" dirty="0">
                          <a:solidFill>
                            <a:srgbClr val="000000"/>
                          </a:solidFill>
                          <a:effectLst/>
                          <a:latin typeface="Arial"/>
                        </a:rPr>
                        <a:t> $       4,616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b"/>
                      <a:r>
                        <a:rPr lang="en-US" sz="1000" b="0" i="0" u="none" strike="noStrike" dirty="0">
                          <a:solidFill>
                            <a:srgbClr val="000000"/>
                          </a:solidFill>
                          <a:effectLst/>
                          <a:latin typeface="Arial"/>
                        </a:rPr>
                        <a:t> $       4,616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b"/>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0" i="0" u="none" strike="noStrike">
                          <a:solidFill>
                            <a:srgbClr val="000000"/>
                          </a:solidFill>
                          <a:effectLst/>
                          <a:latin typeface="Arial"/>
                        </a:rPr>
                        <a:t> $       4,804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b"/>
                      <a:r>
                        <a:rPr lang="en-US" sz="1000" b="0" i="0" u="none" strike="noStrike">
                          <a:solidFill>
                            <a:srgbClr val="000000"/>
                          </a:solidFill>
                          <a:effectLst/>
                          <a:latin typeface="Arial"/>
                        </a:rPr>
                        <a:t> $       4,804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b"/>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r>
              <a:tr h="179828">
                <a:tc>
                  <a:txBody>
                    <a:bodyPr/>
                    <a:lstStyle/>
                    <a:p>
                      <a:pPr algn="l" fontAlgn="b"/>
                      <a:r>
                        <a:rPr lang="en-US" sz="1000" b="0" i="0" u="none" strike="noStrike">
                          <a:solidFill>
                            <a:srgbClr val="000000"/>
                          </a:solidFill>
                          <a:effectLst/>
                          <a:latin typeface="Arial"/>
                        </a:rPr>
                        <a:t>Retail - Cards</a:t>
                      </a:r>
                    </a:p>
                  </a:txBody>
                  <a:tcPr marL="158806" marR="8823" marT="8823" marB="0" anchor="b">
                    <a:lnL>
                      <a:noFill/>
                    </a:lnL>
                    <a:lnR>
                      <a:noFill/>
                    </a:lnR>
                    <a:lnT>
                      <a:noFill/>
                    </a:lnT>
                    <a:lnB>
                      <a:noFill/>
                    </a:lnB>
                  </a:tcPr>
                </a:tc>
                <a:tc>
                  <a:txBody>
                    <a:bodyPr/>
                    <a:lstStyle/>
                    <a:p>
                      <a:pPr algn="l" rtl="0" fontAlgn="b"/>
                      <a:r>
                        <a:rPr lang="en-US" sz="1000" b="0" i="0" u="none" strike="noStrike">
                          <a:solidFill>
                            <a:srgbClr val="000000"/>
                          </a:solidFill>
                          <a:effectLst/>
                          <a:latin typeface="Arial"/>
                        </a:rPr>
                        <a:t> $         222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         222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0" i="0" u="none" strike="noStrike">
                          <a:solidFill>
                            <a:srgbClr val="000000"/>
                          </a:solidFill>
                          <a:effectLst/>
                          <a:latin typeface="Arial"/>
                        </a:rPr>
                        <a:t> $         255 </a:t>
                      </a:r>
                    </a:p>
                  </a:txBody>
                  <a:tcPr marL="9525" marR="9525" marT="9525" marB="0" anchor="b">
                    <a:lnL>
                      <a:noFill/>
                    </a:lnL>
                    <a:lnR>
                      <a:noFill/>
                    </a:lnR>
                    <a:lnT>
                      <a:noFill/>
                    </a:lnT>
                    <a:lnB>
                      <a:noFill/>
                    </a:lnB>
                  </a:tcPr>
                </a:tc>
                <a:tc>
                  <a:txBody>
                    <a:bodyPr/>
                    <a:lstStyle/>
                    <a:p>
                      <a:pPr algn="l" rtl="0" fontAlgn="b"/>
                      <a:r>
                        <a:rPr lang="en-US" sz="1000" b="0" i="0" u="none" strike="noStrike">
                          <a:solidFill>
                            <a:srgbClr val="000000"/>
                          </a:solidFill>
                          <a:effectLst/>
                          <a:latin typeface="Arial"/>
                        </a:rPr>
                        <a:t> $         255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a:noFill/>
                    </a:lnT>
                    <a:lnB>
                      <a:noFill/>
                    </a:lnB>
                  </a:tcPr>
                </a:tc>
              </a:tr>
              <a:tr h="179828">
                <a:tc>
                  <a:txBody>
                    <a:bodyPr/>
                    <a:lstStyle/>
                    <a:p>
                      <a:pPr algn="l" fontAlgn="b"/>
                      <a:r>
                        <a:rPr lang="en-US" sz="1000" b="0" i="0" u="none" strike="noStrike">
                          <a:solidFill>
                            <a:srgbClr val="000000"/>
                          </a:solidFill>
                          <a:effectLst/>
                          <a:latin typeface="Arial"/>
                        </a:rPr>
                        <a:t>Retail - Other Consumer</a:t>
                      </a:r>
                    </a:p>
                  </a:txBody>
                  <a:tcPr marL="158806" marR="8823" marT="8823" marB="0" anchor="b">
                    <a:lnL>
                      <a:noFill/>
                    </a:lnL>
                    <a:lnR>
                      <a:noFill/>
                    </a:lnR>
                    <a:lnT>
                      <a:noFill/>
                    </a:lnT>
                    <a:lnB>
                      <a:noFill/>
                    </a:lnB>
                  </a:tcPr>
                </a:tc>
                <a:tc>
                  <a:txBody>
                    <a:bodyPr/>
                    <a:lstStyle/>
                    <a:p>
                      <a:pPr algn="l" rtl="0" fontAlgn="b"/>
                      <a:r>
                        <a:rPr lang="en-US" sz="1000" b="0" i="0" u="none" strike="noStrike">
                          <a:solidFill>
                            <a:srgbClr val="000000"/>
                          </a:solidFill>
                          <a:effectLst/>
                          <a:latin typeface="Arial"/>
                        </a:rPr>
                        <a:t> $       1,699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         786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913)</a:t>
                      </a: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0" i="0" u="none" strike="noStrike">
                          <a:solidFill>
                            <a:srgbClr val="000000"/>
                          </a:solidFill>
                          <a:effectLst/>
                          <a:latin typeface="Arial"/>
                        </a:rPr>
                        <a:t> $       1,551 </a:t>
                      </a:r>
                    </a:p>
                  </a:txBody>
                  <a:tcPr marL="9525" marR="9525" marT="9525" marB="0" anchor="b">
                    <a:lnL>
                      <a:noFill/>
                    </a:lnL>
                    <a:lnR>
                      <a:noFill/>
                    </a:lnR>
                    <a:lnT>
                      <a:noFill/>
                    </a:lnT>
                    <a:lnB>
                      <a:noFill/>
                    </a:lnB>
                  </a:tcPr>
                </a:tc>
                <a:tc>
                  <a:txBody>
                    <a:bodyPr/>
                    <a:lstStyle/>
                    <a:p>
                      <a:pPr algn="l" rtl="0" fontAlgn="b"/>
                      <a:r>
                        <a:rPr lang="en-US" sz="1000" b="0" i="0" u="none" strike="noStrike">
                          <a:solidFill>
                            <a:srgbClr val="000000"/>
                          </a:solidFill>
                          <a:effectLst/>
                          <a:latin typeface="Arial"/>
                        </a:rPr>
                        <a:t> $         659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(892)</a:t>
                      </a:r>
                    </a:p>
                  </a:txBody>
                  <a:tcPr marL="9525" marR="9525" marT="9525" marB="0" anchor="b">
                    <a:lnL>
                      <a:noFill/>
                    </a:lnL>
                    <a:lnR>
                      <a:noFill/>
                    </a:lnR>
                    <a:lnT>
                      <a:noFill/>
                    </a:lnT>
                    <a:lnB>
                      <a:noFill/>
                    </a:lnB>
                  </a:tcPr>
                </a:tc>
              </a:tr>
              <a:tr h="179828">
                <a:tc>
                  <a:txBody>
                    <a:bodyPr/>
                    <a:lstStyle/>
                    <a:p>
                      <a:pPr algn="l" fontAlgn="b"/>
                      <a:r>
                        <a:rPr lang="en-US" sz="1000" b="0" i="0" u="none" strike="noStrike">
                          <a:solidFill>
                            <a:srgbClr val="000000"/>
                          </a:solidFill>
                          <a:effectLst/>
                          <a:latin typeface="Arial"/>
                        </a:rPr>
                        <a:t>Retail - SME</a:t>
                      </a:r>
                    </a:p>
                  </a:txBody>
                  <a:tcPr marL="158806" marR="8823" marT="8823" marB="0" anchor="b">
                    <a:lnL>
                      <a:noFill/>
                    </a:lnL>
                    <a:lnR>
                      <a:noFill/>
                    </a:lnR>
                    <a:lnT>
                      <a:noFill/>
                    </a:lnT>
                    <a:lnB>
                      <a:noFill/>
                    </a:lnB>
                  </a:tcPr>
                </a:tc>
                <a:tc>
                  <a:txBody>
                    <a:bodyPr/>
                    <a:lstStyle/>
                    <a:p>
                      <a:pPr algn="l" rtl="0" fontAlgn="b"/>
                      <a:r>
                        <a:rPr lang="en-US" sz="1000" b="0" i="0" u="none" strike="noStrike">
                          <a:solidFill>
                            <a:srgbClr val="000000"/>
                          </a:solidFill>
                          <a:effectLst/>
                          <a:latin typeface="Arial"/>
                        </a:rPr>
                        <a:t> $         855 </a:t>
                      </a:r>
                    </a:p>
                  </a:txBody>
                  <a:tcPr marL="9525" marR="9525" marT="9525" marB="0" anchor="b">
                    <a:lnL>
                      <a:noFill/>
                    </a:lnL>
                    <a:lnR>
                      <a:noFill/>
                    </a:lnR>
                    <a:lnT>
                      <a:noFill/>
                    </a:lnT>
                    <a:lnB>
                      <a:noFill/>
                    </a:lnB>
                  </a:tcPr>
                </a:tc>
                <a:tc>
                  <a:txBody>
                    <a:bodyPr/>
                    <a:lstStyle/>
                    <a:p>
                      <a:pPr algn="l" rtl="0" fontAlgn="b"/>
                      <a:r>
                        <a:rPr lang="en-US" sz="1000" b="0" i="0" u="none" strike="noStrike">
                          <a:solidFill>
                            <a:srgbClr val="000000"/>
                          </a:solidFill>
                          <a:effectLst/>
                          <a:latin typeface="Arial"/>
                        </a:rPr>
                        <a:t> $         735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120)</a:t>
                      </a: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0" i="0" u="none" strike="noStrike">
                          <a:solidFill>
                            <a:srgbClr val="000000"/>
                          </a:solidFill>
                          <a:effectLst/>
                          <a:latin typeface="Arial"/>
                        </a:rPr>
                        <a:t> $         890 </a:t>
                      </a:r>
                    </a:p>
                  </a:txBody>
                  <a:tcPr marL="9525" marR="9525" marT="9525" marB="0" anchor="b">
                    <a:lnL>
                      <a:noFill/>
                    </a:lnL>
                    <a:lnR>
                      <a:noFill/>
                    </a:lnR>
                    <a:lnT>
                      <a:noFill/>
                    </a:lnT>
                    <a:lnB>
                      <a:noFill/>
                    </a:lnB>
                  </a:tcPr>
                </a:tc>
                <a:tc>
                  <a:txBody>
                    <a:bodyPr/>
                    <a:lstStyle/>
                    <a:p>
                      <a:pPr algn="l" rtl="0" fontAlgn="b"/>
                      <a:r>
                        <a:rPr lang="en-US" sz="1000" b="0" i="0" u="none" strike="noStrike">
                          <a:solidFill>
                            <a:srgbClr val="000000"/>
                          </a:solidFill>
                          <a:effectLst/>
                          <a:latin typeface="Arial"/>
                        </a:rPr>
                        <a:t> $         894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4 </a:t>
                      </a:r>
                    </a:p>
                  </a:txBody>
                  <a:tcPr marL="9525" marR="9525" marT="9525" marB="0" anchor="b">
                    <a:lnL>
                      <a:noFill/>
                    </a:lnL>
                    <a:lnR>
                      <a:noFill/>
                    </a:lnR>
                    <a:lnT>
                      <a:noFill/>
                    </a:lnT>
                    <a:lnB>
                      <a:noFill/>
                    </a:lnB>
                  </a:tcPr>
                </a:tc>
              </a:tr>
              <a:tr h="179828">
                <a:tc>
                  <a:txBody>
                    <a:bodyPr/>
                    <a:lstStyle/>
                    <a:p>
                      <a:pPr algn="l" fontAlgn="b"/>
                      <a:r>
                        <a:rPr lang="en-US" sz="1000" b="0" i="0" u="none" strike="noStrike">
                          <a:solidFill>
                            <a:srgbClr val="000000"/>
                          </a:solidFill>
                          <a:effectLst/>
                          <a:latin typeface="Arial"/>
                        </a:rPr>
                        <a:t>Corporate - SME</a:t>
                      </a:r>
                    </a:p>
                  </a:txBody>
                  <a:tcPr marL="158806" marR="8823" marT="8823" marB="0" anchor="b">
                    <a:lnL>
                      <a:noFill/>
                    </a:lnL>
                    <a:lnR>
                      <a:noFill/>
                    </a:lnR>
                    <a:lnT>
                      <a:noFill/>
                    </a:lnT>
                    <a:lnB>
                      <a:noFill/>
                    </a:lnB>
                  </a:tcPr>
                </a:tc>
                <a:tc>
                  <a:txBody>
                    <a:bodyPr/>
                    <a:lstStyle/>
                    <a:p>
                      <a:pPr algn="l" rtl="0" fontAlgn="b"/>
                      <a:r>
                        <a:rPr lang="en-US" sz="1000" b="0" i="0" u="none" strike="noStrike">
                          <a:solidFill>
                            <a:srgbClr val="000000"/>
                          </a:solidFill>
                          <a:effectLst/>
                          <a:latin typeface="Arial"/>
                        </a:rPr>
                        <a:t> $       6,897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       7,461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564 </a:t>
                      </a:r>
                    </a:p>
                  </a:txBody>
                  <a:tcPr marL="9525" marR="9525" marT="9525"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0" i="0" u="none" strike="noStrike">
                          <a:solidFill>
                            <a:srgbClr val="000000"/>
                          </a:solidFill>
                          <a:effectLst/>
                          <a:latin typeface="Arial"/>
                        </a:rPr>
                        <a:t> $       7,238 </a:t>
                      </a:r>
                    </a:p>
                  </a:txBody>
                  <a:tcPr marL="9525" marR="9525" marT="9525" marB="0" anchor="b">
                    <a:lnL>
                      <a:noFill/>
                    </a:lnL>
                    <a:lnR>
                      <a:noFill/>
                    </a:lnR>
                    <a:lnT>
                      <a:noFill/>
                    </a:lnT>
                    <a:lnB>
                      <a:noFill/>
                    </a:lnB>
                  </a:tcPr>
                </a:tc>
                <a:tc>
                  <a:txBody>
                    <a:bodyPr/>
                    <a:lstStyle/>
                    <a:p>
                      <a:pPr algn="l" rtl="0" fontAlgn="b"/>
                      <a:r>
                        <a:rPr lang="en-US" sz="1000" b="0" i="0" u="none" strike="noStrike">
                          <a:solidFill>
                            <a:srgbClr val="000000"/>
                          </a:solidFill>
                          <a:effectLst/>
                          <a:latin typeface="Arial"/>
                        </a:rPr>
                        <a:t> $       8,132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894 </a:t>
                      </a:r>
                    </a:p>
                  </a:txBody>
                  <a:tcPr marL="9525" marR="9525" marT="9525" marB="0" anchor="b">
                    <a:lnL>
                      <a:noFill/>
                    </a:lnL>
                    <a:lnR>
                      <a:noFill/>
                    </a:lnR>
                    <a:lnT>
                      <a:noFill/>
                    </a:lnT>
                    <a:lnB>
                      <a:noFill/>
                    </a:lnB>
                  </a:tcPr>
                </a:tc>
              </a:tr>
              <a:tr h="179828">
                <a:tc>
                  <a:txBody>
                    <a:bodyPr/>
                    <a:lstStyle/>
                    <a:p>
                      <a:pPr algn="l" fontAlgn="b"/>
                      <a:r>
                        <a:rPr lang="en-US" sz="1000" b="0" i="0" u="none" strike="noStrike">
                          <a:solidFill>
                            <a:srgbClr val="000000"/>
                          </a:solidFill>
                          <a:effectLst/>
                          <a:latin typeface="Arial"/>
                        </a:rPr>
                        <a:t>Corporates</a:t>
                      </a:r>
                    </a:p>
                  </a:txBody>
                  <a:tcPr marL="158806" marR="8823" marT="8823" marB="0" anchor="b">
                    <a:lnL>
                      <a:noFill/>
                    </a:lnL>
                    <a:lnR>
                      <a:noFill/>
                    </a:lnR>
                    <a:lnT>
                      <a:noFill/>
                    </a:lnT>
                    <a:lnB>
                      <a:noFill/>
                    </a:lnB>
                  </a:tcPr>
                </a:tc>
                <a:tc>
                  <a:txBody>
                    <a:bodyPr/>
                    <a:lstStyle/>
                    <a:p>
                      <a:pPr algn="l" rtl="0" fontAlgn="b"/>
                      <a:r>
                        <a:rPr lang="en-US" sz="1000" b="0" i="0" u="none" strike="noStrike">
                          <a:solidFill>
                            <a:srgbClr val="000000"/>
                          </a:solidFill>
                          <a:effectLst/>
                          <a:latin typeface="Arial"/>
                        </a:rPr>
                        <a:t> $     17,876 </a:t>
                      </a:r>
                    </a:p>
                  </a:txBody>
                  <a:tcPr marL="9525" marR="9525" marT="9525" marB="0" anchor="b">
                    <a:lnL>
                      <a:noFill/>
                    </a:lnL>
                    <a:lnR>
                      <a:noFill/>
                    </a:lnR>
                    <a:lnT>
                      <a:noFill/>
                    </a:lnT>
                    <a:lnB>
                      <a:noFill/>
                    </a:lnB>
                  </a:tcPr>
                </a:tc>
                <a:tc>
                  <a:txBody>
                    <a:bodyPr/>
                    <a:lstStyle/>
                    <a:p>
                      <a:pPr algn="l" rtl="0" fontAlgn="b"/>
                      <a:r>
                        <a:rPr lang="en-US" sz="1000" b="0" i="0" u="none" strike="noStrike">
                          <a:solidFill>
                            <a:srgbClr val="000000"/>
                          </a:solidFill>
                          <a:effectLst/>
                          <a:latin typeface="Arial"/>
                        </a:rPr>
                        <a:t> $     17,516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(360)</a:t>
                      </a:r>
                    </a:p>
                  </a:txBody>
                  <a:tcPr marL="9525" marR="9525" marT="9525"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0" i="0" u="none" strike="noStrike">
                          <a:solidFill>
                            <a:srgbClr val="000000"/>
                          </a:solidFill>
                          <a:effectLst/>
                          <a:latin typeface="Arial"/>
                        </a:rPr>
                        <a:t> $     19,199 </a:t>
                      </a:r>
                    </a:p>
                  </a:txBody>
                  <a:tcPr marL="9525" marR="9525" marT="9525" marB="0" anchor="b">
                    <a:lnL>
                      <a:noFill/>
                    </a:lnL>
                    <a:lnR>
                      <a:noFill/>
                    </a:lnR>
                    <a:lnT>
                      <a:noFill/>
                    </a:lnT>
                    <a:lnB>
                      <a:noFill/>
                    </a:lnB>
                  </a:tcPr>
                </a:tc>
                <a:tc>
                  <a:txBody>
                    <a:bodyPr/>
                    <a:lstStyle/>
                    <a:p>
                      <a:pPr algn="l" rtl="0" fontAlgn="b"/>
                      <a:r>
                        <a:rPr lang="en-US" sz="1000" b="0" i="0" u="none" strike="noStrike">
                          <a:solidFill>
                            <a:srgbClr val="000000"/>
                          </a:solidFill>
                          <a:effectLst/>
                          <a:latin typeface="Arial"/>
                        </a:rPr>
                        <a:t> $     19,189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(9)</a:t>
                      </a:r>
                    </a:p>
                  </a:txBody>
                  <a:tcPr marL="9525" marR="9525" marT="9525" marB="0" anchor="b">
                    <a:lnL>
                      <a:noFill/>
                    </a:lnL>
                    <a:lnR>
                      <a:noFill/>
                    </a:lnR>
                    <a:lnT>
                      <a:noFill/>
                    </a:lnT>
                    <a:lnB>
                      <a:noFill/>
                    </a:lnB>
                  </a:tcPr>
                </a:tc>
              </a:tr>
              <a:tr h="179828">
                <a:tc>
                  <a:txBody>
                    <a:bodyPr/>
                    <a:lstStyle/>
                    <a:p>
                      <a:pPr algn="l" fontAlgn="b"/>
                      <a:r>
                        <a:rPr lang="en-US" sz="1000" b="0" i="0" u="none" strike="noStrike">
                          <a:solidFill>
                            <a:srgbClr val="000000"/>
                          </a:solidFill>
                          <a:effectLst/>
                          <a:latin typeface="Arial"/>
                        </a:rPr>
                        <a:t>Global Corporates</a:t>
                      </a:r>
                    </a:p>
                  </a:txBody>
                  <a:tcPr marL="158806" marR="8823" marT="8823" marB="0" anchor="b">
                    <a:lnL>
                      <a:noFill/>
                    </a:lnL>
                    <a:lnR>
                      <a:noFill/>
                    </a:lnR>
                    <a:lnT>
                      <a:noFill/>
                    </a:lnT>
                    <a:lnB>
                      <a:noFill/>
                    </a:lnB>
                  </a:tcPr>
                </a:tc>
                <a:tc>
                  <a:txBody>
                    <a:bodyPr/>
                    <a:lstStyle/>
                    <a:p>
                      <a:pPr algn="l" rtl="0" fontAlgn="b"/>
                      <a:r>
                        <a:rPr lang="en-US" sz="1000" b="0" i="0" u="none" strike="noStrike">
                          <a:solidFill>
                            <a:srgbClr val="000000"/>
                          </a:solidFill>
                          <a:effectLst/>
                          <a:latin typeface="Arial"/>
                        </a:rPr>
                        <a:t> $       4,971 </a:t>
                      </a:r>
                    </a:p>
                  </a:txBody>
                  <a:tcPr marL="9525" marR="9525" marT="9525" marB="0" anchor="b">
                    <a:lnL>
                      <a:noFill/>
                    </a:lnL>
                    <a:lnR>
                      <a:noFill/>
                    </a:lnR>
                    <a:lnT>
                      <a:noFill/>
                    </a:lnT>
                    <a:lnB>
                      <a:noFill/>
                    </a:lnB>
                  </a:tcPr>
                </a:tc>
                <a:tc>
                  <a:txBody>
                    <a:bodyPr/>
                    <a:lstStyle/>
                    <a:p>
                      <a:pPr algn="l" rtl="0" fontAlgn="b"/>
                      <a:r>
                        <a:rPr lang="en-US" sz="1000" b="0" i="0" u="none" strike="noStrike">
                          <a:solidFill>
                            <a:srgbClr val="000000"/>
                          </a:solidFill>
                          <a:effectLst/>
                          <a:latin typeface="Arial"/>
                        </a:rPr>
                        <a:t> $       6,159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1,188 </a:t>
                      </a: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0" i="0" u="none" strike="noStrike">
                          <a:solidFill>
                            <a:srgbClr val="000000"/>
                          </a:solidFill>
                          <a:effectLst/>
                          <a:latin typeface="Arial"/>
                        </a:rPr>
                        <a:t> $       5,417 </a:t>
                      </a:r>
                    </a:p>
                  </a:txBody>
                  <a:tcPr marL="9525" marR="9525" marT="9525" marB="0" anchor="b">
                    <a:lnL>
                      <a:noFill/>
                    </a:lnL>
                    <a:lnR>
                      <a:noFill/>
                    </a:lnR>
                    <a:lnT>
                      <a:noFill/>
                    </a:lnT>
                    <a:lnB>
                      <a:noFill/>
                    </a:lnB>
                  </a:tcPr>
                </a:tc>
                <a:tc>
                  <a:txBody>
                    <a:bodyPr/>
                    <a:lstStyle/>
                    <a:p>
                      <a:pPr algn="l" rtl="0" fontAlgn="b"/>
                      <a:r>
                        <a:rPr lang="en-US" sz="1000" b="0" i="0" u="none" strike="noStrike">
                          <a:solidFill>
                            <a:srgbClr val="000000"/>
                          </a:solidFill>
                          <a:effectLst/>
                          <a:latin typeface="Arial"/>
                        </a:rPr>
                        <a:t> $       5,190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(227)</a:t>
                      </a:r>
                    </a:p>
                  </a:txBody>
                  <a:tcPr marL="9525" marR="9525" marT="9525" marB="0" anchor="b">
                    <a:lnL>
                      <a:noFill/>
                    </a:lnL>
                    <a:lnR>
                      <a:noFill/>
                    </a:lnR>
                    <a:lnT>
                      <a:noFill/>
                    </a:lnT>
                    <a:lnB>
                      <a:noFill/>
                    </a:lnB>
                  </a:tcPr>
                </a:tc>
              </a:tr>
              <a:tr h="179828">
                <a:tc>
                  <a:txBody>
                    <a:bodyPr/>
                    <a:lstStyle/>
                    <a:p>
                      <a:pPr algn="l" fontAlgn="b"/>
                      <a:r>
                        <a:rPr lang="en-US" sz="1000" b="0" i="0" u="none" strike="noStrike">
                          <a:solidFill>
                            <a:srgbClr val="000000"/>
                          </a:solidFill>
                          <a:effectLst/>
                          <a:latin typeface="Arial"/>
                        </a:rPr>
                        <a:t>Real Estate Developers</a:t>
                      </a:r>
                    </a:p>
                  </a:txBody>
                  <a:tcPr marL="158806" marR="8823" marT="8823" marB="0" anchor="b">
                    <a:lnL>
                      <a:noFill/>
                    </a:lnL>
                    <a:lnR>
                      <a:noFill/>
                    </a:lnR>
                    <a:lnT>
                      <a:noFill/>
                    </a:lnT>
                    <a:lnB>
                      <a:noFill/>
                    </a:lnB>
                  </a:tcPr>
                </a:tc>
                <a:tc>
                  <a:txBody>
                    <a:bodyPr/>
                    <a:lstStyle/>
                    <a:p>
                      <a:pPr algn="l" rtl="0" fontAlgn="b"/>
                      <a:r>
                        <a:rPr lang="en-US" sz="1000" b="0" i="0" u="none" strike="noStrike">
                          <a:solidFill>
                            <a:srgbClr val="000000"/>
                          </a:solidFill>
                          <a:effectLst/>
                          <a:latin typeface="Arial"/>
                        </a:rPr>
                        <a:t> $            -   </a:t>
                      </a:r>
                    </a:p>
                  </a:txBody>
                  <a:tcPr marL="9525" marR="9525" marT="9525" marB="0" anchor="b">
                    <a:lnL>
                      <a:noFill/>
                    </a:lnL>
                    <a:lnR>
                      <a:noFill/>
                    </a:lnR>
                    <a:lnT>
                      <a:noFill/>
                    </a:lnT>
                    <a:lnB>
                      <a:noFill/>
                    </a:lnB>
                  </a:tcPr>
                </a:tc>
                <a:tc>
                  <a:txBody>
                    <a:bodyPr/>
                    <a:lstStyle/>
                    <a:p>
                      <a:pPr algn="l" rtl="0" fontAlgn="b"/>
                      <a:r>
                        <a:rPr lang="en-US" sz="1000" b="0" i="0" u="none" strike="noStrike">
                          <a:solidFill>
                            <a:srgbClr val="000000"/>
                          </a:solidFill>
                          <a:effectLst/>
                          <a:latin typeface="Arial"/>
                        </a:rPr>
                        <a:t> $            -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            -   </a:t>
                      </a:r>
                    </a:p>
                  </a:txBody>
                  <a:tcPr marL="9525" marR="9525" marT="9525" marB="0" anchor="b">
                    <a:lnL>
                      <a:noFill/>
                    </a:lnL>
                    <a:lnR>
                      <a:noFill/>
                    </a:lnR>
                    <a:lnT>
                      <a:noFill/>
                    </a:lnT>
                    <a:lnB>
                      <a:noFill/>
                    </a:lnB>
                  </a:tcPr>
                </a:tc>
                <a:tc>
                  <a:txBody>
                    <a:bodyPr/>
                    <a:lstStyle/>
                    <a:p>
                      <a:pPr algn="l" rtl="0" fontAlgn="b"/>
                      <a:r>
                        <a:rPr lang="en-US" sz="1000" b="0" i="0" u="none" strike="noStrike">
                          <a:solidFill>
                            <a:srgbClr val="000000"/>
                          </a:solidFill>
                          <a:effectLst/>
                          <a:latin typeface="Arial"/>
                        </a:rPr>
                        <a:t> $            -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a:noFill/>
                    </a:lnT>
                    <a:lnB>
                      <a:noFill/>
                    </a:lnB>
                  </a:tcPr>
                </a:tc>
              </a:tr>
              <a:tr h="179828">
                <a:tc>
                  <a:txBody>
                    <a:bodyPr/>
                    <a:lstStyle/>
                    <a:p>
                      <a:pPr algn="l" fontAlgn="b"/>
                      <a:r>
                        <a:rPr lang="en-US" sz="1000" b="0" i="0" u="none" strike="noStrike">
                          <a:solidFill>
                            <a:srgbClr val="000000"/>
                          </a:solidFill>
                          <a:effectLst/>
                          <a:latin typeface="Arial"/>
                        </a:rPr>
                        <a:t>Institutions</a:t>
                      </a:r>
                    </a:p>
                  </a:txBody>
                  <a:tcPr marL="158806" marR="8823" marT="8823" marB="0" anchor="b">
                    <a:lnL>
                      <a:noFill/>
                    </a:lnL>
                    <a:lnR>
                      <a:noFill/>
                    </a:lnR>
                    <a:lnT>
                      <a:noFill/>
                    </a:lnT>
                    <a:lnB>
                      <a:noFill/>
                    </a:lnB>
                  </a:tcPr>
                </a:tc>
                <a:tc>
                  <a:txBody>
                    <a:bodyPr/>
                    <a:lstStyle/>
                    <a:p>
                      <a:pPr algn="l" rtl="0" fontAlgn="b"/>
                      <a:r>
                        <a:rPr lang="en-US" sz="1000" b="0" i="0" u="none" strike="noStrike">
                          <a:solidFill>
                            <a:srgbClr val="000000"/>
                          </a:solidFill>
                          <a:effectLst/>
                          <a:latin typeface="Arial"/>
                        </a:rPr>
                        <a:t> $            -   </a:t>
                      </a:r>
                    </a:p>
                  </a:txBody>
                  <a:tcPr marL="9525" marR="9525" marT="9525" marB="0" anchor="b">
                    <a:lnL>
                      <a:noFill/>
                    </a:lnL>
                    <a:lnR>
                      <a:noFill/>
                    </a:lnR>
                    <a:lnT>
                      <a:noFill/>
                    </a:lnT>
                    <a:lnB>
                      <a:noFill/>
                    </a:lnB>
                  </a:tcPr>
                </a:tc>
                <a:tc>
                  <a:txBody>
                    <a:bodyPr/>
                    <a:lstStyle/>
                    <a:p>
                      <a:pPr algn="l" rtl="0" fontAlgn="b"/>
                      <a:r>
                        <a:rPr lang="en-US" sz="1000" b="0" i="0" u="none" strike="noStrike">
                          <a:solidFill>
                            <a:srgbClr val="000000"/>
                          </a:solidFill>
                          <a:effectLst/>
                          <a:latin typeface="Arial"/>
                        </a:rPr>
                        <a:t> $            -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0" i="0" u="none" strike="noStrike">
                          <a:solidFill>
                            <a:srgbClr val="000000"/>
                          </a:solidFill>
                          <a:effectLst/>
                          <a:latin typeface="Arial"/>
                        </a:rPr>
                        <a:t> $            -   </a:t>
                      </a:r>
                    </a:p>
                  </a:txBody>
                  <a:tcPr marL="9525" marR="9525" marT="9525" marB="0" anchor="b">
                    <a:lnL>
                      <a:noFill/>
                    </a:lnL>
                    <a:lnR>
                      <a:noFill/>
                    </a:lnR>
                    <a:lnT>
                      <a:noFill/>
                    </a:lnT>
                    <a:lnB>
                      <a:noFill/>
                    </a:lnB>
                  </a:tcPr>
                </a:tc>
                <a:tc>
                  <a:txBody>
                    <a:bodyPr/>
                    <a:lstStyle/>
                    <a:p>
                      <a:pPr algn="l" rtl="0" fontAlgn="b"/>
                      <a:r>
                        <a:rPr lang="en-US" sz="1000" b="0" i="0" u="none" strike="noStrike">
                          <a:solidFill>
                            <a:srgbClr val="000000"/>
                          </a:solidFill>
                          <a:effectLst/>
                          <a:latin typeface="Arial"/>
                        </a:rPr>
                        <a:t> $            -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a:noFill/>
                    </a:lnT>
                    <a:lnB>
                      <a:noFill/>
                    </a:lnB>
                  </a:tcPr>
                </a:tc>
              </a:tr>
              <a:tr h="179828">
                <a:tc>
                  <a:txBody>
                    <a:bodyPr/>
                    <a:lstStyle/>
                    <a:p>
                      <a:pPr algn="l" fontAlgn="b"/>
                      <a:r>
                        <a:rPr lang="en-US" sz="1000" b="0" i="0" u="none" strike="noStrike">
                          <a:solidFill>
                            <a:srgbClr val="000000"/>
                          </a:solidFill>
                          <a:effectLst/>
                          <a:latin typeface="Arial"/>
                        </a:rPr>
                        <a:t>Sovereign</a:t>
                      </a:r>
                    </a:p>
                  </a:txBody>
                  <a:tcPr marL="158806" marR="8823" marT="8823" marB="0" anchor="b">
                    <a:lnL>
                      <a:noFill/>
                    </a:lnL>
                    <a:lnR>
                      <a:noFill/>
                    </a:lnR>
                    <a:lnT>
                      <a:noFill/>
                    </a:lnT>
                    <a:lnB>
                      <a:noFill/>
                    </a:lnB>
                  </a:tcPr>
                </a:tc>
                <a:tc>
                  <a:txBody>
                    <a:bodyPr/>
                    <a:lstStyle/>
                    <a:p>
                      <a:pPr algn="l" rtl="0" fontAlgn="b"/>
                      <a:r>
                        <a:rPr lang="en-US" sz="1000" b="0" i="0" u="none" strike="noStrike">
                          <a:solidFill>
                            <a:srgbClr val="000000"/>
                          </a:solidFill>
                          <a:effectLst/>
                          <a:latin typeface="Arial"/>
                        </a:rPr>
                        <a:t> $            -   </a:t>
                      </a:r>
                    </a:p>
                  </a:txBody>
                  <a:tcPr marL="9525" marR="9525" marT="9525" marB="0" anchor="b">
                    <a:lnL>
                      <a:noFill/>
                    </a:lnL>
                    <a:lnR>
                      <a:noFill/>
                    </a:lnR>
                    <a:lnT>
                      <a:noFill/>
                    </a:lnT>
                    <a:lnB>
                      <a:noFill/>
                    </a:lnB>
                  </a:tcPr>
                </a:tc>
                <a:tc>
                  <a:txBody>
                    <a:bodyPr/>
                    <a:lstStyle/>
                    <a:p>
                      <a:pPr algn="l" rtl="0" fontAlgn="b"/>
                      <a:r>
                        <a:rPr lang="en-US" sz="1000" b="0" i="0" u="none" strike="noStrike">
                          <a:solidFill>
                            <a:srgbClr val="000000"/>
                          </a:solidFill>
                          <a:effectLst/>
                          <a:latin typeface="Arial"/>
                        </a:rPr>
                        <a:t> $            -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0" i="0" u="none" strike="noStrike">
                          <a:solidFill>
                            <a:srgbClr val="000000"/>
                          </a:solidFill>
                          <a:effectLst/>
                          <a:latin typeface="Arial"/>
                        </a:rPr>
                        <a:t> $            -   </a:t>
                      </a:r>
                    </a:p>
                  </a:txBody>
                  <a:tcPr marL="9525" marR="9525" marT="9525" marB="0" anchor="b">
                    <a:lnL>
                      <a:noFill/>
                    </a:lnL>
                    <a:lnR>
                      <a:noFill/>
                    </a:lnR>
                    <a:lnT>
                      <a:noFill/>
                    </a:lnT>
                    <a:lnB>
                      <a:noFill/>
                    </a:lnB>
                  </a:tcPr>
                </a:tc>
                <a:tc>
                  <a:txBody>
                    <a:bodyPr/>
                    <a:lstStyle/>
                    <a:p>
                      <a:pPr algn="l" rtl="0" fontAlgn="b"/>
                      <a:r>
                        <a:rPr lang="en-US" sz="1000" b="0" i="0" u="none" strike="noStrike">
                          <a:solidFill>
                            <a:srgbClr val="000000"/>
                          </a:solidFill>
                          <a:effectLst/>
                          <a:latin typeface="Arial"/>
                        </a:rPr>
                        <a:t> $            -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a:noFill/>
                    </a:lnT>
                    <a:lnB>
                      <a:noFill/>
                    </a:lnB>
                  </a:tcPr>
                </a:tc>
              </a:tr>
              <a:tr h="179828">
                <a:tc>
                  <a:txBody>
                    <a:bodyPr/>
                    <a:lstStyle/>
                    <a:p>
                      <a:pPr algn="l" fontAlgn="b"/>
                      <a:r>
                        <a:rPr lang="en-US" sz="1000" b="0" i="0" u="none" strike="noStrike">
                          <a:solidFill>
                            <a:srgbClr val="000000"/>
                          </a:solidFill>
                          <a:effectLst/>
                          <a:latin typeface="Arial"/>
                        </a:rPr>
                        <a:t>Other</a:t>
                      </a:r>
                    </a:p>
                  </a:txBody>
                  <a:tcPr marL="158806" marR="8823" marT="8823" marB="0" anchor="b">
                    <a:lnL>
                      <a:noFill/>
                    </a:lnL>
                    <a:lnR>
                      <a:noFill/>
                    </a:lnR>
                    <a:lnT>
                      <a:noFill/>
                    </a:lnT>
                    <a:lnB>
                      <a:noFill/>
                    </a:lnB>
                  </a:tcPr>
                </a:tc>
                <a:tc>
                  <a:txBody>
                    <a:bodyPr/>
                    <a:lstStyle/>
                    <a:p>
                      <a:pPr algn="l" rtl="0" fontAlgn="b"/>
                      <a:r>
                        <a:rPr lang="en-US" sz="1000" b="0" i="0" u="none" strike="noStrike">
                          <a:solidFill>
                            <a:srgbClr val="000000"/>
                          </a:solidFill>
                          <a:effectLst/>
                          <a:latin typeface="Arial"/>
                        </a:rPr>
                        <a:t> $       2,803 </a:t>
                      </a:r>
                    </a:p>
                  </a:txBody>
                  <a:tcPr marL="9525" marR="9525" marT="9525" marB="0" anchor="b">
                    <a:lnL>
                      <a:noFill/>
                    </a:lnL>
                    <a:lnR>
                      <a:noFill/>
                    </a:lnR>
                    <a:lnT>
                      <a:noFill/>
                    </a:lnT>
                    <a:lnB>
                      <a:noFill/>
                    </a:lnB>
                  </a:tcPr>
                </a:tc>
                <a:tc>
                  <a:txBody>
                    <a:bodyPr/>
                    <a:lstStyle/>
                    <a:p>
                      <a:pPr algn="l" rtl="0" fontAlgn="b"/>
                      <a:r>
                        <a:rPr lang="en-US" sz="1000" b="0" i="0" u="none" strike="noStrike">
                          <a:solidFill>
                            <a:srgbClr val="000000"/>
                          </a:solidFill>
                          <a:effectLst/>
                          <a:latin typeface="Arial"/>
                        </a:rPr>
                        <a:t> $         999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1,804)</a:t>
                      </a: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0" i="0" u="none" strike="noStrike">
                          <a:solidFill>
                            <a:srgbClr val="000000"/>
                          </a:solidFill>
                          <a:effectLst/>
                          <a:latin typeface="Arial"/>
                        </a:rPr>
                        <a:t> $       2,701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       1,680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1,021)</a:t>
                      </a:r>
                    </a:p>
                  </a:txBody>
                  <a:tcPr marL="9525" marR="9525" marT="9525" marB="0" anchor="b">
                    <a:lnL>
                      <a:noFill/>
                    </a:lnL>
                    <a:lnR>
                      <a:noFill/>
                    </a:lnR>
                    <a:lnT>
                      <a:noFill/>
                    </a:lnT>
                    <a:lnB>
                      <a:noFill/>
                    </a:lnB>
                  </a:tcPr>
                </a:tc>
              </a:tr>
              <a:tr h="179828">
                <a:tc>
                  <a:txBody>
                    <a:bodyPr/>
                    <a:lstStyle/>
                    <a:p>
                      <a:pPr algn="l" fontAlgn="b"/>
                      <a:r>
                        <a:rPr lang="en-US" sz="1000" b="1" i="0" u="none" strike="noStrike">
                          <a:solidFill>
                            <a:srgbClr val="000000"/>
                          </a:solidFill>
                          <a:effectLst/>
                          <a:latin typeface="Arial"/>
                        </a:rPr>
                        <a:t>Total Credit Risk under STD approach</a:t>
                      </a:r>
                    </a:p>
                  </a:txBody>
                  <a:tcPr marL="79403" marR="8823" marT="882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a:solidFill>
                            <a:srgbClr val="000000"/>
                          </a:solidFill>
                          <a:effectLst/>
                          <a:latin typeface="Arial"/>
                        </a:rPr>
                        <a:t> $     39,938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a:solidFill>
                            <a:srgbClr val="000000"/>
                          </a:solidFill>
                          <a:effectLst/>
                          <a:latin typeface="Arial"/>
                        </a:rPr>
                        <a:t> $     38,494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dirty="0">
                          <a:solidFill>
                            <a:srgbClr val="000000"/>
                          </a:solidFill>
                          <a:effectLst/>
                          <a:latin typeface="Arial"/>
                        </a:rPr>
                        <a:t> </a:t>
                      </a:r>
                      <a:r>
                        <a:rPr lang="en-US" sz="1000" b="1" i="0" u="none" strike="noStrike" dirty="0" smtClean="0">
                          <a:solidFill>
                            <a:srgbClr val="000000"/>
                          </a:solidFill>
                          <a:effectLst/>
                          <a:latin typeface="Arial"/>
                        </a:rPr>
                        <a:t>$(</a:t>
                      </a:r>
                      <a:r>
                        <a:rPr lang="en-US" sz="1000" b="1" i="0" u="none" strike="noStrike" dirty="0">
                          <a:solidFill>
                            <a:srgbClr val="000000"/>
                          </a:solidFill>
                          <a:effectLst/>
                          <a:latin typeface="Arial"/>
                        </a:rPr>
                        <a:t>1,444)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1" i="0" u="none" strike="noStrike" dirty="0">
                          <a:solidFill>
                            <a:srgbClr val="000000"/>
                          </a:solidFill>
                          <a:effectLst/>
                          <a:latin typeface="Arial"/>
                        </a:rPr>
                        <a:t> $     42,055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dirty="0">
                          <a:solidFill>
                            <a:srgbClr val="000000"/>
                          </a:solidFill>
                          <a:effectLst/>
                          <a:latin typeface="Arial"/>
                        </a:rPr>
                        <a:t> $     40,804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dirty="0">
                          <a:solidFill>
                            <a:srgbClr val="000000"/>
                          </a:solidFill>
                          <a:effectLst/>
                          <a:latin typeface="Arial"/>
                        </a:rPr>
                        <a:t> </a:t>
                      </a:r>
                      <a:r>
                        <a:rPr lang="en-US" sz="1000" b="1" i="0" u="none" strike="noStrike" dirty="0" smtClean="0">
                          <a:solidFill>
                            <a:srgbClr val="000000"/>
                          </a:solidFill>
                          <a:effectLst/>
                          <a:latin typeface="Arial"/>
                        </a:rPr>
                        <a:t>$(</a:t>
                      </a:r>
                      <a:r>
                        <a:rPr lang="en-US" sz="1000" b="1" i="0" u="none" strike="noStrike" dirty="0">
                          <a:solidFill>
                            <a:srgbClr val="000000"/>
                          </a:solidFill>
                          <a:effectLst/>
                          <a:latin typeface="Arial"/>
                        </a:rPr>
                        <a:t>1,251)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r>
              <a:tr h="179828">
                <a:tc>
                  <a:txBody>
                    <a:bodyPr/>
                    <a:lstStyle/>
                    <a:p>
                      <a:pPr algn="l" fontAlgn="b"/>
                      <a:r>
                        <a:rPr lang="en-US" sz="1000" b="0" i="0" u="none" strike="noStrike">
                          <a:solidFill>
                            <a:srgbClr val="000000"/>
                          </a:solidFill>
                          <a:effectLst/>
                          <a:latin typeface="Arial"/>
                        </a:rPr>
                        <a:t>Credit Risk securitization portfolio IRB</a:t>
                      </a:r>
                    </a:p>
                  </a:txBody>
                  <a:tcPr marL="79403" marR="8823" marT="882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B0F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B0F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B0F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0" i="0" u="none" strike="noStrike">
                          <a:solidFill>
                            <a:srgbClr val="00B0F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B0F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B0F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9828">
                <a:tc>
                  <a:txBody>
                    <a:bodyPr/>
                    <a:lstStyle/>
                    <a:p>
                      <a:pPr algn="l" fontAlgn="b"/>
                      <a:r>
                        <a:rPr lang="en-US" sz="1000" b="0" i="0" u="none" strike="noStrike">
                          <a:solidFill>
                            <a:srgbClr val="000000"/>
                          </a:solidFill>
                          <a:effectLst/>
                          <a:latin typeface="Arial"/>
                        </a:rPr>
                        <a:t>Credit Risk securitization portfolio STD</a:t>
                      </a:r>
                    </a:p>
                  </a:txBody>
                  <a:tcPr marL="79403" marR="8823" marT="882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0000"/>
                          </a:solidFill>
                          <a:effectLst/>
                          <a:latin typeface="Arial"/>
                        </a:rPr>
                        <a:t> $         747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0000"/>
                          </a:solidFill>
                          <a:effectLst/>
                          <a:latin typeface="Arial"/>
                        </a:rPr>
                        <a:t> $         705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(42)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0" i="0" u="none" strike="noStrike">
                          <a:solidFill>
                            <a:srgbClr val="000000"/>
                          </a:solidFill>
                          <a:effectLst/>
                          <a:latin typeface="Arial"/>
                        </a:rPr>
                        <a:t> $         959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dirty="0">
                          <a:solidFill>
                            <a:srgbClr val="000000"/>
                          </a:solidFill>
                          <a:effectLst/>
                          <a:latin typeface="Arial"/>
                        </a:rPr>
                        <a:t> $         705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(254)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5904">
                <a:tc>
                  <a:txBody>
                    <a:bodyPr/>
                    <a:lstStyle/>
                    <a:p>
                      <a:pPr algn="l" fontAlgn="b"/>
                      <a:r>
                        <a:rPr lang="es-ES" sz="1000" b="0" i="0" u="none" strike="noStrike">
                          <a:solidFill>
                            <a:srgbClr val="000000"/>
                          </a:solidFill>
                          <a:effectLst/>
                          <a:latin typeface="Arial"/>
                        </a:rPr>
                        <a:t>Credit Risk Internal Equity Models (Modelos internos de renta variable)</a:t>
                      </a:r>
                    </a:p>
                  </a:txBody>
                  <a:tcPr marL="79403" marR="8823" marT="882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0000"/>
                          </a:solidFill>
                          <a:effectLst/>
                          <a:latin typeface="Arial"/>
                        </a:rPr>
                        <a:t> $         328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0000"/>
                          </a:solidFill>
                          <a:effectLst/>
                          <a:latin typeface="Arial"/>
                        </a:rPr>
                        <a:t> $         331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3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0" i="0" u="none" strike="noStrike">
                          <a:solidFill>
                            <a:srgbClr val="000000"/>
                          </a:solidFill>
                          <a:effectLst/>
                          <a:latin typeface="Arial"/>
                        </a:rPr>
                        <a:t> $         328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dirty="0">
                          <a:solidFill>
                            <a:srgbClr val="000000"/>
                          </a:solidFill>
                          <a:effectLst/>
                          <a:latin typeface="Arial"/>
                        </a:rPr>
                        <a:t> $         328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5904">
                <a:tc>
                  <a:txBody>
                    <a:bodyPr/>
                    <a:lstStyle/>
                    <a:p>
                      <a:pPr algn="l" fontAlgn="b"/>
                      <a:r>
                        <a:rPr lang="en-US" sz="1000" b="0" i="0" u="none" strike="noStrike">
                          <a:solidFill>
                            <a:srgbClr val="000000"/>
                          </a:solidFill>
                          <a:effectLst/>
                          <a:latin typeface="Arial"/>
                        </a:rPr>
                        <a:t>Credit Risk - Bonds accounted for under counterparty risk approach</a:t>
                      </a:r>
                    </a:p>
                  </a:txBody>
                  <a:tcPr marL="79403" marR="8823" marT="882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0000"/>
                          </a:solidFill>
                          <a:effectLst/>
                          <a:latin typeface="Arial"/>
                        </a:rPr>
                        <a:t> $         118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0000"/>
                          </a:solidFill>
                          <a:effectLst/>
                          <a:latin typeface="Arial"/>
                        </a:rPr>
                        <a:t> $         127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9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0" i="0" u="none" strike="noStrike">
                          <a:solidFill>
                            <a:srgbClr val="000000"/>
                          </a:solidFill>
                          <a:effectLst/>
                          <a:latin typeface="Arial"/>
                        </a:rPr>
                        <a:t> $         118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dirty="0">
                          <a:solidFill>
                            <a:srgbClr val="000000"/>
                          </a:solidFill>
                          <a:effectLst/>
                          <a:latin typeface="Arial"/>
                        </a:rPr>
                        <a:t> $         118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9828">
                <a:tc>
                  <a:txBody>
                    <a:bodyPr/>
                    <a:lstStyle/>
                    <a:p>
                      <a:pPr algn="l" fontAlgn="b"/>
                      <a:r>
                        <a:rPr lang="en-US" sz="1000" b="0" i="0" u="none" strike="noStrike">
                          <a:solidFill>
                            <a:srgbClr val="000000"/>
                          </a:solidFill>
                          <a:effectLst/>
                          <a:latin typeface="Arial"/>
                        </a:rPr>
                        <a:t>Credit Risk - Equity / Participations</a:t>
                      </a:r>
                    </a:p>
                  </a:txBody>
                  <a:tcPr marL="79403" marR="8823" marT="882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0000"/>
                          </a:solidFill>
                          <a:effectLst/>
                          <a:latin typeface="Arial"/>
                        </a:rPr>
                        <a:t> $            -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000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0" i="0" u="none" strike="noStrike">
                          <a:solidFill>
                            <a:srgbClr val="000000"/>
                          </a:solidFill>
                          <a:effectLst/>
                          <a:latin typeface="Arial"/>
                        </a:rPr>
                        <a:t> $            -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0000"/>
                          </a:solidFill>
                          <a:effectLst/>
                          <a:latin typeface="Arial"/>
                        </a:rPr>
                        <a:t> $            -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9828">
                <a:tc>
                  <a:txBody>
                    <a:bodyPr/>
                    <a:lstStyle/>
                    <a:p>
                      <a:pPr algn="l" fontAlgn="b"/>
                      <a:r>
                        <a:rPr lang="en-US" sz="1000" b="0" i="0" u="none" strike="noStrike">
                          <a:solidFill>
                            <a:srgbClr val="000000"/>
                          </a:solidFill>
                          <a:effectLst/>
                          <a:latin typeface="Arial"/>
                        </a:rPr>
                        <a:t>Other credit risk assets </a:t>
                      </a:r>
                    </a:p>
                  </a:txBody>
                  <a:tcPr marL="79403" marR="8823" marT="882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0000"/>
                          </a:solidFill>
                          <a:effectLst/>
                          <a:latin typeface="Arial"/>
                        </a:rPr>
                        <a:t> $         813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0000"/>
                          </a:solidFill>
                          <a:effectLst/>
                          <a:latin typeface="Arial"/>
                        </a:rPr>
                        <a:t> $       1,122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309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0" i="0" u="none" strike="noStrike">
                          <a:solidFill>
                            <a:srgbClr val="000000"/>
                          </a:solidFill>
                          <a:effectLst/>
                          <a:latin typeface="Arial"/>
                        </a:rPr>
                        <a:t> $         813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0000"/>
                          </a:solidFill>
                          <a:effectLst/>
                          <a:latin typeface="Arial"/>
                        </a:rPr>
                        <a:t> $         813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9828">
                <a:tc>
                  <a:txBody>
                    <a:bodyPr/>
                    <a:lstStyle/>
                    <a:p>
                      <a:pPr algn="l" fontAlgn="b"/>
                      <a:r>
                        <a:rPr lang="en-US" sz="1000" b="1" i="0" u="none" strike="noStrike">
                          <a:solidFill>
                            <a:srgbClr val="000000"/>
                          </a:solidFill>
                          <a:effectLst/>
                          <a:latin typeface="Arial"/>
                        </a:rPr>
                        <a:t>Credit Risk Capital</a:t>
                      </a:r>
                    </a:p>
                  </a:txBody>
                  <a:tcPr marL="8823" marR="8823" marT="882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a:solidFill>
                            <a:srgbClr val="000000"/>
                          </a:solidFill>
                          <a:effectLst/>
                          <a:latin typeface="Arial"/>
                        </a:rPr>
                        <a:t> $     49,127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a:solidFill>
                            <a:srgbClr val="000000"/>
                          </a:solidFill>
                          <a:effectLst/>
                          <a:latin typeface="Arial"/>
                        </a:rPr>
                        <a:t> $     48,241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dirty="0">
                          <a:solidFill>
                            <a:srgbClr val="000000"/>
                          </a:solidFill>
                          <a:effectLst/>
                          <a:latin typeface="Arial"/>
                        </a:rPr>
                        <a:t> $ </a:t>
                      </a:r>
                      <a:r>
                        <a:rPr lang="en-US" sz="1000" b="1" i="0" u="none" strike="noStrike" dirty="0" smtClean="0">
                          <a:solidFill>
                            <a:srgbClr val="000000"/>
                          </a:solidFill>
                          <a:effectLst/>
                          <a:latin typeface="Arial"/>
                        </a:rPr>
                        <a:t>(</a:t>
                      </a:r>
                      <a:r>
                        <a:rPr lang="en-US" sz="1000" b="1" i="0" u="none" strike="noStrike" dirty="0">
                          <a:solidFill>
                            <a:srgbClr val="000000"/>
                          </a:solidFill>
                          <a:effectLst/>
                          <a:latin typeface="Arial"/>
                        </a:rPr>
                        <a:t>886)</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1" i="0" u="none" strike="noStrike">
                          <a:solidFill>
                            <a:srgbClr val="000000"/>
                          </a:solidFill>
                          <a:effectLst/>
                          <a:latin typeface="Arial"/>
                        </a:rPr>
                        <a:t> $     52,238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a:solidFill>
                            <a:srgbClr val="000000"/>
                          </a:solidFill>
                          <a:effectLst/>
                          <a:latin typeface="Arial"/>
                        </a:rPr>
                        <a:t> $     49,554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dirty="0">
                          <a:solidFill>
                            <a:srgbClr val="000000"/>
                          </a:solidFill>
                          <a:effectLst/>
                          <a:latin typeface="Arial"/>
                        </a:rPr>
                        <a:t> </a:t>
                      </a:r>
                      <a:r>
                        <a:rPr lang="en-US" sz="1000" b="1" i="0" u="none" strike="noStrike" dirty="0" smtClean="0">
                          <a:solidFill>
                            <a:srgbClr val="000000"/>
                          </a:solidFill>
                          <a:effectLst/>
                          <a:latin typeface="Arial"/>
                        </a:rPr>
                        <a:t>$(</a:t>
                      </a:r>
                      <a:r>
                        <a:rPr lang="en-US" sz="1000" b="1" i="0" u="none" strike="noStrike" dirty="0">
                          <a:solidFill>
                            <a:srgbClr val="000000"/>
                          </a:solidFill>
                          <a:effectLst/>
                          <a:latin typeface="Arial"/>
                        </a:rPr>
                        <a:t>2,684)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9828">
                <a:tc>
                  <a:txBody>
                    <a:bodyPr/>
                    <a:lstStyle/>
                    <a:p>
                      <a:pPr algn="l" fontAlgn="b"/>
                      <a:r>
                        <a:rPr lang="en-US" sz="1000" b="1" i="0" u="none" strike="noStrike">
                          <a:solidFill>
                            <a:srgbClr val="000000"/>
                          </a:solidFill>
                          <a:effectLst/>
                          <a:latin typeface="Arial"/>
                        </a:rPr>
                        <a:t>Market Risk Capital</a:t>
                      </a:r>
                    </a:p>
                  </a:txBody>
                  <a:tcPr marL="8823" marR="8823" marT="882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a:solidFill>
                            <a:srgbClr val="000000"/>
                          </a:solidFill>
                          <a:effectLst/>
                          <a:latin typeface="Arial"/>
                        </a:rPr>
                        <a:t> $         379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a:solidFill>
                            <a:srgbClr val="000000"/>
                          </a:solidFill>
                          <a:effectLst/>
                          <a:latin typeface="Arial"/>
                        </a:rPr>
                        <a:t> $           49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dirty="0">
                          <a:solidFill>
                            <a:srgbClr val="000000"/>
                          </a:solidFill>
                          <a:effectLst/>
                          <a:latin typeface="Arial"/>
                        </a:rPr>
                        <a:t> $ </a:t>
                      </a:r>
                      <a:r>
                        <a:rPr lang="en-US" sz="1000" b="1" i="0" u="none" strike="noStrike" dirty="0" smtClean="0">
                          <a:solidFill>
                            <a:srgbClr val="000000"/>
                          </a:solidFill>
                          <a:effectLst/>
                          <a:latin typeface="Arial"/>
                        </a:rPr>
                        <a:t>(</a:t>
                      </a:r>
                      <a:r>
                        <a:rPr lang="en-US" sz="1000" b="1" i="0" u="none" strike="noStrike" dirty="0">
                          <a:solidFill>
                            <a:srgbClr val="000000"/>
                          </a:solidFill>
                          <a:effectLst/>
                          <a:latin typeface="Arial"/>
                        </a:rPr>
                        <a:t>330)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1" i="0" u="none" strike="noStrike">
                          <a:solidFill>
                            <a:srgbClr val="000000"/>
                          </a:solidFill>
                          <a:effectLst/>
                          <a:latin typeface="Arial"/>
                        </a:rPr>
                        <a:t> $         208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a:solidFill>
                            <a:srgbClr val="000000"/>
                          </a:solidFill>
                          <a:effectLst/>
                          <a:latin typeface="Arial"/>
                        </a:rPr>
                        <a:t> $         172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dirty="0">
                          <a:solidFill>
                            <a:srgbClr val="000000"/>
                          </a:solidFill>
                          <a:effectLst/>
                          <a:latin typeface="Arial"/>
                        </a:rPr>
                        <a:t> $ </a:t>
                      </a:r>
                      <a:r>
                        <a:rPr lang="en-US" sz="1000" b="1" i="0" u="none" strike="noStrike" dirty="0" smtClean="0">
                          <a:solidFill>
                            <a:srgbClr val="000000"/>
                          </a:solidFill>
                          <a:effectLst/>
                          <a:latin typeface="Arial"/>
                        </a:rPr>
                        <a:t>    </a:t>
                      </a:r>
                      <a:r>
                        <a:rPr lang="en-US" sz="1000" b="1" i="0" u="none" strike="noStrike" dirty="0">
                          <a:solidFill>
                            <a:srgbClr val="000000"/>
                          </a:solidFill>
                          <a:effectLst/>
                          <a:latin typeface="Arial"/>
                        </a:rPr>
                        <a:t>(35)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9828">
                <a:tc>
                  <a:txBody>
                    <a:bodyPr/>
                    <a:lstStyle/>
                    <a:p>
                      <a:pPr algn="l" fontAlgn="b"/>
                      <a:r>
                        <a:rPr lang="en-US" sz="1000" b="1" i="0" u="none" strike="noStrike">
                          <a:solidFill>
                            <a:srgbClr val="000000"/>
                          </a:solidFill>
                          <a:effectLst/>
                          <a:latin typeface="Arial"/>
                        </a:rPr>
                        <a:t>Operational Risk Capital</a:t>
                      </a:r>
                    </a:p>
                  </a:txBody>
                  <a:tcPr marL="8823" marR="8823" marT="882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a:solidFill>
                            <a:srgbClr val="000000"/>
                          </a:solidFill>
                          <a:effectLst/>
                          <a:latin typeface="Arial"/>
                        </a:rPr>
                        <a:t> $       4,660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a:solidFill>
                            <a:srgbClr val="000000"/>
                          </a:solidFill>
                          <a:effectLst/>
                          <a:latin typeface="Arial"/>
                        </a:rPr>
                        <a:t> $       4,921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dirty="0">
                          <a:solidFill>
                            <a:srgbClr val="000000"/>
                          </a:solidFill>
                          <a:effectLst/>
                          <a:latin typeface="Arial"/>
                        </a:rPr>
                        <a:t> $ </a:t>
                      </a:r>
                      <a:r>
                        <a:rPr lang="en-US" sz="1000" b="1" i="0" u="none" strike="noStrike" dirty="0" smtClean="0">
                          <a:solidFill>
                            <a:srgbClr val="000000"/>
                          </a:solidFill>
                          <a:effectLst/>
                          <a:latin typeface="Arial"/>
                        </a:rPr>
                        <a:t>  </a:t>
                      </a:r>
                      <a:r>
                        <a:rPr lang="en-US" sz="1000" b="1" i="0" u="none" strike="noStrike" dirty="0">
                          <a:solidFill>
                            <a:srgbClr val="000000"/>
                          </a:solidFill>
                          <a:effectLst/>
                          <a:latin typeface="Arial"/>
                        </a:rPr>
                        <a:t>261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1" i="0" u="none" strike="noStrike">
                          <a:solidFill>
                            <a:srgbClr val="000000"/>
                          </a:solidFill>
                          <a:effectLst/>
                          <a:latin typeface="Arial"/>
                        </a:rPr>
                        <a:t> $       4,689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a:solidFill>
                            <a:srgbClr val="000000"/>
                          </a:solidFill>
                          <a:effectLst/>
                          <a:latin typeface="Arial"/>
                        </a:rPr>
                        <a:t> $       4,644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dirty="0">
                          <a:solidFill>
                            <a:srgbClr val="000000"/>
                          </a:solidFill>
                          <a:effectLst/>
                          <a:latin typeface="Arial"/>
                        </a:rPr>
                        <a:t> </a:t>
                      </a:r>
                      <a:r>
                        <a:rPr lang="en-US" sz="1000" b="1" i="0" u="none" strike="noStrike" dirty="0" smtClean="0">
                          <a:solidFill>
                            <a:srgbClr val="000000"/>
                          </a:solidFill>
                          <a:effectLst/>
                          <a:latin typeface="Arial"/>
                        </a:rPr>
                        <a:t>$     </a:t>
                      </a:r>
                      <a:r>
                        <a:rPr lang="en-US" sz="1000" b="1" i="0" u="none" strike="noStrike" dirty="0">
                          <a:solidFill>
                            <a:srgbClr val="000000"/>
                          </a:solidFill>
                          <a:effectLst/>
                          <a:latin typeface="Arial"/>
                        </a:rPr>
                        <a:t>(45)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9828">
                <a:tc>
                  <a:txBody>
                    <a:bodyPr/>
                    <a:lstStyle/>
                    <a:p>
                      <a:pPr algn="l" fontAlgn="b"/>
                      <a:r>
                        <a:rPr lang="en-US" sz="1000" b="1" i="0" u="none" strike="noStrike">
                          <a:solidFill>
                            <a:srgbClr val="000000"/>
                          </a:solidFill>
                          <a:effectLst/>
                          <a:latin typeface="Arial"/>
                        </a:rPr>
                        <a:t>TOTAL RWAs</a:t>
                      </a:r>
                    </a:p>
                  </a:txBody>
                  <a:tcPr marL="8823" marR="8823" marT="882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a:solidFill>
                            <a:srgbClr val="000000"/>
                          </a:solidFill>
                          <a:effectLst/>
                          <a:latin typeface="Arial"/>
                        </a:rPr>
                        <a:t> $     54,166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a:solidFill>
                            <a:srgbClr val="000000"/>
                          </a:solidFill>
                          <a:effectLst/>
                          <a:latin typeface="Arial"/>
                        </a:rPr>
                        <a:t> $     53,211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dirty="0">
                          <a:solidFill>
                            <a:srgbClr val="000000"/>
                          </a:solidFill>
                          <a:effectLst/>
                          <a:latin typeface="Arial"/>
                        </a:rPr>
                        <a:t> </a:t>
                      </a:r>
                      <a:r>
                        <a:rPr lang="en-US" sz="1000" b="1" i="0" u="none" strike="noStrike" dirty="0" smtClean="0">
                          <a:solidFill>
                            <a:srgbClr val="000000"/>
                          </a:solidFill>
                          <a:effectLst/>
                          <a:latin typeface="Arial"/>
                        </a:rPr>
                        <a:t>$ </a:t>
                      </a:r>
                      <a:r>
                        <a:rPr lang="en-US" sz="1000" b="1" i="0" u="none" strike="noStrike" dirty="0">
                          <a:solidFill>
                            <a:srgbClr val="000000"/>
                          </a:solidFill>
                          <a:effectLst/>
                          <a:latin typeface="Arial"/>
                        </a:rPr>
                        <a:t>(955)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1" i="0" u="none" strike="noStrike">
                          <a:solidFill>
                            <a:srgbClr val="000000"/>
                          </a:solidFill>
                          <a:effectLst/>
                          <a:latin typeface="Arial"/>
                        </a:rPr>
                        <a:t> $     57,135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a:solidFill>
                            <a:srgbClr val="000000"/>
                          </a:solidFill>
                          <a:effectLst/>
                          <a:latin typeface="Arial"/>
                        </a:rPr>
                        <a:t> $     54,370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dirty="0">
                          <a:solidFill>
                            <a:srgbClr val="000000"/>
                          </a:solidFill>
                          <a:effectLst/>
                          <a:latin typeface="Arial"/>
                        </a:rPr>
                        <a:t> </a:t>
                      </a:r>
                      <a:r>
                        <a:rPr lang="en-US" sz="1000" b="1" i="0" u="none" strike="noStrike" dirty="0" smtClean="0">
                          <a:solidFill>
                            <a:srgbClr val="000000"/>
                          </a:solidFill>
                          <a:effectLst/>
                          <a:latin typeface="Arial"/>
                        </a:rPr>
                        <a:t>$(</a:t>
                      </a:r>
                      <a:r>
                        <a:rPr lang="en-US" sz="1000" b="1" i="0" u="none" strike="noStrike" dirty="0">
                          <a:solidFill>
                            <a:srgbClr val="000000"/>
                          </a:solidFill>
                          <a:effectLst/>
                          <a:latin typeface="Arial"/>
                        </a:rPr>
                        <a:t>2,765)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4" name="26 Elipse"/>
          <p:cNvSpPr/>
          <p:nvPr/>
        </p:nvSpPr>
        <p:spPr>
          <a:xfrm>
            <a:off x="7977024" y="66675"/>
            <a:ext cx="640080" cy="640080"/>
          </a:xfrm>
          <a:prstGeom prst="ellipse">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5" name="27 CuadroTexto"/>
          <p:cNvSpPr txBox="1"/>
          <p:nvPr/>
        </p:nvSpPr>
        <p:spPr>
          <a:xfrm>
            <a:off x="8120452" y="186659"/>
            <a:ext cx="353223" cy="400110"/>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rgbClr val="FFFFFF"/>
                </a:solidFill>
                <a:ea typeface="ＭＳ Ｐゴシック" pitchFamily="1" charset="-128"/>
              </a:rPr>
              <a:t>1</a:t>
            </a:r>
            <a:endParaRPr lang="en-US" sz="2000" b="1" dirty="0">
              <a:solidFill>
                <a:srgbClr val="FFFFFF"/>
              </a:solidFill>
              <a:ea typeface="ＭＳ Ｐゴシック" pitchFamily="1" charset="-128"/>
            </a:endParaRPr>
          </a:p>
        </p:txBody>
      </p:sp>
      <p:sp>
        <p:nvSpPr>
          <p:cNvPr id="6" name="Rectangle 18"/>
          <p:cNvSpPr>
            <a:spLocks noChangeArrowheads="1"/>
          </p:cNvSpPr>
          <p:nvPr/>
        </p:nvSpPr>
        <p:spPr bwMode="auto">
          <a:xfrm>
            <a:off x="306775" y="311725"/>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SBNA – Risk Weighted Assets</a:t>
            </a:r>
            <a:endParaRPr lang="en-US" sz="2400" b="1" dirty="0">
              <a:solidFill>
                <a:srgbClr val="000000"/>
              </a:solidFill>
              <a:ea typeface="ＭＳ Ｐゴシック" pitchFamily="1" charset="-128"/>
            </a:endParaRPr>
          </a:p>
        </p:txBody>
      </p:sp>
    </p:spTree>
    <p:extLst>
      <p:ext uri="{BB962C8B-B14F-4D97-AF65-F5344CB8AC3E}">
        <p14:creationId xmlns:p14="http://schemas.microsoft.com/office/powerpoint/2010/main" val="3509452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67567783"/>
              </p:ext>
            </p:extLst>
          </p:nvPr>
        </p:nvGraphicFramePr>
        <p:xfrm>
          <a:off x="533402" y="791558"/>
          <a:ext cx="8077196" cy="4824287"/>
        </p:xfrm>
        <a:graphic>
          <a:graphicData uri="http://schemas.openxmlformats.org/drawingml/2006/table">
            <a:tbl>
              <a:tblPr/>
              <a:tblGrid>
                <a:gridCol w="3429252"/>
                <a:gridCol w="738135"/>
                <a:gridCol w="738135"/>
                <a:gridCol w="738135"/>
                <a:gridCol w="219134"/>
                <a:gridCol w="738135"/>
                <a:gridCol w="738135"/>
                <a:gridCol w="738135"/>
              </a:tblGrid>
              <a:tr h="326582">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1" u="none" strike="noStrike" dirty="0" smtClean="0">
                          <a:solidFill>
                            <a:schemeClr val="tx1"/>
                          </a:solidFill>
                          <a:effectLst/>
                          <a:latin typeface="Arial"/>
                        </a:rPr>
                        <a:t>$ in millions</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FFFFFF"/>
                          </a:solidFill>
                          <a:effectLst/>
                          <a:latin typeface="Arial"/>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100" b="1" i="0" u="none" strike="noStrike">
                          <a:solidFill>
                            <a:srgbClr val="FFFFFF"/>
                          </a:solidFill>
                          <a:effectLst/>
                          <a:latin typeface="Arial"/>
                        </a:rPr>
                        <a:t>2015</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000" b="1" i="0" u="none" strike="noStrike">
                          <a:solidFill>
                            <a:srgbClr val="FFFFFF"/>
                          </a:solidFill>
                          <a:effectLst/>
                          <a:latin typeface="Arial"/>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endParaRPr lang="en-US" sz="14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ctr"/>
                      <a:r>
                        <a:rPr lang="en-US" sz="1000" b="1" i="0" u="none" strike="noStrike">
                          <a:solidFill>
                            <a:srgbClr val="FFFFFF"/>
                          </a:solidFill>
                          <a:effectLst/>
                          <a:latin typeface="Arial"/>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100" b="1" i="0" u="none" strike="noStrike" dirty="0" smtClean="0">
                          <a:solidFill>
                            <a:srgbClr val="FFFFFF"/>
                          </a:solidFill>
                          <a:effectLst/>
                          <a:latin typeface="Arial"/>
                        </a:rPr>
                        <a:t>2016</a:t>
                      </a:r>
                      <a:endParaRPr lang="en-US" sz="1100" b="1" i="0" u="none" strike="noStrike" dirty="0">
                        <a:solidFill>
                          <a:srgbClr val="FFFFFF"/>
                        </a:solidFill>
                        <a:effectLst/>
                        <a:latin typeface="Arial"/>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000" b="1" i="0" u="none" strike="noStrike">
                          <a:solidFill>
                            <a:srgbClr val="FFFFFF"/>
                          </a:solidFill>
                          <a:effectLst/>
                          <a:latin typeface="Arial"/>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213741">
                <a:tc>
                  <a:txBody>
                    <a:bodyPr/>
                    <a:lstStyle/>
                    <a:p>
                      <a:pPr algn="l" fontAlgn="ctr"/>
                      <a:r>
                        <a:rPr lang="en-US" sz="1000" b="1" i="0" u="none" strike="noStrike">
                          <a:solidFill>
                            <a:srgbClr val="FFFFFF"/>
                          </a:solidFill>
                          <a:effectLst/>
                          <a:latin typeface="Arial"/>
                        </a:rPr>
                        <a:t>Balance Sheet</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000" b="1" i="0" u="none" strike="noStrike">
                          <a:solidFill>
                            <a:srgbClr val="FFFFFF"/>
                          </a:solidFill>
                          <a:effectLst/>
                          <a:latin typeface="Arial"/>
                        </a:rPr>
                        <a:t>Projected</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000" b="1" i="0" u="none" strike="noStrike">
                          <a:solidFill>
                            <a:srgbClr val="FFFFFF"/>
                          </a:solidFill>
                          <a:effectLst/>
                          <a:latin typeface="Arial"/>
                        </a:rPr>
                        <a:t>Actual</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000" b="1" i="0" u="none" strike="noStrike">
                          <a:solidFill>
                            <a:srgbClr val="FFFFFF"/>
                          </a:solidFill>
                          <a:effectLst/>
                          <a:latin typeface="Arial"/>
                        </a:rPr>
                        <a:t>Var</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endParaRPr lang="en-US" sz="14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ctr"/>
                      <a:r>
                        <a:rPr lang="en-US" sz="1000" b="1" i="0" u="none" strike="noStrike">
                          <a:solidFill>
                            <a:srgbClr val="FFFFFF"/>
                          </a:solidFill>
                          <a:effectLst/>
                          <a:latin typeface="Arial"/>
                        </a:rPr>
                        <a:t>Round 1</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000" b="1" i="0" u="none" strike="noStrike">
                          <a:solidFill>
                            <a:srgbClr val="FFFFFF"/>
                          </a:solidFill>
                          <a:effectLst/>
                          <a:latin typeface="Arial"/>
                        </a:rPr>
                        <a:t>Budget</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000" b="1" i="0" u="none" strike="noStrike">
                          <a:solidFill>
                            <a:srgbClr val="FFFFFF"/>
                          </a:solidFill>
                          <a:effectLst/>
                          <a:latin typeface="Arial"/>
                        </a:rPr>
                        <a:t>Var</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213741">
                <a:tc>
                  <a:txBody>
                    <a:bodyPr/>
                    <a:lstStyle/>
                    <a:p>
                      <a:pPr algn="l" fontAlgn="ctr"/>
                      <a:r>
                        <a:rPr lang="en-US" sz="1000" b="1" i="0" u="none" strike="noStrike">
                          <a:solidFill>
                            <a:srgbClr val="000000"/>
                          </a:solidFill>
                          <a:effectLst/>
                          <a:latin typeface="Arial"/>
                        </a:rPr>
                        <a:t>Customer loans - total</a:t>
                      </a:r>
                    </a:p>
                  </a:txBody>
                  <a:tcPr marL="171450"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30,201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30,789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588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r" rtl="0" fontAlgn="ctr"/>
                      <a:r>
                        <a:rPr lang="en-US" sz="1000" b="1" i="0" u="none" strike="noStrike">
                          <a:solidFill>
                            <a:srgbClr val="000000"/>
                          </a:solidFill>
                          <a:effectLst/>
                          <a:latin typeface="Arial"/>
                        </a:rPr>
                        <a:t> $     29,756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30,139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384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3741">
                <a:tc>
                  <a:txBody>
                    <a:bodyPr/>
                    <a:lstStyle/>
                    <a:p>
                      <a:pPr algn="l" fontAlgn="ctr"/>
                      <a:r>
                        <a:rPr lang="en-US" sz="1000" b="1" i="0" u="none" strike="noStrike">
                          <a:solidFill>
                            <a:srgbClr val="000000"/>
                          </a:solidFill>
                          <a:effectLst/>
                          <a:latin typeface="Arial"/>
                        </a:rPr>
                        <a:t>Loan-loss provisions allowance</a:t>
                      </a:r>
                    </a:p>
                  </a:txBody>
                  <a:tcPr marL="171450"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(3,272)</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(3,796)</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(524)</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r" rtl="0" fontAlgn="ctr"/>
                      <a:r>
                        <a:rPr lang="en-US" sz="1000" b="1" i="0" u="none" strike="noStrike">
                          <a:solidFill>
                            <a:srgbClr val="000000"/>
                          </a:solidFill>
                          <a:effectLst/>
                          <a:latin typeface="Arial"/>
                        </a:rPr>
                        <a:t> $      (3,609)</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(3,598)</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11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3741">
                <a:tc>
                  <a:txBody>
                    <a:bodyPr/>
                    <a:lstStyle/>
                    <a:p>
                      <a:pPr algn="l" fontAlgn="ctr"/>
                      <a:r>
                        <a:rPr lang="en-US" sz="1000" b="1" i="0" u="none" strike="noStrike">
                          <a:solidFill>
                            <a:srgbClr val="000000"/>
                          </a:solidFill>
                          <a:effectLst/>
                          <a:latin typeface="Arial"/>
                        </a:rPr>
                        <a:t>Customer loans and credits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26,929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26,992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64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r" rtl="0" fontAlgn="ctr"/>
                      <a:r>
                        <a:rPr lang="en-US" sz="1000" b="1" i="0" u="none" strike="noStrike">
                          <a:solidFill>
                            <a:srgbClr val="000000"/>
                          </a:solidFill>
                          <a:effectLst/>
                          <a:latin typeface="Arial"/>
                        </a:rPr>
                        <a:t> $     26,146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26,541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395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3741">
                <a:tc>
                  <a:txBody>
                    <a:bodyPr/>
                    <a:lstStyle/>
                    <a:p>
                      <a:pPr algn="l" fontAlgn="ctr"/>
                      <a:r>
                        <a:rPr lang="en-US" sz="1000" b="0" i="0" u="none" strike="noStrike">
                          <a:solidFill>
                            <a:srgbClr val="000000"/>
                          </a:solidFill>
                          <a:effectLst/>
                          <a:latin typeface="Arial"/>
                        </a:rPr>
                        <a:t>Property &amp; equipment</a:t>
                      </a:r>
                    </a:p>
                  </a:txBody>
                  <a:tcPr marL="857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rtl="0" fontAlgn="ctr"/>
                      <a:r>
                        <a:rPr lang="en-US" sz="1000" b="0" i="0" u="none" strike="noStrike">
                          <a:solidFill>
                            <a:srgbClr val="000000"/>
                          </a:solidFill>
                          <a:effectLst/>
                          <a:latin typeface="Arial"/>
                        </a:rPr>
                        <a:t> $       6,524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rtl="0" fontAlgn="ctr"/>
                      <a:r>
                        <a:rPr lang="en-US" sz="1000" b="0" i="0" u="none" strike="noStrike">
                          <a:solidFill>
                            <a:srgbClr val="000000"/>
                          </a:solidFill>
                          <a:effectLst/>
                          <a:latin typeface="Arial"/>
                        </a:rPr>
                        <a:t> $       7,150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rtl="0" fontAlgn="ctr"/>
                      <a:r>
                        <a:rPr lang="en-US" sz="1000" b="0" i="0" u="none" strike="noStrike">
                          <a:solidFill>
                            <a:srgbClr val="000000"/>
                          </a:solidFill>
                          <a:effectLst/>
                          <a:latin typeface="Arial"/>
                        </a:rPr>
                        <a:t> $          626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r" rtl="0" fontAlgn="ctr"/>
                      <a:r>
                        <a:rPr lang="en-US" sz="1000" b="0" i="0" u="none" strike="noStrike">
                          <a:solidFill>
                            <a:srgbClr val="000000"/>
                          </a:solidFill>
                          <a:effectLst/>
                          <a:latin typeface="Arial"/>
                        </a:rPr>
                        <a:t> $       6,399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rtl="0" fontAlgn="ctr"/>
                      <a:r>
                        <a:rPr lang="en-US" sz="1000" b="0" i="0" u="none" strike="noStrike">
                          <a:solidFill>
                            <a:srgbClr val="000000"/>
                          </a:solidFill>
                          <a:effectLst/>
                          <a:latin typeface="Arial"/>
                        </a:rPr>
                        <a:t> $       7,190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rtl="0" fontAlgn="ctr"/>
                      <a:r>
                        <a:rPr lang="en-US" sz="1000" b="0" i="0" u="none" strike="noStrike">
                          <a:solidFill>
                            <a:srgbClr val="000000"/>
                          </a:solidFill>
                          <a:effectLst/>
                          <a:latin typeface="Arial"/>
                        </a:rPr>
                        <a:t> $          791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r>
              <a:tr h="213741">
                <a:tc>
                  <a:txBody>
                    <a:bodyPr/>
                    <a:lstStyle/>
                    <a:p>
                      <a:pPr algn="l" fontAlgn="ctr"/>
                      <a:r>
                        <a:rPr lang="en-US" sz="1000" b="0" i="0" u="none" strike="noStrike">
                          <a:solidFill>
                            <a:srgbClr val="000000"/>
                          </a:solidFill>
                          <a:effectLst/>
                          <a:latin typeface="Arial"/>
                        </a:rPr>
                        <a:t>Intangible assets (w/o goodwill)</a:t>
                      </a:r>
                    </a:p>
                  </a:txBody>
                  <a:tcPr marL="857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rtl="0" fontAlgn="ctr"/>
                      <a:r>
                        <a:rPr lang="en-US" sz="1000" b="0" i="0" u="none" strike="noStrike">
                          <a:solidFill>
                            <a:srgbClr val="000000"/>
                          </a:solidFill>
                          <a:effectLst/>
                          <a:latin typeface="Arial"/>
                        </a:rPr>
                        <a:t> $            53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rtl="0" fontAlgn="ctr"/>
                      <a:r>
                        <a:rPr lang="en-US" sz="1000" b="0" i="0" u="none" strike="noStrike">
                          <a:solidFill>
                            <a:srgbClr val="000000"/>
                          </a:solidFill>
                          <a:effectLst/>
                          <a:latin typeface="Arial"/>
                        </a:rPr>
                        <a:t> $            54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rtl="0" fontAlgn="ctr"/>
                      <a:r>
                        <a:rPr lang="en-US" sz="1000" b="0" i="0" u="none" strike="noStrike">
                          <a:solidFill>
                            <a:srgbClr val="000000"/>
                          </a:solidFill>
                          <a:effectLst/>
                          <a:latin typeface="Arial"/>
                        </a:rPr>
                        <a:t> $             -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r" rtl="0" fontAlgn="ctr"/>
                      <a:r>
                        <a:rPr lang="en-US" sz="1000" b="0" i="0" u="none" strike="noStrike">
                          <a:solidFill>
                            <a:srgbClr val="000000"/>
                          </a:solidFill>
                          <a:effectLst/>
                          <a:latin typeface="Arial"/>
                        </a:rPr>
                        <a:t> $            53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rtl="0" fontAlgn="ctr"/>
                      <a:r>
                        <a:rPr lang="en-US" sz="1000" b="0" i="0" u="none" strike="noStrike">
                          <a:solidFill>
                            <a:srgbClr val="000000"/>
                          </a:solidFill>
                          <a:effectLst/>
                          <a:latin typeface="Arial"/>
                        </a:rPr>
                        <a:t> $            53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rtl="0" fontAlgn="ctr"/>
                      <a:r>
                        <a:rPr lang="en-US" sz="1000" b="0" i="0" u="none" strike="noStrike">
                          <a:solidFill>
                            <a:srgbClr val="000000"/>
                          </a:solidFill>
                          <a:effectLst/>
                          <a:latin typeface="Arial"/>
                        </a:rPr>
                        <a:t> $             -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r>
              <a:tr h="213741">
                <a:tc>
                  <a:txBody>
                    <a:bodyPr/>
                    <a:lstStyle/>
                    <a:p>
                      <a:pPr algn="l" fontAlgn="ctr"/>
                      <a:r>
                        <a:rPr lang="en-US" sz="1000" b="1" i="0" u="none" strike="noStrike">
                          <a:solidFill>
                            <a:srgbClr val="000000"/>
                          </a:solidFill>
                          <a:effectLst/>
                          <a:latin typeface="Arial"/>
                        </a:rPr>
                        <a:t>Property &amp; equipment and intangible assets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6,577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7,203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626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r" rtl="0" fontAlgn="ctr"/>
                      <a:r>
                        <a:rPr lang="en-US" sz="1000" b="1" i="0" u="none" strike="noStrike">
                          <a:solidFill>
                            <a:srgbClr val="000000"/>
                          </a:solidFill>
                          <a:effectLst/>
                          <a:latin typeface="Arial"/>
                        </a:rPr>
                        <a:t> $       6,451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7,243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791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3741">
                <a:tc>
                  <a:txBody>
                    <a:bodyPr/>
                    <a:lstStyle/>
                    <a:p>
                      <a:pPr algn="l" fontAlgn="ctr"/>
                      <a:r>
                        <a:rPr lang="en-US" sz="1000" b="0" i="0" u="none" strike="noStrike">
                          <a:solidFill>
                            <a:srgbClr val="000000"/>
                          </a:solidFill>
                          <a:effectLst/>
                          <a:latin typeface="Arial"/>
                        </a:rPr>
                        <a:t>Cash on hand</a:t>
                      </a:r>
                    </a:p>
                  </a:txBody>
                  <a:tcPr marL="857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rtl="0" fontAlgn="ctr"/>
                      <a:r>
                        <a:rPr lang="en-US" sz="1000" b="0" i="0" u="none" strike="noStrike">
                          <a:solidFill>
                            <a:srgbClr val="000000"/>
                          </a:solidFill>
                          <a:effectLst/>
                          <a:latin typeface="Arial"/>
                        </a:rPr>
                        <a:t> $       2,620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rtl="0" fontAlgn="ctr"/>
                      <a:r>
                        <a:rPr lang="en-US" sz="1000" b="0" i="0" u="none" strike="noStrike">
                          <a:solidFill>
                            <a:srgbClr val="000000"/>
                          </a:solidFill>
                          <a:effectLst/>
                          <a:latin typeface="Arial"/>
                        </a:rPr>
                        <a:t> $       2,339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rtl="0" fontAlgn="ctr"/>
                      <a:r>
                        <a:rPr lang="en-US" sz="1000" b="0" i="0" u="none" strike="noStrike">
                          <a:solidFill>
                            <a:srgbClr val="000000"/>
                          </a:solidFill>
                          <a:effectLst/>
                          <a:latin typeface="Arial"/>
                        </a:rPr>
                        <a:t> $        (281)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r" rtl="0" fontAlgn="ctr"/>
                      <a:r>
                        <a:rPr lang="en-US" sz="1000" b="0" i="0" u="none" strike="noStrike">
                          <a:solidFill>
                            <a:srgbClr val="000000"/>
                          </a:solidFill>
                          <a:effectLst/>
                          <a:latin typeface="Arial"/>
                        </a:rPr>
                        <a:t> $       2,677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rtl="0" fontAlgn="ctr"/>
                      <a:r>
                        <a:rPr lang="en-US" sz="1000" b="0" i="0" u="none" strike="noStrike">
                          <a:solidFill>
                            <a:srgbClr val="000000"/>
                          </a:solidFill>
                          <a:effectLst/>
                          <a:latin typeface="Arial"/>
                        </a:rPr>
                        <a:t> $            69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rtl="0" fontAlgn="ctr"/>
                      <a:r>
                        <a:rPr lang="en-US" sz="1000" b="0" i="0" u="none" strike="noStrike">
                          <a:solidFill>
                            <a:srgbClr val="000000"/>
                          </a:solidFill>
                          <a:effectLst/>
                          <a:latin typeface="Arial"/>
                        </a:rPr>
                        <a:t> $     (2,608)</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r>
              <a:tr h="213741">
                <a:tc>
                  <a:txBody>
                    <a:bodyPr/>
                    <a:lstStyle/>
                    <a:p>
                      <a:pPr algn="l" fontAlgn="ctr"/>
                      <a:r>
                        <a:rPr lang="en-US" sz="1000" b="0" i="0" u="none" strike="noStrike" dirty="0">
                          <a:solidFill>
                            <a:srgbClr val="000000"/>
                          </a:solidFill>
                          <a:effectLst/>
                          <a:latin typeface="Arial"/>
                        </a:rPr>
                        <a:t>Tax Assets</a:t>
                      </a:r>
                    </a:p>
                  </a:txBody>
                  <a:tcPr marL="85725" marR="9525" marT="9525" marB="0" anchor="ctr">
                    <a:lnL>
                      <a:noFill/>
                    </a:lnL>
                    <a:lnR>
                      <a:noFill/>
                    </a:lnR>
                    <a:lnT>
                      <a:noFill/>
                    </a:lnT>
                    <a:lnB>
                      <a:noFill/>
                    </a:lnB>
                  </a:tcPr>
                </a:tc>
                <a:tc>
                  <a:txBody>
                    <a:bodyPr/>
                    <a:lstStyle/>
                    <a:p>
                      <a:pPr algn="r" rtl="0" fontAlgn="ctr"/>
                      <a:r>
                        <a:rPr lang="en-US" sz="1000" b="0" i="0" u="none" strike="noStrike">
                          <a:solidFill>
                            <a:srgbClr val="000000"/>
                          </a:solidFill>
                          <a:effectLst/>
                          <a:latin typeface="Arial"/>
                        </a:rPr>
                        <a:t> $          321 </a:t>
                      </a:r>
                    </a:p>
                  </a:txBody>
                  <a:tcPr marL="9525" marR="9525" marT="9525" marB="0" anchor="ctr">
                    <a:lnL>
                      <a:noFill/>
                    </a:lnL>
                    <a:lnR>
                      <a:noFill/>
                    </a:lnR>
                    <a:lnT>
                      <a:noFill/>
                    </a:lnT>
                    <a:lnB>
                      <a:noFill/>
                    </a:lnB>
                  </a:tcPr>
                </a:tc>
                <a:tc>
                  <a:txBody>
                    <a:bodyPr/>
                    <a:lstStyle/>
                    <a:p>
                      <a:pPr algn="r" rtl="0" fontAlgn="ctr"/>
                      <a:r>
                        <a:rPr lang="en-US" sz="1000" b="0" i="0" u="none" strike="noStrike">
                          <a:solidFill>
                            <a:srgbClr val="000000"/>
                          </a:solidFill>
                          <a:effectLst/>
                          <a:latin typeface="Arial"/>
                        </a:rPr>
                        <a:t> $          279 </a:t>
                      </a:r>
                    </a:p>
                  </a:txBody>
                  <a:tcPr marL="9525" marR="9525" marT="9525" marB="0" anchor="ctr">
                    <a:lnL>
                      <a:noFill/>
                    </a:lnL>
                    <a:lnR>
                      <a:noFill/>
                    </a:lnR>
                    <a:lnT>
                      <a:noFill/>
                    </a:lnT>
                    <a:lnB>
                      <a:noFill/>
                    </a:lnB>
                  </a:tcPr>
                </a:tc>
                <a:tc>
                  <a:txBody>
                    <a:bodyPr/>
                    <a:lstStyle/>
                    <a:p>
                      <a:pPr algn="r" rtl="0" fontAlgn="ctr"/>
                      <a:r>
                        <a:rPr lang="en-US" sz="1000" b="0" i="0" u="none" strike="noStrike">
                          <a:solidFill>
                            <a:srgbClr val="000000"/>
                          </a:solidFill>
                          <a:effectLst/>
                          <a:latin typeface="Arial"/>
                        </a:rPr>
                        <a:t> $          (42)</a:t>
                      </a:r>
                    </a:p>
                  </a:txBody>
                  <a:tcPr marL="9525" marR="9525" marT="9525" marB="0" anchor="ctr">
                    <a:lnL>
                      <a:noFill/>
                    </a:lnL>
                    <a:lnR>
                      <a:noFill/>
                    </a:lnR>
                    <a:lnT>
                      <a:noFill/>
                    </a:lnT>
                    <a:lnB>
                      <a:noFill/>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r" rtl="0" fontAlgn="ctr"/>
                      <a:r>
                        <a:rPr lang="en-US" sz="1000" b="0" i="0" u="none" strike="noStrike">
                          <a:solidFill>
                            <a:srgbClr val="000000"/>
                          </a:solidFill>
                          <a:effectLst/>
                          <a:latin typeface="Arial"/>
                        </a:rPr>
                        <a:t> $          332 </a:t>
                      </a:r>
                    </a:p>
                  </a:txBody>
                  <a:tcPr marL="9525" marR="9525" marT="9525" marB="0" anchor="ctr">
                    <a:lnL>
                      <a:noFill/>
                    </a:lnL>
                    <a:lnR>
                      <a:noFill/>
                    </a:lnR>
                    <a:lnT>
                      <a:noFill/>
                    </a:lnT>
                    <a:lnB>
                      <a:noFill/>
                    </a:lnB>
                  </a:tcPr>
                </a:tc>
                <a:tc>
                  <a:txBody>
                    <a:bodyPr/>
                    <a:lstStyle/>
                    <a:p>
                      <a:pPr algn="r" rtl="0" fontAlgn="ctr"/>
                      <a:r>
                        <a:rPr lang="en-US" sz="1000" b="0" i="0" u="none" strike="noStrike">
                          <a:solidFill>
                            <a:srgbClr val="000000"/>
                          </a:solidFill>
                          <a:effectLst/>
                          <a:latin typeface="Arial"/>
                        </a:rPr>
                        <a:t> $          316 </a:t>
                      </a:r>
                    </a:p>
                  </a:txBody>
                  <a:tcPr marL="9525" marR="9525" marT="9525" marB="0" anchor="ctr">
                    <a:lnL>
                      <a:noFill/>
                    </a:lnL>
                    <a:lnR>
                      <a:noFill/>
                    </a:lnR>
                    <a:lnT>
                      <a:noFill/>
                    </a:lnT>
                    <a:lnB>
                      <a:noFill/>
                    </a:lnB>
                  </a:tcPr>
                </a:tc>
                <a:tc>
                  <a:txBody>
                    <a:bodyPr/>
                    <a:lstStyle/>
                    <a:p>
                      <a:pPr algn="r" rtl="0" fontAlgn="ctr"/>
                      <a:r>
                        <a:rPr lang="en-US" sz="1000" b="0" i="0" u="none" strike="noStrike">
                          <a:solidFill>
                            <a:srgbClr val="000000"/>
                          </a:solidFill>
                          <a:effectLst/>
                          <a:latin typeface="Arial"/>
                        </a:rPr>
                        <a:t> $          (16)</a:t>
                      </a:r>
                    </a:p>
                  </a:txBody>
                  <a:tcPr marL="9525" marR="9525" marT="9525" marB="0" anchor="ctr">
                    <a:lnL>
                      <a:noFill/>
                    </a:lnL>
                    <a:lnR>
                      <a:noFill/>
                    </a:lnR>
                    <a:lnT>
                      <a:noFill/>
                    </a:lnT>
                    <a:lnB>
                      <a:noFill/>
                    </a:lnB>
                  </a:tcPr>
                </a:tc>
              </a:tr>
              <a:tr h="213741">
                <a:tc>
                  <a:txBody>
                    <a:bodyPr/>
                    <a:lstStyle/>
                    <a:p>
                      <a:pPr algn="l" fontAlgn="ctr"/>
                      <a:r>
                        <a:rPr lang="en-US" sz="1000" b="0" i="0" u="none" strike="noStrike">
                          <a:solidFill>
                            <a:srgbClr val="000000"/>
                          </a:solidFill>
                          <a:effectLst/>
                          <a:latin typeface="Arial"/>
                        </a:rPr>
                        <a:t>Other </a:t>
                      </a:r>
                    </a:p>
                  </a:txBody>
                  <a:tcPr marL="857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rtl="0" fontAlgn="ctr"/>
                      <a:r>
                        <a:rPr lang="en-US" sz="1000" b="0" i="0" u="none" strike="noStrike">
                          <a:solidFill>
                            <a:srgbClr val="000000"/>
                          </a:solidFill>
                          <a:effectLst/>
                          <a:latin typeface="Arial"/>
                        </a:rPr>
                        <a:t> $          872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rtl="0" fontAlgn="ctr"/>
                      <a:r>
                        <a:rPr lang="en-US" sz="1000" b="0" i="0" u="none" strike="noStrike" dirty="0">
                          <a:solidFill>
                            <a:srgbClr val="000000"/>
                          </a:solidFill>
                          <a:effectLst/>
                          <a:latin typeface="Arial"/>
                        </a:rPr>
                        <a:t> $          452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rtl="0" fontAlgn="ctr"/>
                      <a:r>
                        <a:rPr lang="en-US" sz="1000" b="0" i="0" u="none" strike="noStrike">
                          <a:solidFill>
                            <a:srgbClr val="000000"/>
                          </a:solidFill>
                          <a:effectLst/>
                          <a:latin typeface="Arial"/>
                        </a:rPr>
                        <a:t> $        (420)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r" rtl="0" fontAlgn="ctr"/>
                      <a:r>
                        <a:rPr lang="en-US" sz="1000" b="0" i="0" u="none" strike="noStrike">
                          <a:solidFill>
                            <a:srgbClr val="000000"/>
                          </a:solidFill>
                          <a:effectLst/>
                          <a:latin typeface="Arial"/>
                        </a:rPr>
                        <a:t> $          974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rtl="0" fontAlgn="ctr"/>
                      <a:r>
                        <a:rPr lang="en-US" sz="1000" b="0" i="0" u="none" strike="noStrike">
                          <a:solidFill>
                            <a:srgbClr val="000000"/>
                          </a:solidFill>
                          <a:effectLst/>
                          <a:latin typeface="Arial"/>
                        </a:rPr>
                        <a:t> $           (49)</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rtl="0" fontAlgn="ctr"/>
                      <a:r>
                        <a:rPr lang="en-US" sz="1000" b="0" i="0" u="none" strike="noStrike">
                          <a:solidFill>
                            <a:srgbClr val="000000"/>
                          </a:solidFill>
                          <a:effectLst/>
                          <a:latin typeface="Arial"/>
                        </a:rPr>
                        <a:t> $     (1,023)</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r>
              <a:tr h="213741">
                <a:tc>
                  <a:txBody>
                    <a:bodyPr/>
                    <a:lstStyle/>
                    <a:p>
                      <a:pPr algn="l" fontAlgn="ctr"/>
                      <a:r>
                        <a:rPr lang="en-US" sz="1000" b="1" i="0" u="none" strike="noStrike">
                          <a:solidFill>
                            <a:srgbClr val="000000"/>
                          </a:solidFill>
                          <a:effectLst/>
                          <a:latin typeface="Arial"/>
                        </a:rPr>
                        <a:t>Other Assets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3,813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3,070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(743)</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r" rtl="0" fontAlgn="ctr"/>
                      <a:r>
                        <a:rPr lang="en-US" sz="1000" b="1" i="0" u="none" strike="noStrike">
                          <a:solidFill>
                            <a:srgbClr val="000000"/>
                          </a:solidFill>
                          <a:effectLst/>
                          <a:latin typeface="Arial"/>
                        </a:rPr>
                        <a:t> $       3,983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336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(3,647)</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3741">
                <a:tc>
                  <a:txBody>
                    <a:bodyPr/>
                    <a:lstStyle/>
                    <a:p>
                      <a:pPr algn="l" fontAlgn="ctr"/>
                      <a:r>
                        <a:rPr lang="en-US" sz="1000" b="1" i="0" u="none" strike="noStrike">
                          <a:solidFill>
                            <a:srgbClr val="000000"/>
                          </a:solidFill>
                          <a:effectLst/>
                          <a:latin typeface="Arial"/>
                        </a:rPr>
                        <a:t>Total Assets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37,319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37,265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(53)</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r" rtl="0" fontAlgn="ctr"/>
                      <a:r>
                        <a:rPr lang="en-US" sz="1000" b="1" i="0" u="none" strike="noStrike">
                          <a:solidFill>
                            <a:srgbClr val="000000"/>
                          </a:solidFill>
                          <a:effectLst/>
                          <a:latin typeface="Arial"/>
                        </a:rPr>
                        <a:t> $     36,581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36,584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3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3741">
                <a:tc>
                  <a:txBody>
                    <a:bodyPr/>
                    <a:lstStyle/>
                    <a:p>
                      <a:pPr algn="l" fontAlgn="ctr"/>
                      <a:r>
                        <a:rPr lang="en-US" sz="1000" b="1" i="0" u="none" strike="noStrike">
                          <a:solidFill>
                            <a:srgbClr val="000000"/>
                          </a:solidFill>
                          <a:effectLst/>
                          <a:latin typeface="Arial"/>
                        </a:rPr>
                        <a:t>Wholesale funding - Short term</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11,239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9,235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(2,004)</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r" rtl="0" fontAlgn="ctr"/>
                      <a:r>
                        <a:rPr lang="en-US" sz="1000" b="1" i="0" u="none" strike="noStrike">
                          <a:solidFill>
                            <a:srgbClr val="000000"/>
                          </a:solidFill>
                          <a:effectLst/>
                          <a:latin typeface="Arial"/>
                        </a:rPr>
                        <a:t> $       9,477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9,446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(31)</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3741">
                <a:tc>
                  <a:txBody>
                    <a:bodyPr/>
                    <a:lstStyle/>
                    <a:p>
                      <a:pPr algn="l" fontAlgn="ctr"/>
                      <a:r>
                        <a:rPr lang="en-US" sz="1000" b="1" i="0" u="none" strike="noStrike">
                          <a:solidFill>
                            <a:srgbClr val="000000"/>
                          </a:solidFill>
                          <a:effectLst/>
                          <a:latin typeface="Arial"/>
                        </a:rPr>
                        <a:t>Wholesale funding - long term</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20,069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20,968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899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r" rtl="0" fontAlgn="ctr"/>
                      <a:r>
                        <a:rPr lang="en-US" sz="1000" b="1" i="0" u="none" strike="noStrike">
                          <a:solidFill>
                            <a:srgbClr val="000000"/>
                          </a:solidFill>
                          <a:effectLst/>
                          <a:latin typeface="Arial"/>
                        </a:rPr>
                        <a:t> $     20,324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19,936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(388)</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3741">
                <a:tc>
                  <a:txBody>
                    <a:bodyPr/>
                    <a:lstStyle/>
                    <a:p>
                      <a:pPr algn="l" fontAlgn="ctr"/>
                      <a:r>
                        <a:rPr lang="en-US" sz="1000" b="1" i="0" u="none" strike="noStrike">
                          <a:solidFill>
                            <a:srgbClr val="000000"/>
                          </a:solidFill>
                          <a:effectLst/>
                          <a:latin typeface="Arial"/>
                        </a:rPr>
                        <a:t>Other liabilities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1,521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2,086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565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r" rtl="0" fontAlgn="ctr"/>
                      <a:r>
                        <a:rPr lang="en-US" sz="1000" b="1" i="0" u="none" strike="noStrike">
                          <a:solidFill>
                            <a:srgbClr val="000000"/>
                          </a:solidFill>
                          <a:effectLst/>
                          <a:latin typeface="Arial"/>
                        </a:rPr>
                        <a:t> $       1,500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2,504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1,004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3741">
                <a:tc>
                  <a:txBody>
                    <a:bodyPr/>
                    <a:lstStyle/>
                    <a:p>
                      <a:pPr algn="l" fontAlgn="ctr"/>
                      <a:r>
                        <a:rPr lang="en-US" sz="1000" b="1" i="0" u="none" strike="noStrike">
                          <a:solidFill>
                            <a:srgbClr val="000000"/>
                          </a:solidFill>
                          <a:effectLst/>
                          <a:latin typeface="Arial"/>
                        </a:rPr>
                        <a:t>Total Liabilities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32,829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32,289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(540)</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r" rtl="0" fontAlgn="ctr"/>
                      <a:r>
                        <a:rPr lang="en-US" sz="1000" b="1" i="0" u="none" strike="noStrike">
                          <a:solidFill>
                            <a:srgbClr val="000000"/>
                          </a:solidFill>
                          <a:effectLst/>
                          <a:latin typeface="Arial"/>
                        </a:rPr>
                        <a:t> $     31,300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31,886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586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3741">
                <a:tc>
                  <a:txBody>
                    <a:bodyPr/>
                    <a:lstStyle/>
                    <a:p>
                      <a:pPr algn="l" fontAlgn="ctr"/>
                      <a:r>
                        <a:rPr lang="en-US" sz="1000" b="0" i="0" u="none" strike="noStrike">
                          <a:solidFill>
                            <a:srgbClr val="000000"/>
                          </a:solidFill>
                          <a:effectLst/>
                          <a:latin typeface="Arial"/>
                        </a:rPr>
                        <a:t>Minority interests</a:t>
                      </a:r>
                    </a:p>
                  </a:txBody>
                  <a:tcPr marL="171450"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rtl="0" fontAlgn="ctr"/>
                      <a:r>
                        <a:rPr lang="en-US" sz="1000" b="0" i="0" u="none" strike="noStrike">
                          <a:solidFill>
                            <a:srgbClr val="000000"/>
                          </a:solidFill>
                          <a:effectLst/>
                          <a:latin typeface="Arial"/>
                        </a:rPr>
                        <a:t> $       1,221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rtl="0" fontAlgn="ctr"/>
                      <a:r>
                        <a:rPr lang="en-US" sz="1000" b="0" i="0" u="none" strike="noStrike">
                          <a:solidFill>
                            <a:srgbClr val="000000"/>
                          </a:solidFill>
                          <a:effectLst/>
                          <a:latin typeface="Arial"/>
                        </a:rPr>
                        <a:t> $       1,998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rtl="0" fontAlgn="ctr"/>
                      <a:r>
                        <a:rPr lang="en-US" sz="1000" b="0" i="0" u="none" strike="noStrike">
                          <a:solidFill>
                            <a:srgbClr val="000000"/>
                          </a:solidFill>
                          <a:effectLst/>
                          <a:latin typeface="Arial"/>
                        </a:rPr>
                        <a:t> $          777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r" rtl="0" fontAlgn="ctr"/>
                      <a:r>
                        <a:rPr lang="en-US" sz="1000" b="0" i="0" u="none" strike="noStrike">
                          <a:solidFill>
                            <a:srgbClr val="000000"/>
                          </a:solidFill>
                          <a:effectLst/>
                          <a:latin typeface="Arial"/>
                        </a:rPr>
                        <a:t> $       1,221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rtl="0" fontAlgn="ctr"/>
                      <a:r>
                        <a:rPr lang="en-US" sz="1000" b="0" i="0" u="none" strike="noStrike">
                          <a:solidFill>
                            <a:srgbClr val="000000"/>
                          </a:solidFill>
                          <a:effectLst/>
                          <a:latin typeface="Arial"/>
                        </a:rPr>
                        <a:t> $       1,221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rtl="0" fontAlgn="ctr"/>
                      <a:r>
                        <a:rPr lang="en-US" sz="1000" b="0" i="0" u="none" strike="noStrike">
                          <a:solidFill>
                            <a:srgbClr val="000000"/>
                          </a:solidFill>
                          <a:effectLst/>
                          <a:latin typeface="Arial"/>
                        </a:rPr>
                        <a:t> $             -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r>
              <a:tr h="213741">
                <a:tc>
                  <a:txBody>
                    <a:bodyPr/>
                    <a:lstStyle/>
                    <a:p>
                      <a:pPr algn="l" fontAlgn="ctr"/>
                      <a:r>
                        <a:rPr lang="en-US" sz="1000" b="0" i="0" u="none" strike="noStrike">
                          <a:solidFill>
                            <a:srgbClr val="000000"/>
                          </a:solidFill>
                          <a:effectLst/>
                          <a:latin typeface="Arial"/>
                        </a:rPr>
                        <a:t>Capital stock &amp; Reserves</a:t>
                      </a:r>
                    </a:p>
                  </a:txBody>
                  <a:tcPr marL="171450"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rtl="0" fontAlgn="ctr"/>
                      <a:r>
                        <a:rPr lang="en-US" sz="1000" b="0" i="0" u="none" strike="noStrike">
                          <a:solidFill>
                            <a:srgbClr val="000000"/>
                          </a:solidFill>
                          <a:effectLst/>
                          <a:latin typeface="Arial"/>
                        </a:rPr>
                        <a:t> $       2,724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rtl="0" fontAlgn="ctr"/>
                      <a:r>
                        <a:rPr lang="en-US" sz="1000" b="0" i="0" u="none" strike="noStrike">
                          <a:solidFill>
                            <a:srgbClr val="000000"/>
                          </a:solidFill>
                          <a:effectLst/>
                          <a:latin typeface="Arial"/>
                        </a:rPr>
                        <a:t> $       2,442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rtl="0" fontAlgn="ctr"/>
                      <a:r>
                        <a:rPr lang="en-US" sz="1000" b="0" i="0" u="none" strike="noStrike">
                          <a:solidFill>
                            <a:srgbClr val="000000"/>
                          </a:solidFill>
                          <a:effectLst/>
                          <a:latin typeface="Arial"/>
                        </a:rPr>
                        <a:t> $        (281)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r" rtl="0" fontAlgn="ctr"/>
                      <a:r>
                        <a:rPr lang="en-US" sz="1000" b="0" i="0" u="none" strike="noStrike">
                          <a:solidFill>
                            <a:srgbClr val="000000"/>
                          </a:solidFill>
                          <a:effectLst/>
                          <a:latin typeface="Arial"/>
                        </a:rPr>
                        <a:t> $       3,514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rtl="0" fontAlgn="ctr"/>
                      <a:r>
                        <a:rPr lang="en-US" sz="1000" b="0" i="0" u="none" strike="noStrike">
                          <a:solidFill>
                            <a:srgbClr val="000000"/>
                          </a:solidFill>
                          <a:effectLst/>
                          <a:latin typeface="Arial"/>
                        </a:rPr>
                        <a:t> $       3,006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rtl="0" fontAlgn="ctr"/>
                      <a:r>
                        <a:rPr lang="en-US" sz="1000" b="0" i="0" u="none" strike="noStrike">
                          <a:solidFill>
                            <a:srgbClr val="000000"/>
                          </a:solidFill>
                          <a:effectLst/>
                          <a:latin typeface="Arial"/>
                        </a:rPr>
                        <a:t> $        (508)</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r>
              <a:tr h="213741">
                <a:tc>
                  <a:txBody>
                    <a:bodyPr/>
                    <a:lstStyle/>
                    <a:p>
                      <a:pPr algn="l" fontAlgn="ctr"/>
                      <a:r>
                        <a:rPr lang="en-US" sz="1000" b="1" i="0" u="none" strike="noStrike">
                          <a:solidFill>
                            <a:srgbClr val="000000"/>
                          </a:solidFill>
                          <a:effectLst/>
                          <a:latin typeface="Arial"/>
                        </a:rPr>
                        <a:t>Net shareholders' equity</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3,945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4,441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496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r" rtl="0" fontAlgn="ctr"/>
                      <a:r>
                        <a:rPr lang="en-US" sz="1000" b="1" i="0" u="none" strike="noStrike">
                          <a:solidFill>
                            <a:srgbClr val="000000"/>
                          </a:solidFill>
                          <a:effectLst/>
                          <a:latin typeface="Arial"/>
                        </a:rPr>
                        <a:t> $       4,735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4,227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(508)</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3741">
                <a:tc>
                  <a:txBody>
                    <a:bodyPr/>
                    <a:lstStyle/>
                    <a:p>
                      <a:pPr algn="l" fontAlgn="ctr"/>
                      <a:r>
                        <a:rPr lang="en-US" sz="1000" b="1" i="0" u="none" strike="noStrike">
                          <a:solidFill>
                            <a:srgbClr val="000000"/>
                          </a:solidFill>
                          <a:effectLst/>
                          <a:latin typeface="Arial"/>
                        </a:rPr>
                        <a:t>Retained profit</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545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536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(10)</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r" rtl="0" fontAlgn="ctr"/>
                      <a:r>
                        <a:rPr lang="en-US" sz="1000" b="1" i="0" u="none" strike="noStrike">
                          <a:solidFill>
                            <a:srgbClr val="000000"/>
                          </a:solidFill>
                          <a:effectLst/>
                          <a:latin typeface="Arial"/>
                        </a:rPr>
                        <a:t> $          546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471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(75)</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3741">
                <a:tc>
                  <a:txBody>
                    <a:bodyPr/>
                    <a:lstStyle/>
                    <a:p>
                      <a:pPr algn="l" fontAlgn="ctr"/>
                      <a:r>
                        <a:rPr lang="en-US" sz="1000" b="1" i="0" u="none" strike="noStrike">
                          <a:solidFill>
                            <a:srgbClr val="000000"/>
                          </a:solidFill>
                          <a:effectLst/>
                          <a:latin typeface="Arial"/>
                        </a:rPr>
                        <a:t>Total Liabilities + Net shareholders' equity + profit</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37,319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37,265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(53)</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r" rtl="0" fontAlgn="ctr"/>
                      <a:r>
                        <a:rPr lang="en-US" sz="1000" b="1" i="0" u="none" strike="noStrike">
                          <a:solidFill>
                            <a:srgbClr val="000000"/>
                          </a:solidFill>
                          <a:effectLst/>
                          <a:latin typeface="Arial"/>
                        </a:rPr>
                        <a:t> $     36,581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a:solidFill>
                            <a:srgbClr val="000000"/>
                          </a:solidFill>
                          <a:effectLst/>
                          <a:latin typeface="Arial"/>
                        </a:rPr>
                        <a:t> $     36,584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000" b="1" i="0" u="none" strike="noStrike" dirty="0">
                          <a:solidFill>
                            <a:srgbClr val="000000"/>
                          </a:solidFill>
                          <a:effectLst/>
                          <a:latin typeface="Arial"/>
                        </a:rPr>
                        <a:t> $              3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4" name="26 Elipse"/>
          <p:cNvSpPr/>
          <p:nvPr/>
        </p:nvSpPr>
        <p:spPr>
          <a:xfrm>
            <a:off x="7977024" y="66675"/>
            <a:ext cx="640080" cy="640080"/>
          </a:xfrm>
          <a:prstGeom prst="ellipse">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5" name="27 CuadroTexto"/>
          <p:cNvSpPr txBox="1"/>
          <p:nvPr/>
        </p:nvSpPr>
        <p:spPr>
          <a:xfrm>
            <a:off x="8120452" y="186659"/>
            <a:ext cx="353223" cy="400110"/>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rgbClr val="FFFFFF"/>
                </a:solidFill>
                <a:ea typeface="ＭＳ Ｐゴシック" pitchFamily="1" charset="-128"/>
              </a:rPr>
              <a:t>1</a:t>
            </a:r>
            <a:endParaRPr lang="en-US" sz="2000" b="1" dirty="0">
              <a:solidFill>
                <a:srgbClr val="FFFFFF"/>
              </a:solidFill>
              <a:ea typeface="ＭＳ Ｐゴシック" pitchFamily="1" charset="-128"/>
            </a:endParaRPr>
          </a:p>
        </p:txBody>
      </p:sp>
      <p:sp>
        <p:nvSpPr>
          <p:cNvPr id="6" name="Rectangle 18"/>
          <p:cNvSpPr>
            <a:spLocks noChangeArrowheads="1"/>
          </p:cNvSpPr>
          <p:nvPr/>
        </p:nvSpPr>
        <p:spPr bwMode="auto">
          <a:xfrm>
            <a:off x="306775" y="311725"/>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SC – Balance Sheet</a:t>
            </a:r>
            <a:endParaRPr lang="en-US" sz="2400" b="1" dirty="0">
              <a:solidFill>
                <a:srgbClr val="000000"/>
              </a:solidFill>
              <a:ea typeface="ＭＳ Ｐゴシック" pitchFamily="1" charset="-128"/>
            </a:endParaRPr>
          </a:p>
        </p:txBody>
      </p:sp>
    </p:spTree>
    <p:extLst>
      <p:ext uri="{BB962C8B-B14F-4D97-AF65-F5344CB8AC3E}">
        <p14:creationId xmlns:p14="http://schemas.microsoft.com/office/powerpoint/2010/main" val="895577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6 Elipse"/>
          <p:cNvSpPr/>
          <p:nvPr/>
        </p:nvSpPr>
        <p:spPr>
          <a:xfrm>
            <a:off x="7977024" y="66675"/>
            <a:ext cx="640080" cy="640080"/>
          </a:xfrm>
          <a:prstGeom prst="ellipse">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5" name="27 CuadroTexto"/>
          <p:cNvSpPr txBox="1"/>
          <p:nvPr/>
        </p:nvSpPr>
        <p:spPr>
          <a:xfrm>
            <a:off x="8120452" y="186659"/>
            <a:ext cx="353223" cy="400110"/>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rgbClr val="FFFFFF"/>
                </a:solidFill>
                <a:ea typeface="ＭＳ Ｐゴシック" pitchFamily="1" charset="-128"/>
              </a:rPr>
              <a:t>1</a:t>
            </a:r>
            <a:endParaRPr lang="en-US" sz="2000" b="1" dirty="0">
              <a:solidFill>
                <a:srgbClr val="FFFFFF"/>
              </a:solidFill>
              <a:ea typeface="ＭＳ Ｐゴシック" pitchFamily="1" charset="-128"/>
            </a:endParaRPr>
          </a:p>
        </p:txBody>
      </p:sp>
      <p:sp>
        <p:nvSpPr>
          <p:cNvPr id="6" name="Rectangle 18"/>
          <p:cNvSpPr>
            <a:spLocks noChangeArrowheads="1"/>
          </p:cNvSpPr>
          <p:nvPr/>
        </p:nvSpPr>
        <p:spPr bwMode="auto">
          <a:xfrm>
            <a:off x="306775" y="311725"/>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SC – Income Statement</a:t>
            </a:r>
            <a:endParaRPr lang="en-US" sz="2400" b="1" dirty="0">
              <a:solidFill>
                <a:srgbClr val="000000"/>
              </a:solidFill>
              <a:ea typeface="ＭＳ Ｐゴシック" pitchFamily="1" charset="-128"/>
            </a:endParaRPr>
          </a:p>
        </p:txBody>
      </p:sp>
      <p:graphicFrame>
        <p:nvGraphicFramePr>
          <p:cNvPr id="7" name="Table 6"/>
          <p:cNvGraphicFramePr>
            <a:graphicFrameLocks noGrp="1"/>
          </p:cNvGraphicFramePr>
          <p:nvPr>
            <p:extLst>
              <p:ext uri="{D42A27DB-BD31-4B8C-83A1-F6EECF244321}">
                <p14:modId xmlns:p14="http://schemas.microsoft.com/office/powerpoint/2010/main" val="2865993735"/>
              </p:ext>
            </p:extLst>
          </p:nvPr>
        </p:nvGraphicFramePr>
        <p:xfrm>
          <a:off x="952501" y="813396"/>
          <a:ext cx="7238998" cy="4598090"/>
        </p:xfrm>
        <a:graphic>
          <a:graphicData uri="http://schemas.openxmlformats.org/drawingml/2006/table">
            <a:tbl>
              <a:tblPr/>
              <a:tblGrid>
                <a:gridCol w="2765460"/>
                <a:gridCol w="780836"/>
                <a:gridCol w="780836"/>
                <a:gridCol w="585626"/>
                <a:gridCol w="162674"/>
                <a:gridCol w="780836"/>
                <a:gridCol w="780836"/>
                <a:gridCol w="601894"/>
              </a:tblGrid>
              <a:tr h="310216">
                <a:tc>
                  <a:txBody>
                    <a:bodyPr/>
                    <a:lstStyle/>
                    <a:p>
                      <a:pPr algn="l" fontAlgn="b"/>
                      <a:r>
                        <a:rPr lang="en-US" sz="1100" b="0" i="1" u="none" strike="noStrike" dirty="0" smtClean="0">
                          <a:solidFill>
                            <a:srgbClr val="000000"/>
                          </a:solidFill>
                          <a:effectLst/>
                          <a:latin typeface="Arial" panose="020B0604020202020204" pitchFamily="34" charset="0"/>
                          <a:cs typeface="Arial" panose="020B0604020202020204" pitchFamily="34" charset="0"/>
                        </a:rPr>
                        <a:t>$ in millions</a:t>
                      </a:r>
                      <a:endParaRPr lang="en-US" sz="1100" b="0" i="1" u="none" strike="noStrike" dirty="0">
                        <a:solidFill>
                          <a:srgbClr val="000000"/>
                        </a:solidFill>
                        <a:effectLst/>
                        <a:latin typeface="Arial" panose="020B0604020202020204" pitchFamily="34" charset="0"/>
                        <a:cs typeface="Arial" panose="020B0604020202020204" pitchFamily="34" charset="0"/>
                      </a:endParaRPr>
                    </a:p>
                  </a:txBody>
                  <a:tcPr marL="9059" marR="9059" marT="90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050" b="1" i="0" u="none" strike="noStrike">
                          <a:solidFill>
                            <a:srgbClr val="FFFFFF"/>
                          </a:solidFill>
                          <a:effectLst/>
                          <a:latin typeface="Arial"/>
                        </a:rPr>
                        <a:t> </a:t>
                      </a:r>
                    </a:p>
                  </a:txBody>
                  <a:tcPr marL="9059" marR="9059" marT="905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200" b="1" i="0" u="none" strike="noStrike">
                          <a:solidFill>
                            <a:srgbClr val="FFFFFF"/>
                          </a:solidFill>
                          <a:effectLst/>
                          <a:latin typeface="Arial"/>
                        </a:rPr>
                        <a:t>2015</a:t>
                      </a:r>
                    </a:p>
                  </a:txBody>
                  <a:tcPr marL="9059" marR="9059" marT="905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050" b="1" i="0" u="none" strike="noStrike">
                          <a:solidFill>
                            <a:srgbClr val="FFFFFF"/>
                          </a:solidFill>
                          <a:effectLst/>
                          <a:latin typeface="Arial"/>
                        </a:rPr>
                        <a:t> </a:t>
                      </a:r>
                    </a:p>
                  </a:txBody>
                  <a:tcPr marL="9059" marR="9059" marT="905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endParaRPr lang="en-US" sz="1200" b="0" i="0" u="none" strike="noStrike">
                        <a:solidFill>
                          <a:srgbClr val="000000"/>
                        </a:solidFill>
                        <a:effectLst/>
                        <a:latin typeface="Calibri"/>
                      </a:endParaRPr>
                    </a:p>
                  </a:txBody>
                  <a:tcPr marL="9059" marR="9059" marT="9059" marB="0" anchor="b">
                    <a:lnL>
                      <a:noFill/>
                    </a:lnL>
                    <a:lnR>
                      <a:noFill/>
                    </a:lnR>
                    <a:lnT>
                      <a:noFill/>
                    </a:lnT>
                    <a:lnB>
                      <a:noFill/>
                    </a:lnB>
                  </a:tcPr>
                </a:tc>
                <a:tc>
                  <a:txBody>
                    <a:bodyPr/>
                    <a:lstStyle/>
                    <a:p>
                      <a:pPr algn="ctr" fontAlgn="ctr"/>
                      <a:r>
                        <a:rPr lang="en-US" sz="1050" b="1" i="0" u="none" strike="noStrike">
                          <a:solidFill>
                            <a:srgbClr val="FFFFFF"/>
                          </a:solidFill>
                          <a:effectLst/>
                          <a:latin typeface="Arial"/>
                        </a:rPr>
                        <a:t> </a:t>
                      </a:r>
                    </a:p>
                  </a:txBody>
                  <a:tcPr marL="9059" marR="9059" marT="905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200" b="1" i="0" u="none" strike="noStrike" dirty="0" smtClean="0">
                          <a:solidFill>
                            <a:srgbClr val="FFFFFF"/>
                          </a:solidFill>
                          <a:effectLst/>
                          <a:latin typeface="Arial"/>
                        </a:rPr>
                        <a:t>2016</a:t>
                      </a:r>
                      <a:endParaRPr lang="en-US" sz="1200" b="1" i="0" u="none" strike="noStrike" dirty="0">
                        <a:solidFill>
                          <a:srgbClr val="FFFFFF"/>
                        </a:solidFill>
                        <a:effectLst/>
                        <a:latin typeface="Arial"/>
                      </a:endParaRPr>
                    </a:p>
                  </a:txBody>
                  <a:tcPr marL="9059" marR="9059" marT="905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050" b="1" i="0" u="none" strike="noStrike">
                          <a:solidFill>
                            <a:srgbClr val="FFFFFF"/>
                          </a:solidFill>
                          <a:effectLst/>
                          <a:latin typeface="Arial"/>
                        </a:rPr>
                        <a:t> </a:t>
                      </a:r>
                    </a:p>
                  </a:txBody>
                  <a:tcPr marL="9059" marR="9059" marT="905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174723">
                <a:tc>
                  <a:txBody>
                    <a:bodyPr/>
                    <a:lstStyle/>
                    <a:p>
                      <a:pPr algn="l" fontAlgn="ctr"/>
                      <a:r>
                        <a:rPr lang="en-US" sz="1050" b="1" i="0" u="none" strike="noStrike">
                          <a:solidFill>
                            <a:srgbClr val="FFFFFF"/>
                          </a:solidFill>
                          <a:effectLst/>
                          <a:latin typeface="Arial"/>
                        </a:rPr>
                        <a:t> Profit &amp; Loss </a:t>
                      </a:r>
                    </a:p>
                  </a:txBody>
                  <a:tcPr marL="9059" marR="9059" marT="905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050" b="1" i="0" u="none" strike="noStrike">
                          <a:solidFill>
                            <a:srgbClr val="FFFFFF"/>
                          </a:solidFill>
                          <a:effectLst/>
                          <a:latin typeface="Arial"/>
                        </a:rPr>
                        <a:t>Projected</a:t>
                      </a:r>
                    </a:p>
                  </a:txBody>
                  <a:tcPr marL="9059" marR="9059" marT="905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050" b="1" i="0" u="none" strike="noStrike">
                          <a:solidFill>
                            <a:srgbClr val="FFFFFF"/>
                          </a:solidFill>
                          <a:effectLst/>
                          <a:latin typeface="Arial"/>
                        </a:rPr>
                        <a:t>Actual</a:t>
                      </a:r>
                    </a:p>
                  </a:txBody>
                  <a:tcPr marL="9059" marR="9059" marT="905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050" b="1" i="0" u="none" strike="noStrike">
                          <a:solidFill>
                            <a:srgbClr val="FFFFFF"/>
                          </a:solidFill>
                          <a:effectLst/>
                          <a:latin typeface="Arial"/>
                        </a:rPr>
                        <a:t>Var</a:t>
                      </a:r>
                    </a:p>
                  </a:txBody>
                  <a:tcPr marL="9059" marR="9059" marT="905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endParaRPr lang="en-US" sz="1200" b="0" i="0" u="none" strike="noStrike">
                        <a:solidFill>
                          <a:srgbClr val="000000"/>
                        </a:solidFill>
                        <a:effectLst/>
                        <a:latin typeface="Calibri"/>
                      </a:endParaRPr>
                    </a:p>
                  </a:txBody>
                  <a:tcPr marL="9059" marR="9059" marT="9059" marB="0" anchor="b">
                    <a:lnL>
                      <a:noFill/>
                    </a:lnL>
                    <a:lnR>
                      <a:noFill/>
                    </a:lnR>
                    <a:lnT>
                      <a:noFill/>
                    </a:lnT>
                    <a:lnB>
                      <a:noFill/>
                    </a:lnB>
                  </a:tcPr>
                </a:tc>
                <a:tc>
                  <a:txBody>
                    <a:bodyPr/>
                    <a:lstStyle/>
                    <a:p>
                      <a:pPr algn="ctr" fontAlgn="ctr"/>
                      <a:r>
                        <a:rPr lang="en-US" sz="1050" b="1" i="0" u="none" strike="noStrike">
                          <a:solidFill>
                            <a:srgbClr val="FFFFFF"/>
                          </a:solidFill>
                          <a:effectLst/>
                          <a:latin typeface="Arial"/>
                        </a:rPr>
                        <a:t>Round 1</a:t>
                      </a:r>
                    </a:p>
                  </a:txBody>
                  <a:tcPr marL="9059" marR="9059" marT="905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050" b="1" i="0" u="none" strike="noStrike">
                          <a:solidFill>
                            <a:srgbClr val="FFFFFF"/>
                          </a:solidFill>
                          <a:effectLst/>
                          <a:latin typeface="Arial"/>
                        </a:rPr>
                        <a:t>Budget</a:t>
                      </a:r>
                    </a:p>
                  </a:txBody>
                  <a:tcPr marL="9059" marR="9059" marT="905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050" b="1" i="0" u="none" strike="noStrike">
                          <a:solidFill>
                            <a:srgbClr val="FFFFFF"/>
                          </a:solidFill>
                          <a:effectLst/>
                          <a:latin typeface="Arial"/>
                        </a:rPr>
                        <a:t>Var</a:t>
                      </a:r>
                    </a:p>
                  </a:txBody>
                  <a:tcPr marL="9059" marR="9059" marT="905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174723">
                <a:tc>
                  <a:txBody>
                    <a:bodyPr/>
                    <a:lstStyle/>
                    <a:p>
                      <a:pPr algn="l" fontAlgn="ctr"/>
                      <a:r>
                        <a:rPr lang="en-US" sz="1050" b="1" i="0" u="none" strike="noStrike" dirty="0">
                          <a:solidFill>
                            <a:srgbClr val="000000"/>
                          </a:solidFill>
                          <a:effectLst/>
                          <a:latin typeface="Arial"/>
                        </a:rPr>
                        <a:t>Net Interest Income</a:t>
                      </a:r>
                    </a:p>
                  </a:txBody>
                  <a:tcPr marL="9059" marR="9059" marT="905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panose="020B0604020202020204" pitchFamily="34" charset="0"/>
                          <a:cs typeface="Arial" panose="020B0604020202020204" pitchFamily="34" charset="0"/>
                        </a:rPr>
                        <a:t> $       4,549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panose="020B0604020202020204" pitchFamily="34" charset="0"/>
                          <a:cs typeface="Arial" panose="020B0604020202020204" pitchFamily="34" charset="0"/>
                        </a:rPr>
                        <a:t> $       4,579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panose="020B0604020202020204" pitchFamily="34" charset="0"/>
                          <a:cs typeface="Arial" panose="020B0604020202020204" pitchFamily="34" charset="0"/>
                        </a:rPr>
                        <a:t> $         31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a:noFill/>
                    </a:lnT>
                    <a:lnB>
                      <a:noFill/>
                    </a:lnB>
                  </a:tcPr>
                </a:tc>
                <a:tc>
                  <a:txBody>
                    <a:bodyPr/>
                    <a:lstStyle/>
                    <a:p>
                      <a:pPr algn="l" rtl="0" fontAlgn="ctr"/>
                      <a:r>
                        <a:rPr lang="en-US" sz="1000" b="1" i="0" u="none" strike="noStrike">
                          <a:solidFill>
                            <a:srgbClr val="000000"/>
                          </a:solidFill>
                          <a:effectLst/>
                          <a:latin typeface="Arial" panose="020B0604020202020204" pitchFamily="34" charset="0"/>
                          <a:cs typeface="Arial" panose="020B0604020202020204" pitchFamily="34" charset="0"/>
                        </a:rPr>
                        <a:t> $       4,505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panose="020B0604020202020204" pitchFamily="34" charset="0"/>
                          <a:cs typeface="Arial" panose="020B0604020202020204" pitchFamily="34" charset="0"/>
                        </a:rPr>
                        <a:t> $       4,289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panose="020B0604020202020204" pitchFamily="34" charset="0"/>
                          <a:cs typeface="Arial" panose="020B0604020202020204" pitchFamily="34" charset="0"/>
                        </a:rPr>
                        <a:t> $     (216)</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723">
                <a:tc>
                  <a:txBody>
                    <a:bodyPr/>
                    <a:lstStyle/>
                    <a:p>
                      <a:pPr algn="l" fontAlgn="ctr"/>
                      <a:r>
                        <a:rPr lang="en-US" sz="1050" b="0" i="0" u="none" strike="noStrike" dirty="0">
                          <a:solidFill>
                            <a:srgbClr val="000000"/>
                          </a:solidFill>
                          <a:effectLst/>
                          <a:latin typeface="Arial"/>
                        </a:rPr>
                        <a:t>Dividends received</a:t>
                      </a:r>
                    </a:p>
                  </a:txBody>
                  <a:tcPr marL="9059" marR="9059" marT="905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a:noFill/>
                    </a:lnT>
                    <a:lnB>
                      <a:noFill/>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723">
                <a:tc>
                  <a:txBody>
                    <a:bodyPr/>
                    <a:lstStyle/>
                    <a:p>
                      <a:pPr algn="l" fontAlgn="ctr"/>
                      <a:r>
                        <a:rPr lang="en-US" sz="1050" b="1" i="0" u="none" strike="noStrike" dirty="0">
                          <a:solidFill>
                            <a:srgbClr val="000000"/>
                          </a:solidFill>
                          <a:effectLst/>
                          <a:latin typeface="Arial"/>
                        </a:rPr>
                        <a:t>Net Fees</a:t>
                      </a:r>
                    </a:p>
                  </a:txBody>
                  <a:tcPr marL="9059" marR="9059" marT="905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panose="020B0604020202020204" pitchFamily="34" charset="0"/>
                          <a:cs typeface="Arial" panose="020B0604020202020204" pitchFamily="34" charset="0"/>
                        </a:rPr>
                        <a:t> $          477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panose="020B0604020202020204" pitchFamily="34" charset="0"/>
                          <a:cs typeface="Arial" panose="020B0604020202020204" pitchFamily="34" charset="0"/>
                        </a:rPr>
                        <a:t> $          478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panose="020B0604020202020204" pitchFamily="34" charset="0"/>
                          <a:cs typeface="Arial" panose="020B0604020202020204" pitchFamily="34" charset="0"/>
                        </a:rPr>
                        <a:t> $           1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panose="020B0604020202020204" pitchFamily="34" charset="0"/>
                          <a:cs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panose="020B0604020202020204" pitchFamily="34" charset="0"/>
                          <a:cs typeface="Arial" panose="020B0604020202020204" pitchFamily="34" charset="0"/>
                        </a:rPr>
                        <a:t> $          483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panose="020B0604020202020204" pitchFamily="34" charset="0"/>
                          <a:cs typeface="Arial" panose="020B0604020202020204" pitchFamily="34" charset="0"/>
                        </a:rPr>
                        <a:t> $          460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panose="020B0604020202020204" pitchFamily="34" charset="0"/>
                          <a:cs typeface="Arial" panose="020B0604020202020204" pitchFamily="34" charset="0"/>
                        </a:rPr>
                        <a:t> $       (23)</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723">
                <a:tc>
                  <a:txBody>
                    <a:bodyPr/>
                    <a:lstStyle/>
                    <a:p>
                      <a:pPr algn="l" fontAlgn="ctr"/>
                      <a:r>
                        <a:rPr lang="en-US" sz="1050" b="0" i="0" u="none" strike="noStrike" dirty="0">
                          <a:solidFill>
                            <a:srgbClr val="000000"/>
                          </a:solidFill>
                          <a:effectLst/>
                          <a:latin typeface="Arial"/>
                        </a:rPr>
                        <a:t>Gains (losses) on financial transactions</a:t>
                      </a:r>
                    </a:p>
                  </a:txBody>
                  <a:tcPr marL="9059" marR="9059" marT="905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101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99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Arial" panose="020B0604020202020204" pitchFamily="34" charset="0"/>
                          <a:cs typeface="Arial" panose="020B0604020202020204" pitchFamily="34" charset="0"/>
                        </a:rPr>
                        <a:t> </a:t>
                      </a:r>
                      <a:r>
                        <a:rPr lang="en-US" sz="1000" b="0" i="0" u="none" strike="noStrike" dirty="0" smtClean="0">
                          <a:solidFill>
                            <a:srgbClr val="000000"/>
                          </a:solidFill>
                          <a:effectLst/>
                          <a:latin typeface="Arial" panose="020B0604020202020204" pitchFamily="34" charset="0"/>
                          <a:cs typeface="Arial" panose="020B0604020202020204" pitchFamily="34" charset="0"/>
                        </a:rPr>
                        <a:t>$        </a:t>
                      </a:r>
                      <a:r>
                        <a:rPr lang="en-US" sz="1000" b="0" i="0" u="none" strike="noStrike" dirty="0">
                          <a:solidFill>
                            <a:srgbClr val="000000"/>
                          </a:solidFill>
                          <a:effectLst/>
                          <a:latin typeface="Arial" panose="020B0604020202020204" pitchFamily="34" charset="0"/>
                          <a:cs typeface="Arial" panose="020B0604020202020204" pitchFamily="34" charset="0"/>
                        </a:rPr>
                        <a:t>(2)</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0000"/>
                          </a:solidFill>
                          <a:effectLst/>
                          <a:latin typeface="Arial" panose="020B0604020202020204" pitchFamily="34" charset="0"/>
                          <a:cs typeface="Arial" panose="020B060402020202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78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135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57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723">
                <a:tc>
                  <a:txBody>
                    <a:bodyPr/>
                    <a:lstStyle/>
                    <a:p>
                      <a:pPr algn="l" fontAlgn="ctr"/>
                      <a:r>
                        <a:rPr lang="en-US" sz="1050" b="0" i="0" u="none" strike="noStrike">
                          <a:solidFill>
                            <a:srgbClr val="000000"/>
                          </a:solidFill>
                          <a:effectLst/>
                          <a:latin typeface="Arial"/>
                        </a:rPr>
                        <a:t>Other operating income</a:t>
                      </a:r>
                    </a:p>
                  </a:txBody>
                  <a:tcPr marL="9059" marR="9059" marT="905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323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315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Arial" panose="020B0604020202020204" pitchFamily="34" charset="0"/>
                          <a:cs typeface="Arial" panose="020B0604020202020204" pitchFamily="34" charset="0"/>
                        </a:rPr>
                        <a:t> $ </a:t>
                      </a:r>
                      <a:r>
                        <a:rPr lang="en-US" sz="1000" b="0" i="0" u="none" strike="noStrike" dirty="0" smtClean="0">
                          <a:solidFill>
                            <a:srgbClr val="000000"/>
                          </a:solidFill>
                          <a:effectLst/>
                          <a:latin typeface="Arial" panose="020B0604020202020204" pitchFamily="34" charset="0"/>
                          <a:cs typeface="Arial" panose="020B0604020202020204" pitchFamily="34" charset="0"/>
                        </a:rPr>
                        <a:t>       </a:t>
                      </a:r>
                      <a:r>
                        <a:rPr lang="en-US" sz="1000" b="0" i="0" u="none" strike="noStrike" dirty="0">
                          <a:solidFill>
                            <a:srgbClr val="000000"/>
                          </a:solidFill>
                          <a:effectLst/>
                          <a:latin typeface="Arial" panose="020B0604020202020204" pitchFamily="34" charset="0"/>
                          <a:cs typeface="Arial" panose="020B0604020202020204" pitchFamily="34" charset="0"/>
                        </a:rPr>
                        <a:t>(8)</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0000"/>
                          </a:solidFill>
                          <a:effectLst/>
                          <a:latin typeface="Arial" panose="020B0604020202020204" pitchFamily="34" charset="0"/>
                          <a:cs typeface="Arial" panose="020B060402020202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404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446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42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723">
                <a:tc>
                  <a:txBody>
                    <a:bodyPr/>
                    <a:lstStyle/>
                    <a:p>
                      <a:pPr algn="l" fontAlgn="ctr"/>
                      <a:r>
                        <a:rPr lang="en-US" sz="1050" b="1" i="0" u="none" strike="noStrike">
                          <a:solidFill>
                            <a:srgbClr val="000000"/>
                          </a:solidFill>
                          <a:effectLst/>
                          <a:latin typeface="Arial"/>
                        </a:rPr>
                        <a:t>Gross Income</a:t>
                      </a:r>
                    </a:p>
                  </a:txBody>
                  <a:tcPr marL="9059" marR="9059" marT="905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panose="020B0604020202020204" pitchFamily="34" charset="0"/>
                          <a:cs typeface="Arial" panose="020B0604020202020204" pitchFamily="34" charset="0"/>
                        </a:rPr>
                        <a:t> $       5,449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panose="020B0604020202020204" pitchFamily="34" charset="0"/>
                          <a:cs typeface="Arial" panose="020B0604020202020204" pitchFamily="34" charset="0"/>
                        </a:rPr>
                        <a:t> $       5,471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panose="020B0604020202020204" pitchFamily="34" charset="0"/>
                          <a:cs typeface="Arial" panose="020B0604020202020204" pitchFamily="34" charset="0"/>
                        </a:rPr>
                        <a:t> $         22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a:solidFill>
                            <a:srgbClr val="000000"/>
                          </a:solidFill>
                          <a:effectLst/>
                          <a:latin typeface="Arial" panose="020B0604020202020204" pitchFamily="34" charset="0"/>
                          <a:cs typeface="Arial" panose="020B060402020202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panose="020B0604020202020204" pitchFamily="34" charset="0"/>
                          <a:cs typeface="Arial" panose="020B0604020202020204" pitchFamily="34" charset="0"/>
                        </a:rPr>
                        <a:t> $       5,469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panose="020B0604020202020204" pitchFamily="34" charset="0"/>
                          <a:cs typeface="Arial" panose="020B0604020202020204" pitchFamily="34" charset="0"/>
                        </a:rPr>
                        <a:t> $       5,330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panose="020B0604020202020204" pitchFamily="34" charset="0"/>
                          <a:cs typeface="Arial" panose="020B0604020202020204" pitchFamily="34" charset="0"/>
                        </a:rPr>
                        <a:t> $     (140)</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723">
                <a:tc>
                  <a:txBody>
                    <a:bodyPr/>
                    <a:lstStyle/>
                    <a:p>
                      <a:pPr algn="l" fontAlgn="ctr"/>
                      <a:r>
                        <a:rPr lang="en-US" sz="1050" b="0" i="0" u="none" strike="noStrike">
                          <a:solidFill>
                            <a:srgbClr val="000000"/>
                          </a:solidFill>
                          <a:effectLst/>
                          <a:latin typeface="Arial"/>
                        </a:rPr>
                        <a:t>Fixed remuneration</a:t>
                      </a:r>
                    </a:p>
                  </a:txBody>
                  <a:tcPr marL="163065" marR="9059" marT="9059"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(461)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(429)</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32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Arial" panose="020B0604020202020204" pitchFamily="34" charset="0"/>
                          <a:cs typeface="Arial" panose="020B060402020202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(555)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(552)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3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r>
              <a:tr h="174723">
                <a:tc>
                  <a:txBody>
                    <a:bodyPr/>
                    <a:lstStyle/>
                    <a:p>
                      <a:pPr algn="l" fontAlgn="ctr"/>
                      <a:r>
                        <a:rPr lang="en-US" sz="1050" b="0" i="0" u="none" strike="noStrike">
                          <a:solidFill>
                            <a:srgbClr val="000000"/>
                          </a:solidFill>
                          <a:effectLst/>
                          <a:latin typeface="Arial"/>
                        </a:rPr>
                        <a:t>Variable remuneration</a:t>
                      </a:r>
                    </a:p>
                  </a:txBody>
                  <a:tcPr marL="163065" marR="9059" marT="9059" marB="0" anchor="ctr">
                    <a:lnL>
                      <a:noFill/>
                    </a:lnL>
                    <a:lnR>
                      <a:noFill/>
                    </a:lnR>
                    <a:lnT>
                      <a:noFill/>
                    </a:lnT>
                    <a:lnB w="6350" cap="flat" cmpd="sng" algn="ctr">
                      <a:solidFill>
                        <a:srgbClr val="A6A6A6"/>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 </a:t>
                      </a: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 </a:t>
                      </a: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 </a:t>
                      </a: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a:noFill/>
                    </a:lnT>
                    <a:lnB>
                      <a:noFill/>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   </a:t>
                      </a: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   </a:t>
                      </a: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   </a:t>
                      </a: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tr>
              <a:tr h="174723">
                <a:tc>
                  <a:txBody>
                    <a:bodyPr/>
                    <a:lstStyle/>
                    <a:p>
                      <a:pPr algn="l" fontAlgn="ctr"/>
                      <a:r>
                        <a:rPr lang="en-US" sz="1050" b="0" i="0" u="none" strike="noStrike">
                          <a:solidFill>
                            <a:srgbClr val="000000"/>
                          </a:solidFill>
                          <a:effectLst/>
                          <a:latin typeface="Arial"/>
                        </a:rPr>
                        <a:t>Personnel expenses</a:t>
                      </a:r>
                    </a:p>
                  </a:txBody>
                  <a:tcPr marL="9059" marR="9059" marT="9059" marB="0" anchor="ctr">
                    <a:lnL>
                      <a:noFill/>
                    </a:lnL>
                    <a:lnR>
                      <a:noFill/>
                    </a:lnR>
                    <a:lnT w="6350" cap="flat" cmpd="sng" algn="ctr">
                      <a:solidFill>
                        <a:srgbClr val="A6A6A6"/>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(461)</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(429)</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32 </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a:noFill/>
                    </a:lnT>
                    <a:lnB>
                      <a:noFill/>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(555)</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(552)</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3 </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723">
                <a:tc>
                  <a:txBody>
                    <a:bodyPr/>
                    <a:lstStyle/>
                    <a:p>
                      <a:pPr algn="l" fontAlgn="ctr"/>
                      <a:r>
                        <a:rPr lang="en-US" sz="1050" b="0" i="0" u="none" strike="noStrike">
                          <a:solidFill>
                            <a:srgbClr val="000000"/>
                          </a:solidFill>
                          <a:effectLst/>
                          <a:latin typeface="Arial"/>
                        </a:rPr>
                        <a:t>Other general administrative expenses</a:t>
                      </a:r>
                    </a:p>
                  </a:txBody>
                  <a:tcPr marL="163065" marR="9059" marT="905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(274)</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(273)</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1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panose="020B0604020202020204" pitchFamily="34" charset="0"/>
                          <a:cs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(285)</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(279)</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6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723">
                <a:tc>
                  <a:txBody>
                    <a:bodyPr/>
                    <a:lstStyle/>
                    <a:p>
                      <a:pPr algn="l" fontAlgn="ctr"/>
                      <a:r>
                        <a:rPr lang="en-US" sz="1050" b="1" i="0" u="none" strike="noStrike">
                          <a:solidFill>
                            <a:srgbClr val="000000"/>
                          </a:solidFill>
                          <a:effectLst/>
                          <a:latin typeface="Arial"/>
                        </a:rPr>
                        <a:t>General expenses</a:t>
                      </a:r>
                    </a:p>
                  </a:txBody>
                  <a:tcPr marL="9059" marR="9059" marT="905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panose="020B0604020202020204" pitchFamily="34" charset="0"/>
                          <a:cs typeface="Arial" panose="020B0604020202020204" pitchFamily="34" charset="0"/>
                        </a:rPr>
                        <a:t> $        (736)</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panose="020B0604020202020204" pitchFamily="34" charset="0"/>
                          <a:cs typeface="Arial" panose="020B0604020202020204" pitchFamily="34" charset="0"/>
                        </a:rPr>
                        <a:t> $        (702)</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panose="020B0604020202020204" pitchFamily="34" charset="0"/>
                          <a:cs typeface="Arial" panose="020B0604020202020204" pitchFamily="34" charset="0"/>
                        </a:rPr>
                        <a:t> $         33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a:solidFill>
                            <a:srgbClr val="000000"/>
                          </a:solidFill>
                          <a:effectLst/>
                          <a:latin typeface="Arial" panose="020B0604020202020204" pitchFamily="34" charset="0"/>
                          <a:cs typeface="Arial" panose="020B060402020202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panose="020B0604020202020204" pitchFamily="34" charset="0"/>
                          <a:cs typeface="Arial" panose="020B0604020202020204" pitchFamily="34" charset="0"/>
                        </a:rPr>
                        <a:t> $        (840)</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panose="020B0604020202020204" pitchFamily="34" charset="0"/>
                          <a:cs typeface="Arial" panose="020B0604020202020204" pitchFamily="34" charset="0"/>
                        </a:rPr>
                        <a:t> $        (831)</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panose="020B0604020202020204" pitchFamily="34" charset="0"/>
                          <a:cs typeface="Arial" panose="020B0604020202020204" pitchFamily="34" charset="0"/>
                        </a:rPr>
                        <a:t> $           9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723">
                <a:tc>
                  <a:txBody>
                    <a:bodyPr/>
                    <a:lstStyle/>
                    <a:p>
                      <a:pPr algn="l" fontAlgn="ctr"/>
                      <a:r>
                        <a:rPr lang="en-US" sz="1050" b="0" i="0" u="none" strike="noStrike">
                          <a:solidFill>
                            <a:srgbClr val="000000"/>
                          </a:solidFill>
                          <a:effectLst/>
                          <a:latin typeface="Arial"/>
                        </a:rPr>
                        <a:t>Depreciation and amortisation </a:t>
                      </a:r>
                    </a:p>
                  </a:txBody>
                  <a:tcPr marL="9059" marR="9059" marT="905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(22)</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(23)</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0000"/>
                          </a:solidFill>
                          <a:effectLst/>
                          <a:latin typeface="Arial" panose="020B0604020202020204" pitchFamily="34" charset="0"/>
                          <a:cs typeface="Arial" panose="020B060402020202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(23)</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(22)</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1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723">
                <a:tc>
                  <a:txBody>
                    <a:bodyPr/>
                    <a:lstStyle/>
                    <a:p>
                      <a:pPr algn="l" fontAlgn="ctr"/>
                      <a:r>
                        <a:rPr lang="en-US" sz="1050" b="1" i="0" u="none" strike="noStrike" dirty="0">
                          <a:solidFill>
                            <a:srgbClr val="000000"/>
                          </a:solidFill>
                          <a:effectLst/>
                          <a:latin typeface="Arial"/>
                        </a:rPr>
                        <a:t>Net Operating Income</a:t>
                      </a:r>
                    </a:p>
                  </a:txBody>
                  <a:tcPr marL="9059" marR="9059" marT="905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panose="020B0604020202020204" pitchFamily="34" charset="0"/>
                          <a:cs typeface="Arial" panose="020B0604020202020204" pitchFamily="34" charset="0"/>
                        </a:rPr>
                        <a:t> $       4,691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panose="020B0604020202020204" pitchFamily="34" charset="0"/>
                          <a:cs typeface="Arial" panose="020B0604020202020204" pitchFamily="34" charset="0"/>
                        </a:rPr>
                        <a:t> $       4,746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panose="020B0604020202020204" pitchFamily="34" charset="0"/>
                          <a:cs typeface="Arial" panose="020B0604020202020204" pitchFamily="34" charset="0"/>
                        </a:rPr>
                        <a:t> $         55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panose="020B0604020202020204" pitchFamily="34" charset="0"/>
                          <a:cs typeface="Arial" panose="020B060402020202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000" b="1" i="0" u="none" strike="noStrike">
                          <a:solidFill>
                            <a:srgbClr val="000000"/>
                          </a:solidFill>
                          <a:effectLst/>
                          <a:latin typeface="Arial" panose="020B0604020202020204" pitchFamily="34" charset="0"/>
                          <a:cs typeface="Arial" panose="020B0604020202020204" pitchFamily="34" charset="0"/>
                        </a:rPr>
                        <a:t> $       4,606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panose="020B0604020202020204" pitchFamily="34" charset="0"/>
                          <a:cs typeface="Arial" panose="020B0604020202020204" pitchFamily="34" charset="0"/>
                        </a:rPr>
                        <a:t> $       4,476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panose="020B0604020202020204" pitchFamily="34" charset="0"/>
                          <a:cs typeface="Arial" panose="020B0604020202020204" pitchFamily="34" charset="0"/>
                        </a:rPr>
                        <a:t> $     (130)</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723">
                <a:tc>
                  <a:txBody>
                    <a:bodyPr/>
                    <a:lstStyle/>
                    <a:p>
                      <a:pPr algn="l" fontAlgn="ctr"/>
                      <a:r>
                        <a:rPr lang="en-US" sz="1050" b="0" i="0" u="none" strike="noStrike">
                          <a:solidFill>
                            <a:srgbClr val="000000"/>
                          </a:solidFill>
                          <a:effectLst/>
                          <a:latin typeface="Arial"/>
                        </a:rPr>
                        <a:t>Specific Loan-loss provisions</a:t>
                      </a:r>
                    </a:p>
                  </a:txBody>
                  <a:tcPr marL="81533" marR="9059" marT="9059"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(2,255)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(2,639)</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000" b="0" i="0" u="none" strike="noStrike" dirty="0">
                          <a:solidFill>
                            <a:srgbClr val="000000"/>
                          </a:solidFill>
                          <a:effectLst/>
                          <a:latin typeface="Arial" panose="020B0604020202020204" pitchFamily="34" charset="0"/>
                          <a:cs typeface="Arial" panose="020B0604020202020204" pitchFamily="34" charset="0"/>
                        </a:rPr>
                        <a:t> $ </a:t>
                      </a:r>
                      <a:r>
                        <a:rPr lang="en-US" sz="1000" b="0" i="0" u="none" strike="noStrike" dirty="0" smtClean="0">
                          <a:solidFill>
                            <a:srgbClr val="000000"/>
                          </a:solidFill>
                          <a:effectLst/>
                          <a:latin typeface="Arial" panose="020B0604020202020204" pitchFamily="34" charset="0"/>
                          <a:cs typeface="Arial" panose="020B0604020202020204" pitchFamily="34" charset="0"/>
                        </a:rPr>
                        <a:t>   </a:t>
                      </a:r>
                      <a:r>
                        <a:rPr lang="en-US" sz="1000" b="0" i="0" u="none" strike="noStrike" dirty="0">
                          <a:solidFill>
                            <a:srgbClr val="000000"/>
                          </a:solidFill>
                          <a:effectLst/>
                          <a:latin typeface="Arial" panose="020B0604020202020204" pitchFamily="34" charset="0"/>
                          <a:cs typeface="Arial" panose="020B0604020202020204" pitchFamily="34" charset="0"/>
                        </a:rPr>
                        <a:t>(383)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a:noFill/>
                    </a:lnT>
                    <a:lnB>
                      <a:noFill/>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(2,341)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(2,294)</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47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r>
              <a:tr h="174723">
                <a:tc>
                  <a:txBody>
                    <a:bodyPr/>
                    <a:lstStyle/>
                    <a:p>
                      <a:pPr algn="l" fontAlgn="ctr"/>
                      <a:r>
                        <a:rPr lang="en-US" sz="1050" b="0" i="0" u="none" strike="noStrike">
                          <a:solidFill>
                            <a:srgbClr val="000000"/>
                          </a:solidFill>
                          <a:effectLst/>
                          <a:latin typeface="Arial"/>
                        </a:rPr>
                        <a:t>General Loan-loss provisions</a:t>
                      </a:r>
                    </a:p>
                  </a:txBody>
                  <a:tcPr marL="81533" marR="9059" marT="9059" marB="0" anchor="ctr">
                    <a:lnL>
                      <a:noFill/>
                    </a:lnL>
                    <a:lnR>
                      <a:noFill/>
                    </a:lnR>
                    <a:lnT>
                      <a:noFill/>
                    </a:lnT>
                    <a:lnB w="6350" cap="flat" cmpd="sng" algn="ctr">
                      <a:solidFill>
                        <a:srgbClr val="A6A6A6"/>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(967)</a:t>
                      </a: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(636)</a:t>
                      </a: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331 </a:t>
                      </a: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a:noFill/>
                    </a:lnT>
                    <a:lnB>
                      <a:noFill/>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(1,003)</a:t>
                      </a: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(983)</a:t>
                      </a: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20 </a:t>
                      </a:r>
                    </a:p>
                  </a:txBody>
                  <a:tcPr marL="9525" marR="9525" marT="9525" marB="0" anchor="ctr">
                    <a:lnL>
                      <a:noFill/>
                    </a:lnL>
                    <a:lnR>
                      <a:noFill/>
                    </a:lnR>
                    <a:lnT>
                      <a:noFill/>
                    </a:lnT>
                    <a:lnB w="6350" cap="flat" cmpd="sng" algn="ctr">
                      <a:solidFill>
                        <a:srgbClr val="BFBFBF"/>
                      </a:solidFill>
                      <a:prstDash val="solid"/>
                      <a:round/>
                      <a:headEnd type="none" w="med" len="med"/>
                      <a:tailEnd type="none" w="med" len="med"/>
                    </a:lnB>
                  </a:tcPr>
                </a:tc>
              </a:tr>
              <a:tr h="174723">
                <a:tc>
                  <a:txBody>
                    <a:bodyPr/>
                    <a:lstStyle/>
                    <a:p>
                      <a:pPr algn="l" fontAlgn="ctr"/>
                      <a:r>
                        <a:rPr lang="en-US" sz="1050" b="1" i="0" u="none" strike="noStrike">
                          <a:solidFill>
                            <a:srgbClr val="000000"/>
                          </a:solidFill>
                          <a:effectLst/>
                          <a:latin typeface="Arial"/>
                        </a:rPr>
                        <a:t>Total Loan-loss provisions</a:t>
                      </a:r>
                    </a:p>
                  </a:txBody>
                  <a:tcPr marL="9059" marR="9059" marT="9059" marB="0" anchor="ctr">
                    <a:lnL>
                      <a:noFill/>
                    </a:lnL>
                    <a:lnR>
                      <a:noFill/>
                    </a:lnR>
                    <a:lnT w="6350" cap="flat" cmpd="sng" algn="ctr">
                      <a:solidFill>
                        <a:srgbClr val="A6A6A6"/>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panose="020B0604020202020204" pitchFamily="34" charset="0"/>
                          <a:cs typeface="Arial" panose="020B0604020202020204" pitchFamily="34" charset="0"/>
                        </a:rPr>
                        <a:t> $     (3,222)</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panose="020B0604020202020204" pitchFamily="34" charset="0"/>
                          <a:cs typeface="Arial" panose="020B0604020202020204" pitchFamily="34" charset="0"/>
                        </a:rPr>
                        <a:t> $     (3,275)</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dirty="0">
                          <a:solidFill>
                            <a:srgbClr val="000000"/>
                          </a:solidFill>
                          <a:effectLst/>
                          <a:latin typeface="Arial" panose="020B0604020202020204" pitchFamily="34" charset="0"/>
                          <a:cs typeface="Arial" panose="020B0604020202020204" pitchFamily="34" charset="0"/>
                        </a:rPr>
                        <a:t> $ </a:t>
                      </a:r>
                      <a:r>
                        <a:rPr lang="en-US" sz="1000" b="1" i="0" u="none" strike="noStrike" dirty="0" smtClean="0">
                          <a:solidFill>
                            <a:srgbClr val="000000"/>
                          </a:solidFill>
                          <a:effectLst/>
                          <a:latin typeface="Arial" panose="020B0604020202020204" pitchFamily="34" charset="0"/>
                          <a:cs typeface="Arial" panose="020B0604020202020204" pitchFamily="34" charset="0"/>
                        </a:rPr>
                        <a:t>     </a:t>
                      </a:r>
                      <a:r>
                        <a:rPr lang="en-US" sz="1000" b="1" i="0" u="none" strike="noStrike" dirty="0">
                          <a:solidFill>
                            <a:srgbClr val="000000"/>
                          </a:solidFill>
                          <a:effectLst/>
                          <a:latin typeface="Arial" panose="020B0604020202020204" pitchFamily="34" charset="0"/>
                          <a:cs typeface="Arial" panose="020B0604020202020204" pitchFamily="34" charset="0"/>
                        </a:rPr>
                        <a:t>(53)</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panose="020B0604020202020204" pitchFamily="34" charset="0"/>
                          <a:cs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panose="020B0604020202020204" pitchFamily="34" charset="0"/>
                          <a:cs typeface="Arial" panose="020B0604020202020204" pitchFamily="34" charset="0"/>
                        </a:rPr>
                        <a:t> $     (3,345)</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panose="020B0604020202020204" pitchFamily="34" charset="0"/>
                          <a:cs typeface="Arial" panose="020B0604020202020204" pitchFamily="34" charset="0"/>
                        </a:rPr>
                        <a:t> $     (3,277)</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panose="020B0604020202020204" pitchFamily="34" charset="0"/>
                          <a:cs typeface="Arial" panose="020B0604020202020204" pitchFamily="34" charset="0"/>
                        </a:rPr>
                        <a:t> $         67 </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376">
                <a:tc>
                  <a:txBody>
                    <a:bodyPr/>
                    <a:lstStyle/>
                    <a:p>
                      <a:pPr algn="l" fontAlgn="ctr"/>
                      <a:r>
                        <a:rPr lang="en-US" sz="1050" b="0" i="0" u="none" strike="noStrike">
                          <a:solidFill>
                            <a:srgbClr val="000000"/>
                          </a:solidFill>
                          <a:effectLst/>
                          <a:latin typeface="Arial"/>
                        </a:rPr>
                        <a:t>Other provisions &amp; other extraordinary results</a:t>
                      </a:r>
                    </a:p>
                  </a:txBody>
                  <a:tcPr marL="9059" marR="9059" marT="905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(59)</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(76)</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Arial" panose="020B0604020202020204" pitchFamily="34" charset="0"/>
                          <a:cs typeface="Arial" panose="020B0604020202020204" pitchFamily="34" charset="0"/>
                        </a:rPr>
                        <a:t> $ </a:t>
                      </a:r>
                      <a:r>
                        <a:rPr lang="en-US" sz="1000" b="0" i="0" u="none" strike="noStrike" dirty="0" smtClean="0">
                          <a:solidFill>
                            <a:srgbClr val="000000"/>
                          </a:solidFill>
                          <a:effectLst/>
                          <a:latin typeface="Arial" panose="020B0604020202020204" pitchFamily="34" charset="0"/>
                          <a:cs typeface="Arial" panose="020B0604020202020204" pitchFamily="34" charset="0"/>
                        </a:rPr>
                        <a:t>     </a:t>
                      </a:r>
                      <a:r>
                        <a:rPr lang="en-US" sz="1000" b="0" i="0" u="none" strike="noStrike" dirty="0">
                          <a:solidFill>
                            <a:srgbClr val="000000"/>
                          </a:solidFill>
                          <a:effectLst/>
                          <a:latin typeface="Arial" panose="020B0604020202020204" pitchFamily="34" charset="0"/>
                          <a:cs typeface="Arial" panose="020B0604020202020204" pitchFamily="34" charset="0"/>
                        </a:rPr>
                        <a:t>(16)</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0000"/>
                          </a:solidFill>
                          <a:effectLst/>
                          <a:latin typeface="Arial" panose="020B0604020202020204" pitchFamily="34" charset="0"/>
                          <a:cs typeface="Arial" panose="020B060402020202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(14)</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(14)</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723">
                <a:tc>
                  <a:txBody>
                    <a:bodyPr/>
                    <a:lstStyle/>
                    <a:p>
                      <a:pPr algn="l" fontAlgn="ctr"/>
                      <a:r>
                        <a:rPr lang="en-US" sz="1050" b="0" i="0" u="none" strike="noStrike">
                          <a:solidFill>
                            <a:srgbClr val="000000"/>
                          </a:solidFill>
                          <a:effectLst/>
                          <a:latin typeface="Arial"/>
                        </a:rPr>
                        <a:t>Profit before taxes (w/o capital gains)</a:t>
                      </a:r>
                    </a:p>
                  </a:txBody>
                  <a:tcPr marL="9059" marR="9059" marT="905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1,410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1,396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Arial" panose="020B0604020202020204" pitchFamily="34" charset="0"/>
                          <a:cs typeface="Arial" panose="020B0604020202020204" pitchFamily="34" charset="0"/>
                        </a:rPr>
                        <a:t> </a:t>
                      </a:r>
                      <a:r>
                        <a:rPr lang="en-US" sz="1000" b="0" i="0" u="none" strike="noStrike" dirty="0" smtClean="0">
                          <a:solidFill>
                            <a:srgbClr val="000000"/>
                          </a:solidFill>
                          <a:effectLst/>
                          <a:latin typeface="Arial" panose="020B0604020202020204" pitchFamily="34" charset="0"/>
                          <a:cs typeface="Arial" panose="020B0604020202020204" pitchFamily="34" charset="0"/>
                        </a:rPr>
                        <a:t>$      </a:t>
                      </a:r>
                      <a:r>
                        <a:rPr lang="en-US" sz="1000" b="0" i="0" u="none" strike="noStrike" dirty="0">
                          <a:solidFill>
                            <a:srgbClr val="000000"/>
                          </a:solidFill>
                          <a:effectLst/>
                          <a:latin typeface="Arial" panose="020B0604020202020204" pitchFamily="34" charset="0"/>
                          <a:cs typeface="Arial" panose="020B0604020202020204" pitchFamily="34" charset="0"/>
                        </a:rPr>
                        <a:t>(14)</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panose="020B0604020202020204" pitchFamily="34" charset="0"/>
                          <a:cs typeface="Arial" panose="020B060402020202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1,247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1,185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(62)</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723">
                <a:tc>
                  <a:txBody>
                    <a:bodyPr/>
                    <a:lstStyle/>
                    <a:p>
                      <a:pPr algn="l" fontAlgn="ctr"/>
                      <a:r>
                        <a:rPr lang="en-US" sz="1050" b="0" i="0" u="none" strike="noStrike">
                          <a:solidFill>
                            <a:srgbClr val="000000"/>
                          </a:solidFill>
                          <a:effectLst/>
                          <a:latin typeface="Arial"/>
                        </a:rPr>
                        <a:t>Tax on profit</a:t>
                      </a:r>
                    </a:p>
                  </a:txBody>
                  <a:tcPr marL="9059" marR="9059" marT="905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(498)</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(495)</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2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a:noFill/>
                    </a:lnT>
                    <a:lnB>
                      <a:noFill/>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(468)</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(423)</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45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376">
                <a:tc>
                  <a:txBody>
                    <a:bodyPr/>
                    <a:lstStyle/>
                    <a:p>
                      <a:pPr algn="l" fontAlgn="ctr"/>
                      <a:r>
                        <a:rPr lang="en-US" sz="1050" b="0" i="0" u="none" strike="noStrike">
                          <a:solidFill>
                            <a:srgbClr val="000000"/>
                          </a:solidFill>
                          <a:effectLst/>
                          <a:latin typeface="Arial"/>
                        </a:rPr>
                        <a:t>Profit from continuing operations (w/o capital gains)</a:t>
                      </a:r>
                    </a:p>
                  </a:txBody>
                  <a:tcPr marL="9059" marR="9059" marT="9059" marB="0" anchor="ctr">
                    <a:lnL>
                      <a:noFill/>
                    </a:lnL>
                    <a:lnR>
                      <a:noFill/>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912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900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Arial" panose="020B0604020202020204" pitchFamily="34" charset="0"/>
                          <a:cs typeface="Arial" panose="020B0604020202020204" pitchFamily="34" charset="0"/>
                        </a:rPr>
                        <a:t> </a:t>
                      </a:r>
                      <a:r>
                        <a:rPr lang="en-US" sz="1000" b="0" i="0" u="none" strike="noStrike" dirty="0" smtClean="0">
                          <a:solidFill>
                            <a:srgbClr val="000000"/>
                          </a:solidFill>
                          <a:effectLst/>
                          <a:latin typeface="Arial" panose="020B0604020202020204" pitchFamily="34" charset="0"/>
                          <a:cs typeface="Arial" panose="020B0604020202020204" pitchFamily="34" charset="0"/>
                        </a:rPr>
                        <a:t>$      </a:t>
                      </a:r>
                      <a:r>
                        <a:rPr lang="en-US" sz="1000" b="0" i="0" u="none" strike="noStrike" dirty="0">
                          <a:solidFill>
                            <a:srgbClr val="000000"/>
                          </a:solidFill>
                          <a:effectLst/>
                          <a:latin typeface="Arial" panose="020B0604020202020204" pitchFamily="34" charset="0"/>
                          <a:cs typeface="Arial" panose="020B0604020202020204" pitchFamily="34" charset="0"/>
                        </a:rPr>
                        <a:t>(12)</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a:noFill/>
                    </a:lnT>
                    <a:lnB>
                      <a:noFill/>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779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762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(18)</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r>
              <a:tr h="174723">
                <a:tc>
                  <a:txBody>
                    <a:bodyPr/>
                    <a:lstStyle/>
                    <a:p>
                      <a:pPr algn="l" fontAlgn="ctr"/>
                      <a:r>
                        <a:rPr lang="en-US" sz="1050" b="0" i="0" u="none" strike="noStrike">
                          <a:solidFill>
                            <a:srgbClr val="000000"/>
                          </a:solidFill>
                          <a:effectLst/>
                          <a:latin typeface="Arial"/>
                        </a:rPr>
                        <a:t>Minority Interests</a:t>
                      </a:r>
                    </a:p>
                  </a:txBody>
                  <a:tcPr marL="9059" marR="9059" marT="9059" marB="0" anchor="ctr">
                    <a:lnL>
                      <a:noFill/>
                    </a:lnL>
                    <a:lnR>
                      <a:noFill/>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367 </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365 </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Arial" panose="020B0604020202020204" pitchFamily="34" charset="0"/>
                          <a:cs typeface="Arial" panose="020B0604020202020204" pitchFamily="34" charset="0"/>
                        </a:rPr>
                        <a:t> </a:t>
                      </a:r>
                      <a:r>
                        <a:rPr lang="en-US" sz="1000" b="0" i="0" u="none" strike="noStrike" dirty="0" smtClean="0">
                          <a:solidFill>
                            <a:srgbClr val="000000"/>
                          </a:solidFill>
                          <a:effectLst/>
                          <a:latin typeface="Arial" panose="020B0604020202020204" pitchFamily="34" charset="0"/>
                          <a:cs typeface="Arial" panose="020B0604020202020204" pitchFamily="34" charset="0"/>
                        </a:rPr>
                        <a:t>$        </a:t>
                      </a:r>
                      <a:r>
                        <a:rPr lang="en-US" sz="1000" b="0" i="0" u="none" strike="noStrike" dirty="0">
                          <a:solidFill>
                            <a:srgbClr val="000000"/>
                          </a:solidFill>
                          <a:effectLst/>
                          <a:latin typeface="Arial" panose="020B0604020202020204" pitchFamily="34" charset="0"/>
                          <a:cs typeface="Arial" panose="020B0604020202020204" pitchFamily="34" charset="0"/>
                        </a:rPr>
                        <a:t>(2)</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a:noFill/>
                    </a:lnT>
                    <a:lnB>
                      <a:noFill/>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234 </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291 </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cs typeface="Arial" panose="020B0604020202020204" pitchFamily="34" charset="0"/>
                        </a:rPr>
                        <a:t> $         57 </a:t>
                      </a:r>
                    </a:p>
                  </a:txBody>
                  <a:tcPr marL="9525" marR="9525" marT="9525" marB="0" anchor="ctr">
                    <a:lnL>
                      <a:noFill/>
                    </a:lnL>
                    <a:lnR>
                      <a:noFill/>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723">
                <a:tc>
                  <a:txBody>
                    <a:bodyPr/>
                    <a:lstStyle/>
                    <a:p>
                      <a:pPr algn="l" fontAlgn="ctr"/>
                      <a:r>
                        <a:rPr lang="en-US" sz="1050" b="1" i="0" u="none" strike="noStrike">
                          <a:solidFill>
                            <a:srgbClr val="000000"/>
                          </a:solidFill>
                          <a:effectLst/>
                          <a:latin typeface="Arial"/>
                        </a:rPr>
                        <a:t>Net profit</a:t>
                      </a:r>
                    </a:p>
                  </a:txBody>
                  <a:tcPr marL="9059" marR="9059" marT="905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panose="020B0604020202020204" pitchFamily="34" charset="0"/>
                          <a:cs typeface="Arial" panose="020B0604020202020204" pitchFamily="34" charset="0"/>
                        </a:rPr>
                        <a:t> $          545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panose="020B0604020202020204" pitchFamily="34" charset="0"/>
                          <a:cs typeface="Arial" panose="020B0604020202020204" pitchFamily="34" charset="0"/>
                        </a:rPr>
                        <a:t> $          536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dirty="0">
                          <a:solidFill>
                            <a:srgbClr val="000000"/>
                          </a:solidFill>
                          <a:effectLst/>
                          <a:latin typeface="Arial" panose="020B0604020202020204" pitchFamily="34" charset="0"/>
                          <a:cs typeface="Arial" panose="020B0604020202020204" pitchFamily="34" charset="0"/>
                        </a:rPr>
                        <a:t> $ </a:t>
                      </a:r>
                      <a:r>
                        <a:rPr lang="en-US" sz="1000" b="1" i="0" u="none" strike="noStrike" dirty="0" smtClean="0">
                          <a:solidFill>
                            <a:srgbClr val="000000"/>
                          </a:solidFill>
                          <a:effectLst/>
                          <a:latin typeface="Arial" panose="020B0604020202020204" pitchFamily="34" charset="0"/>
                          <a:cs typeface="Arial" panose="020B0604020202020204" pitchFamily="34" charset="0"/>
                        </a:rPr>
                        <a:t>     </a:t>
                      </a:r>
                      <a:r>
                        <a:rPr lang="en-US" sz="1000" b="1" i="0" u="none" strike="noStrike" dirty="0">
                          <a:solidFill>
                            <a:srgbClr val="000000"/>
                          </a:solidFill>
                          <a:effectLst/>
                          <a:latin typeface="Arial" panose="020B0604020202020204" pitchFamily="34" charset="0"/>
                          <a:cs typeface="Arial" panose="020B0604020202020204" pitchFamily="34" charset="0"/>
                        </a:rPr>
                        <a:t>(10)</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a:noFill/>
                    </a:lnT>
                    <a:lnB>
                      <a:noFill/>
                    </a:lnB>
                  </a:tcPr>
                </a:tc>
                <a:tc>
                  <a:txBody>
                    <a:bodyPr/>
                    <a:lstStyle/>
                    <a:p>
                      <a:pPr algn="l" rtl="0" fontAlgn="ctr"/>
                      <a:r>
                        <a:rPr lang="en-US" sz="1000" b="1" i="0" u="none" strike="noStrike">
                          <a:solidFill>
                            <a:srgbClr val="000000"/>
                          </a:solidFill>
                          <a:effectLst/>
                          <a:latin typeface="Arial" panose="020B0604020202020204" pitchFamily="34" charset="0"/>
                          <a:cs typeface="Arial" panose="020B0604020202020204" pitchFamily="34" charset="0"/>
                        </a:rPr>
                        <a:t> $          546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panose="020B0604020202020204" pitchFamily="34" charset="0"/>
                          <a:cs typeface="Arial" panose="020B0604020202020204" pitchFamily="34" charset="0"/>
                        </a:rPr>
                        <a:t> $          471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dirty="0">
                          <a:solidFill>
                            <a:srgbClr val="000000"/>
                          </a:solidFill>
                          <a:effectLst/>
                          <a:latin typeface="Arial" panose="020B0604020202020204" pitchFamily="34" charset="0"/>
                          <a:cs typeface="Arial" panose="020B0604020202020204" pitchFamily="34" charset="0"/>
                        </a:rPr>
                        <a:t> $       (75)</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71349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47727195"/>
              </p:ext>
            </p:extLst>
          </p:nvPr>
        </p:nvGraphicFramePr>
        <p:xfrm>
          <a:off x="294815" y="790419"/>
          <a:ext cx="8554371" cy="4508841"/>
        </p:xfrm>
        <a:graphic>
          <a:graphicData uri="http://schemas.openxmlformats.org/drawingml/2006/table">
            <a:tbl>
              <a:tblPr/>
              <a:tblGrid>
                <a:gridCol w="4251693"/>
                <a:gridCol w="753067"/>
                <a:gridCol w="753067"/>
                <a:gridCol w="603339"/>
                <a:gridCol w="86971"/>
                <a:gridCol w="753067"/>
                <a:gridCol w="753067"/>
                <a:gridCol w="600100"/>
              </a:tblGrid>
              <a:tr h="289213">
                <a:tc>
                  <a:txBody>
                    <a:bodyPr/>
                    <a:lstStyle/>
                    <a:p>
                      <a:pPr algn="l" fontAlgn="ctr"/>
                      <a:r>
                        <a:rPr lang="en-US" sz="1100" b="0" i="1" u="none" strike="noStrike" dirty="0" smtClean="0">
                          <a:solidFill>
                            <a:schemeClr val="tx1"/>
                          </a:solidFill>
                          <a:effectLst/>
                          <a:latin typeface="Arial"/>
                        </a:rPr>
                        <a:t>$ in millions</a:t>
                      </a:r>
                      <a:endParaRPr lang="en-US" sz="1100" b="0" i="1" u="none" strike="noStrike" dirty="0">
                        <a:solidFill>
                          <a:schemeClr val="tx1"/>
                        </a:solidFill>
                        <a:effectLst/>
                        <a:latin typeface="Arial"/>
                      </a:endParaRPr>
                    </a:p>
                  </a:txBody>
                  <a:tcPr marL="8823" marR="8823" marT="8823" marB="0" anchor="ctr">
                    <a:lnL>
                      <a:noFill/>
                    </a:lnL>
                    <a:lnR>
                      <a:noFill/>
                    </a:lnR>
                    <a:lnT>
                      <a:noFill/>
                    </a:lnT>
                    <a:lnB>
                      <a:noFill/>
                    </a:lnB>
                  </a:tcPr>
                </a:tc>
                <a:tc>
                  <a:txBody>
                    <a:bodyPr/>
                    <a:lstStyle/>
                    <a:p>
                      <a:pPr algn="ctr" fontAlgn="ctr"/>
                      <a:r>
                        <a:rPr lang="en-US" sz="1000" b="1" i="0" u="none" strike="noStrike">
                          <a:solidFill>
                            <a:srgbClr val="FFFFFF"/>
                          </a:solidFill>
                          <a:effectLst/>
                          <a:latin typeface="Arial"/>
                        </a:rPr>
                        <a:t> </a:t>
                      </a:r>
                    </a:p>
                  </a:txBody>
                  <a:tcPr marL="8823" marR="8823" marT="882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100" b="1" i="0" u="none" strike="noStrike">
                          <a:solidFill>
                            <a:srgbClr val="FFFFFF"/>
                          </a:solidFill>
                          <a:effectLst/>
                          <a:latin typeface="Arial"/>
                        </a:rPr>
                        <a:t>2015</a:t>
                      </a:r>
                    </a:p>
                  </a:txBody>
                  <a:tcPr marL="8823" marR="8823" marT="882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000" b="1" i="0" u="none" strike="noStrike">
                          <a:solidFill>
                            <a:srgbClr val="FFFFFF"/>
                          </a:solidFill>
                          <a:effectLst/>
                          <a:latin typeface="Arial"/>
                        </a:rPr>
                        <a:t> </a:t>
                      </a:r>
                    </a:p>
                  </a:txBody>
                  <a:tcPr marL="8823" marR="8823" marT="882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endParaRPr lang="en-US" sz="1200" b="0" i="0" u="none" strike="noStrike">
                        <a:solidFill>
                          <a:srgbClr val="000000"/>
                        </a:solidFill>
                        <a:effectLst/>
                        <a:latin typeface="Calibri"/>
                      </a:endParaRPr>
                    </a:p>
                  </a:txBody>
                  <a:tcPr marL="8823" marR="8823" marT="8823" marB="0" anchor="b">
                    <a:lnL>
                      <a:noFill/>
                    </a:lnL>
                    <a:lnR>
                      <a:noFill/>
                    </a:lnR>
                    <a:lnT>
                      <a:noFill/>
                    </a:lnT>
                    <a:lnB>
                      <a:noFill/>
                    </a:lnB>
                  </a:tcPr>
                </a:tc>
                <a:tc>
                  <a:txBody>
                    <a:bodyPr/>
                    <a:lstStyle/>
                    <a:p>
                      <a:pPr algn="ctr" fontAlgn="ctr"/>
                      <a:r>
                        <a:rPr lang="en-US" sz="1000" b="1" i="0" u="none" strike="noStrike">
                          <a:solidFill>
                            <a:srgbClr val="FFFFFF"/>
                          </a:solidFill>
                          <a:effectLst/>
                          <a:latin typeface="Arial"/>
                        </a:rPr>
                        <a:t> </a:t>
                      </a:r>
                    </a:p>
                  </a:txBody>
                  <a:tcPr marL="8823" marR="8823" marT="882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100" b="1" i="0" u="none" strike="noStrike" dirty="0" smtClean="0">
                          <a:solidFill>
                            <a:srgbClr val="FFFFFF"/>
                          </a:solidFill>
                          <a:effectLst/>
                          <a:latin typeface="Arial"/>
                        </a:rPr>
                        <a:t>2016</a:t>
                      </a:r>
                      <a:endParaRPr lang="en-US" sz="1100" b="1" i="0" u="none" strike="noStrike" dirty="0">
                        <a:solidFill>
                          <a:srgbClr val="FFFFFF"/>
                        </a:solidFill>
                        <a:effectLst/>
                        <a:latin typeface="Arial"/>
                      </a:endParaRPr>
                    </a:p>
                  </a:txBody>
                  <a:tcPr marL="8823" marR="8823" marT="882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000" b="1" i="0" u="none" strike="noStrike" dirty="0">
                          <a:solidFill>
                            <a:srgbClr val="FFFFFF"/>
                          </a:solidFill>
                          <a:effectLst/>
                          <a:latin typeface="Arial"/>
                        </a:rPr>
                        <a:t> </a:t>
                      </a:r>
                    </a:p>
                  </a:txBody>
                  <a:tcPr marL="8823" marR="8823" marT="882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171546">
                <a:tc>
                  <a:txBody>
                    <a:bodyPr/>
                    <a:lstStyle/>
                    <a:p>
                      <a:pPr algn="l" fontAlgn="b"/>
                      <a:r>
                        <a:rPr lang="en-US" sz="1100" b="1" i="0" u="none" strike="noStrike">
                          <a:solidFill>
                            <a:srgbClr val="FF0000"/>
                          </a:solidFill>
                          <a:effectLst/>
                          <a:latin typeface="Arial"/>
                        </a:rPr>
                        <a:t>Capital Requirements - RWA</a:t>
                      </a:r>
                    </a:p>
                  </a:txBody>
                  <a:tcPr marL="8823" marR="8823" marT="882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FFFFFF"/>
                          </a:solidFill>
                          <a:effectLst/>
                          <a:latin typeface="Arial"/>
                        </a:rPr>
                        <a:t>Projected</a:t>
                      </a:r>
                    </a:p>
                  </a:txBody>
                  <a:tcPr marL="8823" marR="8823" marT="882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000" b="1" i="0" u="none" strike="noStrike">
                          <a:solidFill>
                            <a:srgbClr val="FFFFFF"/>
                          </a:solidFill>
                          <a:effectLst/>
                          <a:latin typeface="Arial"/>
                        </a:rPr>
                        <a:t>Actual</a:t>
                      </a:r>
                    </a:p>
                  </a:txBody>
                  <a:tcPr marL="8823" marR="8823" marT="882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000" b="1" i="0" u="none" strike="noStrike">
                          <a:solidFill>
                            <a:srgbClr val="FFFFFF"/>
                          </a:solidFill>
                          <a:effectLst/>
                          <a:latin typeface="Arial"/>
                        </a:rPr>
                        <a:t>Var</a:t>
                      </a:r>
                    </a:p>
                  </a:txBody>
                  <a:tcPr marL="8823" marR="8823" marT="882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endParaRPr lang="en-US" sz="1200" b="0" i="0" u="none" strike="noStrike">
                        <a:solidFill>
                          <a:srgbClr val="000000"/>
                        </a:solidFill>
                        <a:effectLst/>
                        <a:latin typeface="Calibri"/>
                      </a:endParaRPr>
                    </a:p>
                  </a:txBody>
                  <a:tcPr marL="8823" marR="8823" marT="8823" marB="0" anchor="b">
                    <a:lnL>
                      <a:noFill/>
                    </a:lnL>
                    <a:lnR>
                      <a:noFill/>
                    </a:lnR>
                    <a:lnT>
                      <a:noFill/>
                    </a:lnT>
                    <a:lnB>
                      <a:noFill/>
                    </a:lnB>
                  </a:tcPr>
                </a:tc>
                <a:tc>
                  <a:txBody>
                    <a:bodyPr/>
                    <a:lstStyle/>
                    <a:p>
                      <a:pPr algn="ctr" fontAlgn="ctr"/>
                      <a:r>
                        <a:rPr lang="en-US" sz="1000" b="1" i="0" u="none" strike="noStrike">
                          <a:solidFill>
                            <a:srgbClr val="FFFFFF"/>
                          </a:solidFill>
                          <a:effectLst/>
                          <a:latin typeface="Arial"/>
                        </a:rPr>
                        <a:t>Round 1</a:t>
                      </a:r>
                    </a:p>
                  </a:txBody>
                  <a:tcPr marL="8823" marR="8823" marT="882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000" b="1" i="0" u="none" strike="noStrike" dirty="0">
                          <a:solidFill>
                            <a:srgbClr val="FFFFFF"/>
                          </a:solidFill>
                          <a:effectLst/>
                          <a:latin typeface="Arial"/>
                        </a:rPr>
                        <a:t> </a:t>
                      </a:r>
                      <a:r>
                        <a:rPr lang="en-US" sz="1000" b="1" i="0" u="none" strike="noStrike" dirty="0" smtClean="0">
                          <a:solidFill>
                            <a:srgbClr val="FFFFFF"/>
                          </a:solidFill>
                          <a:effectLst/>
                          <a:latin typeface="Arial"/>
                        </a:rPr>
                        <a:t>Budget</a:t>
                      </a:r>
                      <a:endParaRPr lang="en-US" sz="1000" b="1" i="0" u="none" strike="noStrike" dirty="0">
                        <a:solidFill>
                          <a:srgbClr val="FFFFFF"/>
                        </a:solidFill>
                        <a:effectLst/>
                        <a:latin typeface="Arial"/>
                      </a:endParaRPr>
                    </a:p>
                  </a:txBody>
                  <a:tcPr marL="8823" marR="8823" marT="882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000" b="1" i="0" u="none" strike="noStrike">
                          <a:solidFill>
                            <a:srgbClr val="FFFFFF"/>
                          </a:solidFill>
                          <a:effectLst/>
                          <a:latin typeface="Arial"/>
                        </a:rPr>
                        <a:t>Var</a:t>
                      </a:r>
                    </a:p>
                  </a:txBody>
                  <a:tcPr marL="8823" marR="8823" marT="882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171546">
                <a:tc>
                  <a:txBody>
                    <a:bodyPr/>
                    <a:lstStyle/>
                    <a:p>
                      <a:pPr algn="l" fontAlgn="b"/>
                      <a:r>
                        <a:rPr lang="en-US" sz="1000" b="1" i="0" u="none" strike="noStrike">
                          <a:solidFill>
                            <a:srgbClr val="000000"/>
                          </a:solidFill>
                          <a:effectLst/>
                          <a:latin typeface="Arial"/>
                        </a:rPr>
                        <a:t>Total Credit Risk under IRB approach</a:t>
                      </a:r>
                    </a:p>
                  </a:txBody>
                  <a:tcPr marL="79403" marR="8823" marT="882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000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000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546">
                <a:tc>
                  <a:txBody>
                    <a:bodyPr/>
                    <a:lstStyle/>
                    <a:p>
                      <a:pPr algn="l" fontAlgn="b"/>
                      <a:r>
                        <a:rPr lang="en-US" sz="1000" b="0" i="0" u="none" strike="noStrike">
                          <a:solidFill>
                            <a:srgbClr val="000000"/>
                          </a:solidFill>
                          <a:effectLst/>
                          <a:latin typeface="Arial"/>
                        </a:rPr>
                        <a:t>Retail - Mortgage</a:t>
                      </a:r>
                    </a:p>
                  </a:txBody>
                  <a:tcPr marL="158806" marR="8823" marT="882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b"/>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b"/>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b"/>
                      <a:r>
                        <a:rPr lang="en-US" sz="1000" b="0" i="0" u="none" strike="noStrike">
                          <a:solidFill>
                            <a:srgbClr val="00000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b"/>
                      <a:r>
                        <a:rPr lang="en-US" sz="1000" b="0" i="0" u="none" strike="noStrike">
                          <a:solidFill>
                            <a:srgbClr val="00000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r>
              <a:tr h="171546">
                <a:tc>
                  <a:txBody>
                    <a:bodyPr/>
                    <a:lstStyle/>
                    <a:p>
                      <a:pPr algn="l" fontAlgn="b"/>
                      <a:r>
                        <a:rPr lang="en-US" sz="1000" b="0" i="0" u="none" strike="noStrike">
                          <a:solidFill>
                            <a:srgbClr val="000000"/>
                          </a:solidFill>
                          <a:effectLst/>
                          <a:latin typeface="Arial"/>
                        </a:rPr>
                        <a:t>Retail - Cards</a:t>
                      </a:r>
                    </a:p>
                  </a:txBody>
                  <a:tcPr marL="158806" marR="8823" marT="8823"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r>
              <a:tr h="171546">
                <a:tc>
                  <a:txBody>
                    <a:bodyPr/>
                    <a:lstStyle/>
                    <a:p>
                      <a:pPr algn="l" fontAlgn="b"/>
                      <a:r>
                        <a:rPr lang="en-US" sz="1000" b="0" i="0" u="none" strike="noStrike">
                          <a:solidFill>
                            <a:srgbClr val="000000"/>
                          </a:solidFill>
                          <a:effectLst/>
                          <a:latin typeface="Arial"/>
                        </a:rPr>
                        <a:t>Retail - Other Consumer</a:t>
                      </a:r>
                    </a:p>
                  </a:txBody>
                  <a:tcPr marL="158806" marR="8823" marT="8823"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20,388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23,576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3,188 </a:t>
                      </a:r>
                      <a:endParaRPr lang="en-US" sz="1000" b="0" i="0" u="none" strike="noStrike" dirty="0">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19,691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20,630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938 </a:t>
                      </a:r>
                    </a:p>
                  </a:txBody>
                  <a:tcPr marL="9525" marR="9525" marT="9525" marB="0" anchor="b">
                    <a:lnL>
                      <a:noFill/>
                    </a:lnL>
                    <a:lnR>
                      <a:noFill/>
                    </a:lnR>
                    <a:lnT>
                      <a:noFill/>
                    </a:lnT>
                    <a:lnB>
                      <a:noFill/>
                    </a:lnB>
                  </a:tcPr>
                </a:tc>
              </a:tr>
              <a:tr h="171546">
                <a:tc>
                  <a:txBody>
                    <a:bodyPr/>
                    <a:lstStyle/>
                    <a:p>
                      <a:pPr algn="l" fontAlgn="b"/>
                      <a:r>
                        <a:rPr lang="en-US" sz="1000" b="0" i="0" u="none" strike="noStrike">
                          <a:solidFill>
                            <a:srgbClr val="000000"/>
                          </a:solidFill>
                          <a:effectLst/>
                          <a:latin typeface="Arial"/>
                        </a:rPr>
                        <a:t>Retail - SME</a:t>
                      </a:r>
                    </a:p>
                  </a:txBody>
                  <a:tcPr marL="158806" marR="8823" marT="8823"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r>
              <a:tr h="171546">
                <a:tc>
                  <a:txBody>
                    <a:bodyPr/>
                    <a:lstStyle/>
                    <a:p>
                      <a:pPr algn="l" fontAlgn="b"/>
                      <a:r>
                        <a:rPr lang="en-US" sz="1000" b="0" i="0" u="none" strike="noStrike">
                          <a:solidFill>
                            <a:srgbClr val="000000"/>
                          </a:solidFill>
                          <a:effectLst/>
                          <a:latin typeface="Arial"/>
                        </a:rPr>
                        <a:t>Corporate - SME</a:t>
                      </a:r>
                    </a:p>
                  </a:txBody>
                  <a:tcPr marL="158806" marR="8823" marT="8823"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r>
              <a:tr h="171546">
                <a:tc>
                  <a:txBody>
                    <a:bodyPr/>
                    <a:lstStyle/>
                    <a:p>
                      <a:pPr algn="l" fontAlgn="b"/>
                      <a:r>
                        <a:rPr lang="en-US" sz="1000" b="0" i="0" u="none" strike="noStrike">
                          <a:solidFill>
                            <a:srgbClr val="000000"/>
                          </a:solidFill>
                          <a:effectLst/>
                          <a:latin typeface="Arial"/>
                        </a:rPr>
                        <a:t>Corporates</a:t>
                      </a:r>
                    </a:p>
                  </a:txBody>
                  <a:tcPr marL="158806" marR="8823" marT="8823"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r>
              <a:tr h="171546">
                <a:tc>
                  <a:txBody>
                    <a:bodyPr/>
                    <a:lstStyle/>
                    <a:p>
                      <a:pPr algn="l" fontAlgn="b"/>
                      <a:r>
                        <a:rPr lang="en-US" sz="1000" b="0" i="0" u="none" strike="noStrike">
                          <a:solidFill>
                            <a:srgbClr val="000000"/>
                          </a:solidFill>
                          <a:effectLst/>
                          <a:latin typeface="Arial"/>
                        </a:rPr>
                        <a:t>Global Corporates</a:t>
                      </a:r>
                    </a:p>
                  </a:txBody>
                  <a:tcPr marL="158806" marR="8823" marT="8823"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r>
              <a:tr h="171546">
                <a:tc>
                  <a:txBody>
                    <a:bodyPr/>
                    <a:lstStyle/>
                    <a:p>
                      <a:pPr algn="l" fontAlgn="b"/>
                      <a:r>
                        <a:rPr lang="en-US" sz="1000" b="0" i="0" u="none" strike="noStrike">
                          <a:solidFill>
                            <a:srgbClr val="000000"/>
                          </a:solidFill>
                          <a:effectLst/>
                          <a:latin typeface="Arial"/>
                        </a:rPr>
                        <a:t>Real Estate Developers</a:t>
                      </a:r>
                    </a:p>
                  </a:txBody>
                  <a:tcPr marL="158806" marR="8823" marT="8823"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r>
              <a:tr h="171546">
                <a:tc>
                  <a:txBody>
                    <a:bodyPr/>
                    <a:lstStyle/>
                    <a:p>
                      <a:pPr algn="l" fontAlgn="b"/>
                      <a:r>
                        <a:rPr lang="en-US" sz="1000" b="0" i="0" u="none" strike="noStrike">
                          <a:solidFill>
                            <a:srgbClr val="000000"/>
                          </a:solidFill>
                          <a:effectLst/>
                          <a:latin typeface="Arial"/>
                        </a:rPr>
                        <a:t>Institutions</a:t>
                      </a:r>
                    </a:p>
                  </a:txBody>
                  <a:tcPr marL="158806" marR="8823" marT="8823"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524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444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(80)</a:t>
                      </a: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536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506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(30)</a:t>
                      </a:r>
                    </a:p>
                  </a:txBody>
                  <a:tcPr marL="9525" marR="9525" marT="9525" marB="0" anchor="b">
                    <a:lnL>
                      <a:noFill/>
                    </a:lnL>
                    <a:lnR>
                      <a:noFill/>
                    </a:lnR>
                    <a:lnT>
                      <a:noFill/>
                    </a:lnT>
                    <a:lnB>
                      <a:noFill/>
                    </a:lnB>
                  </a:tcPr>
                </a:tc>
              </a:tr>
              <a:tr h="171546">
                <a:tc>
                  <a:txBody>
                    <a:bodyPr/>
                    <a:lstStyle/>
                    <a:p>
                      <a:pPr algn="l" fontAlgn="b"/>
                      <a:r>
                        <a:rPr lang="en-US" sz="1000" b="0" i="0" u="none" strike="noStrike">
                          <a:solidFill>
                            <a:srgbClr val="000000"/>
                          </a:solidFill>
                          <a:effectLst/>
                          <a:latin typeface="Arial"/>
                        </a:rPr>
                        <a:t>Sovereign</a:t>
                      </a:r>
                    </a:p>
                  </a:txBody>
                  <a:tcPr marL="158806" marR="8823" marT="8823"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   </a:t>
                      </a: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r>
              <a:tr h="171546">
                <a:tc>
                  <a:txBody>
                    <a:bodyPr/>
                    <a:lstStyle/>
                    <a:p>
                      <a:pPr algn="l" fontAlgn="b"/>
                      <a:r>
                        <a:rPr lang="en-US" sz="1000" b="0" i="0" u="none" strike="noStrike">
                          <a:solidFill>
                            <a:srgbClr val="000000"/>
                          </a:solidFill>
                          <a:effectLst/>
                          <a:latin typeface="Arial"/>
                        </a:rPr>
                        <a:t>Other</a:t>
                      </a:r>
                    </a:p>
                  </a:txBody>
                  <a:tcPr marL="158806" marR="8823" marT="8823"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7,101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3,441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3,660)</a:t>
                      </a:r>
                    </a:p>
                  </a:txBody>
                  <a:tcPr marL="9525" marR="9525" marT="9525" marB="0" anchor="b">
                    <a:lnL>
                      <a:noFill/>
                    </a:lnL>
                    <a:lnR>
                      <a:noFill/>
                    </a:lnR>
                    <a:lnT>
                      <a:noFill/>
                    </a:lnT>
                    <a:lnB>
                      <a:noFill/>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6,833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5,269 </a:t>
                      </a:r>
                    </a:p>
                  </a:txBody>
                  <a:tcPr marL="9525" marR="9525" marT="9525" marB="0" anchor="b">
                    <a:lnL>
                      <a:noFill/>
                    </a:lnL>
                    <a:lnR>
                      <a:noFill/>
                    </a:lnR>
                    <a:lnT>
                      <a:noFill/>
                    </a:lnT>
                    <a:lnB>
                      <a:noFill/>
                    </a:lnB>
                  </a:tcPr>
                </a:tc>
                <a:tc>
                  <a:txBody>
                    <a:bodyPr/>
                    <a:lstStyle/>
                    <a:p>
                      <a:pPr algn="l" rtl="0" fontAlgn="b"/>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  </a:t>
                      </a:r>
                      <a:r>
                        <a:rPr lang="en-US" sz="1000" b="0" i="0" u="none" strike="noStrike" dirty="0">
                          <a:solidFill>
                            <a:srgbClr val="000000"/>
                          </a:solidFill>
                          <a:effectLst/>
                          <a:latin typeface="Arial"/>
                        </a:rPr>
                        <a:t>(1,564)</a:t>
                      </a:r>
                    </a:p>
                  </a:txBody>
                  <a:tcPr marL="9525" marR="9525" marT="9525" marB="0" anchor="b">
                    <a:lnL>
                      <a:noFill/>
                    </a:lnL>
                    <a:lnR>
                      <a:noFill/>
                    </a:lnR>
                    <a:lnT>
                      <a:noFill/>
                    </a:lnT>
                    <a:lnB>
                      <a:noFill/>
                    </a:lnB>
                  </a:tcPr>
                </a:tc>
              </a:tr>
              <a:tr h="171546">
                <a:tc>
                  <a:txBody>
                    <a:bodyPr/>
                    <a:lstStyle/>
                    <a:p>
                      <a:pPr algn="l" fontAlgn="b"/>
                      <a:r>
                        <a:rPr lang="en-US" sz="1000" b="1" i="0" u="none" strike="noStrike">
                          <a:solidFill>
                            <a:srgbClr val="000000"/>
                          </a:solidFill>
                          <a:effectLst/>
                          <a:latin typeface="Arial"/>
                        </a:rPr>
                        <a:t>Total Credit Risk under STD approach</a:t>
                      </a:r>
                    </a:p>
                  </a:txBody>
                  <a:tcPr marL="79403" marR="8823" marT="882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dirty="0">
                          <a:solidFill>
                            <a:srgbClr val="000000"/>
                          </a:solidFill>
                          <a:effectLst/>
                          <a:latin typeface="Arial"/>
                        </a:rPr>
                        <a:t> </a:t>
                      </a:r>
                      <a:r>
                        <a:rPr lang="en-US" sz="1000" b="1" i="0" u="none" strike="noStrike" dirty="0" smtClean="0">
                          <a:solidFill>
                            <a:srgbClr val="000000"/>
                          </a:solidFill>
                          <a:effectLst/>
                          <a:latin typeface="Arial"/>
                        </a:rPr>
                        <a:t>$       </a:t>
                      </a:r>
                      <a:r>
                        <a:rPr lang="en-US" sz="1000" b="1" i="0" u="none" strike="noStrike" dirty="0">
                          <a:solidFill>
                            <a:srgbClr val="000000"/>
                          </a:solidFill>
                          <a:effectLst/>
                          <a:latin typeface="Arial"/>
                        </a:rPr>
                        <a:t>28,013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dirty="0">
                          <a:solidFill>
                            <a:srgbClr val="000000"/>
                          </a:solidFill>
                          <a:effectLst/>
                          <a:latin typeface="Arial"/>
                        </a:rPr>
                        <a:t> </a:t>
                      </a:r>
                      <a:r>
                        <a:rPr lang="en-US" sz="1000" b="1" i="0" u="none" strike="noStrike" dirty="0" smtClean="0">
                          <a:solidFill>
                            <a:srgbClr val="000000"/>
                          </a:solidFill>
                          <a:effectLst/>
                          <a:latin typeface="Arial"/>
                        </a:rPr>
                        <a:t>$       </a:t>
                      </a:r>
                      <a:r>
                        <a:rPr lang="en-US" sz="1000" b="1" i="0" u="none" strike="noStrike" dirty="0">
                          <a:solidFill>
                            <a:srgbClr val="000000"/>
                          </a:solidFill>
                          <a:effectLst/>
                          <a:latin typeface="Arial"/>
                        </a:rPr>
                        <a:t>27,461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dirty="0">
                          <a:solidFill>
                            <a:srgbClr val="000000"/>
                          </a:solidFill>
                          <a:effectLst/>
                          <a:latin typeface="Arial"/>
                        </a:rPr>
                        <a:t> </a:t>
                      </a:r>
                      <a:r>
                        <a:rPr lang="en-US" sz="1000" b="1" i="0" u="none" strike="noStrike" dirty="0" smtClean="0">
                          <a:solidFill>
                            <a:srgbClr val="000000"/>
                          </a:solidFill>
                          <a:effectLst/>
                          <a:latin typeface="Arial"/>
                        </a:rPr>
                        <a:t>$     (</a:t>
                      </a:r>
                      <a:r>
                        <a:rPr lang="en-US" sz="1000" b="1" i="0" u="none" strike="noStrike" dirty="0">
                          <a:solidFill>
                            <a:srgbClr val="000000"/>
                          </a:solidFill>
                          <a:effectLst/>
                          <a:latin typeface="Arial"/>
                        </a:rPr>
                        <a:t>552)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1" i="0" u="none" strike="noStrike" dirty="0">
                          <a:solidFill>
                            <a:srgbClr val="000000"/>
                          </a:solidFill>
                          <a:effectLst/>
                          <a:latin typeface="Arial"/>
                        </a:rPr>
                        <a:t> </a:t>
                      </a:r>
                      <a:r>
                        <a:rPr lang="en-US" sz="1000" b="1" i="0" u="none" strike="noStrike" dirty="0" smtClean="0">
                          <a:solidFill>
                            <a:srgbClr val="000000"/>
                          </a:solidFill>
                          <a:effectLst/>
                          <a:latin typeface="Arial"/>
                        </a:rPr>
                        <a:t>$       </a:t>
                      </a:r>
                      <a:r>
                        <a:rPr lang="en-US" sz="1000" b="1" i="0" u="none" strike="noStrike" dirty="0">
                          <a:solidFill>
                            <a:srgbClr val="000000"/>
                          </a:solidFill>
                          <a:effectLst/>
                          <a:latin typeface="Arial"/>
                        </a:rPr>
                        <a:t>27,060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dirty="0">
                          <a:solidFill>
                            <a:srgbClr val="000000"/>
                          </a:solidFill>
                          <a:effectLst/>
                          <a:latin typeface="Arial"/>
                        </a:rPr>
                        <a:t> </a:t>
                      </a:r>
                      <a:r>
                        <a:rPr lang="en-US" sz="1000" b="1" i="0" u="none" strike="noStrike" dirty="0" smtClean="0">
                          <a:solidFill>
                            <a:srgbClr val="000000"/>
                          </a:solidFill>
                          <a:effectLst/>
                          <a:latin typeface="Arial"/>
                        </a:rPr>
                        <a:t>$       </a:t>
                      </a:r>
                      <a:r>
                        <a:rPr lang="en-US" sz="1000" b="1" i="0" u="none" strike="noStrike" dirty="0">
                          <a:solidFill>
                            <a:srgbClr val="000000"/>
                          </a:solidFill>
                          <a:effectLst/>
                          <a:latin typeface="Arial"/>
                        </a:rPr>
                        <a:t>26,405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dirty="0">
                          <a:solidFill>
                            <a:srgbClr val="000000"/>
                          </a:solidFill>
                          <a:effectLst/>
                          <a:latin typeface="Arial"/>
                        </a:rPr>
                        <a:t> </a:t>
                      </a:r>
                      <a:r>
                        <a:rPr lang="en-US" sz="1000" b="1" i="0" u="none" strike="noStrike" dirty="0" smtClean="0">
                          <a:solidFill>
                            <a:srgbClr val="000000"/>
                          </a:solidFill>
                          <a:effectLst/>
                          <a:latin typeface="Arial"/>
                        </a:rPr>
                        <a:t>$     </a:t>
                      </a:r>
                      <a:r>
                        <a:rPr lang="en-US" sz="1000" b="1" i="0" u="none" strike="noStrike" dirty="0">
                          <a:solidFill>
                            <a:srgbClr val="000000"/>
                          </a:solidFill>
                          <a:effectLst/>
                          <a:latin typeface="Arial"/>
                        </a:rPr>
                        <a:t>(655)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r>
              <a:tr h="171546">
                <a:tc>
                  <a:txBody>
                    <a:bodyPr/>
                    <a:lstStyle/>
                    <a:p>
                      <a:pPr algn="l" fontAlgn="b"/>
                      <a:r>
                        <a:rPr lang="en-US" sz="1000" b="0" i="0" u="none" strike="noStrike">
                          <a:solidFill>
                            <a:srgbClr val="000000"/>
                          </a:solidFill>
                          <a:effectLst/>
                          <a:latin typeface="Arial"/>
                        </a:rPr>
                        <a:t>Credit Risk securitization portfolio IRB</a:t>
                      </a:r>
                    </a:p>
                  </a:txBody>
                  <a:tcPr marL="79403" marR="8823" marT="882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B0F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B0F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B0F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0" i="0" u="none" strike="noStrike">
                          <a:solidFill>
                            <a:srgbClr val="00B0F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B0F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B0F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546">
                <a:tc>
                  <a:txBody>
                    <a:bodyPr/>
                    <a:lstStyle/>
                    <a:p>
                      <a:pPr algn="l" fontAlgn="b"/>
                      <a:r>
                        <a:rPr lang="en-US" sz="1000" b="0" i="0" u="none" strike="noStrike">
                          <a:solidFill>
                            <a:srgbClr val="000000"/>
                          </a:solidFill>
                          <a:effectLst/>
                          <a:latin typeface="Arial"/>
                        </a:rPr>
                        <a:t>Credit Risk securitization portfolio STD</a:t>
                      </a:r>
                    </a:p>
                  </a:txBody>
                  <a:tcPr marL="79403" marR="8823" marT="882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B0F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B0F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B0F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0" i="0" u="none" strike="noStrike">
                          <a:solidFill>
                            <a:srgbClr val="00B0F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B0F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B0F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3913">
                <a:tc>
                  <a:txBody>
                    <a:bodyPr/>
                    <a:lstStyle/>
                    <a:p>
                      <a:pPr algn="l" fontAlgn="b"/>
                      <a:r>
                        <a:rPr lang="es-ES" sz="1000" b="0" i="0" u="none" strike="noStrike">
                          <a:solidFill>
                            <a:srgbClr val="000000"/>
                          </a:solidFill>
                          <a:effectLst/>
                          <a:latin typeface="Arial"/>
                        </a:rPr>
                        <a:t>Credit Risk Internal Equity Models (Modelos internos de renta variable)</a:t>
                      </a:r>
                    </a:p>
                  </a:txBody>
                  <a:tcPr marL="79403" marR="8823" marT="882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B0F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B0F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B0F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0" i="0" u="none" strike="noStrike">
                          <a:solidFill>
                            <a:srgbClr val="00B0F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B0F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B0F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546">
                <a:tc>
                  <a:txBody>
                    <a:bodyPr/>
                    <a:lstStyle/>
                    <a:p>
                      <a:pPr algn="l" fontAlgn="b"/>
                      <a:r>
                        <a:rPr lang="en-US" sz="1000" b="0" i="0" u="none" strike="noStrike">
                          <a:solidFill>
                            <a:srgbClr val="000000"/>
                          </a:solidFill>
                          <a:effectLst/>
                          <a:latin typeface="Arial"/>
                        </a:rPr>
                        <a:t>Credit Risk - Bonds accounted for under counterparty risk approach</a:t>
                      </a:r>
                    </a:p>
                  </a:txBody>
                  <a:tcPr marL="79403" marR="8823" marT="882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B0F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B0F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B0F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0" i="0" u="none" strike="noStrike">
                          <a:solidFill>
                            <a:srgbClr val="00B0F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B0F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B0F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546">
                <a:tc>
                  <a:txBody>
                    <a:bodyPr/>
                    <a:lstStyle/>
                    <a:p>
                      <a:pPr algn="l" fontAlgn="b"/>
                      <a:r>
                        <a:rPr lang="en-US" sz="1000" b="0" i="0" u="none" strike="noStrike">
                          <a:solidFill>
                            <a:srgbClr val="000000"/>
                          </a:solidFill>
                          <a:effectLst/>
                          <a:latin typeface="Arial"/>
                        </a:rPr>
                        <a:t>Credit Risk - Equity / Participations</a:t>
                      </a:r>
                    </a:p>
                  </a:txBody>
                  <a:tcPr marL="79403" marR="8823" marT="882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B0F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B0F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B0F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0" i="0" u="none" strike="noStrike">
                          <a:solidFill>
                            <a:srgbClr val="00B0F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B0F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B0F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546">
                <a:tc>
                  <a:txBody>
                    <a:bodyPr/>
                    <a:lstStyle/>
                    <a:p>
                      <a:pPr algn="l" fontAlgn="b"/>
                      <a:r>
                        <a:rPr lang="en-US" sz="1000" b="0" i="0" u="none" strike="noStrike">
                          <a:solidFill>
                            <a:srgbClr val="000000"/>
                          </a:solidFill>
                          <a:effectLst/>
                          <a:latin typeface="Arial"/>
                        </a:rPr>
                        <a:t>Other credit risk assets </a:t>
                      </a:r>
                    </a:p>
                  </a:txBody>
                  <a:tcPr marL="79403" marR="8823" marT="882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B0F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B0F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B0F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0" i="0" u="none" strike="noStrike">
                          <a:solidFill>
                            <a:srgbClr val="00B0F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B0F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0" i="0" u="none" strike="noStrike">
                          <a:solidFill>
                            <a:srgbClr val="00B0F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546">
                <a:tc>
                  <a:txBody>
                    <a:bodyPr/>
                    <a:lstStyle/>
                    <a:p>
                      <a:pPr algn="l" fontAlgn="b"/>
                      <a:r>
                        <a:rPr lang="en-US" sz="1000" b="1" i="0" u="none" strike="noStrike">
                          <a:solidFill>
                            <a:srgbClr val="000000"/>
                          </a:solidFill>
                          <a:effectLst/>
                          <a:latin typeface="Arial"/>
                        </a:rPr>
                        <a:t>Credit Risk Capital</a:t>
                      </a:r>
                    </a:p>
                  </a:txBody>
                  <a:tcPr marL="8823" marR="8823" marT="882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dirty="0">
                          <a:solidFill>
                            <a:srgbClr val="000000"/>
                          </a:solidFill>
                          <a:effectLst/>
                          <a:latin typeface="Arial"/>
                        </a:rPr>
                        <a:t> </a:t>
                      </a:r>
                      <a:r>
                        <a:rPr lang="en-US" sz="1000" b="1" i="0" u="none" strike="noStrike" dirty="0" smtClean="0">
                          <a:solidFill>
                            <a:srgbClr val="000000"/>
                          </a:solidFill>
                          <a:effectLst/>
                          <a:latin typeface="Arial"/>
                        </a:rPr>
                        <a:t>$       </a:t>
                      </a:r>
                      <a:r>
                        <a:rPr lang="en-US" sz="1000" b="1" i="0" u="none" strike="noStrike" dirty="0">
                          <a:solidFill>
                            <a:srgbClr val="000000"/>
                          </a:solidFill>
                          <a:effectLst/>
                          <a:latin typeface="Arial"/>
                        </a:rPr>
                        <a:t>28,013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dirty="0">
                          <a:solidFill>
                            <a:srgbClr val="000000"/>
                          </a:solidFill>
                          <a:effectLst/>
                          <a:latin typeface="Arial"/>
                        </a:rPr>
                        <a:t> </a:t>
                      </a:r>
                      <a:r>
                        <a:rPr lang="en-US" sz="1000" b="1" i="0" u="none" strike="noStrike" dirty="0" smtClean="0">
                          <a:solidFill>
                            <a:srgbClr val="000000"/>
                          </a:solidFill>
                          <a:effectLst/>
                          <a:latin typeface="Arial"/>
                        </a:rPr>
                        <a:t>$       </a:t>
                      </a:r>
                      <a:r>
                        <a:rPr lang="en-US" sz="1000" b="1" i="0" u="none" strike="noStrike" dirty="0">
                          <a:solidFill>
                            <a:srgbClr val="000000"/>
                          </a:solidFill>
                          <a:effectLst/>
                          <a:latin typeface="Arial"/>
                        </a:rPr>
                        <a:t>27,461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dirty="0">
                          <a:solidFill>
                            <a:srgbClr val="000000"/>
                          </a:solidFill>
                          <a:effectLst/>
                          <a:latin typeface="Arial"/>
                        </a:rPr>
                        <a:t> </a:t>
                      </a:r>
                      <a:r>
                        <a:rPr lang="en-US" sz="1000" b="1" i="0" u="none" strike="noStrike" dirty="0" smtClean="0">
                          <a:solidFill>
                            <a:srgbClr val="000000"/>
                          </a:solidFill>
                          <a:effectLst/>
                          <a:latin typeface="Arial"/>
                        </a:rPr>
                        <a:t>$     (</a:t>
                      </a:r>
                      <a:r>
                        <a:rPr lang="en-US" sz="1000" b="1" i="0" u="none" strike="noStrike" dirty="0">
                          <a:solidFill>
                            <a:srgbClr val="000000"/>
                          </a:solidFill>
                          <a:effectLst/>
                          <a:latin typeface="Arial"/>
                        </a:rPr>
                        <a:t>552)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1" i="0" u="none" strike="noStrike" dirty="0">
                          <a:solidFill>
                            <a:srgbClr val="000000"/>
                          </a:solidFill>
                          <a:effectLst/>
                          <a:latin typeface="Arial"/>
                        </a:rPr>
                        <a:t> </a:t>
                      </a:r>
                      <a:r>
                        <a:rPr lang="en-US" sz="1000" b="1" i="0" u="none" strike="noStrike" dirty="0" smtClean="0">
                          <a:solidFill>
                            <a:srgbClr val="000000"/>
                          </a:solidFill>
                          <a:effectLst/>
                          <a:latin typeface="Arial"/>
                        </a:rPr>
                        <a:t>$       </a:t>
                      </a:r>
                      <a:r>
                        <a:rPr lang="en-US" sz="1000" b="1" i="0" u="none" strike="noStrike" dirty="0">
                          <a:solidFill>
                            <a:srgbClr val="000000"/>
                          </a:solidFill>
                          <a:effectLst/>
                          <a:latin typeface="Arial"/>
                        </a:rPr>
                        <a:t>27,060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dirty="0">
                          <a:solidFill>
                            <a:srgbClr val="000000"/>
                          </a:solidFill>
                          <a:effectLst/>
                          <a:latin typeface="Arial"/>
                        </a:rPr>
                        <a:t> </a:t>
                      </a:r>
                      <a:r>
                        <a:rPr lang="en-US" sz="1000" b="1" i="0" u="none" strike="noStrike" dirty="0" smtClean="0">
                          <a:solidFill>
                            <a:srgbClr val="000000"/>
                          </a:solidFill>
                          <a:effectLst/>
                          <a:latin typeface="Arial"/>
                        </a:rPr>
                        <a:t>$       </a:t>
                      </a:r>
                      <a:r>
                        <a:rPr lang="en-US" sz="1000" b="1" i="0" u="none" strike="noStrike" dirty="0">
                          <a:solidFill>
                            <a:srgbClr val="000000"/>
                          </a:solidFill>
                          <a:effectLst/>
                          <a:latin typeface="Arial"/>
                        </a:rPr>
                        <a:t>26,405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dirty="0">
                          <a:solidFill>
                            <a:srgbClr val="000000"/>
                          </a:solidFill>
                          <a:effectLst/>
                          <a:latin typeface="Arial"/>
                        </a:rPr>
                        <a:t> </a:t>
                      </a:r>
                      <a:r>
                        <a:rPr lang="en-US" sz="1000" b="1" i="0" u="none" strike="noStrike" dirty="0" smtClean="0">
                          <a:solidFill>
                            <a:srgbClr val="000000"/>
                          </a:solidFill>
                          <a:effectLst/>
                          <a:latin typeface="Arial"/>
                        </a:rPr>
                        <a:t>$     </a:t>
                      </a:r>
                      <a:r>
                        <a:rPr lang="en-US" sz="1000" b="1" i="0" u="none" strike="noStrike" dirty="0">
                          <a:solidFill>
                            <a:srgbClr val="000000"/>
                          </a:solidFill>
                          <a:effectLst/>
                          <a:latin typeface="Arial"/>
                        </a:rPr>
                        <a:t>(655)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546">
                <a:tc>
                  <a:txBody>
                    <a:bodyPr/>
                    <a:lstStyle/>
                    <a:p>
                      <a:pPr algn="l" fontAlgn="b"/>
                      <a:r>
                        <a:rPr lang="en-US" sz="1000" b="1" i="0" u="none" strike="noStrike">
                          <a:solidFill>
                            <a:srgbClr val="000000"/>
                          </a:solidFill>
                          <a:effectLst/>
                          <a:latin typeface="Arial"/>
                        </a:rPr>
                        <a:t>Market Risk Capital</a:t>
                      </a:r>
                    </a:p>
                  </a:txBody>
                  <a:tcPr marL="8823" marR="8823" marT="882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dirty="0">
                          <a:solidFill>
                            <a:srgbClr val="000000"/>
                          </a:solidFill>
                          <a:effectLst/>
                          <a:latin typeface="Arial"/>
                        </a:rPr>
                        <a:t> </a:t>
                      </a:r>
                      <a:r>
                        <a:rPr lang="en-US" sz="1000" b="1" i="0" u="none" strike="noStrike" dirty="0" smtClean="0">
                          <a:solidFill>
                            <a:srgbClr val="000000"/>
                          </a:solidFill>
                          <a:effectLst/>
                          <a:latin typeface="Arial"/>
                        </a:rPr>
                        <a:t>$              </a:t>
                      </a:r>
                      <a:r>
                        <a:rPr lang="en-US" sz="1000" b="1" i="0" u="none" strike="noStrike" dirty="0">
                          <a:solidFill>
                            <a:srgbClr val="000000"/>
                          </a:solidFill>
                          <a:effectLst/>
                          <a:latin typeface="Arial"/>
                        </a:rPr>
                        <a:t>26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dirty="0">
                          <a:solidFill>
                            <a:srgbClr val="000000"/>
                          </a:solidFill>
                          <a:effectLst/>
                          <a:latin typeface="Arial"/>
                        </a:rPr>
                        <a:t> </a:t>
                      </a:r>
                      <a:r>
                        <a:rPr lang="en-US" sz="1000" b="1" i="0" u="none" strike="noStrike" dirty="0" smtClean="0">
                          <a:solidFill>
                            <a:srgbClr val="000000"/>
                          </a:solidFill>
                          <a:effectLst/>
                          <a:latin typeface="Arial"/>
                        </a:rPr>
                        <a:t>$              </a:t>
                      </a:r>
                      <a:r>
                        <a:rPr lang="en-US" sz="1000" b="1" i="0" u="none" strike="noStrike" dirty="0">
                          <a:solidFill>
                            <a:srgbClr val="000000"/>
                          </a:solidFill>
                          <a:effectLst/>
                          <a:latin typeface="Arial"/>
                        </a:rPr>
                        <a:t>26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dirty="0">
                          <a:solidFill>
                            <a:srgbClr val="000000"/>
                          </a:solidFill>
                          <a:effectLst/>
                          <a:latin typeface="Arial"/>
                        </a:rPr>
                        <a:t> </a:t>
                      </a:r>
                      <a:r>
                        <a:rPr lang="en-US" sz="1000" b="1" i="0" u="none" strike="noStrike" dirty="0" smtClean="0">
                          <a:solidFill>
                            <a:srgbClr val="000000"/>
                          </a:solidFill>
                          <a:effectLst/>
                          <a:latin typeface="Arial"/>
                        </a:rPr>
                        <a:t>$          </a:t>
                      </a:r>
                      <a:r>
                        <a:rPr lang="en-US" sz="1000" b="1" i="0" u="none" strike="noStrike" dirty="0">
                          <a:solidFill>
                            <a:srgbClr val="00000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1" i="0" u="none" strike="noStrike" dirty="0">
                          <a:solidFill>
                            <a:srgbClr val="000000"/>
                          </a:solidFill>
                          <a:effectLst/>
                          <a:latin typeface="Arial"/>
                        </a:rPr>
                        <a:t> </a:t>
                      </a:r>
                      <a:r>
                        <a:rPr lang="en-US" sz="1000" b="1" i="0" u="none" strike="noStrike" dirty="0" smtClean="0">
                          <a:solidFill>
                            <a:srgbClr val="000000"/>
                          </a:solidFill>
                          <a:effectLst/>
                          <a:latin typeface="Arial"/>
                        </a:rPr>
                        <a:t>$              </a:t>
                      </a:r>
                      <a:r>
                        <a:rPr lang="en-US" sz="1000" b="1" i="0" u="none" strike="noStrike" dirty="0">
                          <a:solidFill>
                            <a:srgbClr val="000000"/>
                          </a:solidFill>
                          <a:effectLst/>
                          <a:latin typeface="Arial"/>
                        </a:rPr>
                        <a:t>26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dirty="0">
                          <a:solidFill>
                            <a:srgbClr val="000000"/>
                          </a:solidFill>
                          <a:effectLst/>
                          <a:latin typeface="Arial"/>
                        </a:rPr>
                        <a:t> </a:t>
                      </a:r>
                      <a:r>
                        <a:rPr lang="en-US" sz="1000" b="1" i="0" u="none" strike="noStrike" dirty="0" smtClean="0">
                          <a:solidFill>
                            <a:srgbClr val="000000"/>
                          </a:solidFill>
                          <a:effectLst/>
                          <a:latin typeface="Arial"/>
                        </a:rPr>
                        <a:t>$              </a:t>
                      </a:r>
                      <a:r>
                        <a:rPr lang="en-US" sz="1000" b="1" i="0" u="none" strike="noStrike" dirty="0">
                          <a:solidFill>
                            <a:srgbClr val="000000"/>
                          </a:solidFill>
                          <a:effectLst/>
                          <a:latin typeface="Arial"/>
                        </a:rPr>
                        <a:t>26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dirty="0">
                          <a:solidFill>
                            <a:srgbClr val="000000"/>
                          </a:solidFill>
                          <a:effectLst/>
                          <a:latin typeface="Arial"/>
                        </a:rPr>
                        <a:t> </a:t>
                      </a:r>
                      <a:r>
                        <a:rPr lang="en-US" sz="1000" b="1" i="0" u="none" strike="noStrike" dirty="0" smtClean="0">
                          <a:solidFill>
                            <a:srgbClr val="000000"/>
                          </a:solidFill>
                          <a:effectLst/>
                          <a:latin typeface="Arial"/>
                        </a:rPr>
                        <a:t>$            </a:t>
                      </a:r>
                      <a:r>
                        <a:rPr lang="en-US" sz="1000" b="1" i="0" u="none" strike="noStrike" dirty="0">
                          <a:solidFill>
                            <a:srgbClr val="00000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546">
                <a:tc>
                  <a:txBody>
                    <a:bodyPr/>
                    <a:lstStyle/>
                    <a:p>
                      <a:pPr algn="l" fontAlgn="b"/>
                      <a:r>
                        <a:rPr lang="en-US" sz="1000" b="1" i="0" u="none" strike="noStrike">
                          <a:solidFill>
                            <a:srgbClr val="000000"/>
                          </a:solidFill>
                          <a:effectLst/>
                          <a:latin typeface="Arial"/>
                        </a:rPr>
                        <a:t>Operational Risk Capital</a:t>
                      </a:r>
                    </a:p>
                  </a:txBody>
                  <a:tcPr marL="8823" marR="8823" marT="882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dirty="0">
                          <a:solidFill>
                            <a:srgbClr val="000000"/>
                          </a:solidFill>
                          <a:effectLst/>
                          <a:latin typeface="Arial"/>
                        </a:rPr>
                        <a:t> </a:t>
                      </a:r>
                      <a:r>
                        <a:rPr lang="en-US" sz="1000" b="1" i="0" u="none" strike="noStrike" dirty="0" smtClean="0">
                          <a:solidFill>
                            <a:srgbClr val="000000"/>
                          </a:solidFill>
                          <a:effectLst/>
                          <a:latin typeface="Arial"/>
                        </a:rPr>
                        <a:t>$         </a:t>
                      </a:r>
                      <a:r>
                        <a:rPr lang="en-US" sz="1000" b="1" i="0" u="none" strike="noStrike" dirty="0">
                          <a:solidFill>
                            <a:srgbClr val="000000"/>
                          </a:solidFill>
                          <a:effectLst/>
                          <a:latin typeface="Arial"/>
                        </a:rPr>
                        <a:t>7,259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dirty="0">
                          <a:solidFill>
                            <a:srgbClr val="000000"/>
                          </a:solidFill>
                          <a:effectLst/>
                          <a:latin typeface="Arial"/>
                        </a:rPr>
                        <a:t> </a:t>
                      </a:r>
                      <a:r>
                        <a:rPr lang="en-US" sz="1000" b="1" i="0" u="none" strike="noStrike" dirty="0" smtClean="0">
                          <a:solidFill>
                            <a:srgbClr val="000000"/>
                          </a:solidFill>
                          <a:effectLst/>
                          <a:latin typeface="Arial"/>
                        </a:rPr>
                        <a:t>$         </a:t>
                      </a:r>
                      <a:r>
                        <a:rPr lang="en-US" sz="1000" b="1" i="0" u="none" strike="noStrike" dirty="0">
                          <a:solidFill>
                            <a:srgbClr val="000000"/>
                          </a:solidFill>
                          <a:effectLst/>
                          <a:latin typeface="Arial"/>
                        </a:rPr>
                        <a:t>7,323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dirty="0">
                          <a:solidFill>
                            <a:srgbClr val="000000"/>
                          </a:solidFill>
                          <a:effectLst/>
                          <a:latin typeface="Arial"/>
                        </a:rPr>
                        <a:t> </a:t>
                      </a:r>
                      <a:r>
                        <a:rPr lang="en-US" sz="1000" b="1" i="0" u="none" strike="noStrike" dirty="0" smtClean="0">
                          <a:solidFill>
                            <a:srgbClr val="000000"/>
                          </a:solidFill>
                          <a:effectLst/>
                          <a:latin typeface="Arial"/>
                        </a:rPr>
                        <a:t>$        </a:t>
                      </a:r>
                      <a:r>
                        <a:rPr lang="en-US" sz="1000" b="1" i="0" u="none" strike="noStrike" dirty="0">
                          <a:solidFill>
                            <a:srgbClr val="000000"/>
                          </a:solidFill>
                          <a:effectLst/>
                          <a:latin typeface="Arial"/>
                        </a:rPr>
                        <a:t>64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1" i="0" u="none" strike="noStrike" dirty="0">
                          <a:solidFill>
                            <a:srgbClr val="000000"/>
                          </a:solidFill>
                          <a:effectLst/>
                          <a:latin typeface="Arial"/>
                        </a:rPr>
                        <a:t> </a:t>
                      </a:r>
                      <a:r>
                        <a:rPr lang="en-US" sz="1000" b="1" i="0" u="none" strike="noStrike" dirty="0" smtClean="0">
                          <a:solidFill>
                            <a:srgbClr val="000000"/>
                          </a:solidFill>
                          <a:effectLst/>
                          <a:latin typeface="Arial"/>
                        </a:rPr>
                        <a:t>$         </a:t>
                      </a:r>
                      <a:r>
                        <a:rPr lang="en-US" sz="1000" b="1" i="0" u="none" strike="noStrike" dirty="0">
                          <a:solidFill>
                            <a:srgbClr val="000000"/>
                          </a:solidFill>
                          <a:effectLst/>
                          <a:latin typeface="Arial"/>
                        </a:rPr>
                        <a:t>9,459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dirty="0">
                          <a:solidFill>
                            <a:srgbClr val="000000"/>
                          </a:solidFill>
                          <a:effectLst/>
                          <a:latin typeface="Arial"/>
                        </a:rPr>
                        <a:t> </a:t>
                      </a:r>
                      <a:r>
                        <a:rPr lang="en-US" sz="1000" b="1" i="0" u="none" strike="noStrike" dirty="0" smtClean="0">
                          <a:solidFill>
                            <a:srgbClr val="000000"/>
                          </a:solidFill>
                          <a:effectLst/>
                          <a:latin typeface="Arial"/>
                        </a:rPr>
                        <a:t>$         </a:t>
                      </a:r>
                      <a:r>
                        <a:rPr lang="en-US" sz="1000" b="1" i="0" u="none" strike="noStrike" dirty="0">
                          <a:solidFill>
                            <a:srgbClr val="000000"/>
                          </a:solidFill>
                          <a:effectLst/>
                          <a:latin typeface="Arial"/>
                        </a:rPr>
                        <a:t>9,280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dirty="0">
                          <a:solidFill>
                            <a:srgbClr val="000000"/>
                          </a:solidFill>
                          <a:effectLst/>
                          <a:latin typeface="Arial"/>
                        </a:rPr>
                        <a:t> </a:t>
                      </a:r>
                      <a:r>
                        <a:rPr lang="en-US" sz="1000" b="1" i="0" u="none" strike="noStrike" dirty="0" smtClean="0">
                          <a:solidFill>
                            <a:srgbClr val="000000"/>
                          </a:solidFill>
                          <a:effectLst/>
                          <a:latin typeface="Arial"/>
                        </a:rPr>
                        <a:t>$     </a:t>
                      </a:r>
                      <a:r>
                        <a:rPr lang="en-US" sz="1000" b="1" i="0" u="none" strike="noStrike" dirty="0">
                          <a:solidFill>
                            <a:srgbClr val="000000"/>
                          </a:solidFill>
                          <a:effectLst/>
                          <a:latin typeface="Arial"/>
                        </a:rPr>
                        <a:t>(179)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546">
                <a:tc>
                  <a:txBody>
                    <a:bodyPr/>
                    <a:lstStyle/>
                    <a:p>
                      <a:pPr algn="l" fontAlgn="b"/>
                      <a:r>
                        <a:rPr lang="en-US" sz="1000" b="1" i="0" u="none" strike="noStrike">
                          <a:solidFill>
                            <a:srgbClr val="000000"/>
                          </a:solidFill>
                          <a:effectLst/>
                          <a:latin typeface="Arial"/>
                        </a:rPr>
                        <a:t>TOTAL RWAs</a:t>
                      </a:r>
                    </a:p>
                  </a:txBody>
                  <a:tcPr marL="8823" marR="8823" marT="882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dirty="0">
                          <a:solidFill>
                            <a:srgbClr val="000000"/>
                          </a:solidFill>
                          <a:effectLst/>
                          <a:latin typeface="Arial"/>
                        </a:rPr>
                        <a:t> </a:t>
                      </a:r>
                      <a:r>
                        <a:rPr lang="en-US" sz="1000" b="1" i="0" u="none" strike="noStrike" dirty="0" smtClean="0">
                          <a:solidFill>
                            <a:srgbClr val="000000"/>
                          </a:solidFill>
                          <a:effectLst/>
                          <a:latin typeface="Arial"/>
                        </a:rPr>
                        <a:t>$       </a:t>
                      </a:r>
                      <a:r>
                        <a:rPr lang="en-US" sz="1000" b="1" i="0" u="none" strike="noStrike" dirty="0">
                          <a:solidFill>
                            <a:srgbClr val="000000"/>
                          </a:solidFill>
                          <a:effectLst/>
                          <a:latin typeface="Arial"/>
                        </a:rPr>
                        <a:t>35,298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dirty="0">
                          <a:solidFill>
                            <a:srgbClr val="000000"/>
                          </a:solidFill>
                          <a:effectLst/>
                          <a:latin typeface="Arial"/>
                        </a:rPr>
                        <a:t> </a:t>
                      </a:r>
                      <a:r>
                        <a:rPr lang="en-US" sz="1000" b="1" i="0" u="none" strike="noStrike" dirty="0" smtClean="0">
                          <a:solidFill>
                            <a:srgbClr val="000000"/>
                          </a:solidFill>
                          <a:effectLst/>
                          <a:latin typeface="Arial"/>
                        </a:rPr>
                        <a:t>$       </a:t>
                      </a:r>
                      <a:r>
                        <a:rPr lang="en-US" sz="1000" b="1" i="0" u="none" strike="noStrike" dirty="0">
                          <a:solidFill>
                            <a:srgbClr val="000000"/>
                          </a:solidFill>
                          <a:effectLst/>
                          <a:latin typeface="Arial"/>
                        </a:rPr>
                        <a:t>34,810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dirty="0">
                          <a:solidFill>
                            <a:srgbClr val="000000"/>
                          </a:solidFill>
                          <a:effectLst/>
                          <a:latin typeface="Arial"/>
                        </a:rPr>
                        <a:t> </a:t>
                      </a:r>
                      <a:r>
                        <a:rPr lang="en-US" sz="1000" b="1" i="0" u="none" strike="noStrike" dirty="0" smtClean="0">
                          <a:solidFill>
                            <a:srgbClr val="000000"/>
                          </a:solidFill>
                          <a:effectLst/>
                          <a:latin typeface="Arial"/>
                        </a:rPr>
                        <a:t>$     (</a:t>
                      </a:r>
                      <a:r>
                        <a:rPr lang="en-US" sz="1000" b="1" i="0" u="none" strike="noStrike" dirty="0">
                          <a:solidFill>
                            <a:srgbClr val="000000"/>
                          </a:solidFill>
                          <a:effectLst/>
                          <a:latin typeface="Arial"/>
                        </a:rPr>
                        <a:t>488)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rtl="0" fontAlgn="b"/>
                      <a:r>
                        <a:rPr lang="en-US" sz="1000" b="1" i="0" u="none" strike="noStrike" dirty="0">
                          <a:solidFill>
                            <a:srgbClr val="000000"/>
                          </a:solidFill>
                          <a:effectLst/>
                          <a:latin typeface="Arial"/>
                        </a:rPr>
                        <a:t> </a:t>
                      </a:r>
                      <a:r>
                        <a:rPr lang="en-US" sz="1000" b="1" i="0" u="none" strike="noStrike" dirty="0" smtClean="0">
                          <a:solidFill>
                            <a:srgbClr val="000000"/>
                          </a:solidFill>
                          <a:effectLst/>
                          <a:latin typeface="Arial"/>
                        </a:rPr>
                        <a:t>$       </a:t>
                      </a:r>
                      <a:r>
                        <a:rPr lang="en-US" sz="1000" b="1" i="0" u="none" strike="noStrike" dirty="0">
                          <a:solidFill>
                            <a:srgbClr val="000000"/>
                          </a:solidFill>
                          <a:effectLst/>
                          <a:latin typeface="Arial"/>
                        </a:rPr>
                        <a:t>36,546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dirty="0">
                          <a:solidFill>
                            <a:srgbClr val="000000"/>
                          </a:solidFill>
                          <a:effectLst/>
                          <a:latin typeface="Arial"/>
                        </a:rPr>
                        <a:t> </a:t>
                      </a:r>
                      <a:r>
                        <a:rPr lang="en-US" sz="1000" b="1" i="0" u="none" strike="noStrike" dirty="0" smtClean="0">
                          <a:solidFill>
                            <a:srgbClr val="000000"/>
                          </a:solidFill>
                          <a:effectLst/>
                          <a:latin typeface="Arial"/>
                        </a:rPr>
                        <a:t>$       </a:t>
                      </a:r>
                      <a:r>
                        <a:rPr lang="en-US" sz="1000" b="1" i="0" u="none" strike="noStrike" dirty="0">
                          <a:solidFill>
                            <a:srgbClr val="000000"/>
                          </a:solidFill>
                          <a:effectLst/>
                          <a:latin typeface="Arial"/>
                        </a:rPr>
                        <a:t>35,712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00" b="1" i="0" u="none" strike="noStrike" dirty="0">
                          <a:solidFill>
                            <a:srgbClr val="000000"/>
                          </a:solidFill>
                          <a:effectLst/>
                          <a:latin typeface="Arial"/>
                        </a:rPr>
                        <a:t> </a:t>
                      </a:r>
                      <a:r>
                        <a:rPr lang="en-US" sz="1000" b="1" i="0" u="none" strike="noStrike" dirty="0" smtClean="0">
                          <a:solidFill>
                            <a:srgbClr val="000000"/>
                          </a:solidFill>
                          <a:effectLst/>
                          <a:latin typeface="Arial"/>
                        </a:rPr>
                        <a:t>$     </a:t>
                      </a:r>
                      <a:r>
                        <a:rPr lang="en-US" sz="1000" b="1" i="0" u="none" strike="noStrike" dirty="0">
                          <a:solidFill>
                            <a:srgbClr val="000000"/>
                          </a:solidFill>
                          <a:effectLst/>
                          <a:latin typeface="Arial"/>
                        </a:rPr>
                        <a:t>(834)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4" name="26 Elipse"/>
          <p:cNvSpPr/>
          <p:nvPr/>
        </p:nvSpPr>
        <p:spPr>
          <a:xfrm>
            <a:off x="7977024" y="66675"/>
            <a:ext cx="640080" cy="640080"/>
          </a:xfrm>
          <a:prstGeom prst="ellipse">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5" name="27 CuadroTexto"/>
          <p:cNvSpPr txBox="1"/>
          <p:nvPr/>
        </p:nvSpPr>
        <p:spPr>
          <a:xfrm>
            <a:off x="8120452" y="186659"/>
            <a:ext cx="353223" cy="400110"/>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rgbClr val="FFFFFF"/>
                </a:solidFill>
                <a:ea typeface="ＭＳ Ｐゴシック" pitchFamily="1" charset="-128"/>
              </a:rPr>
              <a:t>1</a:t>
            </a:r>
            <a:endParaRPr lang="en-US" sz="2000" b="1" dirty="0">
              <a:solidFill>
                <a:srgbClr val="FFFFFF"/>
              </a:solidFill>
              <a:ea typeface="ＭＳ Ｐゴシック" pitchFamily="1" charset="-128"/>
            </a:endParaRPr>
          </a:p>
        </p:txBody>
      </p:sp>
      <p:sp>
        <p:nvSpPr>
          <p:cNvPr id="6" name="Rectangle 18"/>
          <p:cNvSpPr>
            <a:spLocks noChangeArrowheads="1"/>
          </p:cNvSpPr>
          <p:nvPr/>
        </p:nvSpPr>
        <p:spPr bwMode="auto">
          <a:xfrm>
            <a:off x="306775" y="311725"/>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SC – Risk Weighted Assets</a:t>
            </a:r>
            <a:endParaRPr lang="en-US" sz="2400" b="1" dirty="0">
              <a:solidFill>
                <a:srgbClr val="000000"/>
              </a:solidFill>
              <a:ea typeface="ＭＳ Ｐゴシック" pitchFamily="1" charset="-128"/>
            </a:endParaRPr>
          </a:p>
        </p:txBody>
      </p:sp>
    </p:spTree>
    <p:extLst>
      <p:ext uri="{BB962C8B-B14F-4D97-AF65-F5344CB8AC3E}">
        <p14:creationId xmlns:p14="http://schemas.microsoft.com/office/powerpoint/2010/main" val="2947102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48488"/>
            <a:ext cx="8890000" cy="461665"/>
          </a:xfrm>
          <a:prstGeom prst="rect">
            <a:avLst/>
          </a:prstGeom>
          <a:noFill/>
        </p:spPr>
        <p:txBody>
          <a:bodyPr wrap="square" rtlCol="0">
            <a:spAutoFit/>
          </a:bodyPr>
          <a:lstStyle/>
          <a:p>
            <a:r>
              <a:rPr lang="en-US" b="1" dirty="0" smtClean="0"/>
              <a:t>Capital Committee Action Items</a:t>
            </a:r>
          </a:p>
        </p:txBody>
      </p:sp>
      <p:graphicFrame>
        <p:nvGraphicFramePr>
          <p:cNvPr id="5" name="Table 4"/>
          <p:cNvGraphicFramePr>
            <a:graphicFrameLocks noGrp="1"/>
          </p:cNvGraphicFramePr>
          <p:nvPr>
            <p:extLst>
              <p:ext uri="{D42A27DB-BD31-4B8C-83A1-F6EECF244321}">
                <p14:modId xmlns:p14="http://schemas.microsoft.com/office/powerpoint/2010/main" val="1176845509"/>
              </p:ext>
            </p:extLst>
          </p:nvPr>
        </p:nvGraphicFramePr>
        <p:xfrm>
          <a:off x="336212" y="714307"/>
          <a:ext cx="8459444" cy="2331720"/>
        </p:xfrm>
        <a:graphic>
          <a:graphicData uri="http://schemas.openxmlformats.org/drawingml/2006/table">
            <a:tbl>
              <a:tblPr firstRow="1" bandRow="1">
                <a:tableStyleId>{5C22544A-7EE6-4342-B048-85BDC9FD1C3A}</a:tableStyleId>
              </a:tblPr>
              <a:tblGrid>
                <a:gridCol w="59919"/>
                <a:gridCol w="1420794"/>
                <a:gridCol w="59376"/>
                <a:gridCol w="3871356"/>
                <a:gridCol w="95003"/>
                <a:gridCol w="1056904"/>
                <a:gridCol w="71252"/>
                <a:gridCol w="712519"/>
                <a:gridCol w="83127"/>
                <a:gridCol w="969275"/>
                <a:gridCol w="59919"/>
              </a:tblGrid>
              <a:tr h="365760">
                <a:tc>
                  <a:txBody>
                    <a:bodyPr/>
                    <a:lstStyle/>
                    <a:p>
                      <a:endParaRPr lang="en-US" sz="1200" dirty="0">
                        <a:solidFill>
                          <a:schemeClr val="tx1"/>
                        </a:solidFill>
                        <a:latin typeface="Arial" panose="020B0604020202020204" pitchFamily="34" charset="0"/>
                        <a:cs typeface="Arial" panose="020B0604020202020204" pitchFamily="34" charset="0"/>
                      </a:endParaRPr>
                    </a:p>
                  </a:txBody>
                  <a:tcPr marL="0" marR="0" marT="27432" marB="27432">
                    <a:lnL w="19050" cap="flat" cmpd="sng" algn="ctr">
                      <a:solidFill>
                        <a:srgbClr val="FF0000"/>
                      </a:solid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rgbClr val="FF0000"/>
                      </a:solidFill>
                      <a:prstDash val="solid"/>
                      <a:round/>
                      <a:headEnd type="none" w="med" len="med"/>
                      <a:tailEnd type="none" w="med" len="med"/>
                    </a:lnT>
                    <a:lnB w="38100" cap="flat" cmpd="sng" algn="ctr">
                      <a:noFill/>
                      <a:prstDash val="solid"/>
                      <a:round/>
                      <a:headEnd type="none" w="med" len="med"/>
                      <a:tailEnd type="none" w="med" len="med"/>
                    </a:lnB>
                    <a:noFill/>
                  </a:tcPr>
                </a:tc>
                <a:tc>
                  <a:txBody>
                    <a:bodyPr/>
                    <a:lstStyle/>
                    <a:p>
                      <a:pPr algn="ctr"/>
                      <a:r>
                        <a:rPr lang="en-US" sz="1200" b="1" dirty="0" smtClean="0">
                          <a:solidFill>
                            <a:schemeClr val="tx1"/>
                          </a:solidFill>
                          <a:latin typeface="Arial" panose="020B0604020202020204" pitchFamily="34" charset="0"/>
                          <a:cs typeface="Arial" panose="020B0604020202020204" pitchFamily="34" charset="0"/>
                        </a:rPr>
                        <a:t>Action #</a:t>
                      </a:r>
                      <a:endParaRPr lang="en-US" sz="1200" dirty="0">
                        <a:solidFill>
                          <a:schemeClr val="tx1"/>
                        </a:solidFill>
                        <a:latin typeface="Arial" panose="020B0604020202020204" pitchFamily="34" charset="0"/>
                        <a:cs typeface="Arial" panose="020B0604020202020204" pitchFamily="34" charset="0"/>
                      </a:endParaRPr>
                    </a:p>
                  </a:txBody>
                  <a:tcPr marL="0" marR="0" marT="27432" marB="27432" anchor="b">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rgbClr val="FF0000"/>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l"/>
                      <a:endParaRPr lang="en-US" sz="1200" b="1" kern="1200" dirty="0">
                        <a:solidFill>
                          <a:schemeClr val="tx1"/>
                        </a:solidFill>
                        <a:latin typeface="Arial" panose="020B0604020202020204" pitchFamily="34" charset="0"/>
                        <a:ea typeface="+mn-ea"/>
                        <a:cs typeface="Arial" panose="020B0604020202020204" pitchFamily="34" charset="0"/>
                      </a:endParaRPr>
                    </a:p>
                  </a:txBody>
                  <a:tcPr marL="0" marR="0" marT="27432" marB="27432" anchor="b">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rgbClr val="FF0000"/>
                      </a:solidFill>
                      <a:prstDash val="solid"/>
                      <a:round/>
                      <a:headEnd type="none" w="med" len="med"/>
                      <a:tailEnd type="none" w="med" len="med"/>
                    </a:lnT>
                    <a:lnB w="38100" cap="flat" cmpd="sng" algn="ctr">
                      <a:noFill/>
                      <a:prstDash val="solid"/>
                      <a:round/>
                      <a:headEnd type="none" w="med" len="med"/>
                      <a:tailEnd type="none" w="med" len="med"/>
                    </a:lnB>
                    <a:noFill/>
                  </a:tcPr>
                </a:tc>
                <a:tc>
                  <a:txBody>
                    <a:bodyPr/>
                    <a:lstStyle/>
                    <a:p>
                      <a:pPr algn="l"/>
                      <a:r>
                        <a:rPr lang="en-US" sz="1200" b="1" kern="1200" dirty="0" smtClean="0">
                          <a:solidFill>
                            <a:schemeClr val="tx1"/>
                          </a:solidFill>
                          <a:latin typeface="Arial" panose="020B0604020202020204" pitchFamily="34" charset="0"/>
                          <a:ea typeface="+mn-ea"/>
                          <a:cs typeface="Arial" panose="020B0604020202020204" pitchFamily="34" charset="0"/>
                        </a:rPr>
                        <a:t>Description</a:t>
                      </a:r>
                      <a:endParaRPr lang="en-US" sz="1200" b="1" kern="1200" dirty="0">
                        <a:solidFill>
                          <a:schemeClr val="tx1"/>
                        </a:solidFill>
                        <a:latin typeface="Arial" panose="020B0604020202020204" pitchFamily="34" charset="0"/>
                        <a:ea typeface="+mn-ea"/>
                        <a:cs typeface="Arial" panose="020B0604020202020204" pitchFamily="34" charset="0"/>
                      </a:endParaRPr>
                    </a:p>
                  </a:txBody>
                  <a:tcPr marL="0" marR="0" marT="27432" marB="27432" anchor="b">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c>
                  <a:txBody>
                    <a:bodyPr/>
                    <a:lstStyle/>
                    <a:p>
                      <a:endParaRPr lang="en-US" sz="1200" dirty="0">
                        <a:solidFill>
                          <a:schemeClr val="tx1"/>
                        </a:solidFill>
                        <a:latin typeface="Arial" panose="020B0604020202020204" pitchFamily="34" charset="0"/>
                        <a:cs typeface="Arial" panose="020B0604020202020204" pitchFamily="34" charset="0"/>
                      </a:endParaRPr>
                    </a:p>
                  </a:txBody>
                  <a:tcPr marL="0" marR="0" marT="27432" marB="27432">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rgbClr val="FF0000"/>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ctr"/>
                      <a:r>
                        <a:rPr lang="en-US" sz="1200" b="1" kern="1200" dirty="0" smtClean="0">
                          <a:solidFill>
                            <a:schemeClr val="tx1"/>
                          </a:solidFill>
                          <a:latin typeface="Arial" panose="020B0604020202020204" pitchFamily="34" charset="0"/>
                          <a:ea typeface="+mn-ea"/>
                          <a:cs typeface="Arial" panose="020B0604020202020204" pitchFamily="34" charset="0"/>
                        </a:rPr>
                        <a:t>Owner</a:t>
                      </a:r>
                    </a:p>
                  </a:txBody>
                  <a:tcPr marL="0" marR="0" marT="27432" marB="27432" anchor="b">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050" kern="1200" dirty="0" smtClean="0">
                        <a:solidFill>
                          <a:schemeClr val="tx1"/>
                        </a:solidFill>
                        <a:latin typeface="Arial" panose="020B0604020202020204" pitchFamily="34" charset="0"/>
                        <a:ea typeface="+mn-ea"/>
                        <a:cs typeface="Arial" panose="020B0604020202020204" pitchFamily="34" charset="0"/>
                      </a:endParaRPr>
                    </a:p>
                  </a:txBody>
                  <a:tcPr marL="0" marR="0" marT="27432" marB="27432" anchor="b">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noFill/>
                      <a:prstDash val="sysDash"/>
                      <a:round/>
                      <a:headEnd type="none" w="med" len="med"/>
                      <a:tailEnd type="none" w="med" len="med"/>
                    </a:lnB>
                    <a:noFill/>
                  </a:tcPr>
                </a:tc>
                <a:tc>
                  <a:txBody>
                    <a:bodyPr/>
                    <a:lstStyle/>
                    <a:p>
                      <a:pPr algn="ctr"/>
                      <a:r>
                        <a:rPr lang="en-US" sz="1200" b="1" kern="1200" dirty="0" smtClean="0">
                          <a:solidFill>
                            <a:schemeClr val="tx1"/>
                          </a:solidFill>
                          <a:latin typeface="Arial" panose="020B0604020202020204" pitchFamily="34" charset="0"/>
                          <a:ea typeface="+mn-ea"/>
                          <a:cs typeface="Arial" panose="020B0604020202020204" pitchFamily="34" charset="0"/>
                        </a:rPr>
                        <a:t>Status</a:t>
                      </a:r>
                      <a:endParaRPr lang="en-US" sz="1200" b="1" kern="1200" dirty="0">
                        <a:solidFill>
                          <a:schemeClr val="tx1"/>
                        </a:solidFill>
                        <a:latin typeface="Arial" panose="020B0604020202020204" pitchFamily="34" charset="0"/>
                        <a:ea typeface="+mn-ea"/>
                        <a:cs typeface="Arial" panose="020B0604020202020204" pitchFamily="34" charset="0"/>
                      </a:endParaRPr>
                    </a:p>
                  </a:txBody>
                  <a:tcPr marL="0" marR="0" marT="27432" marB="27432" anchor="b">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c rowSpan="5">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050" kern="1200" dirty="0">
                        <a:solidFill>
                          <a:schemeClr val="tx1"/>
                        </a:solidFill>
                        <a:latin typeface="Arial" panose="020B0604020202020204" pitchFamily="34" charset="0"/>
                        <a:ea typeface="+mn-ea"/>
                        <a:cs typeface="Arial" panose="020B0604020202020204" pitchFamily="34" charset="0"/>
                      </a:endParaRPr>
                    </a:p>
                  </a:txBody>
                  <a:tcPr marL="0" marR="0" marT="27432" marB="27432">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Arial" panose="020B0604020202020204" pitchFamily="34" charset="0"/>
                          <a:ea typeface="+mn-ea"/>
                          <a:cs typeface="Arial" panose="020B0604020202020204" pitchFamily="34" charset="0"/>
                        </a:rPr>
                        <a:t>Proposed close date</a:t>
                      </a:r>
                    </a:p>
                  </a:txBody>
                  <a:tcPr marL="0" marR="0" marT="27432" marB="27432" anchor="b">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c>
                  <a:txBody>
                    <a:bodyPr/>
                    <a:lstStyle/>
                    <a:p>
                      <a:endParaRPr lang="en-US" sz="1200" dirty="0">
                        <a:solidFill>
                          <a:schemeClr val="tx1"/>
                        </a:solidFill>
                        <a:latin typeface="Arial" panose="020B0604020202020204" pitchFamily="34" charset="0"/>
                        <a:cs typeface="Arial" panose="020B0604020202020204" pitchFamily="34" charset="0"/>
                      </a:endParaRPr>
                    </a:p>
                  </a:txBody>
                  <a:tcPr marL="0" marR="0" marT="27432" marB="27432">
                    <a:lnL w="38100" cap="flat" cmpd="sng" algn="ctr">
                      <a:no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noFill/>
                      <a:prstDash val="sysDash"/>
                      <a:round/>
                      <a:headEnd type="none" w="med" len="med"/>
                      <a:tailEnd type="none" w="med" len="med"/>
                    </a:lnB>
                    <a:noFill/>
                  </a:tcPr>
                </a:tc>
              </a:tr>
              <a:tr h="0">
                <a:tc>
                  <a:txBody>
                    <a:bodyPr/>
                    <a:lstStyle/>
                    <a:p>
                      <a:endParaRPr lang="en-US" dirty="0"/>
                    </a:p>
                  </a:txBody>
                  <a:tcPr marL="0" marR="0" marT="0" marB="0">
                    <a:lnL w="19050" cap="flat" cmpd="sng" algn="ctr">
                      <a:solidFill>
                        <a:srgbClr val="FF0000"/>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marL="0" algn="l" defTabSz="914400" rtl="0" eaLnBrk="1" latinLnBrk="0" hangingPunct="1"/>
                      <a:r>
                        <a:rPr lang="en-US" sz="1200" b="1" kern="1200" dirty="0" smtClean="0">
                          <a:solidFill>
                            <a:schemeClr val="tx1"/>
                          </a:solidFill>
                          <a:latin typeface="Arial" panose="020B0604020202020204" pitchFamily="34" charset="0"/>
                          <a:ea typeface="+mn-ea"/>
                          <a:cs typeface="Arial" panose="020B0604020202020204" pitchFamily="34" charset="0"/>
                        </a:rPr>
                        <a:t>20160107-CC-01</a:t>
                      </a:r>
                    </a:p>
                  </a:txBody>
                  <a:tcPr marL="81280" marR="8128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a:txBody>
                    <a:bodyPr/>
                    <a:lstStyle/>
                    <a:p>
                      <a:endParaRPr lang="en-US" sz="1200" dirty="0">
                        <a:solidFill>
                          <a:schemeClr val="tx1"/>
                        </a:solidFill>
                      </a:endParaRPr>
                    </a:p>
                  </a:txBody>
                  <a:tcPr marL="0" marR="0" marT="0" marB="0">
                    <a:lnL w="381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kern="1200" dirty="0" smtClean="0">
                          <a:solidFill>
                            <a:schemeClr val="tx1"/>
                          </a:solidFill>
                          <a:latin typeface="Arial" panose="020B0604020202020204" pitchFamily="34" charset="0"/>
                          <a:ea typeface="+mn-ea"/>
                          <a:cs typeface="Arial" panose="020B0604020202020204" pitchFamily="34" charset="0"/>
                        </a:rPr>
                        <a:t>Capital Monitoring</a:t>
                      </a:r>
                      <a:r>
                        <a:rPr lang="en-US" sz="1050" kern="1200" baseline="0" dirty="0" smtClean="0">
                          <a:solidFill>
                            <a:schemeClr val="tx1"/>
                          </a:solidFill>
                          <a:latin typeface="Arial" panose="020B0604020202020204" pitchFamily="34" charset="0"/>
                          <a:ea typeface="+mn-ea"/>
                          <a:cs typeface="Arial" panose="020B0604020202020204" pitchFamily="34" charset="0"/>
                        </a:rPr>
                        <a:t> Report to be provided to the Capital Committee, ALCO and the Board on monthly basis</a:t>
                      </a:r>
                      <a:endParaRPr lang="en-US" sz="1050" kern="1200" dirty="0" smtClean="0">
                        <a:solidFill>
                          <a:schemeClr val="tx1"/>
                        </a:solidFill>
                        <a:latin typeface="Arial" panose="020B0604020202020204" pitchFamily="34" charset="0"/>
                        <a:ea typeface="+mn-ea"/>
                        <a:cs typeface="Arial" panose="020B0604020202020204" pitchFamily="34" charset="0"/>
                      </a:endParaRPr>
                    </a:p>
                  </a:txBody>
                  <a:tcPr marL="0" marR="0" marT="27432" marB="27432"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175" cap="flat" cmpd="sng" algn="ctr">
                      <a:solidFill>
                        <a:srgbClr val="FF0000"/>
                      </a:solidFill>
                      <a:prstDash val="solid"/>
                      <a:round/>
                      <a:headEnd type="none" w="med" len="med"/>
                      <a:tailEnd type="none" w="med" len="med"/>
                    </a:lnT>
                    <a:lnB w="12700" cap="flat" cmpd="sng" algn="ctr">
                      <a:noFill/>
                      <a:prstDash val="sysDash"/>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050" kern="1200" dirty="0">
                        <a:solidFill>
                          <a:schemeClr val="tx1"/>
                        </a:solidFill>
                        <a:latin typeface="Arial" panose="020B0604020202020204" pitchFamily="34" charset="0"/>
                        <a:ea typeface="+mn-ea"/>
                        <a:cs typeface="Arial" panose="020B0604020202020204" pitchFamily="34" charset="0"/>
                      </a:endParaRPr>
                    </a:p>
                  </a:txBody>
                  <a:tcPr marL="0" marR="0" marT="27432" marB="27432"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kern="1200" dirty="0" smtClean="0">
                          <a:solidFill>
                            <a:schemeClr val="tx1"/>
                          </a:solidFill>
                          <a:latin typeface="Arial" panose="020B0604020202020204" pitchFamily="34" charset="0"/>
                          <a:ea typeface="+mn-ea"/>
                          <a:cs typeface="Arial" panose="020B0604020202020204" pitchFamily="34" charset="0"/>
                        </a:rPr>
                        <a:t>Brian Eller</a:t>
                      </a:r>
                      <a:endParaRPr lang="en-US" sz="1050" kern="1200" dirty="0">
                        <a:solidFill>
                          <a:schemeClr val="tx1"/>
                        </a:solidFill>
                        <a:latin typeface="Arial" panose="020B0604020202020204" pitchFamily="34" charset="0"/>
                        <a:ea typeface="+mn-ea"/>
                        <a:cs typeface="Arial" panose="020B0604020202020204" pitchFamily="34" charset="0"/>
                      </a:endParaRPr>
                    </a:p>
                  </a:txBody>
                  <a:tcPr marL="0" marR="0" marT="27432" marB="27432"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175" cap="flat" cmpd="sng" algn="ctr">
                      <a:solidFill>
                        <a:srgbClr val="FF0000"/>
                      </a:solidFill>
                      <a:prstDash val="solid"/>
                      <a:round/>
                      <a:headEnd type="none" w="med" len="med"/>
                      <a:tailEnd type="none" w="med" len="med"/>
                    </a:lnT>
                    <a:lnB w="12700" cap="flat" cmpd="sng" algn="ctr">
                      <a:noFill/>
                      <a:prstDash val="sysDash"/>
                      <a:round/>
                      <a:headEnd type="none" w="med" len="med"/>
                      <a:tailEnd type="none" w="med" len="med"/>
                    </a:lnB>
                    <a:noFill/>
                  </a:tcPr>
                </a:tc>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00" kern="1200" dirty="0">
                        <a:solidFill>
                          <a:schemeClr val="tx1"/>
                        </a:solidFill>
                        <a:latin typeface="Arial" panose="020B0604020202020204" pitchFamily="34" charset="0"/>
                        <a:ea typeface="+mn-ea"/>
                        <a:cs typeface="Arial" panose="020B0604020202020204" pitchFamily="34" charset="0"/>
                      </a:endParaRPr>
                    </a:p>
                  </a:txBody>
                  <a:tcPr marL="0" marR="0" marT="27432" marB="27432"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175"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kern="1200" dirty="0" smtClean="0">
                          <a:solidFill>
                            <a:schemeClr val="tx1"/>
                          </a:solidFill>
                          <a:latin typeface="Arial" panose="020B0604020202020204" pitchFamily="34" charset="0"/>
                          <a:ea typeface="+mn-ea"/>
                          <a:cs typeface="Arial" panose="020B0604020202020204" pitchFamily="34" charset="0"/>
                        </a:rPr>
                        <a:t>Open</a:t>
                      </a:r>
                      <a:endParaRPr lang="en-US" sz="1050" kern="1200" dirty="0">
                        <a:solidFill>
                          <a:schemeClr val="tx1"/>
                        </a:solidFill>
                        <a:latin typeface="Arial" panose="020B0604020202020204" pitchFamily="34" charset="0"/>
                        <a:ea typeface="+mn-ea"/>
                        <a:cs typeface="Arial" panose="020B0604020202020204" pitchFamily="34" charset="0"/>
                      </a:endParaRPr>
                    </a:p>
                  </a:txBody>
                  <a:tcPr marL="0" marR="0" marT="27432" marB="27432"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175" cap="flat" cmpd="sng" algn="ctr">
                      <a:solidFill>
                        <a:srgbClr val="FF0000"/>
                      </a:solidFill>
                      <a:prstDash val="solid"/>
                      <a:round/>
                      <a:headEnd type="none" w="med" len="med"/>
                      <a:tailEnd type="none" w="med" len="med"/>
                    </a:lnT>
                    <a:lnB w="12700" cap="flat" cmpd="sng" algn="ctr">
                      <a:noFill/>
                      <a:prstDash val="sysDash"/>
                      <a:round/>
                      <a:headEnd type="none" w="med" len="med"/>
                      <a:tailEnd type="none" w="med" len="med"/>
                    </a:lnB>
                    <a:noFill/>
                  </a:tcPr>
                </a:tc>
                <a:tc vMerge="1">
                  <a:txBody>
                    <a:bodyPr/>
                    <a:lstStyle/>
                    <a:p>
                      <a:pPr marL="0" algn="ctr" defTabSz="457200" rtl="0" eaLnBrk="1" latinLnBrk="0" hangingPunct="1"/>
                      <a:endParaRPr lang="en-US" sz="1050" kern="1200" dirty="0">
                        <a:solidFill>
                          <a:schemeClr val="tx1"/>
                        </a:solidFill>
                        <a:latin typeface="Arial" panose="020B0604020202020204" pitchFamily="34" charset="0"/>
                        <a:ea typeface="+mn-ea"/>
                        <a:cs typeface="Arial" panose="020B0604020202020204" pitchFamily="34" charset="0"/>
                      </a:endParaRPr>
                    </a:p>
                  </a:txBody>
                  <a:tcPr marL="0" marR="0" marT="27432" marB="27432"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kern="1200" dirty="0" smtClean="0">
                          <a:solidFill>
                            <a:schemeClr val="tx1"/>
                          </a:solidFill>
                          <a:latin typeface="Arial" panose="020B0604020202020204" pitchFamily="34" charset="0"/>
                          <a:ea typeface="+mn-ea"/>
                          <a:cs typeface="Arial" panose="020B0604020202020204" pitchFamily="34" charset="0"/>
                        </a:rPr>
                        <a:t>02/28/2016</a:t>
                      </a:r>
                      <a:endParaRPr lang="en-US" sz="1050" kern="1200" dirty="0">
                        <a:solidFill>
                          <a:schemeClr val="tx1"/>
                        </a:solidFill>
                        <a:latin typeface="Arial" panose="020B0604020202020204" pitchFamily="34" charset="0"/>
                        <a:ea typeface="+mn-ea"/>
                        <a:cs typeface="Arial" panose="020B0604020202020204" pitchFamily="34" charset="0"/>
                      </a:endParaRPr>
                    </a:p>
                  </a:txBody>
                  <a:tcPr marL="0" marR="0" marT="27432" marB="27432"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175" cap="flat" cmpd="sng" algn="ctr">
                      <a:solidFill>
                        <a:srgbClr val="FF0000"/>
                      </a:solidFill>
                      <a:prstDash val="solid"/>
                      <a:round/>
                      <a:headEnd type="none" w="med" len="med"/>
                      <a:tailEnd type="none" w="med" len="med"/>
                    </a:lnT>
                    <a:lnB w="12700" cap="flat" cmpd="sng" algn="ctr">
                      <a:noFill/>
                      <a:prstDash val="sysDash"/>
                      <a:round/>
                      <a:headEnd type="none" w="med" len="med"/>
                      <a:tailEnd type="none" w="med" len="med"/>
                    </a:lnB>
                    <a:noFill/>
                  </a:tcPr>
                </a:tc>
                <a:tc>
                  <a:txBody>
                    <a:bodyPr/>
                    <a:lstStyle/>
                    <a:p>
                      <a:endParaRPr lang="en-US" sz="1600" dirty="0"/>
                    </a:p>
                  </a:txBody>
                  <a:tcPr marL="0" marR="0" marT="0" marB="0">
                    <a:lnL w="38100" cap="flat" cmpd="sng" algn="ctr">
                      <a:noFill/>
                      <a:prstDash val="solid"/>
                      <a:round/>
                      <a:headEnd type="none" w="med" len="med"/>
                      <a:tailEnd type="none" w="med" len="med"/>
                    </a:lnL>
                    <a:lnR w="19050" cap="flat" cmpd="sng" algn="ctr">
                      <a:solidFill>
                        <a:srgbClr val="FF0000"/>
                      </a:solid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noFill/>
                  </a:tcPr>
                </a:tc>
              </a:tr>
              <a:tr h="534924">
                <a:tc>
                  <a:txBody>
                    <a:bodyPr/>
                    <a:lstStyle/>
                    <a:p>
                      <a:endParaRPr lang="en-US" dirty="0"/>
                    </a:p>
                  </a:txBody>
                  <a:tcPr marL="0" marR="0" marT="0" marB="0">
                    <a:lnL w="19050" cap="flat" cmpd="sng" algn="ctr">
                      <a:solidFill>
                        <a:srgbClr val="FF0000"/>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Arial" panose="020B0604020202020204" pitchFamily="34" charset="0"/>
                          <a:ea typeface="+mn-ea"/>
                          <a:cs typeface="Arial" panose="020B0604020202020204" pitchFamily="34" charset="0"/>
                        </a:rPr>
                        <a:t>20160107-CC-02</a:t>
                      </a:r>
                    </a:p>
                  </a:txBody>
                  <a:tcPr marL="81280" marR="8128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a:txBody>
                    <a:bodyPr/>
                    <a:lstStyle/>
                    <a:p>
                      <a:endParaRPr lang="en-US" sz="1200" dirty="0">
                        <a:solidFill>
                          <a:schemeClr val="tx1"/>
                        </a:solidFill>
                      </a:endParaRPr>
                    </a:p>
                  </a:txBody>
                  <a:tcPr marL="0" marR="0" marT="0" marB="0">
                    <a:lnL w="381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kern="1200" dirty="0" smtClean="0">
                          <a:solidFill>
                            <a:schemeClr val="tx1"/>
                          </a:solidFill>
                          <a:latin typeface="Arial" panose="020B0604020202020204" pitchFamily="34" charset="0"/>
                          <a:ea typeface="+mn-ea"/>
                          <a:cs typeface="Arial" panose="020B0604020202020204" pitchFamily="34" charset="0"/>
                        </a:rPr>
                        <a:t>Share a one-page summary of the analysis for use by SC’s Compensation Committee to support Equity Compensation</a:t>
                      </a:r>
                      <a:r>
                        <a:rPr lang="en-US" sz="1050" kern="1200" baseline="0" dirty="0" smtClean="0">
                          <a:solidFill>
                            <a:schemeClr val="tx1"/>
                          </a:solidFill>
                          <a:latin typeface="Arial" panose="020B0604020202020204" pitchFamily="34" charset="0"/>
                          <a:ea typeface="+mn-ea"/>
                          <a:cs typeface="Arial" panose="020B0604020202020204" pitchFamily="34" charset="0"/>
                        </a:rPr>
                        <a:t> questions.</a:t>
                      </a:r>
                      <a:endParaRPr lang="en-US" sz="1050" kern="1200" dirty="0" smtClean="0">
                        <a:solidFill>
                          <a:schemeClr val="tx1"/>
                        </a:solidFill>
                        <a:latin typeface="Arial" panose="020B0604020202020204" pitchFamily="34" charset="0"/>
                        <a:ea typeface="+mn-ea"/>
                        <a:cs typeface="Arial" panose="020B0604020202020204" pitchFamily="34" charset="0"/>
                      </a:endParaRPr>
                    </a:p>
                  </a:txBody>
                  <a:tcPr marL="0" marR="0" marT="27432" marB="27432"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noFill/>
                      <a:prstDash val="sysDash"/>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050" kern="1200" dirty="0">
                        <a:solidFill>
                          <a:schemeClr val="tx1"/>
                        </a:solidFill>
                        <a:latin typeface="Arial" panose="020B0604020202020204" pitchFamily="34" charset="0"/>
                        <a:ea typeface="+mn-ea"/>
                        <a:cs typeface="Arial" panose="020B0604020202020204" pitchFamily="34" charset="0"/>
                      </a:endParaRPr>
                    </a:p>
                  </a:txBody>
                  <a:tcPr marL="0" marR="0" marT="27432" marB="27432"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kern="1200" dirty="0" smtClean="0">
                          <a:solidFill>
                            <a:schemeClr val="tx1"/>
                          </a:solidFill>
                          <a:latin typeface="Arial" panose="020B0604020202020204" pitchFamily="34" charset="0"/>
                          <a:ea typeface="+mn-ea"/>
                          <a:cs typeface="Arial" panose="020B0604020202020204" pitchFamily="34" charset="0"/>
                        </a:rPr>
                        <a:t>Bart Simon</a:t>
                      </a:r>
                      <a:endParaRPr lang="en-US" sz="1050" kern="1200" dirty="0">
                        <a:solidFill>
                          <a:schemeClr val="tx1"/>
                        </a:solidFill>
                        <a:latin typeface="Arial" panose="020B0604020202020204" pitchFamily="34" charset="0"/>
                        <a:ea typeface="+mn-ea"/>
                        <a:cs typeface="Arial" panose="020B0604020202020204" pitchFamily="34" charset="0"/>
                      </a:endParaRPr>
                    </a:p>
                  </a:txBody>
                  <a:tcPr marL="0" marR="0" marT="27432" marB="27432"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noFill/>
                      <a:prstDash val="sysDash"/>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00" kern="1200" dirty="0">
                        <a:solidFill>
                          <a:schemeClr val="tx1"/>
                        </a:solidFill>
                        <a:latin typeface="Arial" panose="020B0604020202020204" pitchFamily="34" charset="0"/>
                        <a:ea typeface="+mn-ea"/>
                        <a:cs typeface="Arial" panose="020B0604020202020204" pitchFamily="34" charset="0"/>
                      </a:endParaRPr>
                    </a:p>
                  </a:txBody>
                  <a:tcPr marL="0" marR="0" marT="27432" marB="27432"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kern="1200" dirty="0" smtClean="0">
                          <a:solidFill>
                            <a:schemeClr val="tx1"/>
                          </a:solidFill>
                          <a:latin typeface="Arial" panose="020B0604020202020204" pitchFamily="34" charset="0"/>
                          <a:ea typeface="+mn-ea"/>
                          <a:cs typeface="Arial" panose="020B0604020202020204" pitchFamily="34" charset="0"/>
                        </a:rPr>
                        <a:t>Open</a:t>
                      </a:r>
                      <a:endParaRPr lang="en-US" sz="1050" kern="1200" dirty="0">
                        <a:solidFill>
                          <a:schemeClr val="tx1"/>
                        </a:solidFill>
                        <a:latin typeface="Arial" panose="020B0604020202020204" pitchFamily="34" charset="0"/>
                        <a:ea typeface="+mn-ea"/>
                        <a:cs typeface="Arial" panose="020B0604020202020204" pitchFamily="34" charset="0"/>
                      </a:endParaRPr>
                    </a:p>
                  </a:txBody>
                  <a:tcPr marL="0" marR="0" marT="27432" marB="27432"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noFill/>
                      <a:prstDash val="sysDash"/>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050" kern="1200" dirty="0">
                        <a:solidFill>
                          <a:schemeClr val="tx1"/>
                        </a:solidFill>
                        <a:latin typeface="Arial" panose="020B0604020202020204" pitchFamily="34" charset="0"/>
                        <a:ea typeface="+mn-ea"/>
                        <a:cs typeface="Arial" panose="020B0604020202020204" pitchFamily="34" charset="0"/>
                      </a:endParaRPr>
                    </a:p>
                  </a:txBody>
                  <a:tcPr marL="0" marR="0" marT="27432" marB="27432"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3175" cap="flat" cmpd="sng" algn="ctr">
                      <a:no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kern="1200" dirty="0" smtClean="0">
                          <a:solidFill>
                            <a:schemeClr val="tx1"/>
                          </a:solidFill>
                          <a:latin typeface="Arial" panose="020B0604020202020204" pitchFamily="34" charset="0"/>
                          <a:ea typeface="+mn-ea"/>
                          <a:cs typeface="Arial" panose="020B0604020202020204" pitchFamily="34" charset="0"/>
                        </a:rPr>
                        <a:t>02/10/2016</a:t>
                      </a:r>
                      <a:endParaRPr lang="en-US" sz="1050" kern="1200" dirty="0">
                        <a:solidFill>
                          <a:schemeClr val="tx1"/>
                        </a:solidFill>
                        <a:latin typeface="Arial" panose="020B0604020202020204" pitchFamily="34" charset="0"/>
                        <a:ea typeface="+mn-ea"/>
                        <a:cs typeface="Arial" panose="020B0604020202020204" pitchFamily="34" charset="0"/>
                      </a:endParaRPr>
                    </a:p>
                  </a:txBody>
                  <a:tcPr marL="0" marR="0" marT="27432" marB="27432"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noFill/>
                      <a:prstDash val="sysDash"/>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0" marR="0" marT="0" marB="0">
                    <a:lnL w="38100" cap="flat" cmpd="sng" algn="ctr">
                      <a:noFill/>
                      <a:prstDash val="solid"/>
                      <a:round/>
                      <a:headEnd type="none" w="med" len="med"/>
                      <a:tailEnd type="none" w="med" len="med"/>
                    </a:lnL>
                    <a:lnR w="19050" cap="flat" cmpd="sng" algn="ctr">
                      <a:solidFill>
                        <a:srgbClr val="FF0000"/>
                      </a:solid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noFill/>
                  </a:tcPr>
                </a:tc>
              </a:tr>
              <a:tr h="186690">
                <a:tc>
                  <a:txBody>
                    <a:bodyPr/>
                    <a:lstStyle/>
                    <a:p>
                      <a:endParaRPr lang="en-US" dirty="0"/>
                    </a:p>
                  </a:txBody>
                  <a:tcPr marL="0" marR="0" marT="0" marB="0">
                    <a:lnL w="19050" cap="flat" cmpd="sng" algn="ctr">
                      <a:solidFill>
                        <a:srgbClr val="FF0000"/>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Arial" panose="020B0604020202020204" pitchFamily="34" charset="0"/>
                          <a:ea typeface="+mn-ea"/>
                          <a:cs typeface="Arial" panose="020B0604020202020204" pitchFamily="34" charset="0"/>
                        </a:rPr>
                        <a:t>20160107-CC-03</a:t>
                      </a:r>
                    </a:p>
                  </a:txBody>
                  <a:tcPr marL="81280" marR="8128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a:txBody>
                    <a:bodyPr/>
                    <a:lstStyle/>
                    <a:p>
                      <a:endParaRPr lang="en-US" sz="1200" dirty="0">
                        <a:solidFill>
                          <a:schemeClr val="tx1"/>
                        </a:solidFill>
                      </a:endParaRPr>
                    </a:p>
                  </a:txBody>
                  <a:tcPr marL="0" marR="0" marT="0" marB="0">
                    <a:lnL w="381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kern="1200" dirty="0" smtClean="0">
                          <a:solidFill>
                            <a:schemeClr val="tx1"/>
                          </a:solidFill>
                          <a:latin typeface="Arial" panose="020B0604020202020204" pitchFamily="34" charset="0"/>
                          <a:ea typeface="+mn-ea"/>
                          <a:cs typeface="Arial" panose="020B0604020202020204" pitchFamily="34" charset="0"/>
                        </a:rPr>
                        <a:t>Provide cover note to Risk Committee of SR 15-19</a:t>
                      </a:r>
                      <a:r>
                        <a:rPr lang="en-US" sz="1050" kern="1200" baseline="0" dirty="0" smtClean="0">
                          <a:solidFill>
                            <a:schemeClr val="tx1"/>
                          </a:solidFill>
                          <a:latin typeface="Arial" panose="020B0604020202020204" pitchFamily="34" charset="0"/>
                          <a:ea typeface="+mn-ea"/>
                          <a:cs typeface="Arial" panose="020B0604020202020204" pitchFamily="34" charset="0"/>
                        </a:rPr>
                        <a:t> that support no specific updates required for capital planning procedures</a:t>
                      </a:r>
                      <a:endParaRPr lang="en-US" sz="1050" kern="1200" dirty="0" smtClean="0">
                        <a:solidFill>
                          <a:schemeClr val="tx1"/>
                        </a:solidFill>
                        <a:latin typeface="Arial" panose="020B0604020202020204" pitchFamily="34" charset="0"/>
                        <a:ea typeface="+mn-ea"/>
                        <a:cs typeface="Arial" panose="020B0604020202020204" pitchFamily="34" charset="0"/>
                      </a:endParaRPr>
                    </a:p>
                  </a:txBody>
                  <a:tcPr marL="0" marR="0" marT="27432" marB="27432"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050" kern="1200" dirty="0">
                        <a:solidFill>
                          <a:schemeClr val="tx1"/>
                        </a:solidFill>
                        <a:latin typeface="Arial" panose="020B0604020202020204" pitchFamily="34" charset="0"/>
                        <a:ea typeface="+mn-ea"/>
                        <a:cs typeface="Arial" panose="020B0604020202020204" pitchFamily="34" charset="0"/>
                      </a:endParaRPr>
                    </a:p>
                  </a:txBody>
                  <a:tcPr marL="0" marR="0" marT="27432" marB="27432"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kern="1200" dirty="0" smtClean="0">
                          <a:solidFill>
                            <a:schemeClr val="tx1"/>
                          </a:solidFill>
                          <a:latin typeface="Arial" panose="020B0604020202020204" pitchFamily="34" charset="0"/>
                          <a:ea typeface="+mn-ea"/>
                          <a:cs typeface="Arial" panose="020B0604020202020204" pitchFamily="34" charset="0"/>
                        </a:rPr>
                        <a:t>Brian Eller</a:t>
                      </a:r>
                      <a:endParaRPr lang="en-US" sz="1050" kern="1200" dirty="0">
                        <a:solidFill>
                          <a:schemeClr val="tx1"/>
                        </a:solidFill>
                        <a:latin typeface="Arial" panose="020B0604020202020204" pitchFamily="34" charset="0"/>
                        <a:ea typeface="+mn-ea"/>
                        <a:cs typeface="Arial" panose="020B0604020202020204" pitchFamily="34" charset="0"/>
                      </a:endParaRPr>
                    </a:p>
                  </a:txBody>
                  <a:tcPr marL="0" marR="0" marT="27432" marB="27432"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00" kern="1200" dirty="0">
                        <a:solidFill>
                          <a:schemeClr val="tx1"/>
                        </a:solidFill>
                        <a:latin typeface="Arial" panose="020B0604020202020204" pitchFamily="34" charset="0"/>
                        <a:ea typeface="+mn-ea"/>
                        <a:cs typeface="Arial" panose="020B0604020202020204" pitchFamily="34" charset="0"/>
                      </a:endParaRPr>
                    </a:p>
                  </a:txBody>
                  <a:tcPr marL="0" marR="0" marT="27432" marB="27432"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kern="1200" dirty="0" smtClean="0">
                          <a:solidFill>
                            <a:schemeClr val="tx1"/>
                          </a:solidFill>
                          <a:latin typeface="Arial" panose="020B0604020202020204" pitchFamily="34" charset="0"/>
                          <a:ea typeface="+mn-ea"/>
                          <a:cs typeface="Arial" panose="020B0604020202020204" pitchFamily="34" charset="0"/>
                        </a:rPr>
                        <a:t>Open</a:t>
                      </a:r>
                      <a:endParaRPr lang="en-US" sz="1050" kern="1200" dirty="0">
                        <a:solidFill>
                          <a:schemeClr val="tx1"/>
                        </a:solidFill>
                        <a:latin typeface="Arial" panose="020B0604020202020204" pitchFamily="34" charset="0"/>
                        <a:ea typeface="+mn-ea"/>
                        <a:cs typeface="Arial" panose="020B0604020202020204" pitchFamily="34" charset="0"/>
                      </a:endParaRPr>
                    </a:p>
                  </a:txBody>
                  <a:tcPr marL="0" marR="0" marT="27432" marB="27432"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050" kern="1200" dirty="0">
                        <a:solidFill>
                          <a:schemeClr val="tx1"/>
                        </a:solidFill>
                        <a:latin typeface="Arial" panose="020B0604020202020204" pitchFamily="34" charset="0"/>
                        <a:ea typeface="+mn-ea"/>
                        <a:cs typeface="Arial" panose="020B0604020202020204" pitchFamily="34" charset="0"/>
                      </a:endParaRPr>
                    </a:p>
                  </a:txBody>
                  <a:tcPr marL="0" marR="0" marT="27432" marB="27432"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kern="1200" dirty="0" smtClean="0">
                          <a:solidFill>
                            <a:schemeClr val="tx1"/>
                          </a:solidFill>
                          <a:latin typeface="Arial" panose="020B0604020202020204" pitchFamily="34" charset="0"/>
                          <a:ea typeface="+mn-ea"/>
                          <a:cs typeface="Arial" panose="020B0604020202020204" pitchFamily="34" charset="0"/>
                        </a:rPr>
                        <a:t>02/10/2016</a:t>
                      </a:r>
                      <a:endParaRPr lang="en-US" sz="1050" kern="1200" dirty="0">
                        <a:solidFill>
                          <a:schemeClr val="tx1"/>
                        </a:solidFill>
                        <a:latin typeface="Arial" panose="020B0604020202020204" pitchFamily="34" charset="0"/>
                        <a:ea typeface="+mn-ea"/>
                        <a:cs typeface="Arial" panose="020B0604020202020204" pitchFamily="34" charset="0"/>
                      </a:endParaRPr>
                    </a:p>
                  </a:txBody>
                  <a:tcPr marL="0" marR="0" marT="27432" marB="27432"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endParaRPr lang="en-US" sz="1600" dirty="0"/>
                    </a:p>
                  </a:txBody>
                  <a:tcPr marL="0" marR="0" marT="0" marB="0">
                    <a:lnL w="38100" cap="flat" cmpd="sng" algn="ctr">
                      <a:noFill/>
                      <a:prstDash val="solid"/>
                      <a:round/>
                      <a:headEnd type="none" w="med" len="med"/>
                      <a:tailEnd type="none" w="med" len="med"/>
                    </a:lnL>
                    <a:lnR w="19050" cap="flat" cmpd="sng" algn="ctr">
                      <a:solidFill>
                        <a:srgbClr val="FF0000"/>
                      </a:solid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noFill/>
                  </a:tcPr>
                </a:tc>
              </a:tr>
              <a:tr h="273177">
                <a:tc>
                  <a:txBody>
                    <a:bodyPr/>
                    <a:lstStyle/>
                    <a:p>
                      <a:endParaRPr lang="en-US" dirty="0"/>
                    </a:p>
                  </a:txBody>
                  <a:tcPr marL="0" marR="0" marT="0" marB="0">
                    <a:lnL w="19050" cap="flat" cmpd="sng" algn="ctr">
                      <a:solidFill>
                        <a:srgbClr val="FF0000"/>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Arial" panose="020B0604020202020204" pitchFamily="34" charset="0"/>
                          <a:ea typeface="+mn-ea"/>
                          <a:cs typeface="Arial" panose="020B0604020202020204" pitchFamily="34" charset="0"/>
                        </a:rPr>
                        <a:t>20160107-CC-04</a:t>
                      </a:r>
                    </a:p>
                  </a:txBody>
                  <a:tcPr marL="81280" marR="8128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a:txBody>
                    <a:bodyPr/>
                    <a:lstStyle/>
                    <a:p>
                      <a:endParaRPr lang="en-US" sz="1200" dirty="0">
                        <a:solidFill>
                          <a:schemeClr val="tx1"/>
                        </a:solidFill>
                      </a:endParaRPr>
                    </a:p>
                  </a:txBody>
                  <a:tcPr marL="0" marR="0" marT="0" marB="0">
                    <a:lnL w="381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kern="1200" dirty="0" smtClean="0">
                          <a:solidFill>
                            <a:schemeClr val="tx1"/>
                          </a:solidFill>
                          <a:latin typeface="Arial" panose="020B0604020202020204" pitchFamily="34" charset="0"/>
                          <a:ea typeface="+mn-ea"/>
                          <a:cs typeface="Arial" panose="020B0604020202020204" pitchFamily="34" charset="0"/>
                        </a:rPr>
                        <a:t>Outstanding</a:t>
                      </a:r>
                      <a:r>
                        <a:rPr lang="en-US" sz="1050" kern="1200" baseline="0" dirty="0" smtClean="0">
                          <a:solidFill>
                            <a:schemeClr val="tx1"/>
                          </a:solidFill>
                          <a:latin typeface="Arial" panose="020B0604020202020204" pitchFamily="34" charset="0"/>
                          <a:ea typeface="+mn-ea"/>
                          <a:cs typeface="Arial" panose="020B0604020202020204" pitchFamily="34" charset="0"/>
                        </a:rPr>
                        <a:t> matters for CCAR 2016 submission by April 5</a:t>
                      </a:r>
                      <a:r>
                        <a:rPr lang="en-US" sz="1050" kern="1200" baseline="30000" dirty="0" smtClean="0">
                          <a:solidFill>
                            <a:schemeClr val="tx1"/>
                          </a:solidFill>
                          <a:latin typeface="Arial" panose="020B0604020202020204" pitchFamily="34" charset="0"/>
                          <a:ea typeface="+mn-ea"/>
                          <a:cs typeface="Arial" panose="020B0604020202020204" pitchFamily="34" charset="0"/>
                        </a:rPr>
                        <a:t>th</a:t>
                      </a:r>
                      <a:r>
                        <a:rPr lang="en-US" sz="1050" kern="1200" baseline="0" dirty="0" smtClean="0">
                          <a:solidFill>
                            <a:schemeClr val="tx1"/>
                          </a:solidFill>
                          <a:latin typeface="Arial" panose="020B0604020202020204" pitchFamily="34" charset="0"/>
                          <a:ea typeface="+mn-ea"/>
                          <a:cs typeface="Arial" panose="020B0604020202020204" pitchFamily="34" charset="0"/>
                        </a:rPr>
                        <a:t> to be compiled and provided with BOD materials for End of March approval meeting of CCAR submission</a:t>
                      </a:r>
                      <a:endParaRPr lang="en-US" sz="1050" kern="1200" dirty="0" smtClean="0">
                        <a:solidFill>
                          <a:schemeClr val="tx1"/>
                        </a:solidFill>
                        <a:latin typeface="Arial" panose="020B0604020202020204" pitchFamily="34" charset="0"/>
                        <a:ea typeface="+mn-ea"/>
                        <a:cs typeface="Arial" panose="020B0604020202020204" pitchFamily="34" charset="0"/>
                      </a:endParaRPr>
                    </a:p>
                  </a:txBody>
                  <a:tcPr marL="0" marR="0" marT="27432" marB="27432"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050" kern="1200" dirty="0">
                        <a:solidFill>
                          <a:schemeClr val="tx1"/>
                        </a:solidFill>
                        <a:latin typeface="Arial" panose="020B0604020202020204" pitchFamily="34" charset="0"/>
                        <a:ea typeface="+mn-ea"/>
                        <a:cs typeface="Arial" panose="020B0604020202020204" pitchFamily="34" charset="0"/>
                      </a:endParaRPr>
                    </a:p>
                  </a:txBody>
                  <a:tcPr marL="0" marR="0" marT="27432" marB="27432"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kern="1200" dirty="0" smtClean="0">
                          <a:solidFill>
                            <a:schemeClr val="tx1"/>
                          </a:solidFill>
                          <a:latin typeface="Arial" panose="020B0604020202020204" pitchFamily="34" charset="0"/>
                          <a:ea typeface="+mn-ea"/>
                          <a:cs typeface="Arial" panose="020B0604020202020204" pitchFamily="34" charset="0"/>
                        </a:rPr>
                        <a:t>Brian Eller</a:t>
                      </a:r>
                      <a:endParaRPr lang="en-US" sz="1050" kern="1200" dirty="0">
                        <a:solidFill>
                          <a:schemeClr val="tx1"/>
                        </a:solidFill>
                        <a:latin typeface="Arial" panose="020B0604020202020204" pitchFamily="34" charset="0"/>
                        <a:ea typeface="+mn-ea"/>
                        <a:cs typeface="Arial" panose="020B0604020202020204" pitchFamily="34" charset="0"/>
                      </a:endParaRPr>
                    </a:p>
                  </a:txBody>
                  <a:tcPr marL="0" marR="0" marT="27432" marB="27432"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00" kern="1200" dirty="0">
                        <a:solidFill>
                          <a:schemeClr val="tx1"/>
                        </a:solidFill>
                        <a:latin typeface="Arial" panose="020B0604020202020204" pitchFamily="34" charset="0"/>
                        <a:ea typeface="+mn-ea"/>
                        <a:cs typeface="Arial" panose="020B0604020202020204" pitchFamily="34" charset="0"/>
                      </a:endParaRPr>
                    </a:p>
                  </a:txBody>
                  <a:tcPr marL="0" marR="0" marT="27432" marB="27432"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kern="1200" dirty="0" smtClean="0">
                          <a:solidFill>
                            <a:schemeClr val="tx1"/>
                          </a:solidFill>
                          <a:latin typeface="Arial" panose="020B0604020202020204" pitchFamily="34" charset="0"/>
                          <a:ea typeface="+mn-ea"/>
                          <a:cs typeface="Arial" panose="020B0604020202020204" pitchFamily="34" charset="0"/>
                        </a:rPr>
                        <a:t>Open</a:t>
                      </a:r>
                      <a:endParaRPr lang="en-US" sz="1050" kern="1200" dirty="0">
                        <a:solidFill>
                          <a:schemeClr val="tx1"/>
                        </a:solidFill>
                        <a:latin typeface="Arial" panose="020B0604020202020204" pitchFamily="34" charset="0"/>
                        <a:ea typeface="+mn-ea"/>
                        <a:cs typeface="Arial" panose="020B0604020202020204" pitchFamily="34" charset="0"/>
                      </a:endParaRPr>
                    </a:p>
                  </a:txBody>
                  <a:tcPr marL="0" marR="0" marT="27432" marB="27432"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050" kern="1200" dirty="0">
                        <a:solidFill>
                          <a:schemeClr val="tx1"/>
                        </a:solidFill>
                        <a:latin typeface="Arial" panose="020B0604020202020204" pitchFamily="34" charset="0"/>
                        <a:ea typeface="+mn-ea"/>
                        <a:cs typeface="Arial" panose="020B0604020202020204" pitchFamily="34" charset="0"/>
                      </a:endParaRPr>
                    </a:p>
                  </a:txBody>
                  <a:tcPr marL="0" marR="0" marT="27432" marB="27432"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kern="1200" dirty="0" smtClean="0">
                          <a:solidFill>
                            <a:schemeClr val="tx1"/>
                          </a:solidFill>
                          <a:latin typeface="Arial" panose="020B0604020202020204" pitchFamily="34" charset="0"/>
                          <a:ea typeface="+mn-ea"/>
                          <a:cs typeface="Arial" panose="020B0604020202020204" pitchFamily="34" charset="0"/>
                        </a:rPr>
                        <a:t>03/21/2016</a:t>
                      </a:r>
                      <a:endParaRPr lang="en-US" sz="1050" kern="1200" dirty="0">
                        <a:solidFill>
                          <a:schemeClr val="tx1"/>
                        </a:solidFill>
                        <a:latin typeface="Arial" panose="020B0604020202020204" pitchFamily="34" charset="0"/>
                        <a:ea typeface="+mn-ea"/>
                        <a:cs typeface="Arial" panose="020B0604020202020204" pitchFamily="34" charset="0"/>
                      </a:endParaRPr>
                    </a:p>
                  </a:txBody>
                  <a:tcPr marL="0" marR="0" marT="27432" marB="27432"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0" marR="0" marT="0" marB="0">
                    <a:lnL w="38100" cap="flat" cmpd="sng" algn="ctr">
                      <a:noFill/>
                      <a:prstDash val="solid"/>
                      <a:round/>
                      <a:headEnd type="none" w="med" len="med"/>
                      <a:tailEnd type="none" w="med" len="med"/>
                    </a:lnL>
                    <a:lnR w="19050" cap="flat" cmpd="sng" algn="ctr">
                      <a:solidFill>
                        <a:srgbClr val="FF0000"/>
                      </a:solid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noFill/>
                  </a:tcPr>
                </a:tc>
              </a:tr>
              <a:tr h="91440">
                <a:tc>
                  <a:txBody>
                    <a:bodyPr/>
                    <a:lstStyle/>
                    <a:p>
                      <a:endParaRPr lang="en-US" sz="100" dirty="0"/>
                    </a:p>
                  </a:txBody>
                  <a:tcPr marL="0" marR="0" marT="0" marB="0">
                    <a:lnL w="19050" cap="flat" cmpd="sng" algn="ctr">
                      <a:solidFill>
                        <a:srgbClr val="FF0000"/>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9050" cap="flat" cmpd="sng" algn="ctr">
                      <a:solidFill>
                        <a:srgbClr val="FF000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 b="1"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rgbClr val="FF0000"/>
                      </a:solidFill>
                      <a:prstDash val="solid"/>
                      <a:round/>
                      <a:headEnd type="none" w="med" len="med"/>
                      <a:tailEnd type="none" w="med" len="med"/>
                    </a:lnB>
                    <a:noFill/>
                  </a:tcPr>
                </a:tc>
                <a:tc>
                  <a:txBody>
                    <a:bodyPr/>
                    <a:lstStyle/>
                    <a:p>
                      <a:endParaRPr lang="en-US" sz="100" dirty="0">
                        <a:solidFill>
                          <a:schemeClr val="tx1"/>
                        </a:solidFill>
                      </a:endParaRPr>
                    </a:p>
                  </a:txBody>
                  <a:tcPr marL="0" marR="0" marT="0" marB="0">
                    <a:lnL w="381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9050" cap="flat" cmpd="sng" algn="ctr">
                      <a:solidFill>
                        <a:srgbClr val="FF0000"/>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noFill/>
                      <a:prstDash val="sysDash"/>
                      <a:round/>
                      <a:headEnd type="none" w="med" len="med"/>
                      <a:tailEnd type="none" w="med" len="med"/>
                    </a:lnT>
                    <a:lnB w="19050" cap="flat" cmpd="sng" algn="ctr">
                      <a:solidFill>
                        <a:srgbClr val="FF0000"/>
                      </a:solid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0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noFill/>
                      <a:prstDash val="sysDash"/>
                      <a:round/>
                      <a:headEnd type="none" w="med" len="med"/>
                      <a:tailEnd type="none" w="med" len="med"/>
                    </a:lnT>
                    <a:lnB w="19050" cap="flat" cmpd="sng" algn="ctr">
                      <a:solidFill>
                        <a:srgbClr val="FF0000"/>
                      </a:solid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0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noFill/>
                      <a:prstDash val="sysDash"/>
                      <a:round/>
                      <a:headEnd type="none" w="med" len="med"/>
                      <a:tailEnd type="none" w="med" len="med"/>
                    </a:lnT>
                    <a:lnB w="19050" cap="flat" cmpd="sng" algn="ctr">
                      <a:solidFill>
                        <a:srgbClr val="FF0000"/>
                      </a:solid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0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noFill/>
                      <a:prstDash val="sysDash"/>
                      <a:round/>
                      <a:headEnd type="none" w="med" len="med"/>
                      <a:tailEnd type="none" w="med" len="med"/>
                    </a:lnT>
                    <a:lnB w="19050" cap="flat" cmpd="sng" algn="ctr">
                      <a:solidFill>
                        <a:srgbClr val="FF0000"/>
                      </a:solid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0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noFill/>
                      <a:prstDash val="sysDash"/>
                      <a:round/>
                      <a:headEnd type="none" w="med" len="med"/>
                      <a:tailEnd type="none" w="med" len="med"/>
                    </a:lnT>
                    <a:lnB w="19050" cap="flat" cmpd="sng" algn="ctr">
                      <a:solidFill>
                        <a:srgbClr val="FF0000"/>
                      </a:solid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0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noFill/>
                      <a:prstDash val="sysDash"/>
                      <a:round/>
                      <a:headEnd type="none" w="med" len="med"/>
                      <a:tailEnd type="none" w="med" len="med"/>
                    </a:lnT>
                    <a:lnB w="19050" cap="flat" cmpd="sng" algn="ctr">
                      <a:solidFill>
                        <a:srgbClr val="FF0000"/>
                      </a:solid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0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noFill/>
                      <a:prstDash val="sysDash"/>
                      <a:round/>
                      <a:headEnd type="none" w="med" len="med"/>
                      <a:tailEnd type="none" w="med" len="med"/>
                    </a:lnT>
                    <a:lnB w="19050" cap="flat" cmpd="sng" algn="ctr">
                      <a:solidFill>
                        <a:srgbClr val="FF0000"/>
                      </a:solidFill>
                      <a:prstDash val="solid"/>
                      <a:round/>
                      <a:headEnd type="none" w="med" len="med"/>
                      <a:tailEnd type="none" w="med" len="med"/>
                    </a:lnB>
                    <a:noFill/>
                  </a:tcPr>
                </a:tc>
                <a:tc>
                  <a:txBody>
                    <a:bodyPr/>
                    <a:lstStyle/>
                    <a:p>
                      <a:endParaRPr lang="en-US" sz="100" dirty="0"/>
                    </a:p>
                  </a:txBody>
                  <a:tcPr marL="0" marR="0" marT="0" marB="0">
                    <a:lnL w="38100" cap="flat" cmpd="sng" algn="ctr">
                      <a:noFill/>
                      <a:prstDash val="solid"/>
                      <a:round/>
                      <a:headEnd type="none" w="med" len="med"/>
                      <a:tailEnd type="none" w="med" len="med"/>
                    </a:lnL>
                    <a:lnR w="19050" cap="flat" cmpd="sng" algn="ctr">
                      <a:solidFill>
                        <a:srgbClr val="FF0000"/>
                      </a:solidFill>
                      <a:prstDash val="solid"/>
                      <a:round/>
                      <a:headEnd type="none" w="med" len="med"/>
                      <a:tailEnd type="none" w="med" len="med"/>
                    </a:lnR>
                    <a:lnT w="12700" cap="flat" cmpd="sng" algn="ctr">
                      <a:noFill/>
                      <a:prstDash val="sysDash"/>
                      <a:round/>
                      <a:headEnd type="none" w="med" len="med"/>
                      <a:tailEnd type="none" w="med" len="med"/>
                    </a:lnT>
                    <a:lnB w="19050" cap="flat" cmpd="sng" algn="ctr">
                      <a:solidFill>
                        <a:srgbClr val="FF000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46160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8"/>
          <p:cNvSpPr>
            <a:spLocks noChangeArrowheads="1"/>
          </p:cNvSpPr>
          <p:nvPr/>
        </p:nvSpPr>
        <p:spPr bwMode="auto">
          <a:xfrm>
            <a:off x="152400" y="228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Agenda</a:t>
            </a:r>
            <a:endParaRPr lang="en-US" sz="2400" b="1" dirty="0">
              <a:solidFill>
                <a:srgbClr val="000000"/>
              </a:solidFill>
              <a:ea typeface="ＭＳ Ｐゴシック" pitchFamily="1"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57679"/>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p:cNvGrpSpPr/>
          <p:nvPr/>
        </p:nvGrpSpPr>
        <p:grpSpPr>
          <a:xfrm>
            <a:off x="606230" y="902326"/>
            <a:ext cx="8056593" cy="4999494"/>
            <a:chOff x="606230" y="820438"/>
            <a:chExt cx="8056593" cy="4999494"/>
          </a:xfrm>
        </p:grpSpPr>
        <p:sp>
          <p:nvSpPr>
            <p:cNvPr id="4" name="35 Rectángulo redondeado"/>
            <p:cNvSpPr/>
            <p:nvPr/>
          </p:nvSpPr>
          <p:spPr>
            <a:xfrm>
              <a:off x="1035241" y="3014240"/>
              <a:ext cx="7333014"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5" name="35 Rectángulo redondeado"/>
            <p:cNvSpPr/>
            <p:nvPr/>
          </p:nvSpPr>
          <p:spPr>
            <a:xfrm>
              <a:off x="1035241" y="2291674"/>
              <a:ext cx="7333014"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6" name="23 Rectángulo redondeado"/>
            <p:cNvSpPr/>
            <p:nvPr/>
          </p:nvSpPr>
          <p:spPr>
            <a:xfrm>
              <a:off x="1075198" y="1567801"/>
              <a:ext cx="7293057"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7" name="17 Rectángulo redondeado"/>
            <p:cNvSpPr/>
            <p:nvPr/>
          </p:nvSpPr>
          <p:spPr>
            <a:xfrm>
              <a:off x="1095370" y="826111"/>
              <a:ext cx="7272885"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9" name="Rectangle 18"/>
            <p:cNvSpPr>
              <a:spLocks noChangeArrowheads="1"/>
            </p:cNvSpPr>
            <p:nvPr/>
          </p:nvSpPr>
          <p:spPr bwMode="auto">
            <a:xfrm>
              <a:off x="2292355" y="2181700"/>
              <a:ext cx="4424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gn="ctr" fontAlgn="base">
                <a:spcBef>
                  <a:spcPct val="0"/>
                </a:spcBef>
                <a:spcAft>
                  <a:spcPct val="0"/>
                </a:spcAft>
              </a:pPr>
              <a:endParaRPr lang="en-US" sz="2400" b="1" dirty="0">
                <a:solidFill>
                  <a:srgbClr val="000000"/>
                </a:solidFill>
                <a:ea typeface="ＭＳ Ｐゴシック" pitchFamily="1" charset="-128"/>
              </a:endParaRPr>
            </a:p>
          </p:txBody>
        </p:sp>
        <p:grpSp>
          <p:nvGrpSpPr>
            <p:cNvPr id="10" name="21 Grupo"/>
            <p:cNvGrpSpPr/>
            <p:nvPr/>
          </p:nvGrpSpPr>
          <p:grpSpPr>
            <a:xfrm>
              <a:off x="606230" y="820438"/>
              <a:ext cx="640080" cy="640080"/>
              <a:chOff x="1554076" y="1086644"/>
              <a:chExt cx="792088" cy="792088"/>
            </a:xfrm>
            <a:solidFill>
              <a:srgbClr val="C00000"/>
            </a:solidFill>
          </p:grpSpPr>
          <p:sp>
            <p:nvSpPr>
              <p:cNvPr id="11" name="19 Elipse"/>
              <p:cNvSpPr/>
              <p:nvPr/>
            </p:nvSpPr>
            <p:spPr>
              <a:xfrm>
                <a:off x="1554076" y="1086644"/>
                <a:ext cx="792088" cy="792088"/>
              </a:xfrm>
              <a:prstGeom prst="ellipse">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12" name="20 CuadroTexto"/>
              <p:cNvSpPr txBox="1"/>
              <p:nvPr/>
            </p:nvSpPr>
            <p:spPr>
              <a:xfrm>
                <a:off x="1731566" y="1211116"/>
                <a:ext cx="437107" cy="495129"/>
              </a:xfrm>
              <a:prstGeom prst="rect">
                <a:avLst/>
              </a:prstGeom>
              <a:noFill/>
            </p:spPr>
            <p:txBody>
              <a:bodyPr wrap="square" rtlCol="0">
                <a:spAutoFit/>
              </a:bodyPr>
              <a:lstStyle/>
              <a:p>
                <a:pPr algn="ctr" eaLnBrk="0" fontAlgn="base" hangingPunct="0">
                  <a:spcBef>
                    <a:spcPct val="0"/>
                  </a:spcBef>
                  <a:spcAft>
                    <a:spcPct val="0"/>
                  </a:spcAft>
                </a:pPr>
                <a:r>
                  <a:rPr lang="en-US" sz="2000" b="1" dirty="0" smtClean="0">
                    <a:solidFill>
                      <a:schemeClr val="bg1"/>
                    </a:solidFill>
                    <a:ea typeface="ＭＳ Ｐゴシック" pitchFamily="1" charset="-128"/>
                  </a:rPr>
                  <a:t>1</a:t>
                </a:r>
                <a:endParaRPr lang="en-US" sz="2000" b="1" dirty="0">
                  <a:solidFill>
                    <a:schemeClr val="bg1"/>
                  </a:solidFill>
                  <a:ea typeface="ＭＳ Ｐゴシック" pitchFamily="1" charset="-128"/>
                </a:endParaRPr>
              </a:p>
            </p:txBody>
          </p:sp>
        </p:grpSp>
        <p:sp>
          <p:nvSpPr>
            <p:cNvPr id="13" name="22 CuadroTexto"/>
            <p:cNvSpPr txBox="1">
              <a:spLocks/>
            </p:cNvSpPr>
            <p:nvPr/>
          </p:nvSpPr>
          <p:spPr>
            <a:xfrm>
              <a:off x="1371478" y="857221"/>
              <a:ext cx="7217504" cy="523220"/>
            </a:xfrm>
            <a:prstGeom prst="rect">
              <a:avLst/>
            </a:prstGeom>
            <a:noFill/>
          </p:spPr>
          <p:txBody>
            <a:bodyPr wrap="none" rtlCol="0">
              <a:noAutofit/>
            </a:bodyPr>
            <a:lstStyle/>
            <a:p>
              <a:pPr eaLnBrk="0" fontAlgn="base" hangingPunct="0">
                <a:spcBef>
                  <a:spcPct val="0"/>
                </a:spcBef>
                <a:spcAft>
                  <a:spcPct val="0"/>
                </a:spcAft>
              </a:pPr>
              <a:r>
                <a:rPr lang="en-US" sz="1800" b="1" dirty="0" smtClean="0">
                  <a:solidFill>
                    <a:schemeClr val="bg1"/>
                  </a:solidFill>
                  <a:ea typeface="ＭＳ Ｐゴシック" pitchFamily="1" charset="-128"/>
                </a:rPr>
                <a:t>Approval of ICAAP Submission</a:t>
              </a:r>
              <a:endParaRPr lang="en-US" sz="1800" b="1" dirty="0">
                <a:solidFill>
                  <a:schemeClr val="bg1"/>
                </a:solidFill>
                <a:ea typeface="ＭＳ Ｐゴシック" pitchFamily="1" charset="-128"/>
              </a:endParaRPr>
            </a:p>
          </p:txBody>
        </p:sp>
        <p:grpSp>
          <p:nvGrpSpPr>
            <p:cNvPr id="14" name="25 Grupo"/>
            <p:cNvGrpSpPr/>
            <p:nvPr/>
          </p:nvGrpSpPr>
          <p:grpSpPr>
            <a:xfrm>
              <a:off x="610291" y="1538103"/>
              <a:ext cx="640080" cy="640080"/>
              <a:chOff x="1554076" y="1086644"/>
              <a:chExt cx="792088" cy="792088"/>
            </a:xfrm>
            <a:solidFill>
              <a:schemeClr val="bg1">
                <a:lumMod val="75000"/>
              </a:schemeClr>
            </a:solidFill>
          </p:grpSpPr>
          <p:sp>
            <p:nvSpPr>
              <p:cNvPr id="15" name="26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16" name="27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ea typeface="ＭＳ Ｐゴシック" pitchFamily="1" charset="-128"/>
                  </a:rPr>
                  <a:t>2</a:t>
                </a:r>
                <a:endParaRPr lang="en-US" sz="2000" b="1" dirty="0">
                  <a:ea typeface="ＭＳ Ｐゴシック" pitchFamily="1" charset="-128"/>
                </a:endParaRPr>
              </a:p>
            </p:txBody>
          </p:sp>
        </p:grpSp>
        <p:sp>
          <p:nvSpPr>
            <p:cNvPr id="17" name="28 CuadroTexto"/>
            <p:cNvSpPr txBox="1">
              <a:spLocks/>
            </p:cNvSpPr>
            <p:nvPr/>
          </p:nvSpPr>
          <p:spPr>
            <a:xfrm>
              <a:off x="1390190" y="1612126"/>
              <a:ext cx="7237523" cy="523220"/>
            </a:xfrm>
            <a:prstGeom prst="rect">
              <a:avLst/>
            </a:prstGeom>
            <a:noFill/>
          </p:spPr>
          <p:txBody>
            <a:bodyPr wrap="none" rtlCol="0">
              <a:noAutofit/>
            </a:bodyPr>
            <a:lstStyle/>
            <a:p>
              <a:pPr eaLnBrk="0" fontAlgn="base" hangingPunct="0">
                <a:spcBef>
                  <a:spcPct val="0"/>
                </a:spcBef>
                <a:spcAft>
                  <a:spcPct val="0"/>
                </a:spcAft>
              </a:pPr>
              <a:r>
                <a:rPr lang="en-US" sz="1800" b="1" dirty="0" smtClean="0">
                  <a:ea typeface="ＭＳ Ｐゴシック" pitchFamily="1" charset="-128"/>
                </a:rPr>
                <a:t>Approval of Internal Control Framework</a:t>
              </a:r>
              <a:endParaRPr lang="en-US" sz="1800" b="1" dirty="0">
                <a:ea typeface="ＭＳ Ｐゴシック" pitchFamily="1" charset="-128"/>
              </a:endParaRPr>
            </a:p>
          </p:txBody>
        </p:sp>
        <p:grpSp>
          <p:nvGrpSpPr>
            <p:cNvPr id="18" name="37 Grupo"/>
            <p:cNvGrpSpPr/>
            <p:nvPr/>
          </p:nvGrpSpPr>
          <p:grpSpPr>
            <a:xfrm>
              <a:off x="610291" y="2261967"/>
              <a:ext cx="640080" cy="640080"/>
              <a:chOff x="1554076" y="1086644"/>
              <a:chExt cx="792088" cy="792088"/>
            </a:xfrm>
            <a:solidFill>
              <a:schemeClr val="bg1">
                <a:lumMod val="75000"/>
              </a:schemeClr>
            </a:solidFill>
          </p:grpSpPr>
          <p:sp>
            <p:nvSpPr>
              <p:cNvPr id="19" name="38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20" name="39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rgbClr val="FFFFFF"/>
                    </a:solidFill>
                    <a:ea typeface="ＭＳ Ｐゴシック" pitchFamily="1" charset="-128"/>
                  </a:rPr>
                  <a:t>3</a:t>
                </a:r>
                <a:endParaRPr lang="en-US" sz="2000" b="1" dirty="0">
                  <a:solidFill>
                    <a:srgbClr val="FFFFFF"/>
                  </a:solidFill>
                  <a:ea typeface="ＭＳ Ｐゴシック" pitchFamily="1" charset="-128"/>
                </a:endParaRPr>
              </a:p>
            </p:txBody>
          </p:sp>
        </p:grpSp>
        <p:sp>
          <p:nvSpPr>
            <p:cNvPr id="21" name="40 CuadroTexto"/>
            <p:cNvSpPr txBox="1">
              <a:spLocks/>
            </p:cNvSpPr>
            <p:nvPr/>
          </p:nvSpPr>
          <p:spPr>
            <a:xfrm>
              <a:off x="1360733" y="2364574"/>
              <a:ext cx="7277175" cy="523220"/>
            </a:xfrm>
            <a:prstGeom prst="rect">
              <a:avLst/>
            </a:prstGeom>
            <a:noFill/>
          </p:spPr>
          <p:txBody>
            <a:bodyPr wrap="square" rtlCol="0">
              <a:noAutofit/>
            </a:bodyPr>
            <a:lstStyle/>
            <a:p>
              <a:pPr eaLnBrk="0" fontAlgn="base" hangingPunct="0">
                <a:spcBef>
                  <a:spcPct val="0"/>
                </a:spcBef>
                <a:spcAft>
                  <a:spcPct val="0"/>
                </a:spcAft>
              </a:pPr>
              <a:r>
                <a:rPr lang="en-US" sz="1800" b="1" dirty="0" smtClean="0">
                  <a:solidFill>
                    <a:srgbClr val="FFFFFF"/>
                  </a:solidFill>
                  <a:ea typeface="ＭＳ Ｐゴシック" pitchFamily="1" charset="-128"/>
                </a:rPr>
                <a:t>Recommendation for Approval: Capital Expectations </a:t>
              </a:r>
              <a:endParaRPr lang="en-US" sz="1800" b="1" dirty="0">
                <a:solidFill>
                  <a:srgbClr val="FFFFFF"/>
                </a:solidFill>
                <a:ea typeface="ＭＳ Ｐゴシック" pitchFamily="1" charset="-128"/>
              </a:endParaRPr>
            </a:p>
          </p:txBody>
        </p:sp>
        <p:grpSp>
          <p:nvGrpSpPr>
            <p:cNvPr id="22" name="37 Grupo"/>
            <p:cNvGrpSpPr/>
            <p:nvPr/>
          </p:nvGrpSpPr>
          <p:grpSpPr>
            <a:xfrm>
              <a:off x="610291" y="2984542"/>
              <a:ext cx="640080" cy="640080"/>
              <a:chOff x="1554076" y="1086644"/>
              <a:chExt cx="792088" cy="792088"/>
            </a:xfrm>
            <a:solidFill>
              <a:schemeClr val="bg1">
                <a:lumMod val="75000"/>
              </a:schemeClr>
            </a:solidFill>
          </p:grpSpPr>
          <p:sp>
            <p:nvSpPr>
              <p:cNvPr id="23" name="38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24" name="39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a:solidFill>
                      <a:srgbClr val="FFFFFF"/>
                    </a:solidFill>
                    <a:ea typeface="ＭＳ Ｐゴシック" pitchFamily="1" charset="-128"/>
                  </a:rPr>
                  <a:t>4</a:t>
                </a:r>
              </a:p>
            </p:txBody>
          </p:sp>
        </p:grpSp>
        <p:sp>
          <p:nvSpPr>
            <p:cNvPr id="25" name="40 CuadroTexto"/>
            <p:cNvSpPr txBox="1">
              <a:spLocks/>
            </p:cNvSpPr>
            <p:nvPr/>
          </p:nvSpPr>
          <p:spPr>
            <a:xfrm>
              <a:off x="1371478" y="3087140"/>
              <a:ext cx="7162922" cy="523220"/>
            </a:xfrm>
            <a:prstGeom prst="rect">
              <a:avLst/>
            </a:prstGeom>
            <a:noFill/>
          </p:spPr>
          <p:txBody>
            <a:bodyPr wrap="square" rtlCol="0">
              <a:noAutofit/>
            </a:bodyPr>
            <a:lstStyle/>
            <a:p>
              <a:pPr eaLnBrk="0" fontAlgn="base" hangingPunct="0">
                <a:spcBef>
                  <a:spcPct val="0"/>
                </a:spcBef>
                <a:spcAft>
                  <a:spcPct val="0"/>
                </a:spcAft>
              </a:pPr>
              <a:r>
                <a:rPr lang="en-US" sz="1800" b="1" dirty="0" smtClean="0">
                  <a:solidFill>
                    <a:srgbClr val="FFFFFF"/>
                  </a:solidFill>
                  <a:ea typeface="ＭＳ Ｐゴシック" pitchFamily="1" charset="-128"/>
                </a:rPr>
                <a:t>Recommendation for Approval: Capital Policy (incl. CCP)</a:t>
              </a:r>
              <a:endParaRPr lang="en-US" sz="1800" b="1" dirty="0">
                <a:solidFill>
                  <a:srgbClr val="FFFFFF"/>
                </a:solidFill>
                <a:ea typeface="ＭＳ Ｐゴシック" pitchFamily="1" charset="-128"/>
              </a:endParaRPr>
            </a:p>
          </p:txBody>
        </p:sp>
        <p:sp>
          <p:nvSpPr>
            <p:cNvPr id="30" name="40 CuadroTexto"/>
            <p:cNvSpPr txBox="1">
              <a:spLocks/>
            </p:cNvSpPr>
            <p:nvPr/>
          </p:nvSpPr>
          <p:spPr>
            <a:xfrm>
              <a:off x="1385648" y="4057376"/>
              <a:ext cx="7277175" cy="523220"/>
            </a:xfrm>
            <a:prstGeom prst="rect">
              <a:avLst/>
            </a:prstGeom>
            <a:noFill/>
          </p:spPr>
          <p:txBody>
            <a:bodyPr wrap="square" rtlCol="0">
              <a:noAutofit/>
            </a:bodyPr>
            <a:lstStyle/>
            <a:p>
              <a:pPr eaLnBrk="0" fontAlgn="base" hangingPunct="0">
                <a:spcBef>
                  <a:spcPct val="0"/>
                </a:spcBef>
                <a:spcAft>
                  <a:spcPct val="0"/>
                </a:spcAft>
              </a:pPr>
              <a:r>
                <a:rPr lang="en-US" sz="2400" b="1" dirty="0" smtClean="0">
                  <a:solidFill>
                    <a:srgbClr val="FFFFFF"/>
                  </a:solidFill>
                  <a:ea typeface="ＭＳ Ｐゴシック" pitchFamily="1" charset="-128"/>
                </a:rPr>
                <a:t>Management Updates</a:t>
              </a:r>
              <a:endParaRPr lang="en-US" sz="2400" b="1" dirty="0">
                <a:solidFill>
                  <a:srgbClr val="FFFFFF"/>
                </a:solidFill>
                <a:ea typeface="ＭＳ Ｐゴシック" pitchFamily="1" charset="-128"/>
              </a:endParaRPr>
            </a:p>
          </p:txBody>
        </p:sp>
        <p:sp>
          <p:nvSpPr>
            <p:cNvPr id="36" name="35 Rectángulo redondeado"/>
            <p:cNvSpPr/>
            <p:nvPr/>
          </p:nvSpPr>
          <p:spPr>
            <a:xfrm>
              <a:off x="1066800" y="3742263"/>
              <a:ext cx="7333014"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endParaRPr lang="en-US" sz="2400" b="1" dirty="0">
                <a:solidFill>
                  <a:srgbClr val="FFFFFF"/>
                </a:solidFill>
                <a:ea typeface="ＭＳ Ｐゴシック" pitchFamily="1" charset="-128"/>
              </a:endParaRPr>
            </a:p>
          </p:txBody>
        </p:sp>
        <p:grpSp>
          <p:nvGrpSpPr>
            <p:cNvPr id="37" name="37 Grupo"/>
            <p:cNvGrpSpPr/>
            <p:nvPr/>
          </p:nvGrpSpPr>
          <p:grpSpPr>
            <a:xfrm>
              <a:off x="624036" y="3712565"/>
              <a:ext cx="640080" cy="640080"/>
              <a:chOff x="1554076" y="1086644"/>
              <a:chExt cx="792088" cy="792088"/>
            </a:xfrm>
            <a:solidFill>
              <a:schemeClr val="bg1">
                <a:lumMod val="75000"/>
              </a:schemeClr>
            </a:solidFill>
          </p:grpSpPr>
          <p:sp>
            <p:nvSpPr>
              <p:cNvPr id="38" name="38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39" name="39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rgbClr val="FFFFFF"/>
                    </a:solidFill>
                    <a:ea typeface="ＭＳ Ｐゴシック" pitchFamily="1" charset="-128"/>
                  </a:rPr>
                  <a:t>5</a:t>
                </a:r>
                <a:endParaRPr lang="en-US" sz="2000" b="1" dirty="0">
                  <a:solidFill>
                    <a:srgbClr val="FFFFFF"/>
                  </a:solidFill>
                  <a:ea typeface="ＭＳ Ｐゴシック" pitchFamily="1" charset="-128"/>
                </a:endParaRPr>
              </a:p>
            </p:txBody>
          </p:sp>
        </p:grpSp>
        <p:sp>
          <p:nvSpPr>
            <p:cNvPr id="40" name="40 CuadroTexto"/>
            <p:cNvSpPr txBox="1">
              <a:spLocks/>
            </p:cNvSpPr>
            <p:nvPr/>
          </p:nvSpPr>
          <p:spPr>
            <a:xfrm>
              <a:off x="1383352" y="3707816"/>
              <a:ext cx="6846248" cy="523220"/>
            </a:xfrm>
            <a:prstGeom prst="rect">
              <a:avLst/>
            </a:prstGeom>
            <a:noFill/>
          </p:spPr>
          <p:txBody>
            <a:bodyPr wrap="square" rtlCol="0">
              <a:noAutofit/>
            </a:bodyPr>
            <a:lstStyle/>
            <a:p>
              <a:r>
                <a:rPr lang="en-US" sz="1800" b="1" dirty="0">
                  <a:solidFill>
                    <a:schemeClr val="bg1"/>
                  </a:solidFill>
                </a:rPr>
                <a:t>Quarterly Capital Assessment (Q3</a:t>
              </a:r>
              <a:r>
                <a:rPr lang="en-US" sz="1800" b="1" dirty="0" smtClean="0">
                  <a:solidFill>
                    <a:schemeClr val="bg1"/>
                  </a:solidFill>
                </a:rPr>
                <a:t>) </a:t>
              </a:r>
              <a:r>
                <a:rPr lang="en-US" sz="1800" b="1" dirty="0">
                  <a:solidFill>
                    <a:schemeClr val="bg1"/>
                  </a:solidFill>
                </a:rPr>
                <a:t>and Monthly Pro Forma Report (12.31.2015)</a:t>
              </a:r>
              <a:r>
                <a:rPr lang="en-US" sz="1800" b="1" dirty="0" smtClean="0">
                  <a:solidFill>
                    <a:schemeClr val="bg1"/>
                  </a:solidFill>
                </a:rPr>
                <a:t> </a:t>
              </a:r>
            </a:p>
          </p:txBody>
        </p:sp>
        <p:sp>
          <p:nvSpPr>
            <p:cNvPr id="31" name="40 CuadroTexto"/>
            <p:cNvSpPr txBox="1">
              <a:spLocks/>
            </p:cNvSpPr>
            <p:nvPr/>
          </p:nvSpPr>
          <p:spPr>
            <a:xfrm>
              <a:off x="1372672" y="4822640"/>
              <a:ext cx="7277175" cy="523220"/>
            </a:xfrm>
            <a:prstGeom prst="rect">
              <a:avLst/>
            </a:prstGeom>
            <a:noFill/>
          </p:spPr>
          <p:txBody>
            <a:bodyPr wrap="square" rtlCol="0">
              <a:noAutofit/>
            </a:bodyPr>
            <a:lstStyle/>
            <a:p>
              <a:pPr eaLnBrk="0" fontAlgn="base" hangingPunct="0">
                <a:spcBef>
                  <a:spcPct val="0"/>
                </a:spcBef>
                <a:spcAft>
                  <a:spcPct val="0"/>
                </a:spcAft>
              </a:pPr>
              <a:r>
                <a:rPr lang="en-US" sz="2400" b="1" dirty="0" smtClean="0">
                  <a:solidFill>
                    <a:srgbClr val="FFFFFF"/>
                  </a:solidFill>
                  <a:ea typeface="ＭＳ Ｐゴシック" pitchFamily="1" charset="-128"/>
                </a:rPr>
                <a:t>Management Updates</a:t>
              </a:r>
              <a:endParaRPr lang="en-US" sz="2400" b="1" dirty="0">
                <a:solidFill>
                  <a:srgbClr val="FFFFFF"/>
                </a:solidFill>
                <a:ea typeface="ＭＳ Ｐゴシック" pitchFamily="1" charset="-128"/>
              </a:endParaRPr>
            </a:p>
          </p:txBody>
        </p:sp>
        <p:sp>
          <p:nvSpPr>
            <p:cNvPr id="32" name="35 Rectángulo redondeado"/>
            <p:cNvSpPr/>
            <p:nvPr/>
          </p:nvSpPr>
          <p:spPr>
            <a:xfrm>
              <a:off x="1053824" y="4468615"/>
              <a:ext cx="7333014"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endParaRPr lang="en-US" sz="2400" b="1" dirty="0">
                <a:solidFill>
                  <a:srgbClr val="FFFFFF"/>
                </a:solidFill>
                <a:ea typeface="ＭＳ Ｐゴシック" pitchFamily="1" charset="-128"/>
              </a:endParaRPr>
            </a:p>
          </p:txBody>
        </p:sp>
        <p:grpSp>
          <p:nvGrpSpPr>
            <p:cNvPr id="33" name="37 Grupo"/>
            <p:cNvGrpSpPr/>
            <p:nvPr/>
          </p:nvGrpSpPr>
          <p:grpSpPr>
            <a:xfrm>
              <a:off x="611060" y="4438917"/>
              <a:ext cx="640080" cy="640080"/>
              <a:chOff x="1554076" y="1086644"/>
              <a:chExt cx="792088" cy="792088"/>
            </a:xfrm>
            <a:solidFill>
              <a:schemeClr val="bg1">
                <a:lumMod val="75000"/>
              </a:schemeClr>
            </a:solidFill>
          </p:grpSpPr>
          <p:sp>
            <p:nvSpPr>
              <p:cNvPr id="34" name="38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35" name="39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a:solidFill>
                      <a:srgbClr val="FFFFFF"/>
                    </a:solidFill>
                    <a:ea typeface="ＭＳ Ｐゴシック" pitchFamily="1" charset="-128"/>
                  </a:rPr>
                  <a:t>6</a:t>
                </a:r>
              </a:p>
            </p:txBody>
          </p:sp>
        </p:grpSp>
        <p:sp>
          <p:nvSpPr>
            <p:cNvPr id="41" name="40 CuadroTexto"/>
            <p:cNvSpPr txBox="1">
              <a:spLocks/>
            </p:cNvSpPr>
            <p:nvPr/>
          </p:nvSpPr>
          <p:spPr>
            <a:xfrm>
              <a:off x="1370376" y="4434168"/>
              <a:ext cx="6846248" cy="523220"/>
            </a:xfrm>
            <a:prstGeom prst="rect">
              <a:avLst/>
            </a:prstGeom>
            <a:noFill/>
          </p:spPr>
          <p:txBody>
            <a:bodyPr wrap="square" rtlCol="0">
              <a:noAutofit/>
            </a:bodyPr>
            <a:lstStyle/>
            <a:p>
              <a:r>
                <a:rPr lang="en-US" sz="1800" b="1" dirty="0">
                  <a:solidFill>
                    <a:schemeClr val="bg1"/>
                  </a:solidFill>
                </a:rPr>
                <a:t>Capital Actions – Current Inventory and Forecasted Actions for </a:t>
              </a:r>
              <a:r>
                <a:rPr lang="en-US" sz="1800" b="1" dirty="0" smtClean="0">
                  <a:solidFill>
                    <a:schemeClr val="bg1"/>
                  </a:solidFill>
                </a:rPr>
                <a:t>CCA</a:t>
              </a:r>
              <a:r>
                <a:rPr lang="en-US" sz="1800" b="1" dirty="0">
                  <a:solidFill>
                    <a:schemeClr val="bg1"/>
                  </a:solidFill>
                  <a:ea typeface="ＭＳ Ｐゴシック" pitchFamily="1" charset="-128"/>
                </a:rPr>
                <a:t>R</a:t>
              </a:r>
            </a:p>
          </p:txBody>
        </p:sp>
        <p:sp>
          <p:nvSpPr>
            <p:cNvPr id="42" name="35 Rectángulo redondeado"/>
            <p:cNvSpPr/>
            <p:nvPr/>
          </p:nvSpPr>
          <p:spPr>
            <a:xfrm>
              <a:off x="1079760" y="5194967"/>
              <a:ext cx="7333014"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endParaRPr lang="en-US" sz="2400" b="1" dirty="0">
                <a:solidFill>
                  <a:srgbClr val="FFFFFF"/>
                </a:solidFill>
                <a:ea typeface="ＭＳ Ｐゴシック" pitchFamily="1" charset="-128"/>
              </a:endParaRPr>
            </a:p>
          </p:txBody>
        </p:sp>
        <p:grpSp>
          <p:nvGrpSpPr>
            <p:cNvPr id="43" name="37 Grupo"/>
            <p:cNvGrpSpPr/>
            <p:nvPr/>
          </p:nvGrpSpPr>
          <p:grpSpPr>
            <a:xfrm>
              <a:off x="636996" y="5165269"/>
              <a:ext cx="640080" cy="640080"/>
              <a:chOff x="1554076" y="1086644"/>
              <a:chExt cx="792088" cy="792088"/>
            </a:xfrm>
            <a:solidFill>
              <a:schemeClr val="bg1">
                <a:lumMod val="75000"/>
              </a:schemeClr>
            </a:solidFill>
          </p:grpSpPr>
          <p:sp>
            <p:nvSpPr>
              <p:cNvPr id="44" name="38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45" name="39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rgbClr val="FFFFFF"/>
                    </a:solidFill>
                    <a:ea typeface="ＭＳ Ｐゴシック" pitchFamily="1" charset="-128"/>
                  </a:rPr>
                  <a:t>7</a:t>
                </a:r>
                <a:endParaRPr lang="en-US" sz="2000" b="1" dirty="0">
                  <a:solidFill>
                    <a:srgbClr val="FFFFFF"/>
                  </a:solidFill>
                  <a:ea typeface="ＭＳ Ｐゴシック" pitchFamily="1" charset="-128"/>
                </a:endParaRPr>
              </a:p>
            </p:txBody>
          </p:sp>
        </p:grpSp>
        <p:sp>
          <p:nvSpPr>
            <p:cNvPr id="46" name="40 CuadroTexto"/>
            <p:cNvSpPr txBox="1">
              <a:spLocks/>
            </p:cNvSpPr>
            <p:nvPr/>
          </p:nvSpPr>
          <p:spPr>
            <a:xfrm>
              <a:off x="1396312" y="5296712"/>
              <a:ext cx="6846248" cy="523220"/>
            </a:xfrm>
            <a:prstGeom prst="rect">
              <a:avLst/>
            </a:prstGeom>
            <a:noFill/>
          </p:spPr>
          <p:txBody>
            <a:bodyPr wrap="square" rtlCol="0">
              <a:noAutofit/>
            </a:bodyPr>
            <a:lstStyle/>
            <a:p>
              <a:r>
                <a:rPr lang="en-US" sz="1800" b="1" dirty="0">
                  <a:solidFill>
                    <a:schemeClr val="bg1"/>
                  </a:solidFill>
                </a:rPr>
                <a:t>Non-Macro Strategic Assumptions for </a:t>
              </a:r>
              <a:r>
                <a:rPr lang="en-US" sz="1800" b="1" dirty="0" smtClean="0">
                  <a:solidFill>
                    <a:schemeClr val="bg1"/>
                  </a:solidFill>
                </a:rPr>
                <a:t>CCA</a:t>
              </a:r>
              <a:r>
                <a:rPr lang="en-US" sz="1800" b="1" dirty="0" smtClean="0">
                  <a:solidFill>
                    <a:schemeClr val="bg1"/>
                  </a:solidFill>
                  <a:ea typeface="ＭＳ Ｐゴシック" pitchFamily="1" charset="-128"/>
                </a:rPr>
                <a:t>R</a:t>
              </a:r>
              <a:endParaRPr lang="en-US" sz="1800" b="1" dirty="0">
                <a:solidFill>
                  <a:schemeClr val="bg1"/>
                </a:solidFill>
                <a:ea typeface="ＭＳ Ｐゴシック" pitchFamily="1" charset="-128"/>
              </a:endParaRPr>
            </a:p>
          </p:txBody>
        </p:sp>
      </p:grpSp>
    </p:spTree>
    <p:extLst>
      <p:ext uri="{BB962C8B-B14F-4D97-AF65-F5344CB8AC3E}">
        <p14:creationId xmlns:p14="http://schemas.microsoft.com/office/powerpoint/2010/main" val="31035364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Flowchart: Decision 62"/>
          <p:cNvSpPr>
            <a:spLocks noChangeArrowheads="1"/>
          </p:cNvSpPr>
          <p:nvPr/>
        </p:nvSpPr>
        <p:spPr bwMode="auto">
          <a:xfrm>
            <a:off x="914400" y="1676400"/>
            <a:ext cx="183058" cy="183696"/>
          </a:xfrm>
          <a:prstGeom prst="flowChartDecision">
            <a:avLst/>
          </a:prstGeom>
          <a:solidFill>
            <a:srgbClr val="FF0000"/>
          </a:solidFill>
          <a:ln w="25400" cap="flat" cmpd="sng" algn="ctr">
            <a:solidFill>
              <a:srgbClr val="C00000"/>
            </a:solidFill>
            <a:prstDash val="solid"/>
          </a:ln>
          <a:effectLst/>
          <a:extLst/>
        </p:spPr>
        <p:txBody>
          <a:bodyPr lIns="100868" tIns="50434" rIns="100868" bIns="50434" anchor="ctr"/>
          <a:lstStyle/>
          <a:p>
            <a:pPr algn="ctr" defTabSz="1036638" eaLnBrk="0" hangingPunct="0">
              <a:spcBef>
                <a:spcPct val="0"/>
              </a:spcBef>
              <a:spcAft>
                <a:spcPct val="0"/>
              </a:spcAft>
              <a:tabLst>
                <a:tab pos="1352550" algn="l"/>
              </a:tabLst>
            </a:pPr>
            <a:endParaRPr lang="en-US" altLang="en-US" kern="0" dirty="0">
              <a:solidFill>
                <a:srgbClr val="808080">
                  <a:lumMod val="75000"/>
                </a:srgbClr>
              </a:solidFill>
              <a:latin typeface="EYInterstate Light" panose="02000506000000020004" pitchFamily="2" charset="0"/>
              <a:cs typeface="Arial" pitchFamily="34" charset="0"/>
            </a:endParaRPr>
          </a:p>
        </p:txBody>
      </p:sp>
      <p:sp>
        <p:nvSpPr>
          <p:cNvPr id="113" name="TextBox 10"/>
          <p:cNvSpPr txBox="1">
            <a:spLocks noChangeArrowheads="1"/>
          </p:cNvSpPr>
          <p:nvPr/>
        </p:nvSpPr>
        <p:spPr bwMode="ltGray">
          <a:xfrm>
            <a:off x="450956" y="1143000"/>
            <a:ext cx="1225444" cy="47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lIns="100868" tIns="50434" rIns="100868" bIns="50434">
            <a:spAutoFit/>
          </a:bodyPr>
          <a:lstStyle>
            <a:defPPr>
              <a:defRPr lang="en-US"/>
            </a:defPPr>
            <a:lvl1pPr eaLnBrk="0" fontAlgn="base" hangingPunct="0">
              <a:spcBef>
                <a:spcPct val="20000"/>
              </a:spcBef>
              <a:spcAft>
                <a:spcPct val="0"/>
              </a:spcAft>
              <a:defRPr sz="1200"/>
            </a:lvl1pPr>
          </a:lstStyle>
          <a:p>
            <a:r>
              <a:rPr lang="en-US" altLang="en-US" b="1" dirty="0" smtClean="0">
                <a:solidFill>
                  <a:srgbClr val="000000"/>
                </a:solidFill>
              </a:rPr>
              <a:t>7/13</a:t>
            </a:r>
            <a:r>
              <a:rPr lang="en-US" altLang="en-US" dirty="0" smtClean="0">
                <a:solidFill>
                  <a:srgbClr val="000000"/>
                </a:solidFill>
              </a:rPr>
              <a:t>: Project Kickoff</a:t>
            </a:r>
            <a:endParaRPr lang="en-US" altLang="en-US" dirty="0">
              <a:solidFill>
                <a:srgbClr val="00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022112829"/>
              </p:ext>
            </p:extLst>
          </p:nvPr>
        </p:nvGraphicFramePr>
        <p:xfrm>
          <a:off x="304800" y="3810000"/>
          <a:ext cx="8198942" cy="391355"/>
        </p:xfrm>
        <a:graphic>
          <a:graphicData uri="http://schemas.openxmlformats.org/drawingml/2006/table">
            <a:tbl>
              <a:tblPr firstRow="1" bandRow="1">
                <a:tableStyleId>{5C22544A-7EE6-4342-B048-85BDC9FD1C3A}</a:tableStyleId>
              </a:tblPr>
              <a:tblGrid>
                <a:gridCol w="6056876"/>
                <a:gridCol w="2142066"/>
              </a:tblGrid>
              <a:tr h="391355">
                <a:tc>
                  <a:txBody>
                    <a:bodyPr/>
                    <a:lstStyle/>
                    <a:p>
                      <a:pPr algn="ctr"/>
                      <a:r>
                        <a:rPr lang="en-US" sz="1400" dirty="0" smtClean="0">
                          <a:solidFill>
                            <a:schemeClr val="bg1"/>
                          </a:solidFill>
                        </a:rPr>
                        <a:t>2015</a:t>
                      </a:r>
                      <a:endParaRPr lang="en-US" sz="1400" dirty="0">
                        <a:solidFill>
                          <a:schemeClr val="bg1"/>
                        </a:solidFill>
                      </a:endParaRPr>
                    </a:p>
                  </a:txBody>
                  <a:tcPr>
                    <a:solidFill>
                      <a:srgbClr val="FF0000"/>
                    </a:solidFill>
                  </a:tcPr>
                </a:tc>
                <a:tc>
                  <a:txBody>
                    <a:bodyPr/>
                    <a:lstStyle/>
                    <a:p>
                      <a:pPr algn="ctr"/>
                      <a:r>
                        <a:rPr lang="en-US" sz="1400" dirty="0" smtClean="0">
                          <a:solidFill>
                            <a:schemeClr val="tx1"/>
                          </a:solidFill>
                        </a:rPr>
                        <a:t>Q1 2016</a:t>
                      </a:r>
                      <a:endParaRPr lang="en-US" sz="1400" dirty="0">
                        <a:solidFill>
                          <a:schemeClr val="tx1"/>
                        </a:solidFill>
                      </a:endParaRPr>
                    </a:p>
                  </a:txBody>
                  <a:tcPr>
                    <a:solidFill>
                      <a:schemeClr val="bg1">
                        <a:lumMod val="75000"/>
                      </a:schemeClr>
                    </a:solidFill>
                  </a:tcPr>
                </a:tc>
              </a:tr>
            </a:tbl>
          </a:graphicData>
        </a:graphic>
      </p:graphicFrame>
      <p:sp>
        <p:nvSpPr>
          <p:cNvPr id="155" name="Flowchart: Decision 62"/>
          <p:cNvSpPr>
            <a:spLocks noChangeArrowheads="1"/>
          </p:cNvSpPr>
          <p:nvPr/>
        </p:nvSpPr>
        <p:spPr bwMode="auto">
          <a:xfrm>
            <a:off x="2133600" y="2940144"/>
            <a:ext cx="183058" cy="183696"/>
          </a:xfrm>
          <a:prstGeom prst="flowChartDecision">
            <a:avLst/>
          </a:prstGeom>
          <a:solidFill>
            <a:srgbClr val="FF0000"/>
          </a:solidFill>
          <a:ln w="25400" cap="flat" cmpd="sng" algn="ctr">
            <a:solidFill>
              <a:srgbClr val="C00000"/>
            </a:solidFill>
            <a:prstDash val="solid"/>
          </a:ln>
          <a:effectLst/>
          <a:extLst/>
        </p:spPr>
        <p:txBody>
          <a:bodyPr lIns="100868" tIns="50434" rIns="100868" bIns="50434" anchor="ctr"/>
          <a:lstStyle>
            <a:lvl1pPr defTabSz="1036638" eaLnBrk="0" hangingPunct="0">
              <a:spcBef>
                <a:spcPts val="288"/>
              </a:spcBef>
              <a:spcAft>
                <a:spcPts val="288"/>
              </a:spcAft>
              <a:tabLst>
                <a:tab pos="1352550" algn="l"/>
              </a:tabLst>
              <a:defRPr sz="2200">
                <a:solidFill>
                  <a:srgbClr val="0092D0"/>
                </a:solidFill>
                <a:latin typeface="Arial" pitchFamily="34" charset="0"/>
                <a:ea typeface="ＭＳ Ｐゴシック" pitchFamily="34" charset="-128"/>
              </a:defRPr>
            </a:lvl1pPr>
            <a:lvl2pPr marL="742950" indent="-285750" defTabSz="1036638" eaLnBrk="0" hangingPunct="0">
              <a:spcBef>
                <a:spcPts val="288"/>
              </a:spcBef>
              <a:spcAft>
                <a:spcPts val="288"/>
              </a:spcAft>
              <a:tabLst>
                <a:tab pos="1352550" algn="l"/>
              </a:tabLst>
              <a:defRPr sz="2200">
                <a:solidFill>
                  <a:schemeClr val="tx1"/>
                </a:solidFill>
                <a:latin typeface="Arial" pitchFamily="34" charset="0"/>
                <a:ea typeface="ＭＳ Ｐゴシック" pitchFamily="34" charset="-128"/>
              </a:defRPr>
            </a:lvl2pPr>
            <a:lvl3pPr marL="431800" indent="-427038" defTabSz="1036638" eaLnBrk="0" hangingPunct="0">
              <a:spcBef>
                <a:spcPts val="288"/>
              </a:spcBef>
              <a:spcAft>
                <a:spcPts val="288"/>
              </a:spcAft>
              <a:buFont typeface="Arial" pitchFamily="34" charset="0"/>
              <a:buChar char="—"/>
              <a:tabLst>
                <a:tab pos="1352550" algn="l"/>
              </a:tabLst>
              <a:defRPr sz="2200">
                <a:solidFill>
                  <a:schemeClr val="tx1"/>
                </a:solidFill>
                <a:latin typeface="Arial" pitchFamily="34" charset="0"/>
                <a:ea typeface="ＭＳ Ｐゴシック" pitchFamily="34" charset="-128"/>
              </a:defRPr>
            </a:lvl3pPr>
            <a:lvl4pPr marL="866775" indent="-427038" defTabSz="1036638" eaLnBrk="0" hangingPunct="0">
              <a:spcBef>
                <a:spcPts val="288"/>
              </a:spcBef>
              <a:spcAft>
                <a:spcPts val="288"/>
              </a:spcAft>
              <a:buFont typeface="Arial" pitchFamily="34" charset="0"/>
              <a:buChar char="—"/>
              <a:tabLst>
                <a:tab pos="1352550" algn="l"/>
              </a:tabLst>
              <a:defRPr sz="1900">
                <a:solidFill>
                  <a:schemeClr val="tx1"/>
                </a:solidFill>
                <a:latin typeface="Arial" pitchFamily="34" charset="0"/>
                <a:ea typeface="ＭＳ Ｐゴシック" pitchFamily="34" charset="-128"/>
              </a:defRPr>
            </a:lvl4pPr>
            <a:lvl5pPr marL="1300163" indent="-431800" defTabSz="1036638" eaLnBrk="0" hangingPunct="0">
              <a:spcBef>
                <a:spcPts val="288"/>
              </a:spcBef>
              <a:spcAft>
                <a:spcPts val="288"/>
              </a:spcAft>
              <a:buFont typeface="Arial" pitchFamily="34" charset="0"/>
              <a:buChar char="—"/>
              <a:tabLst>
                <a:tab pos="1352550" algn="l"/>
              </a:tabLst>
              <a:defRPr sz="1900">
                <a:solidFill>
                  <a:schemeClr val="tx1"/>
                </a:solidFill>
                <a:latin typeface="Arial" pitchFamily="34" charset="0"/>
                <a:ea typeface="ＭＳ Ｐゴシック" pitchFamily="34" charset="-128"/>
              </a:defRPr>
            </a:lvl5pPr>
            <a:lvl6pPr marL="1757363" indent="-431800" defTabSz="1036638" eaLnBrk="0" fontAlgn="base" hangingPunct="0">
              <a:spcBef>
                <a:spcPts val="288"/>
              </a:spcBef>
              <a:spcAft>
                <a:spcPts val="288"/>
              </a:spcAft>
              <a:buFont typeface="Arial" pitchFamily="34" charset="0"/>
              <a:buChar char="—"/>
              <a:tabLst>
                <a:tab pos="1352550" algn="l"/>
              </a:tabLst>
              <a:defRPr sz="1900">
                <a:solidFill>
                  <a:schemeClr val="tx1"/>
                </a:solidFill>
                <a:latin typeface="Arial" pitchFamily="34" charset="0"/>
                <a:ea typeface="ＭＳ Ｐゴシック" pitchFamily="34" charset="-128"/>
              </a:defRPr>
            </a:lvl6pPr>
            <a:lvl7pPr marL="2214563" indent="-431800" defTabSz="1036638" eaLnBrk="0" fontAlgn="base" hangingPunct="0">
              <a:spcBef>
                <a:spcPts val="288"/>
              </a:spcBef>
              <a:spcAft>
                <a:spcPts val="288"/>
              </a:spcAft>
              <a:buFont typeface="Arial" pitchFamily="34" charset="0"/>
              <a:buChar char="—"/>
              <a:tabLst>
                <a:tab pos="1352550" algn="l"/>
              </a:tabLst>
              <a:defRPr sz="1900">
                <a:solidFill>
                  <a:schemeClr val="tx1"/>
                </a:solidFill>
                <a:latin typeface="Arial" pitchFamily="34" charset="0"/>
                <a:ea typeface="ＭＳ Ｐゴシック" pitchFamily="34" charset="-128"/>
              </a:defRPr>
            </a:lvl7pPr>
            <a:lvl8pPr marL="2671763" indent="-431800" defTabSz="1036638" eaLnBrk="0" fontAlgn="base" hangingPunct="0">
              <a:spcBef>
                <a:spcPts val="288"/>
              </a:spcBef>
              <a:spcAft>
                <a:spcPts val="288"/>
              </a:spcAft>
              <a:buFont typeface="Arial" pitchFamily="34" charset="0"/>
              <a:buChar char="—"/>
              <a:tabLst>
                <a:tab pos="1352550" algn="l"/>
              </a:tabLst>
              <a:defRPr sz="1900">
                <a:solidFill>
                  <a:schemeClr val="tx1"/>
                </a:solidFill>
                <a:latin typeface="Arial" pitchFamily="34" charset="0"/>
                <a:ea typeface="ＭＳ Ｐゴシック" pitchFamily="34" charset="-128"/>
              </a:defRPr>
            </a:lvl8pPr>
            <a:lvl9pPr marL="3128963" indent="-431800" defTabSz="1036638" eaLnBrk="0" fontAlgn="base" hangingPunct="0">
              <a:spcBef>
                <a:spcPts val="288"/>
              </a:spcBef>
              <a:spcAft>
                <a:spcPts val="288"/>
              </a:spcAft>
              <a:buFont typeface="Arial" pitchFamily="34" charset="0"/>
              <a:buChar char="—"/>
              <a:tabLst>
                <a:tab pos="1352550" algn="l"/>
              </a:tabLst>
              <a:defRPr sz="1900">
                <a:solidFill>
                  <a:schemeClr val="tx1"/>
                </a:solidFill>
                <a:latin typeface="Arial" pitchFamily="34" charset="0"/>
                <a:ea typeface="ＭＳ Ｐゴシック" pitchFamily="34" charset="-128"/>
              </a:defRPr>
            </a:lvl9pPr>
          </a:lstStyle>
          <a:p>
            <a:pPr algn="ctr">
              <a:spcBef>
                <a:spcPct val="0"/>
              </a:spcBef>
              <a:spcAft>
                <a:spcPct val="0"/>
              </a:spcAft>
              <a:defRPr/>
            </a:pPr>
            <a:endParaRPr lang="en-US" altLang="en-US" sz="1800" kern="0" dirty="0">
              <a:solidFill>
                <a:srgbClr val="808080">
                  <a:lumMod val="75000"/>
                </a:srgbClr>
              </a:solidFill>
              <a:latin typeface="EYInterstate Light" panose="02000506000000020004" pitchFamily="2" charset="0"/>
              <a:cs typeface="Arial" pitchFamily="34" charset="0"/>
            </a:endParaRPr>
          </a:p>
        </p:txBody>
      </p:sp>
      <p:sp>
        <p:nvSpPr>
          <p:cNvPr id="156" name="TextBox 10"/>
          <p:cNvSpPr txBox="1">
            <a:spLocks noChangeArrowheads="1"/>
          </p:cNvSpPr>
          <p:nvPr/>
        </p:nvSpPr>
        <p:spPr bwMode="ltGray">
          <a:xfrm>
            <a:off x="4137917" y="2438400"/>
            <a:ext cx="1043683" cy="47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lIns="100868" tIns="50434" rIns="100868" bIns="50434">
            <a:spAutoFit/>
          </a:bodyPr>
          <a:lstStyle/>
          <a:p>
            <a:pPr eaLnBrk="0" fontAlgn="base" hangingPunct="0">
              <a:spcBef>
                <a:spcPct val="20000"/>
              </a:spcBef>
              <a:spcAft>
                <a:spcPct val="0"/>
              </a:spcAft>
              <a:defRPr/>
            </a:pPr>
            <a:r>
              <a:rPr lang="en-US" sz="1200" b="1" dirty="0" smtClean="0">
                <a:solidFill>
                  <a:srgbClr val="000000"/>
                </a:solidFill>
              </a:rPr>
              <a:t>10/18</a:t>
            </a:r>
            <a:r>
              <a:rPr lang="en-US" sz="1200" dirty="0" smtClean="0">
                <a:solidFill>
                  <a:srgbClr val="000000"/>
                </a:solidFill>
              </a:rPr>
              <a:t>: Distribution</a:t>
            </a:r>
            <a:endParaRPr lang="en-US" sz="1200" dirty="0">
              <a:solidFill>
                <a:srgbClr val="000000"/>
              </a:solidFill>
            </a:endParaRPr>
          </a:p>
        </p:txBody>
      </p:sp>
      <p:cxnSp>
        <p:nvCxnSpPr>
          <p:cNvPr id="157" name="Straight Arrow Connector 11"/>
          <p:cNvCxnSpPr>
            <a:cxnSpLocks noChangeShapeType="1"/>
          </p:cNvCxnSpPr>
          <p:nvPr/>
        </p:nvCxnSpPr>
        <p:spPr bwMode="auto">
          <a:xfrm>
            <a:off x="2209800" y="3172595"/>
            <a:ext cx="0" cy="664308"/>
          </a:xfrm>
          <a:prstGeom prst="straightConnector1">
            <a:avLst/>
          </a:prstGeom>
          <a:noFill/>
          <a:ln w="9525" cap="flat" cmpd="sng" algn="ctr">
            <a:solidFill>
              <a:srgbClr val="808080">
                <a:shade val="95000"/>
                <a:satMod val="105000"/>
              </a:srgbClr>
            </a:solidFill>
            <a:prstDash val="solid"/>
            <a:headEnd type="none" w="med" len="med"/>
            <a:tailEnd type="none" w="med" len="med"/>
          </a:ln>
          <a:effectLst/>
          <a:extLst/>
        </p:spPr>
      </p:cxnSp>
      <p:sp>
        <p:nvSpPr>
          <p:cNvPr id="159" name="TextBox 10"/>
          <p:cNvSpPr txBox="1">
            <a:spLocks noChangeArrowheads="1"/>
          </p:cNvSpPr>
          <p:nvPr/>
        </p:nvSpPr>
        <p:spPr bwMode="ltGray">
          <a:xfrm>
            <a:off x="5249841" y="1143000"/>
            <a:ext cx="1150959" cy="47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lIns="100868" tIns="50434" rIns="100868" bIns="50434">
            <a:spAutoFit/>
          </a:bodyPr>
          <a:lstStyle>
            <a:defPPr>
              <a:defRPr lang="en-US"/>
            </a:defPPr>
            <a:lvl1pPr eaLnBrk="0" fontAlgn="base" hangingPunct="0">
              <a:spcBef>
                <a:spcPct val="20000"/>
              </a:spcBef>
              <a:spcAft>
                <a:spcPct val="0"/>
              </a:spcAft>
              <a:defRPr sz="1200"/>
            </a:lvl1pPr>
          </a:lstStyle>
          <a:p>
            <a:r>
              <a:rPr lang="en-US" altLang="en-US" b="1" dirty="0" smtClean="0">
                <a:solidFill>
                  <a:srgbClr val="000000"/>
                </a:solidFill>
              </a:rPr>
              <a:t>11/02-11/13:</a:t>
            </a:r>
            <a:r>
              <a:rPr lang="en-US" altLang="en-US" dirty="0" smtClean="0">
                <a:solidFill>
                  <a:srgbClr val="000000"/>
                </a:solidFill>
              </a:rPr>
              <a:t> </a:t>
            </a:r>
            <a:br>
              <a:rPr lang="en-US" altLang="en-US" dirty="0" smtClean="0">
                <a:solidFill>
                  <a:srgbClr val="000000"/>
                </a:solidFill>
              </a:rPr>
            </a:br>
            <a:r>
              <a:rPr lang="en-US" altLang="en-US" dirty="0" smtClean="0">
                <a:solidFill>
                  <a:srgbClr val="000000"/>
                </a:solidFill>
              </a:rPr>
              <a:t>Training</a:t>
            </a:r>
            <a:endParaRPr lang="en-US" altLang="en-US" dirty="0">
              <a:solidFill>
                <a:srgbClr val="000000"/>
              </a:solidFill>
            </a:endParaRPr>
          </a:p>
        </p:txBody>
      </p:sp>
      <p:sp>
        <p:nvSpPr>
          <p:cNvPr id="25" name="TextBox 10"/>
          <p:cNvSpPr txBox="1">
            <a:spLocks noChangeArrowheads="1"/>
          </p:cNvSpPr>
          <p:nvPr/>
        </p:nvSpPr>
        <p:spPr bwMode="ltGray">
          <a:xfrm>
            <a:off x="1524000" y="2424415"/>
            <a:ext cx="1350027" cy="47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lIns="100868" tIns="50434" rIns="100868" bIns="50434">
            <a:spAutoFit/>
          </a:bodyPr>
          <a:lstStyle/>
          <a:p>
            <a:pPr eaLnBrk="0" fontAlgn="base" hangingPunct="0">
              <a:spcBef>
                <a:spcPct val="20000"/>
              </a:spcBef>
              <a:spcAft>
                <a:spcPct val="0"/>
              </a:spcAft>
              <a:defRPr/>
            </a:pPr>
            <a:r>
              <a:rPr lang="en-US" sz="1200" b="1" dirty="0" smtClean="0">
                <a:solidFill>
                  <a:srgbClr val="000000"/>
                </a:solidFill>
              </a:rPr>
              <a:t>9/18</a:t>
            </a:r>
            <a:r>
              <a:rPr lang="en-US" sz="1200" dirty="0" smtClean="0">
                <a:solidFill>
                  <a:srgbClr val="000000"/>
                </a:solidFill>
              </a:rPr>
              <a:t>: Document Complete</a:t>
            </a:r>
            <a:endParaRPr lang="en-US" sz="1200" dirty="0">
              <a:solidFill>
                <a:srgbClr val="000000"/>
              </a:solidFill>
            </a:endParaRPr>
          </a:p>
        </p:txBody>
      </p:sp>
      <p:sp>
        <p:nvSpPr>
          <p:cNvPr id="27" name="Flowchart: Decision 62"/>
          <p:cNvSpPr>
            <a:spLocks noChangeArrowheads="1"/>
          </p:cNvSpPr>
          <p:nvPr/>
        </p:nvSpPr>
        <p:spPr bwMode="auto">
          <a:xfrm>
            <a:off x="3245942" y="1676400"/>
            <a:ext cx="183058" cy="183696"/>
          </a:xfrm>
          <a:prstGeom prst="flowChartDecision">
            <a:avLst/>
          </a:prstGeom>
          <a:solidFill>
            <a:srgbClr val="FF0000"/>
          </a:solidFill>
          <a:ln w="25400" cap="flat" cmpd="sng" algn="ctr">
            <a:solidFill>
              <a:srgbClr val="C00000"/>
            </a:solidFill>
            <a:prstDash val="solid"/>
          </a:ln>
          <a:effectLst/>
          <a:extLst/>
        </p:spPr>
        <p:txBody>
          <a:bodyPr lIns="100868" tIns="50434" rIns="100868" bIns="50434" anchor="ctr"/>
          <a:lstStyle>
            <a:lvl1pPr defTabSz="1036638" eaLnBrk="0" hangingPunct="0">
              <a:spcBef>
                <a:spcPts val="288"/>
              </a:spcBef>
              <a:spcAft>
                <a:spcPts val="288"/>
              </a:spcAft>
              <a:tabLst>
                <a:tab pos="1352550" algn="l"/>
              </a:tabLst>
              <a:defRPr sz="2200">
                <a:solidFill>
                  <a:srgbClr val="0092D0"/>
                </a:solidFill>
                <a:latin typeface="Arial" pitchFamily="34" charset="0"/>
                <a:ea typeface="ＭＳ Ｐゴシック" pitchFamily="34" charset="-128"/>
              </a:defRPr>
            </a:lvl1pPr>
            <a:lvl2pPr marL="742950" indent="-285750" defTabSz="1036638" eaLnBrk="0" hangingPunct="0">
              <a:spcBef>
                <a:spcPts val="288"/>
              </a:spcBef>
              <a:spcAft>
                <a:spcPts val="288"/>
              </a:spcAft>
              <a:tabLst>
                <a:tab pos="1352550" algn="l"/>
              </a:tabLst>
              <a:defRPr sz="2200">
                <a:solidFill>
                  <a:schemeClr val="tx1"/>
                </a:solidFill>
                <a:latin typeface="Arial" pitchFamily="34" charset="0"/>
                <a:ea typeface="ＭＳ Ｐゴシック" pitchFamily="34" charset="-128"/>
              </a:defRPr>
            </a:lvl2pPr>
            <a:lvl3pPr marL="431800" indent="-427038" defTabSz="1036638" eaLnBrk="0" hangingPunct="0">
              <a:spcBef>
                <a:spcPts val="288"/>
              </a:spcBef>
              <a:spcAft>
                <a:spcPts val="288"/>
              </a:spcAft>
              <a:buFont typeface="Arial" pitchFamily="34" charset="0"/>
              <a:buChar char="—"/>
              <a:tabLst>
                <a:tab pos="1352550" algn="l"/>
              </a:tabLst>
              <a:defRPr sz="2200">
                <a:solidFill>
                  <a:schemeClr val="tx1"/>
                </a:solidFill>
                <a:latin typeface="Arial" pitchFamily="34" charset="0"/>
                <a:ea typeface="ＭＳ Ｐゴシック" pitchFamily="34" charset="-128"/>
              </a:defRPr>
            </a:lvl3pPr>
            <a:lvl4pPr marL="866775" indent="-427038" defTabSz="1036638" eaLnBrk="0" hangingPunct="0">
              <a:spcBef>
                <a:spcPts val="288"/>
              </a:spcBef>
              <a:spcAft>
                <a:spcPts val="288"/>
              </a:spcAft>
              <a:buFont typeface="Arial" pitchFamily="34" charset="0"/>
              <a:buChar char="—"/>
              <a:tabLst>
                <a:tab pos="1352550" algn="l"/>
              </a:tabLst>
              <a:defRPr sz="1900">
                <a:solidFill>
                  <a:schemeClr val="tx1"/>
                </a:solidFill>
                <a:latin typeface="Arial" pitchFamily="34" charset="0"/>
                <a:ea typeface="ＭＳ Ｐゴシック" pitchFamily="34" charset="-128"/>
              </a:defRPr>
            </a:lvl4pPr>
            <a:lvl5pPr marL="1300163" indent="-431800" defTabSz="1036638" eaLnBrk="0" hangingPunct="0">
              <a:spcBef>
                <a:spcPts val="288"/>
              </a:spcBef>
              <a:spcAft>
                <a:spcPts val="288"/>
              </a:spcAft>
              <a:buFont typeface="Arial" pitchFamily="34" charset="0"/>
              <a:buChar char="—"/>
              <a:tabLst>
                <a:tab pos="1352550" algn="l"/>
              </a:tabLst>
              <a:defRPr sz="1900">
                <a:solidFill>
                  <a:schemeClr val="tx1"/>
                </a:solidFill>
                <a:latin typeface="Arial" pitchFamily="34" charset="0"/>
                <a:ea typeface="ＭＳ Ｐゴシック" pitchFamily="34" charset="-128"/>
              </a:defRPr>
            </a:lvl5pPr>
            <a:lvl6pPr marL="1757363" indent="-431800" defTabSz="1036638" eaLnBrk="0" fontAlgn="base" hangingPunct="0">
              <a:spcBef>
                <a:spcPts val="288"/>
              </a:spcBef>
              <a:spcAft>
                <a:spcPts val="288"/>
              </a:spcAft>
              <a:buFont typeface="Arial" pitchFamily="34" charset="0"/>
              <a:buChar char="—"/>
              <a:tabLst>
                <a:tab pos="1352550" algn="l"/>
              </a:tabLst>
              <a:defRPr sz="1900">
                <a:solidFill>
                  <a:schemeClr val="tx1"/>
                </a:solidFill>
                <a:latin typeface="Arial" pitchFamily="34" charset="0"/>
                <a:ea typeface="ＭＳ Ｐゴシック" pitchFamily="34" charset="-128"/>
              </a:defRPr>
            </a:lvl6pPr>
            <a:lvl7pPr marL="2214563" indent="-431800" defTabSz="1036638" eaLnBrk="0" fontAlgn="base" hangingPunct="0">
              <a:spcBef>
                <a:spcPts val="288"/>
              </a:spcBef>
              <a:spcAft>
                <a:spcPts val="288"/>
              </a:spcAft>
              <a:buFont typeface="Arial" pitchFamily="34" charset="0"/>
              <a:buChar char="—"/>
              <a:tabLst>
                <a:tab pos="1352550" algn="l"/>
              </a:tabLst>
              <a:defRPr sz="1900">
                <a:solidFill>
                  <a:schemeClr val="tx1"/>
                </a:solidFill>
                <a:latin typeface="Arial" pitchFamily="34" charset="0"/>
                <a:ea typeface="ＭＳ Ｐゴシック" pitchFamily="34" charset="-128"/>
              </a:defRPr>
            </a:lvl7pPr>
            <a:lvl8pPr marL="2671763" indent="-431800" defTabSz="1036638" eaLnBrk="0" fontAlgn="base" hangingPunct="0">
              <a:spcBef>
                <a:spcPts val="288"/>
              </a:spcBef>
              <a:spcAft>
                <a:spcPts val="288"/>
              </a:spcAft>
              <a:buFont typeface="Arial" pitchFamily="34" charset="0"/>
              <a:buChar char="—"/>
              <a:tabLst>
                <a:tab pos="1352550" algn="l"/>
              </a:tabLst>
              <a:defRPr sz="1900">
                <a:solidFill>
                  <a:schemeClr val="tx1"/>
                </a:solidFill>
                <a:latin typeface="Arial" pitchFamily="34" charset="0"/>
                <a:ea typeface="ＭＳ Ｐゴシック" pitchFamily="34" charset="-128"/>
              </a:defRPr>
            </a:lvl8pPr>
            <a:lvl9pPr marL="3128963" indent="-431800" defTabSz="1036638" eaLnBrk="0" fontAlgn="base" hangingPunct="0">
              <a:spcBef>
                <a:spcPts val="288"/>
              </a:spcBef>
              <a:spcAft>
                <a:spcPts val="288"/>
              </a:spcAft>
              <a:buFont typeface="Arial" pitchFamily="34" charset="0"/>
              <a:buChar char="—"/>
              <a:tabLst>
                <a:tab pos="1352550" algn="l"/>
              </a:tabLst>
              <a:defRPr sz="1900">
                <a:solidFill>
                  <a:schemeClr val="tx1"/>
                </a:solidFill>
                <a:latin typeface="Arial" pitchFamily="34" charset="0"/>
                <a:ea typeface="ＭＳ Ｐゴシック" pitchFamily="34" charset="-128"/>
              </a:defRPr>
            </a:lvl9pPr>
          </a:lstStyle>
          <a:p>
            <a:pPr algn="ctr">
              <a:spcBef>
                <a:spcPct val="0"/>
              </a:spcBef>
              <a:spcAft>
                <a:spcPct val="0"/>
              </a:spcAft>
              <a:defRPr/>
            </a:pPr>
            <a:endParaRPr lang="en-US" altLang="en-US" sz="1800" kern="0" dirty="0">
              <a:solidFill>
                <a:srgbClr val="808080">
                  <a:lumMod val="75000"/>
                </a:srgbClr>
              </a:solidFill>
              <a:latin typeface="EYInterstate Light" panose="02000506000000020004" pitchFamily="2" charset="0"/>
              <a:cs typeface="Arial" pitchFamily="34" charset="0"/>
            </a:endParaRPr>
          </a:p>
        </p:txBody>
      </p:sp>
      <p:sp>
        <p:nvSpPr>
          <p:cNvPr id="29" name="TextBox 10"/>
          <p:cNvSpPr txBox="1">
            <a:spLocks noChangeArrowheads="1"/>
          </p:cNvSpPr>
          <p:nvPr/>
        </p:nvSpPr>
        <p:spPr bwMode="ltGray">
          <a:xfrm>
            <a:off x="2541465" y="1143000"/>
            <a:ext cx="1725735" cy="47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lIns="100868" tIns="50434" rIns="100868" bIns="50434">
            <a:spAutoFit/>
          </a:bodyPr>
          <a:lstStyle/>
          <a:p>
            <a:pPr eaLnBrk="0" fontAlgn="base" hangingPunct="0">
              <a:spcBef>
                <a:spcPct val="20000"/>
              </a:spcBef>
              <a:spcAft>
                <a:spcPct val="0"/>
              </a:spcAft>
              <a:defRPr/>
            </a:pPr>
            <a:r>
              <a:rPr lang="en-US" sz="1200" b="1" dirty="0" smtClean="0">
                <a:solidFill>
                  <a:srgbClr val="000000"/>
                </a:solidFill>
              </a:rPr>
              <a:t>10/9</a:t>
            </a:r>
            <a:r>
              <a:rPr lang="en-US" sz="1200" dirty="0" smtClean="0">
                <a:solidFill>
                  <a:srgbClr val="000000"/>
                </a:solidFill>
              </a:rPr>
              <a:t>: Management Review and Signoff</a:t>
            </a:r>
            <a:endParaRPr lang="en-US" sz="1200" dirty="0">
              <a:solidFill>
                <a:srgbClr val="000000"/>
              </a:solidFill>
            </a:endParaRPr>
          </a:p>
        </p:txBody>
      </p:sp>
      <p:sp>
        <p:nvSpPr>
          <p:cNvPr id="30" name="Flowchart: Decision 62"/>
          <p:cNvSpPr>
            <a:spLocks noChangeArrowheads="1"/>
          </p:cNvSpPr>
          <p:nvPr/>
        </p:nvSpPr>
        <p:spPr bwMode="auto">
          <a:xfrm>
            <a:off x="4541342" y="2895600"/>
            <a:ext cx="183058" cy="183696"/>
          </a:xfrm>
          <a:prstGeom prst="flowChartDecision">
            <a:avLst/>
          </a:prstGeom>
          <a:solidFill>
            <a:srgbClr val="FF0000"/>
          </a:solidFill>
          <a:ln w="25400" cap="flat" cmpd="sng" algn="ctr">
            <a:solidFill>
              <a:srgbClr val="C00000"/>
            </a:solidFill>
            <a:prstDash val="solid"/>
          </a:ln>
          <a:effectLst/>
          <a:extLst/>
        </p:spPr>
        <p:txBody>
          <a:bodyPr lIns="100868" tIns="50434" rIns="100868" bIns="50434" anchor="ctr"/>
          <a:lstStyle>
            <a:lvl1pPr defTabSz="1036638" eaLnBrk="0" hangingPunct="0">
              <a:spcBef>
                <a:spcPts val="288"/>
              </a:spcBef>
              <a:spcAft>
                <a:spcPts val="288"/>
              </a:spcAft>
              <a:tabLst>
                <a:tab pos="1352550" algn="l"/>
              </a:tabLst>
              <a:defRPr sz="2200">
                <a:solidFill>
                  <a:srgbClr val="0092D0"/>
                </a:solidFill>
                <a:latin typeface="Arial" pitchFamily="34" charset="0"/>
                <a:ea typeface="ＭＳ Ｐゴシック" pitchFamily="34" charset="-128"/>
              </a:defRPr>
            </a:lvl1pPr>
            <a:lvl2pPr marL="742950" indent="-285750" defTabSz="1036638" eaLnBrk="0" hangingPunct="0">
              <a:spcBef>
                <a:spcPts val="288"/>
              </a:spcBef>
              <a:spcAft>
                <a:spcPts val="288"/>
              </a:spcAft>
              <a:tabLst>
                <a:tab pos="1352550" algn="l"/>
              </a:tabLst>
              <a:defRPr sz="2200">
                <a:solidFill>
                  <a:schemeClr val="tx1"/>
                </a:solidFill>
                <a:latin typeface="Arial" pitchFamily="34" charset="0"/>
                <a:ea typeface="ＭＳ Ｐゴシック" pitchFamily="34" charset="-128"/>
              </a:defRPr>
            </a:lvl2pPr>
            <a:lvl3pPr marL="431800" indent="-427038" defTabSz="1036638" eaLnBrk="0" hangingPunct="0">
              <a:spcBef>
                <a:spcPts val="288"/>
              </a:spcBef>
              <a:spcAft>
                <a:spcPts val="288"/>
              </a:spcAft>
              <a:buFont typeface="Arial" pitchFamily="34" charset="0"/>
              <a:buChar char="—"/>
              <a:tabLst>
                <a:tab pos="1352550" algn="l"/>
              </a:tabLst>
              <a:defRPr sz="2200">
                <a:solidFill>
                  <a:schemeClr val="tx1"/>
                </a:solidFill>
                <a:latin typeface="Arial" pitchFamily="34" charset="0"/>
                <a:ea typeface="ＭＳ Ｐゴシック" pitchFamily="34" charset="-128"/>
              </a:defRPr>
            </a:lvl3pPr>
            <a:lvl4pPr marL="866775" indent="-427038" defTabSz="1036638" eaLnBrk="0" hangingPunct="0">
              <a:spcBef>
                <a:spcPts val="288"/>
              </a:spcBef>
              <a:spcAft>
                <a:spcPts val="288"/>
              </a:spcAft>
              <a:buFont typeface="Arial" pitchFamily="34" charset="0"/>
              <a:buChar char="—"/>
              <a:tabLst>
                <a:tab pos="1352550" algn="l"/>
              </a:tabLst>
              <a:defRPr sz="1900">
                <a:solidFill>
                  <a:schemeClr val="tx1"/>
                </a:solidFill>
                <a:latin typeface="Arial" pitchFamily="34" charset="0"/>
                <a:ea typeface="ＭＳ Ｐゴシック" pitchFamily="34" charset="-128"/>
              </a:defRPr>
            </a:lvl4pPr>
            <a:lvl5pPr marL="1300163" indent="-431800" defTabSz="1036638" eaLnBrk="0" hangingPunct="0">
              <a:spcBef>
                <a:spcPts val="288"/>
              </a:spcBef>
              <a:spcAft>
                <a:spcPts val="288"/>
              </a:spcAft>
              <a:buFont typeface="Arial" pitchFamily="34" charset="0"/>
              <a:buChar char="—"/>
              <a:tabLst>
                <a:tab pos="1352550" algn="l"/>
              </a:tabLst>
              <a:defRPr sz="1900">
                <a:solidFill>
                  <a:schemeClr val="tx1"/>
                </a:solidFill>
                <a:latin typeface="Arial" pitchFamily="34" charset="0"/>
                <a:ea typeface="ＭＳ Ｐゴシック" pitchFamily="34" charset="-128"/>
              </a:defRPr>
            </a:lvl5pPr>
            <a:lvl6pPr marL="1757363" indent="-431800" defTabSz="1036638" eaLnBrk="0" fontAlgn="base" hangingPunct="0">
              <a:spcBef>
                <a:spcPts val="288"/>
              </a:spcBef>
              <a:spcAft>
                <a:spcPts val="288"/>
              </a:spcAft>
              <a:buFont typeface="Arial" pitchFamily="34" charset="0"/>
              <a:buChar char="—"/>
              <a:tabLst>
                <a:tab pos="1352550" algn="l"/>
              </a:tabLst>
              <a:defRPr sz="1900">
                <a:solidFill>
                  <a:schemeClr val="tx1"/>
                </a:solidFill>
                <a:latin typeface="Arial" pitchFamily="34" charset="0"/>
                <a:ea typeface="ＭＳ Ｐゴシック" pitchFamily="34" charset="-128"/>
              </a:defRPr>
            </a:lvl6pPr>
            <a:lvl7pPr marL="2214563" indent="-431800" defTabSz="1036638" eaLnBrk="0" fontAlgn="base" hangingPunct="0">
              <a:spcBef>
                <a:spcPts val="288"/>
              </a:spcBef>
              <a:spcAft>
                <a:spcPts val="288"/>
              </a:spcAft>
              <a:buFont typeface="Arial" pitchFamily="34" charset="0"/>
              <a:buChar char="—"/>
              <a:tabLst>
                <a:tab pos="1352550" algn="l"/>
              </a:tabLst>
              <a:defRPr sz="1900">
                <a:solidFill>
                  <a:schemeClr val="tx1"/>
                </a:solidFill>
                <a:latin typeface="Arial" pitchFamily="34" charset="0"/>
                <a:ea typeface="ＭＳ Ｐゴシック" pitchFamily="34" charset="-128"/>
              </a:defRPr>
            </a:lvl7pPr>
            <a:lvl8pPr marL="2671763" indent="-431800" defTabSz="1036638" eaLnBrk="0" fontAlgn="base" hangingPunct="0">
              <a:spcBef>
                <a:spcPts val="288"/>
              </a:spcBef>
              <a:spcAft>
                <a:spcPts val="288"/>
              </a:spcAft>
              <a:buFont typeface="Arial" pitchFamily="34" charset="0"/>
              <a:buChar char="—"/>
              <a:tabLst>
                <a:tab pos="1352550" algn="l"/>
              </a:tabLst>
              <a:defRPr sz="1900">
                <a:solidFill>
                  <a:schemeClr val="tx1"/>
                </a:solidFill>
                <a:latin typeface="Arial" pitchFamily="34" charset="0"/>
                <a:ea typeface="ＭＳ Ｐゴシック" pitchFamily="34" charset="-128"/>
              </a:defRPr>
            </a:lvl8pPr>
            <a:lvl9pPr marL="3128963" indent="-431800" defTabSz="1036638" eaLnBrk="0" fontAlgn="base" hangingPunct="0">
              <a:spcBef>
                <a:spcPts val="288"/>
              </a:spcBef>
              <a:spcAft>
                <a:spcPts val="288"/>
              </a:spcAft>
              <a:buFont typeface="Arial" pitchFamily="34" charset="0"/>
              <a:buChar char="—"/>
              <a:tabLst>
                <a:tab pos="1352550" algn="l"/>
              </a:tabLst>
              <a:defRPr sz="1900">
                <a:solidFill>
                  <a:schemeClr val="tx1"/>
                </a:solidFill>
                <a:latin typeface="Arial" pitchFamily="34" charset="0"/>
                <a:ea typeface="ＭＳ Ｐゴシック" pitchFamily="34" charset="-128"/>
              </a:defRPr>
            </a:lvl9pPr>
          </a:lstStyle>
          <a:p>
            <a:pPr algn="ctr">
              <a:spcBef>
                <a:spcPct val="0"/>
              </a:spcBef>
              <a:spcAft>
                <a:spcPct val="0"/>
              </a:spcAft>
              <a:defRPr/>
            </a:pPr>
            <a:endParaRPr lang="en-US" altLang="en-US" sz="1800" kern="0" dirty="0">
              <a:solidFill>
                <a:srgbClr val="808080">
                  <a:lumMod val="75000"/>
                </a:srgbClr>
              </a:solidFill>
              <a:latin typeface="EYInterstate Light" panose="02000506000000020004" pitchFamily="2" charset="0"/>
              <a:cs typeface="Arial" pitchFamily="34" charset="0"/>
            </a:endParaRPr>
          </a:p>
        </p:txBody>
      </p:sp>
      <p:sp>
        <p:nvSpPr>
          <p:cNvPr id="35" name="Flowchart: Decision 62"/>
          <p:cNvSpPr>
            <a:spLocks noChangeArrowheads="1"/>
          </p:cNvSpPr>
          <p:nvPr/>
        </p:nvSpPr>
        <p:spPr bwMode="auto">
          <a:xfrm>
            <a:off x="5679744" y="1676400"/>
            <a:ext cx="183058" cy="183696"/>
          </a:xfrm>
          <a:prstGeom prst="flowChartDecision">
            <a:avLst/>
          </a:prstGeom>
          <a:solidFill>
            <a:srgbClr val="FF0000"/>
          </a:solidFill>
          <a:ln w="25400" cap="flat" cmpd="sng" algn="ctr">
            <a:solidFill>
              <a:srgbClr val="C00000"/>
            </a:solidFill>
            <a:prstDash val="solid"/>
          </a:ln>
          <a:effectLst/>
          <a:extLst/>
        </p:spPr>
        <p:txBody>
          <a:bodyPr lIns="100868" tIns="50434" rIns="100868" bIns="50434" anchor="ctr"/>
          <a:lstStyle>
            <a:lvl1pPr defTabSz="1036638" eaLnBrk="0" hangingPunct="0">
              <a:spcBef>
                <a:spcPts val="288"/>
              </a:spcBef>
              <a:spcAft>
                <a:spcPts val="288"/>
              </a:spcAft>
              <a:tabLst>
                <a:tab pos="1352550" algn="l"/>
              </a:tabLst>
              <a:defRPr sz="2200">
                <a:solidFill>
                  <a:srgbClr val="0092D0"/>
                </a:solidFill>
                <a:latin typeface="Arial" pitchFamily="34" charset="0"/>
                <a:ea typeface="ＭＳ Ｐゴシック" pitchFamily="34" charset="-128"/>
              </a:defRPr>
            </a:lvl1pPr>
            <a:lvl2pPr marL="742950" indent="-285750" defTabSz="1036638" eaLnBrk="0" hangingPunct="0">
              <a:spcBef>
                <a:spcPts val="288"/>
              </a:spcBef>
              <a:spcAft>
                <a:spcPts val="288"/>
              </a:spcAft>
              <a:tabLst>
                <a:tab pos="1352550" algn="l"/>
              </a:tabLst>
              <a:defRPr sz="2200">
                <a:solidFill>
                  <a:schemeClr val="tx1"/>
                </a:solidFill>
                <a:latin typeface="Arial" pitchFamily="34" charset="0"/>
                <a:ea typeface="ＭＳ Ｐゴシック" pitchFamily="34" charset="-128"/>
              </a:defRPr>
            </a:lvl2pPr>
            <a:lvl3pPr marL="431800" indent="-427038" defTabSz="1036638" eaLnBrk="0" hangingPunct="0">
              <a:spcBef>
                <a:spcPts val="288"/>
              </a:spcBef>
              <a:spcAft>
                <a:spcPts val="288"/>
              </a:spcAft>
              <a:buFont typeface="Arial" pitchFamily="34" charset="0"/>
              <a:buChar char="—"/>
              <a:tabLst>
                <a:tab pos="1352550" algn="l"/>
              </a:tabLst>
              <a:defRPr sz="2200">
                <a:solidFill>
                  <a:schemeClr val="tx1"/>
                </a:solidFill>
                <a:latin typeface="Arial" pitchFamily="34" charset="0"/>
                <a:ea typeface="ＭＳ Ｐゴシック" pitchFamily="34" charset="-128"/>
              </a:defRPr>
            </a:lvl3pPr>
            <a:lvl4pPr marL="866775" indent="-427038" defTabSz="1036638" eaLnBrk="0" hangingPunct="0">
              <a:spcBef>
                <a:spcPts val="288"/>
              </a:spcBef>
              <a:spcAft>
                <a:spcPts val="288"/>
              </a:spcAft>
              <a:buFont typeface="Arial" pitchFamily="34" charset="0"/>
              <a:buChar char="—"/>
              <a:tabLst>
                <a:tab pos="1352550" algn="l"/>
              </a:tabLst>
              <a:defRPr sz="1900">
                <a:solidFill>
                  <a:schemeClr val="tx1"/>
                </a:solidFill>
                <a:latin typeface="Arial" pitchFamily="34" charset="0"/>
                <a:ea typeface="ＭＳ Ｐゴシック" pitchFamily="34" charset="-128"/>
              </a:defRPr>
            </a:lvl4pPr>
            <a:lvl5pPr marL="1300163" indent="-431800" defTabSz="1036638" eaLnBrk="0" hangingPunct="0">
              <a:spcBef>
                <a:spcPts val="288"/>
              </a:spcBef>
              <a:spcAft>
                <a:spcPts val="288"/>
              </a:spcAft>
              <a:buFont typeface="Arial" pitchFamily="34" charset="0"/>
              <a:buChar char="—"/>
              <a:tabLst>
                <a:tab pos="1352550" algn="l"/>
              </a:tabLst>
              <a:defRPr sz="1900">
                <a:solidFill>
                  <a:schemeClr val="tx1"/>
                </a:solidFill>
                <a:latin typeface="Arial" pitchFamily="34" charset="0"/>
                <a:ea typeface="ＭＳ Ｐゴシック" pitchFamily="34" charset="-128"/>
              </a:defRPr>
            </a:lvl5pPr>
            <a:lvl6pPr marL="1757363" indent="-431800" defTabSz="1036638" eaLnBrk="0" fontAlgn="base" hangingPunct="0">
              <a:spcBef>
                <a:spcPts val="288"/>
              </a:spcBef>
              <a:spcAft>
                <a:spcPts val="288"/>
              </a:spcAft>
              <a:buFont typeface="Arial" pitchFamily="34" charset="0"/>
              <a:buChar char="—"/>
              <a:tabLst>
                <a:tab pos="1352550" algn="l"/>
              </a:tabLst>
              <a:defRPr sz="1900">
                <a:solidFill>
                  <a:schemeClr val="tx1"/>
                </a:solidFill>
                <a:latin typeface="Arial" pitchFamily="34" charset="0"/>
                <a:ea typeface="ＭＳ Ｐゴシック" pitchFamily="34" charset="-128"/>
              </a:defRPr>
            </a:lvl6pPr>
            <a:lvl7pPr marL="2214563" indent="-431800" defTabSz="1036638" eaLnBrk="0" fontAlgn="base" hangingPunct="0">
              <a:spcBef>
                <a:spcPts val="288"/>
              </a:spcBef>
              <a:spcAft>
                <a:spcPts val="288"/>
              </a:spcAft>
              <a:buFont typeface="Arial" pitchFamily="34" charset="0"/>
              <a:buChar char="—"/>
              <a:tabLst>
                <a:tab pos="1352550" algn="l"/>
              </a:tabLst>
              <a:defRPr sz="1900">
                <a:solidFill>
                  <a:schemeClr val="tx1"/>
                </a:solidFill>
                <a:latin typeface="Arial" pitchFamily="34" charset="0"/>
                <a:ea typeface="ＭＳ Ｐゴシック" pitchFamily="34" charset="-128"/>
              </a:defRPr>
            </a:lvl7pPr>
            <a:lvl8pPr marL="2671763" indent="-431800" defTabSz="1036638" eaLnBrk="0" fontAlgn="base" hangingPunct="0">
              <a:spcBef>
                <a:spcPts val="288"/>
              </a:spcBef>
              <a:spcAft>
                <a:spcPts val="288"/>
              </a:spcAft>
              <a:buFont typeface="Arial" pitchFamily="34" charset="0"/>
              <a:buChar char="—"/>
              <a:tabLst>
                <a:tab pos="1352550" algn="l"/>
              </a:tabLst>
              <a:defRPr sz="1900">
                <a:solidFill>
                  <a:schemeClr val="tx1"/>
                </a:solidFill>
                <a:latin typeface="Arial" pitchFamily="34" charset="0"/>
                <a:ea typeface="ＭＳ Ｐゴシック" pitchFamily="34" charset="-128"/>
              </a:defRPr>
            </a:lvl8pPr>
            <a:lvl9pPr marL="3128963" indent="-431800" defTabSz="1036638" eaLnBrk="0" fontAlgn="base" hangingPunct="0">
              <a:spcBef>
                <a:spcPts val="288"/>
              </a:spcBef>
              <a:spcAft>
                <a:spcPts val="288"/>
              </a:spcAft>
              <a:buFont typeface="Arial" pitchFamily="34" charset="0"/>
              <a:buChar char="—"/>
              <a:tabLst>
                <a:tab pos="1352550" algn="l"/>
              </a:tabLst>
              <a:defRPr sz="1900">
                <a:solidFill>
                  <a:schemeClr val="tx1"/>
                </a:solidFill>
                <a:latin typeface="Arial" pitchFamily="34" charset="0"/>
                <a:ea typeface="ＭＳ Ｐゴシック" pitchFamily="34" charset="-128"/>
              </a:defRPr>
            </a:lvl9pPr>
          </a:lstStyle>
          <a:p>
            <a:pPr algn="ctr">
              <a:spcBef>
                <a:spcPct val="0"/>
              </a:spcBef>
              <a:spcAft>
                <a:spcPct val="0"/>
              </a:spcAft>
              <a:defRPr/>
            </a:pPr>
            <a:endParaRPr lang="en-US" altLang="en-US" sz="1800" kern="0" dirty="0">
              <a:solidFill>
                <a:srgbClr val="808080">
                  <a:lumMod val="75000"/>
                </a:srgbClr>
              </a:solidFill>
              <a:latin typeface="EYInterstate Light" panose="02000506000000020004" pitchFamily="2" charset="0"/>
              <a:cs typeface="Arial" pitchFamily="34" charset="0"/>
            </a:endParaRPr>
          </a:p>
        </p:txBody>
      </p:sp>
      <p:sp>
        <p:nvSpPr>
          <p:cNvPr id="37" name="TextBox 10"/>
          <p:cNvSpPr txBox="1">
            <a:spLocks noChangeArrowheads="1"/>
          </p:cNvSpPr>
          <p:nvPr/>
        </p:nvSpPr>
        <p:spPr bwMode="ltGray">
          <a:xfrm>
            <a:off x="6606629" y="2266950"/>
            <a:ext cx="1143000" cy="47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lIns="100868" tIns="50434" rIns="100868" bIns="50434">
            <a:spAutoFit/>
          </a:bodyPr>
          <a:lstStyle>
            <a:defPPr>
              <a:defRPr lang="en-US"/>
            </a:defPPr>
            <a:lvl1pPr eaLnBrk="0" fontAlgn="base" hangingPunct="0">
              <a:spcBef>
                <a:spcPct val="20000"/>
              </a:spcBef>
              <a:spcAft>
                <a:spcPct val="0"/>
              </a:spcAft>
              <a:defRPr sz="1200"/>
            </a:lvl1pPr>
          </a:lstStyle>
          <a:p>
            <a:r>
              <a:rPr lang="en-US" altLang="en-US" b="1" dirty="0" smtClean="0">
                <a:solidFill>
                  <a:srgbClr val="000000"/>
                </a:solidFill>
              </a:rPr>
              <a:t>2/15</a:t>
            </a:r>
            <a:r>
              <a:rPr lang="en-US" altLang="en-US" dirty="0" smtClean="0">
                <a:solidFill>
                  <a:srgbClr val="000000"/>
                </a:solidFill>
              </a:rPr>
              <a:t>: ICG </a:t>
            </a:r>
            <a:br>
              <a:rPr lang="en-US" altLang="en-US" dirty="0" smtClean="0">
                <a:solidFill>
                  <a:srgbClr val="000000"/>
                </a:solidFill>
              </a:rPr>
            </a:br>
            <a:r>
              <a:rPr lang="en-US" altLang="en-US" dirty="0" smtClean="0">
                <a:solidFill>
                  <a:srgbClr val="000000"/>
                </a:solidFill>
              </a:rPr>
              <a:t>begins testing</a:t>
            </a:r>
            <a:endParaRPr lang="en-US" altLang="en-US" dirty="0">
              <a:solidFill>
                <a:srgbClr val="000000"/>
              </a:solidFill>
            </a:endParaRPr>
          </a:p>
        </p:txBody>
      </p:sp>
      <p:sp>
        <p:nvSpPr>
          <p:cNvPr id="39" name="Flowchart: Decision 62"/>
          <p:cNvSpPr>
            <a:spLocks noChangeArrowheads="1"/>
          </p:cNvSpPr>
          <p:nvPr/>
        </p:nvSpPr>
        <p:spPr bwMode="auto">
          <a:xfrm>
            <a:off x="7086600" y="2894932"/>
            <a:ext cx="183058" cy="183696"/>
          </a:xfrm>
          <a:prstGeom prst="flowChartDecision">
            <a:avLst/>
          </a:prstGeom>
          <a:solidFill>
            <a:schemeClr val="bg1">
              <a:lumMod val="85000"/>
            </a:schemeClr>
          </a:solidFill>
          <a:ln w="25400" cap="flat" cmpd="sng" algn="ctr">
            <a:solidFill>
              <a:srgbClr val="C00000"/>
            </a:solidFill>
            <a:prstDash val="solid"/>
          </a:ln>
          <a:effectLst/>
          <a:extLst/>
        </p:spPr>
        <p:txBody>
          <a:bodyPr lIns="100868" tIns="50434" rIns="100868" bIns="50434" anchor="ctr"/>
          <a:lstStyle>
            <a:lvl1pPr defTabSz="1036638" eaLnBrk="0" hangingPunct="0">
              <a:spcBef>
                <a:spcPts val="288"/>
              </a:spcBef>
              <a:spcAft>
                <a:spcPts val="288"/>
              </a:spcAft>
              <a:tabLst>
                <a:tab pos="1352550" algn="l"/>
              </a:tabLst>
              <a:defRPr sz="2200">
                <a:solidFill>
                  <a:srgbClr val="0092D0"/>
                </a:solidFill>
                <a:latin typeface="Arial" pitchFamily="34" charset="0"/>
                <a:ea typeface="ＭＳ Ｐゴシック" pitchFamily="34" charset="-128"/>
              </a:defRPr>
            </a:lvl1pPr>
            <a:lvl2pPr marL="742950" indent="-285750" defTabSz="1036638" eaLnBrk="0" hangingPunct="0">
              <a:spcBef>
                <a:spcPts val="288"/>
              </a:spcBef>
              <a:spcAft>
                <a:spcPts val="288"/>
              </a:spcAft>
              <a:tabLst>
                <a:tab pos="1352550" algn="l"/>
              </a:tabLst>
              <a:defRPr sz="2200">
                <a:solidFill>
                  <a:schemeClr val="tx1"/>
                </a:solidFill>
                <a:latin typeface="Arial" pitchFamily="34" charset="0"/>
                <a:ea typeface="ＭＳ Ｐゴシック" pitchFamily="34" charset="-128"/>
              </a:defRPr>
            </a:lvl2pPr>
            <a:lvl3pPr marL="431800" indent="-427038" defTabSz="1036638" eaLnBrk="0" hangingPunct="0">
              <a:spcBef>
                <a:spcPts val="288"/>
              </a:spcBef>
              <a:spcAft>
                <a:spcPts val="288"/>
              </a:spcAft>
              <a:buFont typeface="Arial" pitchFamily="34" charset="0"/>
              <a:buChar char="—"/>
              <a:tabLst>
                <a:tab pos="1352550" algn="l"/>
              </a:tabLst>
              <a:defRPr sz="2200">
                <a:solidFill>
                  <a:schemeClr val="tx1"/>
                </a:solidFill>
                <a:latin typeface="Arial" pitchFamily="34" charset="0"/>
                <a:ea typeface="ＭＳ Ｐゴシック" pitchFamily="34" charset="-128"/>
              </a:defRPr>
            </a:lvl3pPr>
            <a:lvl4pPr marL="866775" indent="-427038" defTabSz="1036638" eaLnBrk="0" hangingPunct="0">
              <a:spcBef>
                <a:spcPts val="288"/>
              </a:spcBef>
              <a:spcAft>
                <a:spcPts val="288"/>
              </a:spcAft>
              <a:buFont typeface="Arial" pitchFamily="34" charset="0"/>
              <a:buChar char="—"/>
              <a:tabLst>
                <a:tab pos="1352550" algn="l"/>
              </a:tabLst>
              <a:defRPr sz="1900">
                <a:solidFill>
                  <a:schemeClr val="tx1"/>
                </a:solidFill>
                <a:latin typeface="Arial" pitchFamily="34" charset="0"/>
                <a:ea typeface="ＭＳ Ｐゴシック" pitchFamily="34" charset="-128"/>
              </a:defRPr>
            </a:lvl4pPr>
            <a:lvl5pPr marL="1300163" indent="-431800" defTabSz="1036638" eaLnBrk="0" hangingPunct="0">
              <a:spcBef>
                <a:spcPts val="288"/>
              </a:spcBef>
              <a:spcAft>
                <a:spcPts val="288"/>
              </a:spcAft>
              <a:buFont typeface="Arial" pitchFamily="34" charset="0"/>
              <a:buChar char="—"/>
              <a:tabLst>
                <a:tab pos="1352550" algn="l"/>
              </a:tabLst>
              <a:defRPr sz="1900">
                <a:solidFill>
                  <a:schemeClr val="tx1"/>
                </a:solidFill>
                <a:latin typeface="Arial" pitchFamily="34" charset="0"/>
                <a:ea typeface="ＭＳ Ｐゴシック" pitchFamily="34" charset="-128"/>
              </a:defRPr>
            </a:lvl5pPr>
            <a:lvl6pPr marL="1757363" indent="-431800" defTabSz="1036638" eaLnBrk="0" fontAlgn="base" hangingPunct="0">
              <a:spcBef>
                <a:spcPts val="288"/>
              </a:spcBef>
              <a:spcAft>
                <a:spcPts val="288"/>
              </a:spcAft>
              <a:buFont typeface="Arial" pitchFamily="34" charset="0"/>
              <a:buChar char="—"/>
              <a:tabLst>
                <a:tab pos="1352550" algn="l"/>
              </a:tabLst>
              <a:defRPr sz="1900">
                <a:solidFill>
                  <a:schemeClr val="tx1"/>
                </a:solidFill>
                <a:latin typeface="Arial" pitchFamily="34" charset="0"/>
                <a:ea typeface="ＭＳ Ｐゴシック" pitchFamily="34" charset="-128"/>
              </a:defRPr>
            </a:lvl6pPr>
            <a:lvl7pPr marL="2214563" indent="-431800" defTabSz="1036638" eaLnBrk="0" fontAlgn="base" hangingPunct="0">
              <a:spcBef>
                <a:spcPts val="288"/>
              </a:spcBef>
              <a:spcAft>
                <a:spcPts val="288"/>
              </a:spcAft>
              <a:buFont typeface="Arial" pitchFamily="34" charset="0"/>
              <a:buChar char="—"/>
              <a:tabLst>
                <a:tab pos="1352550" algn="l"/>
              </a:tabLst>
              <a:defRPr sz="1900">
                <a:solidFill>
                  <a:schemeClr val="tx1"/>
                </a:solidFill>
                <a:latin typeface="Arial" pitchFamily="34" charset="0"/>
                <a:ea typeface="ＭＳ Ｐゴシック" pitchFamily="34" charset="-128"/>
              </a:defRPr>
            </a:lvl7pPr>
            <a:lvl8pPr marL="2671763" indent="-431800" defTabSz="1036638" eaLnBrk="0" fontAlgn="base" hangingPunct="0">
              <a:spcBef>
                <a:spcPts val="288"/>
              </a:spcBef>
              <a:spcAft>
                <a:spcPts val="288"/>
              </a:spcAft>
              <a:buFont typeface="Arial" pitchFamily="34" charset="0"/>
              <a:buChar char="—"/>
              <a:tabLst>
                <a:tab pos="1352550" algn="l"/>
              </a:tabLst>
              <a:defRPr sz="1900">
                <a:solidFill>
                  <a:schemeClr val="tx1"/>
                </a:solidFill>
                <a:latin typeface="Arial" pitchFamily="34" charset="0"/>
                <a:ea typeface="ＭＳ Ｐゴシック" pitchFamily="34" charset="-128"/>
              </a:defRPr>
            </a:lvl8pPr>
            <a:lvl9pPr marL="3128963" indent="-431800" defTabSz="1036638" eaLnBrk="0" fontAlgn="base" hangingPunct="0">
              <a:spcBef>
                <a:spcPts val="288"/>
              </a:spcBef>
              <a:spcAft>
                <a:spcPts val="288"/>
              </a:spcAft>
              <a:buFont typeface="Arial" pitchFamily="34" charset="0"/>
              <a:buChar char="—"/>
              <a:tabLst>
                <a:tab pos="1352550" algn="l"/>
              </a:tabLst>
              <a:defRPr sz="1900">
                <a:solidFill>
                  <a:schemeClr val="tx1"/>
                </a:solidFill>
                <a:latin typeface="Arial" pitchFamily="34" charset="0"/>
                <a:ea typeface="ＭＳ Ｐゴシック" pitchFamily="34" charset="-128"/>
              </a:defRPr>
            </a:lvl9pPr>
          </a:lstStyle>
          <a:p>
            <a:pPr algn="ctr">
              <a:spcBef>
                <a:spcPct val="0"/>
              </a:spcBef>
              <a:spcAft>
                <a:spcPct val="0"/>
              </a:spcAft>
              <a:defRPr/>
            </a:pPr>
            <a:endParaRPr lang="en-US" altLang="en-US" sz="1800" kern="0" dirty="0">
              <a:solidFill>
                <a:srgbClr val="808080">
                  <a:lumMod val="75000"/>
                </a:srgbClr>
              </a:solidFill>
              <a:latin typeface="EYInterstate Light" panose="02000506000000020004" pitchFamily="2" charset="0"/>
              <a:cs typeface="Arial" pitchFamily="34" charset="0"/>
            </a:endParaRPr>
          </a:p>
        </p:txBody>
      </p:sp>
      <p:sp>
        <p:nvSpPr>
          <p:cNvPr id="43" name="Flowchart: Decision 62"/>
          <p:cNvSpPr>
            <a:spLocks noChangeArrowheads="1"/>
          </p:cNvSpPr>
          <p:nvPr/>
        </p:nvSpPr>
        <p:spPr bwMode="auto">
          <a:xfrm>
            <a:off x="8214271" y="1728038"/>
            <a:ext cx="183058" cy="183696"/>
          </a:xfrm>
          <a:prstGeom prst="flowChartDecision">
            <a:avLst/>
          </a:prstGeom>
          <a:solidFill>
            <a:schemeClr val="bg1">
              <a:lumMod val="85000"/>
            </a:schemeClr>
          </a:solidFill>
          <a:ln w="25400" cap="flat" cmpd="sng" algn="ctr">
            <a:solidFill>
              <a:srgbClr val="C00000"/>
            </a:solidFill>
            <a:prstDash val="solid"/>
          </a:ln>
          <a:effectLst/>
          <a:extLst/>
        </p:spPr>
        <p:txBody>
          <a:bodyPr lIns="100868" tIns="50434" rIns="100868" bIns="50434" anchor="ctr"/>
          <a:lstStyle>
            <a:lvl1pPr defTabSz="1036638" eaLnBrk="0" hangingPunct="0">
              <a:spcBef>
                <a:spcPts val="288"/>
              </a:spcBef>
              <a:spcAft>
                <a:spcPts val="288"/>
              </a:spcAft>
              <a:tabLst>
                <a:tab pos="1352550" algn="l"/>
              </a:tabLst>
              <a:defRPr sz="2200">
                <a:solidFill>
                  <a:srgbClr val="0092D0"/>
                </a:solidFill>
                <a:latin typeface="Arial" pitchFamily="34" charset="0"/>
                <a:ea typeface="ＭＳ Ｐゴシック" pitchFamily="34" charset="-128"/>
              </a:defRPr>
            </a:lvl1pPr>
            <a:lvl2pPr marL="742950" indent="-285750" defTabSz="1036638" eaLnBrk="0" hangingPunct="0">
              <a:spcBef>
                <a:spcPts val="288"/>
              </a:spcBef>
              <a:spcAft>
                <a:spcPts val="288"/>
              </a:spcAft>
              <a:tabLst>
                <a:tab pos="1352550" algn="l"/>
              </a:tabLst>
              <a:defRPr sz="2200">
                <a:solidFill>
                  <a:schemeClr val="tx1"/>
                </a:solidFill>
                <a:latin typeface="Arial" pitchFamily="34" charset="0"/>
                <a:ea typeface="ＭＳ Ｐゴシック" pitchFamily="34" charset="-128"/>
              </a:defRPr>
            </a:lvl2pPr>
            <a:lvl3pPr marL="431800" indent="-427038" defTabSz="1036638" eaLnBrk="0" hangingPunct="0">
              <a:spcBef>
                <a:spcPts val="288"/>
              </a:spcBef>
              <a:spcAft>
                <a:spcPts val="288"/>
              </a:spcAft>
              <a:buFont typeface="Arial" pitchFamily="34" charset="0"/>
              <a:buChar char="—"/>
              <a:tabLst>
                <a:tab pos="1352550" algn="l"/>
              </a:tabLst>
              <a:defRPr sz="2200">
                <a:solidFill>
                  <a:schemeClr val="tx1"/>
                </a:solidFill>
                <a:latin typeface="Arial" pitchFamily="34" charset="0"/>
                <a:ea typeface="ＭＳ Ｐゴシック" pitchFamily="34" charset="-128"/>
              </a:defRPr>
            </a:lvl3pPr>
            <a:lvl4pPr marL="866775" indent="-427038" defTabSz="1036638" eaLnBrk="0" hangingPunct="0">
              <a:spcBef>
                <a:spcPts val="288"/>
              </a:spcBef>
              <a:spcAft>
                <a:spcPts val="288"/>
              </a:spcAft>
              <a:buFont typeface="Arial" pitchFamily="34" charset="0"/>
              <a:buChar char="—"/>
              <a:tabLst>
                <a:tab pos="1352550" algn="l"/>
              </a:tabLst>
              <a:defRPr sz="1900">
                <a:solidFill>
                  <a:schemeClr val="tx1"/>
                </a:solidFill>
                <a:latin typeface="Arial" pitchFamily="34" charset="0"/>
                <a:ea typeface="ＭＳ Ｐゴシック" pitchFamily="34" charset="-128"/>
              </a:defRPr>
            </a:lvl4pPr>
            <a:lvl5pPr marL="1300163" indent="-431800" defTabSz="1036638" eaLnBrk="0" hangingPunct="0">
              <a:spcBef>
                <a:spcPts val="288"/>
              </a:spcBef>
              <a:spcAft>
                <a:spcPts val="288"/>
              </a:spcAft>
              <a:buFont typeface="Arial" pitchFamily="34" charset="0"/>
              <a:buChar char="—"/>
              <a:tabLst>
                <a:tab pos="1352550" algn="l"/>
              </a:tabLst>
              <a:defRPr sz="1900">
                <a:solidFill>
                  <a:schemeClr val="tx1"/>
                </a:solidFill>
                <a:latin typeface="Arial" pitchFamily="34" charset="0"/>
                <a:ea typeface="ＭＳ Ｐゴシック" pitchFamily="34" charset="-128"/>
              </a:defRPr>
            </a:lvl5pPr>
            <a:lvl6pPr marL="1757363" indent="-431800" defTabSz="1036638" eaLnBrk="0" fontAlgn="base" hangingPunct="0">
              <a:spcBef>
                <a:spcPts val="288"/>
              </a:spcBef>
              <a:spcAft>
                <a:spcPts val="288"/>
              </a:spcAft>
              <a:buFont typeface="Arial" pitchFamily="34" charset="0"/>
              <a:buChar char="—"/>
              <a:tabLst>
                <a:tab pos="1352550" algn="l"/>
              </a:tabLst>
              <a:defRPr sz="1900">
                <a:solidFill>
                  <a:schemeClr val="tx1"/>
                </a:solidFill>
                <a:latin typeface="Arial" pitchFamily="34" charset="0"/>
                <a:ea typeface="ＭＳ Ｐゴシック" pitchFamily="34" charset="-128"/>
              </a:defRPr>
            </a:lvl6pPr>
            <a:lvl7pPr marL="2214563" indent="-431800" defTabSz="1036638" eaLnBrk="0" fontAlgn="base" hangingPunct="0">
              <a:spcBef>
                <a:spcPts val="288"/>
              </a:spcBef>
              <a:spcAft>
                <a:spcPts val="288"/>
              </a:spcAft>
              <a:buFont typeface="Arial" pitchFamily="34" charset="0"/>
              <a:buChar char="—"/>
              <a:tabLst>
                <a:tab pos="1352550" algn="l"/>
              </a:tabLst>
              <a:defRPr sz="1900">
                <a:solidFill>
                  <a:schemeClr val="tx1"/>
                </a:solidFill>
                <a:latin typeface="Arial" pitchFamily="34" charset="0"/>
                <a:ea typeface="ＭＳ Ｐゴシック" pitchFamily="34" charset="-128"/>
              </a:defRPr>
            </a:lvl7pPr>
            <a:lvl8pPr marL="2671763" indent="-431800" defTabSz="1036638" eaLnBrk="0" fontAlgn="base" hangingPunct="0">
              <a:spcBef>
                <a:spcPts val="288"/>
              </a:spcBef>
              <a:spcAft>
                <a:spcPts val="288"/>
              </a:spcAft>
              <a:buFont typeface="Arial" pitchFamily="34" charset="0"/>
              <a:buChar char="—"/>
              <a:tabLst>
                <a:tab pos="1352550" algn="l"/>
              </a:tabLst>
              <a:defRPr sz="1900">
                <a:solidFill>
                  <a:schemeClr val="tx1"/>
                </a:solidFill>
                <a:latin typeface="Arial" pitchFamily="34" charset="0"/>
                <a:ea typeface="ＭＳ Ｐゴシック" pitchFamily="34" charset="-128"/>
              </a:defRPr>
            </a:lvl8pPr>
            <a:lvl9pPr marL="3128963" indent="-431800" defTabSz="1036638" eaLnBrk="0" fontAlgn="base" hangingPunct="0">
              <a:spcBef>
                <a:spcPts val="288"/>
              </a:spcBef>
              <a:spcAft>
                <a:spcPts val="288"/>
              </a:spcAft>
              <a:buFont typeface="Arial" pitchFamily="34" charset="0"/>
              <a:buChar char="—"/>
              <a:tabLst>
                <a:tab pos="1352550" algn="l"/>
              </a:tabLst>
              <a:defRPr sz="1900">
                <a:solidFill>
                  <a:schemeClr val="tx1"/>
                </a:solidFill>
                <a:latin typeface="Arial" pitchFamily="34" charset="0"/>
                <a:ea typeface="ＭＳ Ｐゴシック" pitchFamily="34" charset="-128"/>
              </a:defRPr>
            </a:lvl9pPr>
          </a:lstStyle>
          <a:p>
            <a:pPr algn="ctr">
              <a:spcBef>
                <a:spcPct val="0"/>
              </a:spcBef>
              <a:spcAft>
                <a:spcPct val="0"/>
              </a:spcAft>
              <a:defRPr/>
            </a:pPr>
            <a:endParaRPr lang="en-US" altLang="en-US" sz="1800" kern="0" dirty="0">
              <a:solidFill>
                <a:srgbClr val="808080">
                  <a:lumMod val="75000"/>
                </a:srgbClr>
              </a:solidFill>
              <a:latin typeface="EYInterstate Light" panose="02000506000000020004" pitchFamily="2" charset="0"/>
              <a:cs typeface="Arial" pitchFamily="34" charset="0"/>
            </a:endParaRPr>
          </a:p>
        </p:txBody>
      </p:sp>
      <p:sp>
        <p:nvSpPr>
          <p:cNvPr id="44" name="TextBox 10"/>
          <p:cNvSpPr txBox="1">
            <a:spLocks noChangeArrowheads="1"/>
          </p:cNvSpPr>
          <p:nvPr/>
        </p:nvSpPr>
        <p:spPr bwMode="ltGray">
          <a:xfrm>
            <a:off x="7322864" y="1143000"/>
            <a:ext cx="1382835" cy="47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lIns="100868" tIns="50434" rIns="100868" bIns="50434">
            <a:spAutoFit/>
          </a:bodyPr>
          <a:lstStyle/>
          <a:p>
            <a:pPr eaLnBrk="0" fontAlgn="base" hangingPunct="0">
              <a:spcBef>
                <a:spcPct val="20000"/>
              </a:spcBef>
              <a:spcAft>
                <a:spcPct val="0"/>
              </a:spcAft>
              <a:defRPr/>
            </a:pPr>
            <a:r>
              <a:rPr lang="en-US" sz="1200" b="1" dirty="0" smtClean="0">
                <a:solidFill>
                  <a:srgbClr val="000000"/>
                </a:solidFill>
              </a:rPr>
              <a:t>3/31</a:t>
            </a:r>
            <a:r>
              <a:rPr lang="en-US" sz="1200" dirty="0" smtClean="0">
                <a:solidFill>
                  <a:srgbClr val="000000"/>
                </a:solidFill>
              </a:rPr>
              <a:t>: ICG testing</a:t>
            </a:r>
            <a:br>
              <a:rPr lang="en-US" sz="1200" dirty="0" smtClean="0">
                <a:solidFill>
                  <a:srgbClr val="000000"/>
                </a:solidFill>
              </a:rPr>
            </a:br>
            <a:r>
              <a:rPr lang="en-US" sz="1200" dirty="0" smtClean="0">
                <a:solidFill>
                  <a:srgbClr val="000000"/>
                </a:solidFill>
              </a:rPr>
              <a:t> ends</a:t>
            </a:r>
            <a:endParaRPr lang="en-US" sz="1200" dirty="0">
              <a:solidFill>
                <a:srgbClr val="000000"/>
              </a:solidFill>
            </a:endParaRPr>
          </a:p>
        </p:txBody>
      </p:sp>
      <p:sp>
        <p:nvSpPr>
          <p:cNvPr id="45" name="TextBox 10"/>
          <p:cNvSpPr txBox="1">
            <a:spLocks noChangeArrowheads="1"/>
          </p:cNvSpPr>
          <p:nvPr/>
        </p:nvSpPr>
        <p:spPr bwMode="ltGray">
          <a:xfrm>
            <a:off x="5410200" y="4648200"/>
            <a:ext cx="2667000" cy="47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lIns="100868" tIns="50434" rIns="100868" bIns="50434">
            <a:spAutoFit/>
          </a:bodyPr>
          <a:lstStyle/>
          <a:p>
            <a:pPr eaLnBrk="0" fontAlgn="base" hangingPunct="0">
              <a:spcBef>
                <a:spcPct val="20000"/>
              </a:spcBef>
              <a:spcAft>
                <a:spcPct val="0"/>
              </a:spcAft>
              <a:defRPr/>
            </a:pPr>
            <a:r>
              <a:rPr lang="en-US" sz="1200" b="1" dirty="0" smtClean="0">
                <a:solidFill>
                  <a:srgbClr val="FF0000"/>
                </a:solidFill>
              </a:rPr>
              <a:t>• </a:t>
            </a:r>
            <a:r>
              <a:rPr lang="en-US" sz="1200" b="1" dirty="0" smtClean="0"/>
              <a:t>Feb 3 - Review and Approval by </a:t>
            </a:r>
            <a:br>
              <a:rPr lang="en-US" sz="1200" b="1" dirty="0" smtClean="0"/>
            </a:br>
            <a:r>
              <a:rPr lang="en-US" sz="1200" b="1" dirty="0" smtClean="0"/>
              <a:t>  Management Capital Committee</a:t>
            </a:r>
            <a:endParaRPr lang="en-US" sz="1200" b="1" dirty="0"/>
          </a:p>
        </p:txBody>
      </p:sp>
      <p:cxnSp>
        <p:nvCxnSpPr>
          <p:cNvPr id="36" name="Straight Arrow Connector 11"/>
          <p:cNvCxnSpPr>
            <a:cxnSpLocks noChangeShapeType="1"/>
            <a:endCxn id="45" idx="0"/>
          </p:cNvCxnSpPr>
          <p:nvPr/>
        </p:nvCxnSpPr>
        <p:spPr bwMode="auto">
          <a:xfrm>
            <a:off x="6743700" y="4172651"/>
            <a:ext cx="0" cy="475549"/>
          </a:xfrm>
          <a:prstGeom prst="straightConnector1">
            <a:avLst/>
          </a:prstGeom>
          <a:noFill/>
          <a:ln w="9525" cap="flat" cmpd="sng" algn="ctr">
            <a:solidFill>
              <a:srgbClr val="808080">
                <a:shade val="95000"/>
                <a:satMod val="105000"/>
              </a:srgbClr>
            </a:solidFill>
            <a:prstDash val="solid"/>
            <a:headEnd type="none" w="med" len="med"/>
            <a:tailEnd type="none" w="med" len="med"/>
          </a:ln>
          <a:effectLst/>
          <a:extLst/>
        </p:spPr>
      </p:cxnSp>
      <p:cxnSp>
        <p:nvCxnSpPr>
          <p:cNvPr id="40" name="Straight Arrow Connector 11"/>
          <p:cNvCxnSpPr>
            <a:cxnSpLocks noChangeShapeType="1"/>
          </p:cNvCxnSpPr>
          <p:nvPr/>
        </p:nvCxnSpPr>
        <p:spPr bwMode="auto">
          <a:xfrm>
            <a:off x="4648200" y="3145692"/>
            <a:ext cx="0" cy="664308"/>
          </a:xfrm>
          <a:prstGeom prst="straightConnector1">
            <a:avLst/>
          </a:prstGeom>
          <a:noFill/>
          <a:ln w="9525" cap="flat" cmpd="sng" algn="ctr">
            <a:solidFill>
              <a:srgbClr val="808080">
                <a:shade val="95000"/>
                <a:satMod val="105000"/>
              </a:srgbClr>
            </a:solidFill>
            <a:prstDash val="solid"/>
            <a:headEnd type="none" w="med" len="med"/>
            <a:tailEnd type="none" w="med" len="med"/>
          </a:ln>
          <a:effectLst/>
          <a:extLst/>
        </p:spPr>
      </p:cxnSp>
      <p:cxnSp>
        <p:nvCxnSpPr>
          <p:cNvPr id="41" name="Straight Arrow Connector 11"/>
          <p:cNvCxnSpPr>
            <a:cxnSpLocks noChangeShapeType="1"/>
          </p:cNvCxnSpPr>
          <p:nvPr/>
        </p:nvCxnSpPr>
        <p:spPr bwMode="auto">
          <a:xfrm>
            <a:off x="990602" y="1905000"/>
            <a:ext cx="3120" cy="1905000"/>
          </a:xfrm>
          <a:prstGeom prst="straightConnector1">
            <a:avLst/>
          </a:prstGeom>
          <a:noFill/>
          <a:ln w="9525" cap="flat" cmpd="sng" algn="ctr">
            <a:solidFill>
              <a:srgbClr val="808080">
                <a:shade val="95000"/>
                <a:satMod val="105000"/>
              </a:srgbClr>
            </a:solidFill>
            <a:prstDash val="solid"/>
            <a:headEnd type="none" w="med" len="med"/>
            <a:tailEnd type="none" w="med" len="med"/>
          </a:ln>
          <a:effectLst/>
          <a:extLst/>
        </p:spPr>
      </p:cxnSp>
      <p:cxnSp>
        <p:nvCxnSpPr>
          <p:cNvPr id="46" name="Straight Arrow Connector 11"/>
          <p:cNvCxnSpPr>
            <a:cxnSpLocks noChangeShapeType="1"/>
          </p:cNvCxnSpPr>
          <p:nvPr/>
        </p:nvCxnSpPr>
        <p:spPr bwMode="auto">
          <a:xfrm flipH="1">
            <a:off x="3352800" y="1929756"/>
            <a:ext cx="1" cy="1852212"/>
          </a:xfrm>
          <a:prstGeom prst="straightConnector1">
            <a:avLst/>
          </a:prstGeom>
          <a:noFill/>
          <a:ln w="9525" cap="flat" cmpd="sng" algn="ctr">
            <a:solidFill>
              <a:srgbClr val="808080">
                <a:shade val="95000"/>
                <a:satMod val="105000"/>
              </a:srgbClr>
            </a:solidFill>
            <a:prstDash val="solid"/>
            <a:headEnd type="none" w="med" len="med"/>
            <a:tailEnd type="none" w="med" len="med"/>
          </a:ln>
          <a:effectLst/>
          <a:extLst/>
        </p:spPr>
      </p:cxnSp>
      <p:cxnSp>
        <p:nvCxnSpPr>
          <p:cNvPr id="47" name="Straight Arrow Connector 11"/>
          <p:cNvCxnSpPr>
            <a:cxnSpLocks noChangeShapeType="1"/>
          </p:cNvCxnSpPr>
          <p:nvPr/>
        </p:nvCxnSpPr>
        <p:spPr bwMode="auto">
          <a:xfrm flipH="1">
            <a:off x="5791201" y="1905000"/>
            <a:ext cx="1" cy="1876968"/>
          </a:xfrm>
          <a:prstGeom prst="straightConnector1">
            <a:avLst/>
          </a:prstGeom>
          <a:noFill/>
          <a:ln w="9525" cap="flat" cmpd="sng" algn="ctr">
            <a:solidFill>
              <a:srgbClr val="808080">
                <a:shade val="95000"/>
                <a:satMod val="105000"/>
              </a:srgbClr>
            </a:solidFill>
            <a:prstDash val="solid"/>
            <a:headEnd type="none" w="med" len="med"/>
            <a:tailEnd type="none" w="med" len="med"/>
          </a:ln>
          <a:effectLst/>
          <a:extLst/>
        </p:spPr>
      </p:cxnSp>
      <p:cxnSp>
        <p:nvCxnSpPr>
          <p:cNvPr id="48" name="Straight Arrow Connector 11"/>
          <p:cNvCxnSpPr>
            <a:cxnSpLocks noChangeShapeType="1"/>
          </p:cNvCxnSpPr>
          <p:nvPr/>
        </p:nvCxnSpPr>
        <p:spPr bwMode="auto">
          <a:xfrm>
            <a:off x="7162800" y="3172595"/>
            <a:ext cx="0" cy="664308"/>
          </a:xfrm>
          <a:prstGeom prst="straightConnector1">
            <a:avLst/>
          </a:prstGeom>
          <a:noFill/>
          <a:ln w="9525" cap="flat" cmpd="sng" algn="ctr">
            <a:solidFill>
              <a:srgbClr val="808080">
                <a:shade val="95000"/>
                <a:satMod val="105000"/>
              </a:srgbClr>
            </a:solidFill>
            <a:prstDash val="solid"/>
            <a:headEnd type="none" w="med" len="med"/>
            <a:tailEnd type="none" w="med" len="med"/>
          </a:ln>
          <a:effectLst/>
          <a:extLst/>
        </p:spPr>
      </p:cxnSp>
      <p:cxnSp>
        <p:nvCxnSpPr>
          <p:cNvPr id="49" name="Straight Arrow Connector 11"/>
          <p:cNvCxnSpPr>
            <a:cxnSpLocks noChangeShapeType="1"/>
          </p:cNvCxnSpPr>
          <p:nvPr/>
        </p:nvCxnSpPr>
        <p:spPr bwMode="auto">
          <a:xfrm flipH="1">
            <a:off x="8305799" y="1985142"/>
            <a:ext cx="1" cy="1852212"/>
          </a:xfrm>
          <a:prstGeom prst="straightConnector1">
            <a:avLst/>
          </a:prstGeom>
          <a:noFill/>
          <a:ln w="9525" cap="flat" cmpd="sng" algn="ctr">
            <a:solidFill>
              <a:srgbClr val="808080">
                <a:shade val="95000"/>
                <a:satMod val="105000"/>
              </a:srgbClr>
            </a:solidFill>
            <a:prstDash val="solid"/>
            <a:headEnd type="none" w="med" len="med"/>
            <a:tailEnd type="none" w="med" len="med"/>
          </a:ln>
          <a:effectLst/>
          <a:extLst/>
        </p:spPr>
      </p:cxnSp>
      <p:sp>
        <p:nvSpPr>
          <p:cNvPr id="50" name="TextBox 10"/>
          <p:cNvSpPr txBox="1">
            <a:spLocks noChangeArrowheads="1"/>
          </p:cNvSpPr>
          <p:nvPr/>
        </p:nvSpPr>
        <p:spPr bwMode="ltGray">
          <a:xfrm>
            <a:off x="5410200" y="5123681"/>
            <a:ext cx="2590799" cy="286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lIns="100868" tIns="50434" rIns="100868" bIns="50434">
            <a:spAutoFit/>
          </a:bodyPr>
          <a:lstStyle/>
          <a:p>
            <a:pPr eaLnBrk="0" fontAlgn="base" hangingPunct="0">
              <a:spcBef>
                <a:spcPct val="20000"/>
              </a:spcBef>
              <a:spcAft>
                <a:spcPct val="0"/>
              </a:spcAft>
              <a:defRPr/>
            </a:pPr>
            <a:r>
              <a:rPr lang="en-US" sz="1200" b="1" dirty="0">
                <a:solidFill>
                  <a:srgbClr val="FF0000"/>
                </a:solidFill>
              </a:rPr>
              <a:t>• </a:t>
            </a:r>
            <a:r>
              <a:rPr lang="en-US" sz="1200" b="1" dirty="0"/>
              <a:t>Feb </a:t>
            </a:r>
            <a:r>
              <a:rPr lang="en-US" sz="1200" b="1" dirty="0" smtClean="0"/>
              <a:t>TBD - Review by ALCO</a:t>
            </a:r>
            <a:endParaRPr lang="en-US" sz="1200" b="1" dirty="0"/>
          </a:p>
        </p:txBody>
      </p:sp>
      <p:sp>
        <p:nvSpPr>
          <p:cNvPr id="31" name="26 Elipse"/>
          <p:cNvSpPr/>
          <p:nvPr/>
        </p:nvSpPr>
        <p:spPr>
          <a:xfrm>
            <a:off x="7977024" y="66675"/>
            <a:ext cx="640080" cy="640080"/>
          </a:xfrm>
          <a:prstGeom prst="ellipse">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32" name="27 CuadroTexto"/>
          <p:cNvSpPr txBox="1"/>
          <p:nvPr/>
        </p:nvSpPr>
        <p:spPr>
          <a:xfrm>
            <a:off x="8120452" y="186659"/>
            <a:ext cx="353223" cy="400110"/>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rgbClr val="FFFFFF"/>
                </a:solidFill>
                <a:ea typeface="ＭＳ Ｐゴシック" pitchFamily="1" charset="-128"/>
              </a:rPr>
              <a:t>2</a:t>
            </a:r>
            <a:endParaRPr lang="en-US" sz="2000" b="1" dirty="0">
              <a:solidFill>
                <a:srgbClr val="FFFFFF"/>
              </a:solidFill>
              <a:ea typeface="ＭＳ Ｐゴシック" pitchFamily="1" charset="-128"/>
            </a:endParaRPr>
          </a:p>
        </p:txBody>
      </p:sp>
      <p:sp>
        <p:nvSpPr>
          <p:cNvPr id="33" name="TextBox 32"/>
          <p:cNvSpPr txBox="1"/>
          <p:nvPr/>
        </p:nvSpPr>
        <p:spPr>
          <a:xfrm>
            <a:off x="254000" y="248488"/>
            <a:ext cx="7746999" cy="461665"/>
          </a:xfrm>
          <a:prstGeom prst="rect">
            <a:avLst/>
          </a:prstGeom>
          <a:noFill/>
        </p:spPr>
        <p:txBody>
          <a:bodyPr wrap="square" rtlCol="0">
            <a:spAutoFit/>
          </a:bodyPr>
          <a:lstStyle/>
          <a:p>
            <a:r>
              <a:rPr lang="en-US" b="1" dirty="0" smtClean="0"/>
              <a:t>Document Preparation and Rollout Timeline</a:t>
            </a:r>
          </a:p>
        </p:txBody>
      </p:sp>
    </p:spTree>
    <p:extLst>
      <p:ext uri="{BB962C8B-B14F-4D97-AF65-F5344CB8AC3E}">
        <p14:creationId xmlns:p14="http://schemas.microsoft.com/office/powerpoint/2010/main" val="23416035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4" name="TextBox 3"/>
          <p:cNvSpPr txBox="1"/>
          <p:nvPr/>
        </p:nvSpPr>
        <p:spPr>
          <a:xfrm>
            <a:off x="257175" y="5305425"/>
            <a:ext cx="6087372" cy="27699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b="1">
                <a:latin typeface="Cambria" panose="020405030504060302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1000" dirty="0" smtClean="0">
                <a:solidFill>
                  <a:sysClr val="windowText" lastClr="000000"/>
                </a:solidFill>
              </a:rPr>
              <a:t>*Refer </a:t>
            </a:r>
            <a:r>
              <a:rPr lang="en-US" sz="1000" dirty="0">
                <a:solidFill>
                  <a:sysClr val="windowText" lastClr="000000"/>
                </a:solidFill>
              </a:rPr>
              <a:t>to the </a:t>
            </a:r>
            <a:r>
              <a:rPr lang="en-US" sz="1000" dirty="0" smtClean="0">
                <a:solidFill>
                  <a:sysClr val="windowText" lastClr="000000"/>
                </a:solidFill>
              </a:rPr>
              <a:t> Framework for </a:t>
            </a:r>
            <a:r>
              <a:rPr lang="en-US" sz="1000" dirty="0">
                <a:solidFill>
                  <a:sysClr val="windowText" lastClr="000000"/>
                </a:solidFill>
              </a:rPr>
              <a:t>a comprehensive listing of key players and responsibilities</a:t>
            </a:r>
          </a:p>
        </p:txBody>
      </p:sp>
      <p:graphicFrame>
        <p:nvGraphicFramePr>
          <p:cNvPr id="6" name="Table 5"/>
          <p:cNvGraphicFramePr>
            <a:graphicFrameLocks noGrp="1"/>
          </p:cNvGraphicFramePr>
          <p:nvPr>
            <p:extLst>
              <p:ext uri="{D42A27DB-BD31-4B8C-83A1-F6EECF244321}">
                <p14:modId xmlns:p14="http://schemas.microsoft.com/office/powerpoint/2010/main" val="2539388657"/>
              </p:ext>
            </p:extLst>
          </p:nvPr>
        </p:nvGraphicFramePr>
        <p:xfrm>
          <a:off x="304800" y="1066910"/>
          <a:ext cx="8610600" cy="4267090"/>
        </p:xfrm>
        <a:graphic>
          <a:graphicData uri="http://schemas.openxmlformats.org/drawingml/2006/table">
            <a:tbl>
              <a:tblPr firstRow="1" firstCol="1" bandRow="1"/>
              <a:tblGrid>
                <a:gridCol w="1768248"/>
                <a:gridCol w="6842352"/>
              </a:tblGrid>
              <a:tr h="467850">
                <a:tc>
                  <a:txBody>
                    <a:bodyPr/>
                    <a:lstStyle/>
                    <a:p>
                      <a:pPr marL="0" marR="0" algn="ctr">
                        <a:spcBef>
                          <a:spcPts val="600"/>
                        </a:spcBef>
                        <a:spcAft>
                          <a:spcPts val="600"/>
                        </a:spcAft>
                      </a:pPr>
                      <a:r>
                        <a:rPr lang="en-US" sz="1400" b="1" dirty="0" smtClean="0">
                          <a:solidFill>
                            <a:schemeClr val="bg1"/>
                          </a:solidFill>
                          <a:effectLst/>
                          <a:latin typeface="Cambria"/>
                          <a:ea typeface="Calibri"/>
                          <a:cs typeface="Calibri"/>
                        </a:rPr>
                        <a:t>Key</a:t>
                      </a:r>
                      <a:r>
                        <a:rPr lang="en-US" sz="1400" b="1" baseline="0" dirty="0" smtClean="0">
                          <a:solidFill>
                            <a:schemeClr val="bg1"/>
                          </a:solidFill>
                          <a:effectLst/>
                          <a:latin typeface="Cambria"/>
                          <a:ea typeface="Calibri"/>
                          <a:cs typeface="Calibri"/>
                        </a:rPr>
                        <a:t> stakeholders / control functions</a:t>
                      </a:r>
                      <a:endParaRPr lang="en-US" sz="1400" b="1" dirty="0">
                        <a:solidFill>
                          <a:schemeClr val="bg1"/>
                        </a:solidFill>
                        <a:effectLst/>
                        <a:latin typeface="Cambria"/>
                        <a:ea typeface="Calibri"/>
                        <a:cs typeface="Calibri"/>
                      </a:endParaRPr>
                    </a:p>
                  </a:txBody>
                  <a:tcPr marL="29356" marR="29356" marT="7403" marB="74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a:spcBef>
                          <a:spcPts val="0"/>
                        </a:spcBef>
                        <a:spcAft>
                          <a:spcPts val="0"/>
                        </a:spcAft>
                        <a:buClr>
                          <a:srgbClr val="FF0000"/>
                        </a:buClr>
                        <a:buSzPts val="1100"/>
                        <a:buFont typeface="Arial" panose="020B0604020202020204" pitchFamily="34" charset="0"/>
                        <a:buNone/>
                      </a:pPr>
                      <a:r>
                        <a:rPr lang="en-US" sz="1400" b="1" dirty="0" smtClean="0">
                          <a:solidFill>
                            <a:schemeClr val="bg1"/>
                          </a:solidFill>
                          <a:effectLst/>
                          <a:latin typeface="Cambria"/>
                          <a:ea typeface="Calibri"/>
                          <a:cs typeface="Calibri"/>
                        </a:rPr>
                        <a:t>Select</a:t>
                      </a:r>
                      <a:r>
                        <a:rPr lang="en-US" sz="1400" b="1" baseline="0" dirty="0" smtClean="0">
                          <a:solidFill>
                            <a:schemeClr val="bg1"/>
                          </a:solidFill>
                          <a:effectLst/>
                          <a:latin typeface="Cambria"/>
                          <a:ea typeface="Calibri"/>
                          <a:cs typeface="Calibri"/>
                        </a:rPr>
                        <a:t> Roles and Responsibilities</a:t>
                      </a:r>
                      <a:endParaRPr lang="en-US" sz="1400" b="1" dirty="0">
                        <a:solidFill>
                          <a:schemeClr val="bg1"/>
                        </a:solidFill>
                        <a:effectLst/>
                        <a:latin typeface="Cambria"/>
                        <a:ea typeface="Calibri"/>
                        <a:cs typeface="Calibri"/>
                      </a:endParaRPr>
                    </a:p>
                  </a:txBody>
                  <a:tcPr marL="29356" marR="29356" marT="7403" marB="74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659087">
                <a:tc>
                  <a:txBody>
                    <a:bodyPr/>
                    <a:lstStyle/>
                    <a:p>
                      <a:pPr marL="0" marR="0">
                        <a:spcBef>
                          <a:spcPts val="600"/>
                        </a:spcBef>
                        <a:spcAft>
                          <a:spcPts val="600"/>
                        </a:spcAft>
                      </a:pPr>
                      <a:r>
                        <a:rPr lang="en-US" sz="1400" b="1" dirty="0">
                          <a:effectLst/>
                          <a:latin typeface="Cambria"/>
                          <a:ea typeface="Calibri"/>
                          <a:cs typeface="Calibri"/>
                        </a:rPr>
                        <a:t>Process and Control Owners</a:t>
                      </a:r>
                    </a:p>
                  </a:txBody>
                  <a:tcPr marL="29356" marR="29356" marT="7403" marB="74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spcBef>
                          <a:spcPts val="0"/>
                        </a:spcBef>
                        <a:spcAft>
                          <a:spcPts val="0"/>
                        </a:spcAft>
                        <a:buClr>
                          <a:srgbClr val="FF0000"/>
                        </a:buClr>
                        <a:buSzPts val="1100"/>
                        <a:buFont typeface="Arial" panose="020B0604020202020204" pitchFamily="34" charset="0"/>
                        <a:buNone/>
                      </a:pPr>
                      <a:r>
                        <a:rPr lang="en-US" sz="1400" dirty="0" smtClean="0">
                          <a:effectLst/>
                          <a:latin typeface="Cambria"/>
                          <a:ea typeface="Calibri"/>
                          <a:cs typeface="Calibri"/>
                        </a:rPr>
                        <a:t> • Maintain</a:t>
                      </a:r>
                      <a:r>
                        <a:rPr lang="en-US" sz="1400" baseline="0" dirty="0" smtClean="0">
                          <a:effectLst/>
                          <a:latin typeface="Cambria"/>
                          <a:ea typeface="Calibri"/>
                          <a:cs typeface="Calibri"/>
                        </a:rPr>
                        <a:t> policies, procedures, process flows, RCMs and desktop procedures</a:t>
                      </a:r>
                      <a:br>
                        <a:rPr lang="en-US" sz="1400" baseline="0" dirty="0" smtClean="0">
                          <a:effectLst/>
                          <a:latin typeface="Cambria"/>
                          <a:ea typeface="Calibri"/>
                          <a:cs typeface="Calibri"/>
                        </a:rPr>
                      </a:br>
                      <a:r>
                        <a:rPr lang="en-US" sz="1400" dirty="0" smtClean="0">
                          <a:effectLst/>
                          <a:latin typeface="Cambria"/>
                          <a:ea typeface="Calibri"/>
                          <a:cs typeface="Calibri"/>
                        </a:rPr>
                        <a:t> • Ensure </a:t>
                      </a:r>
                      <a:r>
                        <a:rPr lang="en-US" sz="1400" dirty="0">
                          <a:effectLst/>
                          <a:latin typeface="Cambria"/>
                          <a:ea typeface="Calibri"/>
                          <a:cs typeface="Calibri"/>
                        </a:rPr>
                        <a:t>all controls </a:t>
                      </a:r>
                      <a:r>
                        <a:rPr lang="en-US" sz="1400" dirty="0" smtClean="0">
                          <a:effectLst/>
                          <a:latin typeface="Cambria"/>
                          <a:ea typeface="Calibri"/>
                          <a:cs typeface="Calibri"/>
                        </a:rPr>
                        <a:t>designed </a:t>
                      </a:r>
                      <a:r>
                        <a:rPr lang="en-US" sz="1400" dirty="0">
                          <a:effectLst/>
                          <a:latin typeface="Cambria"/>
                          <a:ea typeface="Calibri"/>
                          <a:cs typeface="Calibri"/>
                        </a:rPr>
                        <a:t>and operating </a:t>
                      </a:r>
                      <a:r>
                        <a:rPr lang="en-US" sz="1400" dirty="0" smtClean="0">
                          <a:effectLst/>
                          <a:latin typeface="Cambria"/>
                          <a:ea typeface="Calibri"/>
                          <a:cs typeface="Calibri"/>
                        </a:rPr>
                        <a:t>effectively</a:t>
                      </a:r>
                      <a:endParaRPr lang="en-US" sz="1400" dirty="0">
                        <a:effectLst/>
                        <a:latin typeface="Cambria"/>
                        <a:ea typeface="Calibri"/>
                        <a:cs typeface="Calibri"/>
                      </a:endParaRPr>
                    </a:p>
                  </a:txBody>
                  <a:tcPr marL="29356" marR="29356" marT="7403" marB="74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4455">
                <a:tc>
                  <a:txBody>
                    <a:bodyPr/>
                    <a:lstStyle/>
                    <a:p>
                      <a:pPr marL="0" marR="0">
                        <a:spcBef>
                          <a:spcPts val="600"/>
                        </a:spcBef>
                        <a:spcAft>
                          <a:spcPts val="600"/>
                        </a:spcAft>
                      </a:pPr>
                      <a:r>
                        <a:rPr lang="en-US" sz="1400" b="1" dirty="0">
                          <a:effectLst/>
                          <a:latin typeface="Cambria"/>
                          <a:ea typeface="Calibri"/>
                          <a:cs typeface="Calibri"/>
                        </a:rPr>
                        <a:t>Enterprise Data </a:t>
                      </a:r>
                      <a:r>
                        <a:rPr lang="en-US" sz="1400" b="1" dirty="0" smtClean="0">
                          <a:effectLst/>
                          <a:latin typeface="Cambria"/>
                          <a:ea typeface="Calibri"/>
                          <a:cs typeface="Calibri"/>
                        </a:rPr>
                        <a:t>Management</a:t>
                      </a:r>
                      <a:endParaRPr lang="en-US" sz="1400" b="1" dirty="0">
                        <a:effectLst/>
                        <a:latin typeface="Cambria"/>
                        <a:ea typeface="Calibri"/>
                        <a:cs typeface="Calibri"/>
                      </a:endParaRPr>
                    </a:p>
                  </a:txBody>
                  <a:tcPr marL="29356" marR="29356" marT="7403" marB="74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spcBef>
                          <a:spcPts val="0"/>
                        </a:spcBef>
                        <a:spcAft>
                          <a:spcPts val="0"/>
                        </a:spcAft>
                        <a:buClr>
                          <a:srgbClr val="FF0000"/>
                        </a:buClr>
                        <a:buSzPts val="1100"/>
                        <a:buFont typeface="Arial" panose="020B0604020202020204" pitchFamily="34" charset="0"/>
                        <a:buNone/>
                      </a:pPr>
                      <a:r>
                        <a:rPr lang="en-US" sz="1400" dirty="0" smtClean="0">
                          <a:effectLst/>
                          <a:latin typeface="Cambria"/>
                          <a:ea typeface="Calibri"/>
                          <a:cs typeface="Calibri"/>
                        </a:rPr>
                        <a:t> • Establish </a:t>
                      </a:r>
                      <a:r>
                        <a:rPr lang="en-US" sz="1400" dirty="0">
                          <a:effectLst/>
                          <a:latin typeface="Cambria"/>
                          <a:ea typeface="Calibri"/>
                          <a:cs typeface="Calibri"/>
                        </a:rPr>
                        <a:t>the Data Quality </a:t>
                      </a:r>
                      <a:r>
                        <a:rPr lang="en-US" sz="1400" baseline="0" dirty="0" smtClean="0">
                          <a:effectLst/>
                          <a:latin typeface="Cambria"/>
                          <a:ea typeface="Calibri"/>
                          <a:cs typeface="Calibri"/>
                        </a:rPr>
                        <a:t> </a:t>
                      </a:r>
                      <a:r>
                        <a:rPr lang="en-US" sz="1400" dirty="0" smtClean="0">
                          <a:effectLst/>
                          <a:latin typeface="Cambria"/>
                          <a:ea typeface="Calibri"/>
                          <a:cs typeface="Calibri"/>
                        </a:rPr>
                        <a:t>program </a:t>
                      </a:r>
                      <a:r>
                        <a:rPr lang="en-US" sz="1400" dirty="0">
                          <a:effectLst/>
                          <a:latin typeface="Cambria"/>
                          <a:ea typeface="Calibri"/>
                          <a:cs typeface="Calibri"/>
                        </a:rPr>
                        <a:t>and oversee the independent data </a:t>
                      </a:r>
                      <a:r>
                        <a:rPr lang="en-US" sz="1400" dirty="0" smtClean="0">
                          <a:effectLst/>
                          <a:latin typeface="Cambria"/>
                          <a:ea typeface="Calibri"/>
                          <a:cs typeface="Calibri"/>
                        </a:rPr>
                        <a:t>verification</a:t>
                      </a:r>
                      <a:endParaRPr lang="en-US" sz="1400" dirty="0">
                        <a:effectLst/>
                        <a:latin typeface="Cambria"/>
                        <a:ea typeface="Calibri"/>
                        <a:cs typeface="Calibri"/>
                      </a:endParaRPr>
                    </a:p>
                  </a:txBody>
                  <a:tcPr marL="29356" marR="29356" marT="7403" marB="74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4455">
                <a:tc>
                  <a:txBody>
                    <a:bodyPr/>
                    <a:lstStyle/>
                    <a:p>
                      <a:pPr marL="0" marR="0">
                        <a:spcBef>
                          <a:spcPts val="600"/>
                        </a:spcBef>
                        <a:spcAft>
                          <a:spcPts val="600"/>
                        </a:spcAft>
                      </a:pPr>
                      <a:r>
                        <a:rPr lang="en-US" sz="1400" b="1" dirty="0">
                          <a:effectLst/>
                          <a:latin typeface="Cambria"/>
                          <a:ea typeface="Calibri"/>
                          <a:cs typeface="Calibri"/>
                        </a:rPr>
                        <a:t>Model Risk Management </a:t>
                      </a:r>
                      <a:r>
                        <a:rPr lang="en-US" sz="1400" b="1" dirty="0" smtClean="0">
                          <a:effectLst/>
                          <a:latin typeface="Cambria"/>
                          <a:ea typeface="Calibri"/>
                          <a:cs typeface="Calibri"/>
                        </a:rPr>
                        <a:t>Group</a:t>
                      </a:r>
                      <a:endParaRPr lang="en-US" sz="1400" b="1" dirty="0">
                        <a:effectLst/>
                        <a:latin typeface="Cambria"/>
                        <a:ea typeface="Calibri"/>
                        <a:cs typeface="Calibri"/>
                      </a:endParaRPr>
                    </a:p>
                  </a:txBody>
                  <a:tcPr marL="29356" marR="29356" marT="7403" marB="74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spcBef>
                          <a:spcPts val="0"/>
                        </a:spcBef>
                        <a:spcAft>
                          <a:spcPts val="0"/>
                        </a:spcAft>
                        <a:buClr>
                          <a:srgbClr val="FF0000"/>
                        </a:buClr>
                        <a:buSzPts val="1100"/>
                        <a:buFont typeface="Arial" panose="020B0604020202020204" pitchFamily="34" charset="0"/>
                        <a:buNone/>
                      </a:pPr>
                      <a:r>
                        <a:rPr lang="en-US" sz="1400" dirty="0" smtClean="0">
                          <a:effectLst/>
                          <a:latin typeface="Cambria"/>
                          <a:ea typeface="Calibri"/>
                          <a:cs typeface="Calibri"/>
                        </a:rPr>
                        <a:t> • Perform </a:t>
                      </a:r>
                      <a:r>
                        <a:rPr lang="en-US" sz="1400" dirty="0">
                          <a:effectLst/>
                          <a:latin typeface="Cambria"/>
                          <a:ea typeface="Calibri"/>
                          <a:cs typeface="Calibri"/>
                        </a:rPr>
                        <a:t>independent model validation for CCAR </a:t>
                      </a:r>
                      <a:r>
                        <a:rPr lang="en-US" sz="1400" dirty="0" smtClean="0">
                          <a:effectLst/>
                          <a:latin typeface="Cambria"/>
                          <a:ea typeface="Calibri"/>
                          <a:cs typeface="Calibri"/>
                        </a:rPr>
                        <a:t>models</a:t>
                      </a:r>
                      <a:endParaRPr lang="en-US" sz="1400" dirty="0">
                        <a:effectLst/>
                        <a:latin typeface="Cambria"/>
                        <a:ea typeface="Calibri"/>
                        <a:cs typeface="Calibri"/>
                      </a:endParaRPr>
                    </a:p>
                  </a:txBody>
                  <a:tcPr marL="29356" marR="29356" marT="7403" marB="74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2079">
                <a:tc>
                  <a:txBody>
                    <a:bodyPr/>
                    <a:lstStyle/>
                    <a:p>
                      <a:pPr marL="0" marR="0">
                        <a:spcBef>
                          <a:spcPts val="600"/>
                        </a:spcBef>
                        <a:spcAft>
                          <a:spcPts val="600"/>
                        </a:spcAft>
                      </a:pPr>
                      <a:r>
                        <a:rPr lang="en-US" sz="1400" b="1" dirty="0">
                          <a:effectLst/>
                          <a:latin typeface="Cambria"/>
                          <a:ea typeface="Calibri"/>
                          <a:cs typeface="Calibri"/>
                        </a:rPr>
                        <a:t>Internal Control </a:t>
                      </a:r>
                      <a:r>
                        <a:rPr lang="en-US" sz="1400" b="1" dirty="0" smtClean="0">
                          <a:effectLst/>
                          <a:latin typeface="Cambria"/>
                          <a:ea typeface="Calibri"/>
                          <a:cs typeface="Calibri"/>
                        </a:rPr>
                        <a:t>Group</a:t>
                      </a:r>
                      <a:endParaRPr lang="en-US" sz="1400" b="1" dirty="0">
                        <a:effectLst/>
                        <a:latin typeface="Cambria"/>
                        <a:ea typeface="Calibri"/>
                        <a:cs typeface="Calibri"/>
                      </a:endParaRPr>
                    </a:p>
                  </a:txBody>
                  <a:tcPr marL="29356" marR="29356" marT="7403" marB="74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spcBef>
                          <a:spcPts val="0"/>
                        </a:spcBef>
                        <a:spcAft>
                          <a:spcPts val="0"/>
                        </a:spcAft>
                        <a:buClr>
                          <a:srgbClr val="FF0000"/>
                        </a:buClr>
                        <a:buSzPts val="1100"/>
                        <a:buFont typeface="Arial" panose="020B0604020202020204" pitchFamily="34" charset="0"/>
                        <a:buNone/>
                      </a:pPr>
                      <a:r>
                        <a:rPr lang="en-US" sz="1400" dirty="0" smtClean="0">
                          <a:effectLst/>
                          <a:latin typeface="Cambria"/>
                          <a:ea typeface="Calibri"/>
                          <a:cs typeface="Calibri"/>
                        </a:rPr>
                        <a:t> • Independently </a:t>
                      </a:r>
                      <a:r>
                        <a:rPr lang="en-US" sz="1400" dirty="0">
                          <a:effectLst/>
                          <a:latin typeface="Cambria"/>
                          <a:ea typeface="Calibri"/>
                          <a:cs typeface="Calibri"/>
                        </a:rPr>
                        <a:t>verify </a:t>
                      </a:r>
                      <a:r>
                        <a:rPr lang="en-US" sz="1400" dirty="0" smtClean="0">
                          <a:effectLst/>
                          <a:latin typeface="Cambria"/>
                          <a:ea typeface="Calibri"/>
                          <a:cs typeface="Calibri"/>
                        </a:rPr>
                        <a:t>the </a:t>
                      </a:r>
                      <a:r>
                        <a:rPr lang="en-US" sz="1400" dirty="0">
                          <a:effectLst/>
                          <a:latin typeface="Cambria"/>
                          <a:ea typeface="Calibri"/>
                          <a:cs typeface="Calibri"/>
                        </a:rPr>
                        <a:t>capital planning </a:t>
                      </a:r>
                      <a:r>
                        <a:rPr lang="en-US" sz="1400" dirty="0" smtClean="0">
                          <a:effectLst/>
                          <a:latin typeface="Cambria"/>
                          <a:ea typeface="Calibri"/>
                          <a:cs typeface="Calibri"/>
                        </a:rPr>
                        <a:t>process internal</a:t>
                      </a:r>
                      <a:r>
                        <a:rPr lang="en-US" sz="1400" baseline="0" dirty="0" smtClean="0">
                          <a:effectLst/>
                          <a:latin typeface="Cambria"/>
                          <a:ea typeface="Calibri"/>
                          <a:cs typeface="Calibri"/>
                        </a:rPr>
                        <a:t> controls</a:t>
                      </a:r>
                      <a:endParaRPr lang="en-US" sz="1400" dirty="0">
                        <a:effectLst/>
                        <a:latin typeface="Cambria"/>
                        <a:ea typeface="Calibri"/>
                        <a:cs typeface="Calibri"/>
                      </a:endParaRPr>
                    </a:p>
                  </a:txBody>
                  <a:tcPr marL="29356" marR="29356" marT="7403" marB="74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9392">
                <a:tc>
                  <a:txBody>
                    <a:bodyPr/>
                    <a:lstStyle/>
                    <a:p>
                      <a:pPr marL="0" marR="0">
                        <a:spcBef>
                          <a:spcPts val="600"/>
                        </a:spcBef>
                        <a:spcAft>
                          <a:spcPts val="600"/>
                        </a:spcAft>
                      </a:pPr>
                      <a:r>
                        <a:rPr lang="en-US" sz="1400" b="1" dirty="0">
                          <a:effectLst/>
                          <a:latin typeface="Cambria"/>
                          <a:ea typeface="Calibri"/>
                          <a:cs typeface="Calibri"/>
                        </a:rPr>
                        <a:t>Internal Audit</a:t>
                      </a:r>
                    </a:p>
                  </a:txBody>
                  <a:tcPr marL="29356" marR="29356" marT="7403" marB="74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spcBef>
                          <a:spcPts val="0"/>
                        </a:spcBef>
                        <a:spcAft>
                          <a:spcPts val="0"/>
                        </a:spcAft>
                        <a:buClr>
                          <a:srgbClr val="FF0000"/>
                        </a:buClr>
                        <a:buSzPts val="1100"/>
                        <a:buFont typeface="Arial" panose="020B0604020202020204" pitchFamily="34" charset="0"/>
                        <a:buNone/>
                      </a:pPr>
                      <a:r>
                        <a:rPr lang="en-US" sz="1400" dirty="0" smtClean="0">
                          <a:effectLst/>
                          <a:latin typeface="Cambria"/>
                          <a:ea typeface="Calibri"/>
                          <a:cs typeface="Calibri"/>
                        </a:rPr>
                        <a:t> • Assess the capital </a:t>
                      </a:r>
                      <a:r>
                        <a:rPr lang="en-US" sz="1400" dirty="0">
                          <a:effectLst/>
                          <a:latin typeface="Cambria"/>
                          <a:ea typeface="Calibri"/>
                          <a:cs typeface="Calibri"/>
                        </a:rPr>
                        <a:t>planning </a:t>
                      </a:r>
                      <a:r>
                        <a:rPr lang="en-US" sz="1400" dirty="0" smtClean="0">
                          <a:effectLst/>
                          <a:latin typeface="Cambria"/>
                          <a:ea typeface="Calibri"/>
                          <a:cs typeface="Calibri"/>
                        </a:rPr>
                        <a:t>process</a:t>
                      </a:r>
                      <a:r>
                        <a:rPr lang="en-US" sz="1400" baseline="0" dirty="0" smtClean="0">
                          <a:effectLst/>
                          <a:latin typeface="Cambria"/>
                          <a:ea typeface="Calibri"/>
                          <a:cs typeface="Calibri"/>
                        </a:rPr>
                        <a:t> and </a:t>
                      </a:r>
                      <a:r>
                        <a:rPr lang="en-US" sz="1400" dirty="0" smtClean="0">
                          <a:effectLst/>
                          <a:latin typeface="Cambria"/>
                          <a:ea typeface="Calibri"/>
                          <a:cs typeface="Calibri"/>
                        </a:rPr>
                        <a:t>MRMG</a:t>
                      </a:r>
                      <a:r>
                        <a:rPr lang="en-US" sz="1400" dirty="0">
                          <a:effectLst/>
                          <a:latin typeface="Cambria"/>
                          <a:ea typeface="Calibri"/>
                          <a:cs typeface="Calibri"/>
                        </a:rPr>
                        <a:t>, ICG, and </a:t>
                      </a:r>
                      <a:r>
                        <a:rPr lang="en-US" sz="1400" dirty="0" smtClean="0">
                          <a:effectLst/>
                          <a:latin typeface="Cambria"/>
                          <a:ea typeface="Calibri"/>
                          <a:cs typeface="Calibri"/>
                        </a:rPr>
                        <a:t>EDM</a:t>
                      </a:r>
                      <a:r>
                        <a:rPr lang="en-US" sz="1400" baseline="0" dirty="0" smtClean="0">
                          <a:effectLst/>
                          <a:latin typeface="Cambria"/>
                          <a:ea typeface="Calibri"/>
                          <a:cs typeface="Calibri"/>
                        </a:rPr>
                        <a:t> functions</a:t>
                      </a:r>
                      <a:endParaRPr lang="en-US" sz="1400" dirty="0">
                        <a:effectLst/>
                        <a:latin typeface="Cambria"/>
                        <a:ea typeface="Calibri"/>
                        <a:cs typeface="Calibri"/>
                      </a:endParaRPr>
                    </a:p>
                  </a:txBody>
                  <a:tcPr marL="29356" marR="29356" marT="7403" marB="74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9392">
                <a:tc>
                  <a:txBody>
                    <a:bodyPr/>
                    <a:lstStyle/>
                    <a:p>
                      <a:pPr marL="0" marR="0">
                        <a:spcBef>
                          <a:spcPts val="600"/>
                        </a:spcBef>
                        <a:spcAft>
                          <a:spcPts val="600"/>
                        </a:spcAft>
                      </a:pPr>
                      <a:r>
                        <a:rPr lang="en-US" sz="1400" b="1" dirty="0" smtClean="0">
                          <a:effectLst/>
                          <a:latin typeface="Cambria"/>
                          <a:ea typeface="Calibri"/>
                          <a:cs typeface="Calibri"/>
                        </a:rPr>
                        <a:t>Central CCAR Team</a:t>
                      </a:r>
                      <a:endParaRPr lang="en-US" sz="1400" b="1" dirty="0">
                        <a:effectLst/>
                        <a:latin typeface="Cambria"/>
                        <a:ea typeface="Calibri"/>
                        <a:cs typeface="Calibri"/>
                      </a:endParaRPr>
                    </a:p>
                  </a:txBody>
                  <a:tcPr marL="29356" marR="29356" marT="7403" marB="74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latinLnBrk="0" hangingPunct="1">
                        <a:spcBef>
                          <a:spcPts val="0"/>
                        </a:spcBef>
                        <a:spcAft>
                          <a:spcPts val="0"/>
                        </a:spcAft>
                        <a:buClr>
                          <a:srgbClr val="FF0000"/>
                        </a:buClr>
                        <a:buSzPts val="1100"/>
                        <a:buFont typeface="Arial" panose="020B0604020202020204" pitchFamily="34" charset="0"/>
                        <a:buNone/>
                        <a:tabLst/>
                      </a:pPr>
                      <a:r>
                        <a:rPr lang="en-US" sz="1400" dirty="0" smtClean="0">
                          <a:effectLst/>
                          <a:latin typeface="Cambria"/>
                          <a:ea typeface="Calibri"/>
                          <a:cs typeface="Calibri"/>
                        </a:rPr>
                        <a:t> • </a:t>
                      </a:r>
                      <a:r>
                        <a:rPr lang="en-US" sz="1400" kern="1200" dirty="0" smtClean="0">
                          <a:solidFill>
                            <a:schemeClr val="tx1"/>
                          </a:solidFill>
                          <a:effectLst/>
                          <a:latin typeface="Cambria"/>
                          <a:ea typeface="Calibri"/>
                          <a:cs typeface="Calibri"/>
                        </a:rPr>
                        <a:t>Establish and manage project plan (CCAR Runbook) </a:t>
                      </a:r>
                    </a:p>
                    <a:p>
                      <a:pPr marL="0" marR="0" lvl="0" indent="0" algn="l" defTabSz="914400" rtl="0" eaLnBrk="1" latinLnBrk="0" hangingPunct="1">
                        <a:spcBef>
                          <a:spcPts val="0"/>
                        </a:spcBef>
                        <a:spcAft>
                          <a:spcPts val="0"/>
                        </a:spcAft>
                        <a:buClr>
                          <a:srgbClr val="FF0000"/>
                        </a:buClr>
                        <a:buSzPts val="1100"/>
                        <a:buFont typeface="Arial" panose="020B0604020202020204" pitchFamily="34" charset="0"/>
                        <a:buNone/>
                        <a:tabLst/>
                      </a:pPr>
                      <a:r>
                        <a:rPr lang="en-US" sz="1400" dirty="0" smtClean="0">
                          <a:effectLst/>
                          <a:latin typeface="Cambria"/>
                          <a:ea typeface="Calibri"/>
                          <a:cs typeface="Calibri"/>
                        </a:rPr>
                        <a:t> • </a:t>
                      </a:r>
                      <a:r>
                        <a:rPr lang="en-US" sz="1400" kern="1200" dirty="0" smtClean="0">
                          <a:solidFill>
                            <a:schemeClr val="tx1"/>
                          </a:solidFill>
                          <a:effectLst/>
                          <a:latin typeface="Cambria"/>
                          <a:ea typeface="Calibri"/>
                          <a:cs typeface="Calibri"/>
                        </a:rPr>
                        <a:t>Manage a central</a:t>
                      </a:r>
                      <a:r>
                        <a:rPr lang="en-US" sz="1400" kern="1200" baseline="0" dirty="0" smtClean="0">
                          <a:solidFill>
                            <a:schemeClr val="tx1"/>
                          </a:solidFill>
                          <a:effectLst/>
                          <a:latin typeface="Cambria"/>
                          <a:ea typeface="Calibri"/>
                          <a:cs typeface="Calibri"/>
                        </a:rPr>
                        <a:t> </a:t>
                      </a:r>
                      <a:r>
                        <a:rPr lang="en-US" sz="1400" kern="1200" dirty="0" smtClean="0">
                          <a:solidFill>
                            <a:schemeClr val="tx1"/>
                          </a:solidFill>
                          <a:effectLst/>
                          <a:latin typeface="Cambria"/>
                          <a:ea typeface="Calibri"/>
                          <a:cs typeface="Calibri"/>
                        </a:rPr>
                        <a:t>issues management process to monitor /report issues</a:t>
                      </a:r>
                    </a:p>
                  </a:txBody>
                  <a:tcPr marL="29356" marR="29356" marT="7403" marB="74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18090">
                <a:tc>
                  <a:txBody>
                    <a:bodyPr/>
                    <a:lstStyle/>
                    <a:p>
                      <a:pPr marL="0" marR="0" lvl="1" indent="0" algn="l" defTabSz="914400" rtl="0" eaLnBrk="1" fontAlgn="auto" latinLnBrk="0" hangingPunct="1">
                        <a:lnSpc>
                          <a:spcPct val="100000"/>
                        </a:lnSpc>
                        <a:spcBef>
                          <a:spcPts val="600"/>
                        </a:spcBef>
                        <a:spcAft>
                          <a:spcPts val="600"/>
                        </a:spcAft>
                        <a:buClrTx/>
                        <a:buSzTx/>
                        <a:buFontTx/>
                        <a:buNone/>
                        <a:tabLst/>
                        <a:defRPr/>
                      </a:pPr>
                      <a:r>
                        <a:rPr lang="en-US" sz="1400" b="1" kern="1200" dirty="0" smtClean="0">
                          <a:solidFill>
                            <a:schemeClr val="tx1"/>
                          </a:solidFill>
                          <a:effectLst/>
                          <a:latin typeface="Cambria"/>
                          <a:ea typeface="Calibri"/>
                          <a:cs typeface="Calibri"/>
                        </a:rPr>
                        <a:t>The Management</a:t>
                      </a:r>
                      <a:r>
                        <a:rPr lang="en-US" sz="1400" b="1" kern="1200" baseline="0" dirty="0" smtClean="0">
                          <a:solidFill>
                            <a:schemeClr val="tx1"/>
                          </a:solidFill>
                          <a:effectLst/>
                          <a:latin typeface="Cambria"/>
                          <a:ea typeface="Calibri"/>
                          <a:cs typeface="Calibri"/>
                        </a:rPr>
                        <a:t> Capital and ALCO</a:t>
                      </a:r>
                      <a:endParaRPr lang="en-US" sz="1400" b="1" kern="1200" dirty="0" smtClean="0">
                        <a:solidFill>
                          <a:schemeClr val="tx1"/>
                        </a:solidFill>
                        <a:effectLst/>
                        <a:latin typeface="Cambria"/>
                        <a:ea typeface="Calibri"/>
                        <a:cs typeface="Calibri"/>
                      </a:endParaRPr>
                    </a:p>
                  </a:txBody>
                  <a:tcPr marL="29356" marR="29356" marT="7403" marB="74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latinLnBrk="0" hangingPunct="1">
                        <a:spcBef>
                          <a:spcPts val="0"/>
                        </a:spcBef>
                        <a:spcAft>
                          <a:spcPts val="0"/>
                        </a:spcAft>
                        <a:buClr>
                          <a:srgbClr val="FF0000"/>
                        </a:buClr>
                        <a:buSzPts val="1100"/>
                        <a:buFont typeface="Arial" panose="020B0604020202020204" pitchFamily="34" charset="0"/>
                        <a:buNone/>
                        <a:tabLst/>
                      </a:pPr>
                      <a:r>
                        <a:rPr lang="en-US" sz="1400" dirty="0" smtClean="0">
                          <a:effectLst/>
                          <a:latin typeface="Cambria"/>
                          <a:ea typeface="Calibri"/>
                          <a:cs typeface="Calibri"/>
                        </a:rPr>
                        <a:t> </a:t>
                      </a:r>
                      <a:br>
                        <a:rPr lang="en-US" sz="1400" dirty="0" smtClean="0">
                          <a:effectLst/>
                          <a:latin typeface="Cambria"/>
                          <a:ea typeface="Calibri"/>
                          <a:cs typeface="Calibri"/>
                        </a:rPr>
                      </a:br>
                      <a:r>
                        <a:rPr lang="en-US" sz="1400" dirty="0" smtClean="0">
                          <a:effectLst/>
                          <a:latin typeface="Cambria"/>
                          <a:ea typeface="Calibri"/>
                          <a:cs typeface="Calibri"/>
                        </a:rPr>
                        <a:t> • </a:t>
                      </a:r>
                      <a:r>
                        <a:rPr lang="en-US" sz="1400" kern="1200" dirty="0" smtClean="0">
                          <a:solidFill>
                            <a:schemeClr val="tx1"/>
                          </a:solidFill>
                          <a:effectLst/>
                          <a:latin typeface="Cambria"/>
                          <a:ea typeface="Calibri"/>
                          <a:cs typeface="Calibri"/>
                        </a:rPr>
                        <a:t>Provide credible challenge to capital planning processes, methodologies and results </a:t>
                      </a:r>
                    </a:p>
                    <a:p>
                      <a:pPr marL="0" marR="0" lvl="0" indent="0" algn="l" defTabSz="914400" rtl="0" eaLnBrk="1" latinLnBrk="0" hangingPunct="1">
                        <a:spcBef>
                          <a:spcPts val="0"/>
                        </a:spcBef>
                        <a:spcAft>
                          <a:spcPts val="0"/>
                        </a:spcAft>
                        <a:buClr>
                          <a:srgbClr val="FF0000"/>
                        </a:buClr>
                        <a:buSzPts val="1100"/>
                        <a:buFont typeface="Arial" panose="020B0604020202020204" pitchFamily="34" charset="0"/>
                        <a:buNone/>
                        <a:tabLst/>
                      </a:pPr>
                      <a:r>
                        <a:rPr lang="en-US" sz="1400" dirty="0" smtClean="0">
                          <a:effectLst/>
                          <a:latin typeface="Cambria"/>
                          <a:ea typeface="Calibri"/>
                          <a:cs typeface="Calibri"/>
                        </a:rPr>
                        <a:t> • </a:t>
                      </a:r>
                      <a:r>
                        <a:rPr lang="en-US" sz="1400" kern="1200" dirty="0" smtClean="0">
                          <a:solidFill>
                            <a:schemeClr val="tx1"/>
                          </a:solidFill>
                          <a:effectLst/>
                          <a:latin typeface="Cambria"/>
                          <a:ea typeface="Calibri"/>
                          <a:cs typeface="Calibri"/>
                        </a:rPr>
                        <a:t>Provide review and</a:t>
                      </a:r>
                      <a:r>
                        <a:rPr lang="en-US" sz="1400" kern="1200" baseline="0" dirty="0" smtClean="0">
                          <a:solidFill>
                            <a:schemeClr val="tx1"/>
                          </a:solidFill>
                          <a:effectLst/>
                          <a:latin typeface="Cambria"/>
                          <a:ea typeface="Calibri"/>
                          <a:cs typeface="Calibri"/>
                        </a:rPr>
                        <a:t> approval of the CCAR IC Framework</a:t>
                      </a:r>
                      <a:endParaRPr lang="en-US" sz="1400" kern="1200" dirty="0" smtClean="0">
                        <a:solidFill>
                          <a:schemeClr val="tx1"/>
                        </a:solidFill>
                        <a:effectLst/>
                        <a:latin typeface="Cambria"/>
                        <a:ea typeface="Calibri"/>
                        <a:cs typeface="Calibri"/>
                      </a:endParaRPr>
                    </a:p>
                    <a:p>
                      <a:pPr marL="0" marR="0" lvl="0" indent="0" algn="l" defTabSz="914400" rtl="0" eaLnBrk="1" latinLnBrk="0" hangingPunct="1">
                        <a:spcBef>
                          <a:spcPts val="0"/>
                        </a:spcBef>
                        <a:spcAft>
                          <a:spcPts val="0"/>
                        </a:spcAft>
                        <a:buClr>
                          <a:srgbClr val="FF0000"/>
                        </a:buClr>
                        <a:buSzPts val="1100"/>
                        <a:buFont typeface="Arial" panose="020B0604020202020204" pitchFamily="34" charset="0"/>
                        <a:buNone/>
                        <a:tabLst/>
                      </a:pPr>
                      <a:endParaRPr lang="en-US" sz="1400" kern="1200" dirty="0" smtClean="0">
                        <a:solidFill>
                          <a:schemeClr val="tx1"/>
                        </a:solidFill>
                        <a:effectLst/>
                        <a:latin typeface="Cambria"/>
                        <a:ea typeface="Calibri"/>
                        <a:cs typeface="Calibri"/>
                      </a:endParaRPr>
                    </a:p>
                  </a:txBody>
                  <a:tcPr marL="29356" marR="29356" marT="7403" marB="74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26 Elipse"/>
          <p:cNvSpPr/>
          <p:nvPr/>
        </p:nvSpPr>
        <p:spPr>
          <a:xfrm>
            <a:off x="7977024" y="66675"/>
            <a:ext cx="640080" cy="640080"/>
          </a:xfrm>
          <a:prstGeom prst="ellipse">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10" name="27 CuadroTexto"/>
          <p:cNvSpPr txBox="1"/>
          <p:nvPr/>
        </p:nvSpPr>
        <p:spPr>
          <a:xfrm>
            <a:off x="8120452" y="186659"/>
            <a:ext cx="353223" cy="400110"/>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rgbClr val="FFFFFF"/>
                </a:solidFill>
                <a:ea typeface="ＭＳ Ｐゴシック" pitchFamily="1" charset="-128"/>
              </a:rPr>
              <a:t>2</a:t>
            </a:r>
            <a:endParaRPr lang="en-US" sz="2000" b="1" dirty="0">
              <a:solidFill>
                <a:srgbClr val="FFFFFF"/>
              </a:solidFill>
              <a:ea typeface="ＭＳ Ｐゴシック" pitchFamily="1" charset="-128"/>
            </a:endParaRPr>
          </a:p>
        </p:txBody>
      </p:sp>
      <p:sp>
        <p:nvSpPr>
          <p:cNvPr id="11" name="TextBox 10"/>
          <p:cNvSpPr txBox="1"/>
          <p:nvPr/>
        </p:nvSpPr>
        <p:spPr>
          <a:xfrm>
            <a:off x="254000" y="248488"/>
            <a:ext cx="7746999" cy="461665"/>
          </a:xfrm>
          <a:prstGeom prst="rect">
            <a:avLst/>
          </a:prstGeom>
          <a:noFill/>
        </p:spPr>
        <p:txBody>
          <a:bodyPr wrap="square" rtlCol="0">
            <a:spAutoFit/>
          </a:bodyPr>
          <a:lstStyle/>
          <a:p>
            <a:r>
              <a:rPr lang="en-US" b="1" dirty="0"/>
              <a:t>Roles &amp; Responsibilities of Key </a:t>
            </a:r>
            <a:r>
              <a:rPr lang="en-US" b="1" dirty="0" smtClean="0"/>
              <a:t>Players</a:t>
            </a:r>
          </a:p>
        </p:txBody>
      </p:sp>
    </p:spTree>
    <p:extLst>
      <p:ext uri="{BB962C8B-B14F-4D97-AF65-F5344CB8AC3E}">
        <p14:creationId xmlns:p14="http://schemas.microsoft.com/office/powerpoint/2010/main" val="18604570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6" descr="A-Santander-negativo_RGB [Convertid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4680" y="6226185"/>
            <a:ext cx="216852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Tabelle 13"/>
          <p:cNvGraphicFramePr>
            <a:graphicFrameLocks noGrp="1"/>
          </p:cNvGraphicFramePr>
          <p:nvPr>
            <p:extLst>
              <p:ext uri="{D42A27DB-BD31-4B8C-83A1-F6EECF244321}">
                <p14:modId xmlns:p14="http://schemas.microsoft.com/office/powerpoint/2010/main" val="3999438967"/>
              </p:ext>
            </p:extLst>
          </p:nvPr>
        </p:nvGraphicFramePr>
        <p:xfrm>
          <a:off x="457198" y="1117188"/>
          <a:ext cx="8458201" cy="4542859"/>
        </p:xfrm>
        <a:graphic>
          <a:graphicData uri="http://schemas.openxmlformats.org/drawingml/2006/table">
            <a:tbl>
              <a:tblPr/>
              <a:tblGrid>
                <a:gridCol w="1672252"/>
                <a:gridCol w="3183383"/>
                <a:gridCol w="3602566"/>
              </a:tblGrid>
              <a:tr h="275659">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noProof="0" dirty="0" smtClean="0">
                          <a:solidFill>
                            <a:schemeClr val="bg1"/>
                          </a:solidFill>
                          <a:effectLst/>
                          <a:latin typeface="Cambria" panose="02040503050406030204" pitchFamily="18" charset="0"/>
                        </a:rPr>
                        <a:t>Role</a:t>
                      </a:r>
                    </a:p>
                  </a:txBody>
                  <a:tcPr marL="72000" marR="72000" marT="0" marB="0" anchor="ctr">
                    <a:lnL>
                      <a:noFill/>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kern="1200" noProof="0" dirty="0" smtClean="0">
                          <a:solidFill>
                            <a:schemeClr val="bg1"/>
                          </a:solidFill>
                          <a:effectLst/>
                          <a:latin typeface="Cambria" panose="02040503050406030204" pitchFamily="18" charset="0"/>
                          <a:ea typeface="+mn-ea"/>
                          <a:cs typeface="+mn-cs"/>
                        </a:rPr>
                        <a:t>Responsibility</a:t>
                      </a:r>
                    </a:p>
                  </a:txBody>
                  <a:tcPr marL="72000" marR="72000" marT="0" marB="0" anchor="ctr">
                    <a:lnL w="12700" cap="flat" cmpd="sng" algn="ctr">
                      <a:solidFill>
                        <a:srgbClr val="FFFFFF"/>
                      </a:solidFill>
                      <a:prstDash val="solid"/>
                      <a:round/>
                      <a:headEnd type="none" w="med" len="med"/>
                      <a:tailEnd type="none" w="med" len="med"/>
                    </a:lnL>
                    <a:lnR>
                      <a:noFill/>
                    </a:lnR>
                    <a:lnT>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algn="ctr"/>
                      <a:endParaRPr lang="en-US" sz="1500" b="1" noProof="0" dirty="0">
                        <a:solidFill>
                          <a:schemeClr val="bg1"/>
                        </a:solidFill>
                        <a:effectLst/>
                        <a:latin typeface="Cambria" panose="02040503050406030204" pitchFamily="18" charset="0"/>
                      </a:endParaRPr>
                    </a:p>
                  </a:txBody>
                  <a:tcPr marL="72000" marR="72000" marT="0" marB="0">
                    <a:lnL>
                      <a:noFill/>
                    </a:lnL>
                    <a:lnR>
                      <a:noFill/>
                    </a:lnR>
                    <a:lnT>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519499">
                <a:tc vMerge="1">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500" b="1" noProof="0" dirty="0" smtClean="0">
                        <a:solidFill>
                          <a:schemeClr val="bg1"/>
                        </a:solidFill>
                        <a:effectLst/>
                        <a:latin typeface="Cambria" panose="02040503050406030204" pitchFamily="18" charset="0"/>
                      </a:endParaRPr>
                    </a:p>
                  </a:txBody>
                  <a:tcPr marL="72000" marR="72000" marT="0" marB="0">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bg1"/>
                          </a:solidFill>
                          <a:effectLst/>
                          <a:latin typeface="Cambria" panose="02040503050406030204" pitchFamily="18" charset="0"/>
                          <a:ea typeface="+mn-ea"/>
                          <a:cs typeface="+mn-cs"/>
                        </a:rPr>
                        <a:t>To document and maintain the following:</a:t>
                      </a:r>
                      <a:endParaRPr lang="en-US" sz="1400" b="1" kern="1200" dirty="0">
                        <a:solidFill>
                          <a:schemeClr val="bg1"/>
                        </a:solidFill>
                        <a:effectLst/>
                        <a:latin typeface="Cambria" panose="02040503050406030204" pitchFamily="18" charset="0"/>
                        <a:ea typeface="+mn-ea"/>
                        <a:cs typeface="+mn-cs"/>
                      </a:endParaRPr>
                    </a:p>
                  </a:txBody>
                  <a:tcPr marL="72000" marR="7200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bg1"/>
                          </a:solidFill>
                          <a:effectLst/>
                          <a:latin typeface="Cambria" panose="02040503050406030204" pitchFamily="18" charset="0"/>
                          <a:ea typeface="+mn-ea"/>
                          <a:cs typeface="+mn-cs"/>
                        </a:rPr>
                        <a:t>To</a:t>
                      </a:r>
                      <a:r>
                        <a:rPr lang="en-US" sz="1400" b="1" kern="1200" baseline="0" dirty="0" smtClean="0">
                          <a:solidFill>
                            <a:schemeClr val="bg1"/>
                          </a:solidFill>
                          <a:effectLst/>
                          <a:latin typeface="Cambria" panose="02040503050406030204" pitchFamily="18" charset="0"/>
                          <a:ea typeface="+mn-ea"/>
                          <a:cs typeface="+mn-cs"/>
                        </a:rPr>
                        <a:t> m</a:t>
                      </a:r>
                      <a:r>
                        <a:rPr lang="en-US" sz="1400" b="1" kern="1200" dirty="0" smtClean="0">
                          <a:solidFill>
                            <a:schemeClr val="bg1"/>
                          </a:solidFill>
                          <a:effectLst/>
                          <a:latin typeface="Cambria" panose="02040503050406030204" pitchFamily="18" charset="0"/>
                          <a:ea typeface="+mn-ea"/>
                          <a:cs typeface="+mn-cs"/>
                        </a:rPr>
                        <a:t>aintain an</a:t>
                      </a:r>
                      <a:r>
                        <a:rPr lang="en-US" sz="1400" b="1" kern="1200" baseline="0" dirty="0" smtClean="0">
                          <a:solidFill>
                            <a:schemeClr val="bg1"/>
                          </a:solidFill>
                          <a:effectLst/>
                          <a:latin typeface="Cambria" panose="02040503050406030204" pitchFamily="18" charset="0"/>
                          <a:ea typeface="+mn-ea"/>
                          <a:cs typeface="+mn-cs"/>
                        </a:rPr>
                        <a:t> i</a:t>
                      </a:r>
                      <a:r>
                        <a:rPr lang="en-US" sz="1400" b="1" kern="1200" dirty="0" smtClean="0">
                          <a:solidFill>
                            <a:schemeClr val="bg1"/>
                          </a:solidFill>
                          <a:effectLst/>
                          <a:latin typeface="Cambria" panose="02040503050406030204" pitchFamily="18" charset="0"/>
                          <a:ea typeface="+mn-ea"/>
                          <a:cs typeface="+mn-cs"/>
                        </a:rPr>
                        <a:t>nventory of</a:t>
                      </a:r>
                      <a:r>
                        <a:rPr lang="en-US" sz="1400" b="1" kern="1200" baseline="0" dirty="0" smtClean="0">
                          <a:solidFill>
                            <a:schemeClr val="bg1"/>
                          </a:solidFill>
                          <a:effectLst/>
                          <a:latin typeface="Cambria" panose="02040503050406030204" pitchFamily="18" charset="0"/>
                          <a:ea typeface="+mn-ea"/>
                          <a:cs typeface="+mn-cs"/>
                        </a:rPr>
                        <a:t> the following:</a:t>
                      </a:r>
                      <a:endParaRPr lang="en-US" sz="1400" b="1" kern="1200" dirty="0">
                        <a:solidFill>
                          <a:schemeClr val="bg1"/>
                        </a:solidFill>
                        <a:effectLst/>
                        <a:latin typeface="Cambria" panose="02040503050406030204" pitchFamily="18" charset="0"/>
                        <a:ea typeface="+mn-ea"/>
                        <a:cs typeface="+mn-cs"/>
                      </a:endParaRPr>
                    </a:p>
                  </a:txBody>
                  <a:tcPr marL="72000" marR="7200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2169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a:r>
                        <a:rPr lang="en-US" sz="1400" b="1" dirty="0" smtClean="0">
                          <a:solidFill>
                            <a:schemeClr val="tx1"/>
                          </a:solidFill>
                          <a:latin typeface="Cambria" panose="02040503050406030204" pitchFamily="18" charset="0"/>
                        </a:rPr>
                        <a:t>Central CCAR Team</a:t>
                      </a:r>
                      <a:endParaRPr lang="en-US" sz="1400" b="1" dirty="0">
                        <a:solidFill>
                          <a:schemeClr val="tx1"/>
                        </a:solidFill>
                        <a:latin typeface="Cambria" panose="02040503050406030204" pitchFamily="18" charset="0"/>
                      </a:endParaRPr>
                    </a:p>
                  </a:txBody>
                  <a:tcPr marL="72000" marR="7200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C0C0"/>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71450" indent="-171450" algn="l" defTabSz="914400" rtl="0" eaLnBrk="1" latinLnBrk="0" hangingPunct="1">
                        <a:lnSpc>
                          <a:spcPct val="95000"/>
                        </a:lnSpc>
                        <a:spcAft>
                          <a:spcPts val="425"/>
                        </a:spcAft>
                        <a:buClr>
                          <a:srgbClr val="FF0000"/>
                        </a:buClr>
                        <a:buSzPct val="70000"/>
                        <a:buFont typeface="Arial" pitchFamily="34" charset="0"/>
                        <a:buChar char="►"/>
                        <a:defRPr/>
                      </a:pPr>
                      <a:r>
                        <a:rPr lang="en-US" sz="1250" kern="1200" noProof="0" dirty="0" smtClean="0">
                          <a:solidFill>
                            <a:schemeClr val="tx1"/>
                          </a:solidFill>
                          <a:latin typeface="Cambria" panose="02040503050406030204" pitchFamily="18" charset="0"/>
                          <a:ea typeface="+mn-ea"/>
                          <a:cs typeface="+mn-cs"/>
                        </a:rPr>
                        <a:t>Review &amp; Challenge Framework</a:t>
                      </a:r>
                    </a:p>
                    <a:p>
                      <a:pPr marL="171450" indent="-171450" algn="l" defTabSz="914400" rtl="0" eaLnBrk="1" latinLnBrk="0" hangingPunct="1">
                        <a:lnSpc>
                          <a:spcPct val="95000"/>
                        </a:lnSpc>
                        <a:spcAft>
                          <a:spcPts val="425"/>
                        </a:spcAft>
                        <a:buClr>
                          <a:srgbClr val="FF0000"/>
                        </a:buClr>
                        <a:buSzPct val="70000"/>
                        <a:buFont typeface="Arial" pitchFamily="34" charset="0"/>
                        <a:buChar char="►"/>
                        <a:defRPr/>
                      </a:pPr>
                      <a:r>
                        <a:rPr lang="en-US" sz="1250" kern="1200" noProof="0" dirty="0" smtClean="0">
                          <a:solidFill>
                            <a:schemeClr val="tx1"/>
                          </a:solidFill>
                          <a:latin typeface="Cambria" panose="02040503050406030204" pitchFamily="18" charset="0"/>
                          <a:ea typeface="+mn-ea"/>
                          <a:cs typeface="+mn-cs"/>
                        </a:rPr>
                        <a:t>Issues Management Guidance</a:t>
                      </a:r>
                    </a:p>
                    <a:p>
                      <a:pPr marL="171450" indent="-171450" algn="l" defTabSz="914400" rtl="0" eaLnBrk="1" latinLnBrk="0" hangingPunct="1">
                        <a:lnSpc>
                          <a:spcPct val="95000"/>
                        </a:lnSpc>
                        <a:spcAft>
                          <a:spcPts val="425"/>
                        </a:spcAft>
                        <a:buClr>
                          <a:srgbClr val="FF0000"/>
                        </a:buClr>
                        <a:buSzPct val="70000"/>
                        <a:buFont typeface="Arial" pitchFamily="34" charset="0"/>
                        <a:buChar char="►"/>
                        <a:defRPr/>
                      </a:pPr>
                      <a:r>
                        <a:rPr lang="en-US" sz="1250" kern="1200" noProof="0" dirty="0" smtClean="0">
                          <a:solidFill>
                            <a:schemeClr val="tx1"/>
                          </a:solidFill>
                          <a:latin typeface="Cambria" panose="02040503050406030204" pitchFamily="18" charset="0"/>
                          <a:ea typeface="+mn-ea"/>
                          <a:cs typeface="+mn-cs"/>
                        </a:rPr>
                        <a:t>Attestation guidance and materiality policy</a:t>
                      </a:r>
                    </a:p>
                    <a:p>
                      <a:pPr marL="171450" indent="-171450" algn="l" defTabSz="914400" rtl="0" eaLnBrk="1" latinLnBrk="0" hangingPunct="1">
                        <a:lnSpc>
                          <a:spcPct val="95000"/>
                        </a:lnSpc>
                        <a:spcAft>
                          <a:spcPts val="425"/>
                        </a:spcAft>
                        <a:buClr>
                          <a:srgbClr val="FF0000"/>
                        </a:buClr>
                        <a:buSzPct val="70000"/>
                        <a:buFont typeface="Arial" pitchFamily="34" charset="0"/>
                        <a:buChar char="►"/>
                        <a:defRPr/>
                      </a:pPr>
                      <a:r>
                        <a:rPr lang="en-US" sz="1250" kern="1200" noProof="0" dirty="0" smtClean="0">
                          <a:solidFill>
                            <a:schemeClr val="tx1"/>
                          </a:solidFill>
                          <a:latin typeface="Cambria" panose="02040503050406030204" pitchFamily="18" charset="0"/>
                          <a:ea typeface="+mn-ea"/>
                          <a:cs typeface="+mn-cs"/>
                        </a:rPr>
                        <a:t>Minimum requirements for NMAs</a:t>
                      </a:r>
                    </a:p>
                  </a:txBody>
                  <a:tcPr marL="72000" marR="72000" marT="720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71450" indent="-171450" algn="l" defTabSz="914400" rtl="0" eaLnBrk="1" latinLnBrk="0" hangingPunct="1">
                        <a:lnSpc>
                          <a:spcPct val="95000"/>
                        </a:lnSpc>
                        <a:spcAft>
                          <a:spcPts val="425"/>
                        </a:spcAft>
                        <a:buClr>
                          <a:srgbClr val="FF0000"/>
                        </a:buClr>
                        <a:buSzPct val="70000"/>
                        <a:buFont typeface="Arial" pitchFamily="34" charset="0"/>
                        <a:buChar char="►"/>
                        <a:defRPr/>
                      </a:pPr>
                      <a:r>
                        <a:rPr lang="en-US" sz="1250" kern="1200" noProof="0" dirty="0" smtClean="0">
                          <a:solidFill>
                            <a:schemeClr val="tx1"/>
                          </a:solidFill>
                          <a:latin typeface="Cambria" panose="02040503050406030204" pitchFamily="18" charset="0"/>
                          <a:ea typeface="+mn-ea"/>
                          <a:cs typeface="+mn-cs"/>
                        </a:rPr>
                        <a:t>Desktop Procedures &amp; Flow Charts</a:t>
                      </a:r>
                    </a:p>
                    <a:p>
                      <a:pPr marL="171450" indent="-171450" algn="l" defTabSz="914400" rtl="0" eaLnBrk="1" latinLnBrk="0" hangingPunct="1">
                        <a:lnSpc>
                          <a:spcPct val="95000"/>
                        </a:lnSpc>
                        <a:spcAft>
                          <a:spcPts val="425"/>
                        </a:spcAft>
                        <a:buClr>
                          <a:srgbClr val="FF0000"/>
                        </a:buClr>
                        <a:buSzPct val="70000"/>
                        <a:buFont typeface="Arial" pitchFamily="34" charset="0"/>
                        <a:buChar char="►"/>
                        <a:defRPr/>
                      </a:pPr>
                      <a:r>
                        <a:rPr lang="en-US" sz="1250" kern="1200" noProof="0" dirty="0" smtClean="0">
                          <a:solidFill>
                            <a:schemeClr val="tx1"/>
                          </a:solidFill>
                          <a:latin typeface="Cambria" panose="02040503050406030204" pitchFamily="18" charset="0"/>
                          <a:ea typeface="+mn-ea"/>
                          <a:cs typeface="+mn-cs"/>
                        </a:rPr>
                        <a:t>Capital Plan Submission</a:t>
                      </a:r>
                    </a:p>
                    <a:p>
                      <a:pPr marL="171450" indent="-171450" algn="l" defTabSz="914400" rtl="0" eaLnBrk="1" latinLnBrk="0" hangingPunct="1">
                        <a:lnSpc>
                          <a:spcPct val="95000"/>
                        </a:lnSpc>
                        <a:spcAft>
                          <a:spcPts val="425"/>
                        </a:spcAft>
                        <a:buClr>
                          <a:srgbClr val="FF0000"/>
                        </a:buClr>
                        <a:buSzPct val="70000"/>
                        <a:buFont typeface="Arial" pitchFamily="34" charset="0"/>
                        <a:buChar char="►"/>
                        <a:defRPr/>
                      </a:pPr>
                      <a:r>
                        <a:rPr lang="en-US" sz="1250" kern="1200" noProof="0" dirty="0" smtClean="0">
                          <a:solidFill>
                            <a:schemeClr val="tx1"/>
                          </a:solidFill>
                          <a:latin typeface="Cambria" panose="02040503050406030204" pitchFamily="18" charset="0"/>
                          <a:ea typeface="+mn-ea"/>
                          <a:cs typeface="+mn-cs"/>
                        </a:rPr>
                        <a:t>All capital plan supporting documents (I.e., Review &amp; Challenge Results, Attestation evidence, NMA’s, etc.)</a:t>
                      </a:r>
                    </a:p>
                  </a:txBody>
                  <a:tcPr marL="72000" marR="72000" marT="720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r>
              <a:tr h="67501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a:r>
                        <a:rPr lang="en-US" sz="1400" b="1" dirty="0" smtClean="0">
                          <a:solidFill>
                            <a:schemeClr val="tx1"/>
                          </a:solidFill>
                          <a:latin typeface="Cambria" panose="02040503050406030204" pitchFamily="18" charset="0"/>
                        </a:rPr>
                        <a:t>Process</a:t>
                      </a:r>
                      <a:r>
                        <a:rPr lang="en-US" sz="1400" b="1" baseline="0" dirty="0" smtClean="0">
                          <a:solidFill>
                            <a:schemeClr val="tx1"/>
                          </a:solidFill>
                          <a:latin typeface="Cambria" panose="02040503050406030204" pitchFamily="18" charset="0"/>
                        </a:rPr>
                        <a:t> and Control Owners</a:t>
                      </a:r>
                      <a:endParaRPr lang="en-US" sz="1400" b="1" dirty="0">
                        <a:solidFill>
                          <a:schemeClr val="tx1"/>
                        </a:solidFill>
                        <a:latin typeface="Cambria" panose="02040503050406030204" pitchFamily="18" charset="0"/>
                      </a:endParaRPr>
                    </a:p>
                  </a:txBody>
                  <a:tcPr marL="72000" marR="7200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C0C0"/>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71450" indent="-171450" algn="l" defTabSz="914400" rtl="0" eaLnBrk="1" latinLnBrk="0" hangingPunct="1">
                        <a:lnSpc>
                          <a:spcPct val="95000"/>
                        </a:lnSpc>
                        <a:spcAft>
                          <a:spcPts val="425"/>
                        </a:spcAft>
                        <a:buClr>
                          <a:srgbClr val="FF0000"/>
                        </a:buClr>
                        <a:buSzPct val="70000"/>
                        <a:buFont typeface="Arial" pitchFamily="34" charset="0"/>
                        <a:buChar char="►"/>
                        <a:defRPr/>
                      </a:pPr>
                      <a:r>
                        <a:rPr lang="en-US" sz="1250" kern="1200" noProof="0" dirty="0" smtClean="0">
                          <a:solidFill>
                            <a:schemeClr val="tx1"/>
                          </a:solidFill>
                          <a:latin typeface="Cambria" panose="02040503050406030204" pitchFamily="18" charset="0"/>
                          <a:ea typeface="+mn-ea"/>
                          <a:cs typeface="+mn-cs"/>
                        </a:rPr>
                        <a:t>Policies, Procedures, Methodologies </a:t>
                      </a:r>
                    </a:p>
                    <a:p>
                      <a:pPr marL="171450" indent="-171450" algn="l" defTabSz="914400" rtl="0" eaLnBrk="1" latinLnBrk="0" hangingPunct="1">
                        <a:lnSpc>
                          <a:spcPct val="95000"/>
                        </a:lnSpc>
                        <a:spcAft>
                          <a:spcPts val="425"/>
                        </a:spcAft>
                        <a:buClr>
                          <a:srgbClr val="FF0000"/>
                        </a:buClr>
                        <a:buSzPct val="70000"/>
                        <a:buFont typeface="Arial" pitchFamily="34" charset="0"/>
                        <a:buChar char="►"/>
                        <a:defRPr/>
                      </a:pPr>
                      <a:r>
                        <a:rPr lang="en-US" sz="1250" kern="1200" noProof="0" dirty="0" smtClean="0">
                          <a:solidFill>
                            <a:schemeClr val="tx1"/>
                          </a:solidFill>
                          <a:latin typeface="Cambria" panose="02040503050406030204" pitchFamily="18" charset="0"/>
                          <a:ea typeface="+mn-ea"/>
                          <a:cs typeface="+mn-cs"/>
                        </a:rPr>
                        <a:t>Desktop Procedures, Flow Charts, RCMs</a:t>
                      </a:r>
                    </a:p>
                    <a:p>
                      <a:pPr marL="171450" indent="-171450" algn="l" defTabSz="914400" rtl="0" eaLnBrk="1" latinLnBrk="0" hangingPunct="1">
                        <a:lnSpc>
                          <a:spcPct val="95000"/>
                        </a:lnSpc>
                        <a:spcAft>
                          <a:spcPts val="425"/>
                        </a:spcAft>
                        <a:buClr>
                          <a:srgbClr val="FF0000"/>
                        </a:buClr>
                        <a:buSzPct val="70000"/>
                        <a:buFont typeface="Arial" pitchFamily="34" charset="0"/>
                        <a:buChar char="►"/>
                        <a:defRPr/>
                      </a:pPr>
                      <a:r>
                        <a:rPr lang="en-US" sz="1250" kern="1200" noProof="0" dirty="0" smtClean="0">
                          <a:solidFill>
                            <a:schemeClr val="tx1"/>
                          </a:solidFill>
                          <a:latin typeface="Cambria" panose="02040503050406030204" pitchFamily="18" charset="0"/>
                          <a:ea typeface="+mn-ea"/>
                          <a:cs typeface="+mn-cs"/>
                        </a:rPr>
                        <a:t>NMA documentation</a:t>
                      </a:r>
                    </a:p>
                  </a:txBody>
                  <a:tcPr marL="72000" marR="72000" marT="720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indent="0" algn="l" defTabSz="914400" rtl="0" eaLnBrk="1" latinLnBrk="0" hangingPunct="1">
                        <a:lnSpc>
                          <a:spcPct val="95000"/>
                        </a:lnSpc>
                        <a:spcAft>
                          <a:spcPts val="425"/>
                        </a:spcAft>
                        <a:buClr>
                          <a:srgbClr val="FF0000"/>
                        </a:buClr>
                        <a:buSzPct val="70000"/>
                        <a:buFont typeface="Arial" pitchFamily="34" charset="0"/>
                        <a:buNone/>
                        <a:defRPr/>
                      </a:pPr>
                      <a:endParaRPr lang="en-US" sz="1250" kern="1200" baseline="0" noProof="0" dirty="0" smtClean="0">
                        <a:solidFill>
                          <a:schemeClr val="tx1"/>
                        </a:solidFill>
                        <a:latin typeface="Cambria" panose="02040503050406030204" pitchFamily="18" charset="0"/>
                        <a:ea typeface="+mn-ea"/>
                        <a:cs typeface="+mn-cs"/>
                      </a:endParaRPr>
                    </a:p>
                  </a:txBody>
                  <a:tcPr marL="72000" marR="72000" marT="720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r>
              <a:tr h="83777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a:r>
                        <a:rPr lang="en-US" sz="1400" b="1" dirty="0" smtClean="0">
                          <a:solidFill>
                            <a:schemeClr val="tx1"/>
                          </a:solidFill>
                          <a:latin typeface="Cambria" panose="02040503050406030204" pitchFamily="18" charset="0"/>
                        </a:rPr>
                        <a:t>Model Risk Management Group</a:t>
                      </a:r>
                      <a:endParaRPr lang="en-US" sz="1400" b="1" dirty="0">
                        <a:solidFill>
                          <a:schemeClr val="tx1"/>
                        </a:solidFill>
                        <a:latin typeface="Cambria" panose="02040503050406030204" pitchFamily="18" charset="0"/>
                      </a:endParaRPr>
                    </a:p>
                  </a:txBody>
                  <a:tcPr marL="72000" marR="7200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C0C0"/>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71450" indent="-171450" algn="l" defTabSz="914400" rtl="0" eaLnBrk="1" latinLnBrk="0" hangingPunct="1">
                        <a:lnSpc>
                          <a:spcPct val="95000"/>
                        </a:lnSpc>
                        <a:spcAft>
                          <a:spcPts val="425"/>
                        </a:spcAft>
                        <a:buClr>
                          <a:srgbClr val="FF0000"/>
                        </a:buClr>
                        <a:buSzPct val="70000"/>
                        <a:buFont typeface="Arial" pitchFamily="34" charset="0"/>
                        <a:buChar char="►"/>
                        <a:defRPr/>
                      </a:pPr>
                      <a:r>
                        <a:rPr lang="en-US" sz="1250" kern="1200" noProof="0" dirty="0" smtClean="0">
                          <a:solidFill>
                            <a:schemeClr val="tx1"/>
                          </a:solidFill>
                          <a:latin typeface="Cambria" panose="02040503050406030204" pitchFamily="18" charset="0"/>
                          <a:ea typeface="+mn-ea"/>
                          <a:cs typeface="+mn-cs"/>
                        </a:rPr>
                        <a:t>Model standards</a:t>
                      </a:r>
                    </a:p>
                    <a:p>
                      <a:pPr marL="171450" indent="-171450" algn="l" defTabSz="914400" rtl="0" eaLnBrk="1" latinLnBrk="0" hangingPunct="1">
                        <a:lnSpc>
                          <a:spcPct val="95000"/>
                        </a:lnSpc>
                        <a:spcAft>
                          <a:spcPts val="425"/>
                        </a:spcAft>
                        <a:buClr>
                          <a:srgbClr val="FF0000"/>
                        </a:buClr>
                        <a:buSzPct val="70000"/>
                        <a:buFont typeface="Arial" pitchFamily="34" charset="0"/>
                        <a:buChar char="►"/>
                        <a:defRPr/>
                      </a:pPr>
                      <a:r>
                        <a:rPr lang="en-US" sz="1250" kern="1200" noProof="0" dirty="0" smtClean="0">
                          <a:solidFill>
                            <a:schemeClr val="tx1"/>
                          </a:solidFill>
                          <a:latin typeface="Cambria" panose="02040503050406030204" pitchFamily="18" charset="0"/>
                          <a:ea typeface="+mn-ea"/>
                          <a:cs typeface="+mn-cs"/>
                        </a:rPr>
                        <a:t>Model validation reports</a:t>
                      </a:r>
                    </a:p>
                    <a:p>
                      <a:pPr marL="171450" indent="-171450" algn="l" defTabSz="914400" rtl="0" eaLnBrk="1" latinLnBrk="0" hangingPunct="1">
                        <a:lnSpc>
                          <a:spcPct val="95000"/>
                        </a:lnSpc>
                        <a:spcAft>
                          <a:spcPts val="425"/>
                        </a:spcAft>
                        <a:buClr>
                          <a:srgbClr val="FF0000"/>
                        </a:buClr>
                        <a:buSzPct val="70000"/>
                        <a:buFont typeface="Arial" pitchFamily="34" charset="0"/>
                        <a:buChar char="►"/>
                        <a:defRPr/>
                      </a:pPr>
                      <a:r>
                        <a:rPr lang="en-US" sz="1250" kern="1200" noProof="0" dirty="0" smtClean="0">
                          <a:solidFill>
                            <a:schemeClr val="tx1"/>
                          </a:solidFill>
                          <a:latin typeface="Cambria" panose="02040503050406030204" pitchFamily="18" charset="0"/>
                          <a:ea typeface="+mn-ea"/>
                          <a:cs typeface="+mn-cs"/>
                        </a:rPr>
                        <a:t>Model validation testing approach</a:t>
                      </a:r>
                    </a:p>
                  </a:txBody>
                  <a:tcPr marL="72000" marR="72000" marT="720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71450" marR="0" indent="-171450" algn="l" defTabSz="914400" rtl="0" eaLnBrk="1" fontAlgn="auto" latinLnBrk="0" hangingPunct="1">
                        <a:lnSpc>
                          <a:spcPct val="95000"/>
                        </a:lnSpc>
                        <a:spcBef>
                          <a:spcPts val="0"/>
                        </a:spcBef>
                        <a:spcAft>
                          <a:spcPts val="425"/>
                        </a:spcAft>
                        <a:buClr>
                          <a:srgbClr val="FF0000"/>
                        </a:buClr>
                        <a:buSzPct val="70000"/>
                        <a:buFont typeface="Arial" pitchFamily="34" charset="0"/>
                        <a:buChar char="►"/>
                        <a:tabLst/>
                        <a:defRPr/>
                      </a:pPr>
                      <a:r>
                        <a:rPr lang="en-US" sz="1250" baseline="0" dirty="0" smtClean="0">
                          <a:latin typeface="Cambria" panose="02040503050406030204" pitchFamily="18" charset="0"/>
                        </a:rPr>
                        <a:t>Inventory of Models used in capital planning process</a:t>
                      </a:r>
                    </a:p>
                  </a:txBody>
                  <a:tcPr marL="72000" marR="72000" marT="720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r>
              <a:tr h="529608">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a:r>
                        <a:rPr lang="en-US" sz="1400" b="1" dirty="0" smtClean="0">
                          <a:solidFill>
                            <a:schemeClr val="tx1"/>
                          </a:solidFill>
                          <a:latin typeface="Cambria" panose="02040503050406030204" pitchFamily="18" charset="0"/>
                        </a:rPr>
                        <a:t>Internal</a:t>
                      </a:r>
                      <a:r>
                        <a:rPr lang="en-US" sz="1400" b="1" baseline="0" dirty="0" smtClean="0">
                          <a:solidFill>
                            <a:schemeClr val="tx1"/>
                          </a:solidFill>
                          <a:latin typeface="Cambria" panose="02040503050406030204" pitchFamily="18" charset="0"/>
                        </a:rPr>
                        <a:t> Controls Group</a:t>
                      </a:r>
                      <a:endParaRPr lang="en-US" sz="1400" b="1" dirty="0">
                        <a:solidFill>
                          <a:schemeClr val="tx1"/>
                        </a:solidFill>
                        <a:latin typeface="Cambria" panose="02040503050406030204" pitchFamily="18" charset="0"/>
                      </a:endParaRPr>
                    </a:p>
                  </a:txBody>
                  <a:tcPr marL="72000" marR="7200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C0C0"/>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71450" indent="-171450" algn="l" defTabSz="914400" rtl="0" eaLnBrk="1" latinLnBrk="0" hangingPunct="1">
                        <a:lnSpc>
                          <a:spcPct val="95000"/>
                        </a:lnSpc>
                        <a:spcAft>
                          <a:spcPts val="425"/>
                        </a:spcAft>
                        <a:buClr>
                          <a:srgbClr val="FF0000"/>
                        </a:buClr>
                        <a:buSzPct val="70000"/>
                        <a:buFont typeface="Arial" pitchFamily="34" charset="0"/>
                        <a:buChar char="►"/>
                        <a:defRPr/>
                      </a:pPr>
                      <a:r>
                        <a:rPr lang="en-US" sz="1250" kern="1200" noProof="0" dirty="0" smtClean="0">
                          <a:solidFill>
                            <a:schemeClr val="tx1"/>
                          </a:solidFill>
                          <a:latin typeface="Cambria" panose="02040503050406030204" pitchFamily="18" charset="0"/>
                          <a:ea typeface="+mn-ea"/>
                          <a:cs typeface="+mn-cs"/>
                        </a:rPr>
                        <a:t>CCAR IC Framework</a:t>
                      </a:r>
                    </a:p>
                    <a:p>
                      <a:pPr marL="171450" indent="-171450" algn="l" defTabSz="914400" rtl="0" eaLnBrk="1" latinLnBrk="0" hangingPunct="1">
                        <a:lnSpc>
                          <a:spcPct val="95000"/>
                        </a:lnSpc>
                        <a:spcAft>
                          <a:spcPts val="425"/>
                        </a:spcAft>
                        <a:buClr>
                          <a:srgbClr val="FF0000"/>
                        </a:buClr>
                        <a:buSzPct val="70000"/>
                        <a:buFont typeface="Arial" pitchFamily="34" charset="0"/>
                        <a:buChar char="►"/>
                        <a:defRPr/>
                      </a:pPr>
                      <a:r>
                        <a:rPr lang="en-US" sz="1250" kern="1200" noProof="0" dirty="0" smtClean="0">
                          <a:solidFill>
                            <a:schemeClr val="tx1"/>
                          </a:solidFill>
                          <a:latin typeface="Cambria" panose="02040503050406030204" pitchFamily="18" charset="0"/>
                          <a:ea typeface="+mn-ea"/>
                          <a:cs typeface="+mn-cs"/>
                        </a:rPr>
                        <a:t>Process verification results</a:t>
                      </a:r>
                    </a:p>
                  </a:txBody>
                  <a:tcPr marL="72000" marR="72000" marT="720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71450" indent="-171450" algn="l" defTabSz="914400" rtl="0" eaLnBrk="1" latinLnBrk="0" hangingPunct="1">
                        <a:lnSpc>
                          <a:spcPct val="95000"/>
                        </a:lnSpc>
                        <a:spcAft>
                          <a:spcPts val="425"/>
                        </a:spcAft>
                        <a:buClr>
                          <a:srgbClr val="FF0000"/>
                        </a:buClr>
                        <a:buSzPct val="70000"/>
                        <a:buFont typeface="Arial" pitchFamily="34" charset="0"/>
                        <a:buChar char="►"/>
                        <a:defRPr/>
                      </a:pPr>
                      <a:r>
                        <a:rPr lang="en-US" sz="1250" kern="1200" noProof="0" dirty="0" smtClean="0">
                          <a:solidFill>
                            <a:schemeClr val="tx1"/>
                          </a:solidFill>
                          <a:latin typeface="Cambria" panose="02040503050406030204" pitchFamily="18" charset="0"/>
                          <a:ea typeface="+mn-ea"/>
                          <a:cs typeface="+mn-cs"/>
                        </a:rPr>
                        <a:t>RCMs</a:t>
                      </a:r>
                    </a:p>
                  </a:txBody>
                  <a:tcPr marL="72000" marR="72000" marT="720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r>
              <a:tr h="53451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latin typeface="Cambria" panose="02040503050406030204" pitchFamily="18" charset="0"/>
                        </a:rPr>
                        <a:t>Enterprise</a:t>
                      </a:r>
                      <a:r>
                        <a:rPr lang="en-US" sz="1400" b="1" baseline="0" dirty="0" smtClean="0">
                          <a:solidFill>
                            <a:schemeClr val="tx1"/>
                          </a:solidFill>
                          <a:latin typeface="Cambria" panose="02040503050406030204" pitchFamily="18" charset="0"/>
                        </a:rPr>
                        <a:t> Data Management</a:t>
                      </a:r>
                      <a:endParaRPr lang="en-US" sz="1400" b="1" dirty="0" smtClean="0">
                        <a:solidFill>
                          <a:schemeClr val="tx1"/>
                        </a:solidFill>
                        <a:latin typeface="Cambria" panose="02040503050406030204" pitchFamily="18" charset="0"/>
                      </a:endParaRPr>
                    </a:p>
                  </a:txBody>
                  <a:tcPr marL="72000" marR="7200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C0C0"/>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71450" indent="-171450" algn="l" defTabSz="914400" rtl="0" eaLnBrk="1" latinLnBrk="0" hangingPunct="1">
                        <a:lnSpc>
                          <a:spcPct val="95000"/>
                        </a:lnSpc>
                        <a:spcAft>
                          <a:spcPts val="425"/>
                        </a:spcAft>
                        <a:buClr>
                          <a:srgbClr val="FF0000"/>
                        </a:buClr>
                        <a:buSzPct val="70000"/>
                        <a:buFont typeface="Arial" pitchFamily="34" charset="0"/>
                        <a:buChar char="►"/>
                        <a:defRPr/>
                      </a:pPr>
                      <a:r>
                        <a:rPr lang="en-US" sz="1250" kern="1200" noProof="0" dirty="0" smtClean="0">
                          <a:solidFill>
                            <a:schemeClr val="tx1"/>
                          </a:solidFill>
                          <a:latin typeface="Cambria" panose="02040503050406030204" pitchFamily="18" charset="0"/>
                          <a:ea typeface="+mn-ea"/>
                          <a:cs typeface="+mn-cs"/>
                        </a:rPr>
                        <a:t>EDM Framework, Policies, and Standards</a:t>
                      </a:r>
                    </a:p>
                    <a:p>
                      <a:pPr marL="171450" indent="-171450" algn="l" defTabSz="914400" rtl="0" eaLnBrk="1" latinLnBrk="0" hangingPunct="1">
                        <a:lnSpc>
                          <a:spcPct val="95000"/>
                        </a:lnSpc>
                        <a:spcAft>
                          <a:spcPts val="425"/>
                        </a:spcAft>
                        <a:buClr>
                          <a:srgbClr val="FF0000"/>
                        </a:buClr>
                        <a:buSzPct val="70000"/>
                        <a:buFont typeface="Arial" pitchFamily="34" charset="0"/>
                        <a:buChar char="►"/>
                        <a:defRPr/>
                      </a:pPr>
                      <a:r>
                        <a:rPr lang="en-US" sz="1250" kern="1200" noProof="0" dirty="0" smtClean="0">
                          <a:solidFill>
                            <a:schemeClr val="tx1"/>
                          </a:solidFill>
                          <a:latin typeface="Cambria" panose="02040503050406030204" pitchFamily="18" charset="0"/>
                          <a:ea typeface="+mn-ea"/>
                          <a:cs typeface="+mn-cs"/>
                        </a:rPr>
                        <a:t>Data quality assessment scorecards</a:t>
                      </a:r>
                    </a:p>
                  </a:txBody>
                  <a:tcPr marL="72000" marR="72000" marT="720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indent="0" algn="l" defTabSz="914400" rtl="0" eaLnBrk="1" latinLnBrk="0" hangingPunct="1">
                        <a:lnSpc>
                          <a:spcPct val="95000"/>
                        </a:lnSpc>
                        <a:spcAft>
                          <a:spcPts val="425"/>
                        </a:spcAft>
                        <a:buClr>
                          <a:srgbClr val="FF0000"/>
                        </a:buClr>
                        <a:buSzPct val="70000"/>
                        <a:buFont typeface="Arial" pitchFamily="34" charset="0"/>
                        <a:buNone/>
                        <a:defRPr/>
                      </a:pPr>
                      <a:endParaRPr lang="en-US" sz="1250" kern="1200" noProof="0" dirty="0">
                        <a:solidFill>
                          <a:schemeClr val="tx1"/>
                        </a:solidFill>
                        <a:latin typeface="Cambria" panose="02040503050406030204" pitchFamily="18" charset="0"/>
                        <a:ea typeface="+mn-ea"/>
                        <a:cs typeface="+mn-cs"/>
                      </a:endParaRPr>
                    </a:p>
                  </a:txBody>
                  <a:tcPr marL="72000" marR="72000" marT="7200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r>
            </a:tbl>
          </a:graphicData>
        </a:graphic>
      </p:graphicFrame>
      <p:sp>
        <p:nvSpPr>
          <p:cNvPr id="6" name="TextBox 5"/>
          <p:cNvSpPr txBox="1"/>
          <p:nvPr/>
        </p:nvSpPr>
        <p:spPr>
          <a:xfrm>
            <a:off x="361503" y="711639"/>
            <a:ext cx="8305800" cy="461665"/>
          </a:xfrm>
          <a:prstGeom prst="rect">
            <a:avLst/>
          </a:prstGeom>
          <a:noFill/>
        </p:spPr>
        <p:txBody>
          <a:bodyPr wrap="square" rtlCol="0">
            <a:spAutoFit/>
          </a:bodyPr>
          <a:lstStyle/>
          <a:p>
            <a:r>
              <a:rPr lang="en-US" u="sng" dirty="0" smtClean="0">
                <a:solidFill>
                  <a:srgbClr val="000000"/>
                </a:solidFill>
                <a:latin typeface="Cambria" panose="02040503050406030204" pitchFamily="18" charset="0"/>
              </a:rPr>
              <a:t>Document ownership specified inside the Framework</a:t>
            </a:r>
            <a:endParaRPr lang="en-US" u="sng" dirty="0">
              <a:solidFill>
                <a:srgbClr val="000000"/>
              </a:solidFill>
              <a:latin typeface="Cambria" panose="02040503050406030204" pitchFamily="18" charset="0"/>
            </a:endParaRPr>
          </a:p>
        </p:txBody>
      </p:sp>
      <p:sp>
        <p:nvSpPr>
          <p:cNvPr id="9" name="26 Elipse"/>
          <p:cNvSpPr/>
          <p:nvPr/>
        </p:nvSpPr>
        <p:spPr>
          <a:xfrm>
            <a:off x="7977024" y="66675"/>
            <a:ext cx="640080" cy="640080"/>
          </a:xfrm>
          <a:prstGeom prst="ellipse">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10" name="27 CuadroTexto"/>
          <p:cNvSpPr txBox="1"/>
          <p:nvPr/>
        </p:nvSpPr>
        <p:spPr>
          <a:xfrm>
            <a:off x="8120452" y="186659"/>
            <a:ext cx="353223" cy="400110"/>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rgbClr val="FFFFFF"/>
                </a:solidFill>
                <a:ea typeface="ＭＳ Ｐゴシック" pitchFamily="1" charset="-128"/>
              </a:rPr>
              <a:t>2</a:t>
            </a:r>
            <a:endParaRPr lang="en-US" sz="2000" b="1" dirty="0">
              <a:solidFill>
                <a:srgbClr val="FFFFFF"/>
              </a:solidFill>
              <a:ea typeface="ＭＳ Ｐゴシック" pitchFamily="1" charset="-128"/>
            </a:endParaRPr>
          </a:p>
        </p:txBody>
      </p:sp>
      <p:sp>
        <p:nvSpPr>
          <p:cNvPr id="11" name="TextBox 10"/>
          <p:cNvSpPr txBox="1"/>
          <p:nvPr/>
        </p:nvSpPr>
        <p:spPr>
          <a:xfrm>
            <a:off x="254000" y="248488"/>
            <a:ext cx="7746999" cy="461665"/>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Documentation </a:t>
            </a:r>
            <a:r>
              <a:rPr lang="en-US" b="1" dirty="0" smtClean="0">
                <a:latin typeface="Arial" panose="020B0604020202020204" pitchFamily="34" charset="0"/>
                <a:cs typeface="Arial" panose="020B0604020202020204" pitchFamily="34" charset="0"/>
              </a:rPr>
              <a:t>Responsibilities</a:t>
            </a:r>
          </a:p>
        </p:txBody>
      </p:sp>
    </p:spTree>
    <p:extLst>
      <p:ext uri="{BB962C8B-B14F-4D97-AF65-F5344CB8AC3E}">
        <p14:creationId xmlns:p14="http://schemas.microsoft.com/office/powerpoint/2010/main" val="40448750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66568" y="1092318"/>
            <a:ext cx="8825032" cy="4672994"/>
            <a:chOff x="166568" y="1602702"/>
            <a:chExt cx="8825032" cy="4672994"/>
          </a:xfrm>
        </p:grpSpPr>
        <p:sp>
          <p:nvSpPr>
            <p:cNvPr id="50" name="Pentagon 49"/>
            <p:cNvSpPr/>
            <p:nvPr/>
          </p:nvSpPr>
          <p:spPr>
            <a:xfrm rot="5400000">
              <a:off x="6577670" y="4009071"/>
              <a:ext cx="3444870" cy="199889"/>
            </a:xfrm>
            <a:prstGeom prst="homePlate">
              <a:avLst>
                <a:gd name="adj" fmla="val 14254"/>
              </a:avLst>
            </a:prstGeom>
            <a:solidFill>
              <a:srgbClr val="808080">
                <a:lumMod val="60000"/>
                <a:lumOff val="40000"/>
              </a:srgbClr>
            </a:solidFill>
            <a:ln>
              <a:solidFill>
                <a:srgbClr val="646464"/>
              </a:solidFill>
            </a:ln>
            <a:effectLst/>
            <a:scene3d>
              <a:camera prst="orthographicFront"/>
              <a:lightRig rig="threePt" dir="t"/>
            </a:scene3d>
            <a:sp3d>
              <a:bevelT w="0" h="0"/>
            </a:sp3d>
          </p:spPr>
          <p:txBody>
            <a:bodyPr wrap="square" lIns="91429" tIns="45714" rIns="91429" bIns="45714" rtlCol="0" anchor="ctr" anchorCtr="0">
              <a:noAutofit/>
            </a:bodyPr>
            <a:lstStyle/>
            <a:p>
              <a:pPr algn="ctr" fontAlgn="base">
                <a:spcBef>
                  <a:spcPct val="0"/>
                </a:spcBef>
                <a:spcAft>
                  <a:spcPct val="0"/>
                </a:spcAft>
              </a:pPr>
              <a:r>
                <a:rPr lang="en-US" sz="1100" b="1" kern="0">
                  <a:solidFill>
                    <a:srgbClr val="545454"/>
                  </a:solidFill>
                  <a:latin typeface="Cambria" panose="02040503050406030204" pitchFamily="18" charset="0"/>
                </a:rPr>
                <a:t> Issue Management &amp; Remediation Process</a:t>
              </a:r>
            </a:p>
          </p:txBody>
        </p:sp>
        <p:sp>
          <p:nvSpPr>
            <p:cNvPr id="51" name="Pentagon 50"/>
            <p:cNvSpPr/>
            <p:nvPr/>
          </p:nvSpPr>
          <p:spPr>
            <a:xfrm>
              <a:off x="228657" y="2386582"/>
              <a:ext cx="7925101" cy="576072"/>
            </a:xfrm>
            <a:prstGeom prst="homePlate">
              <a:avLst>
                <a:gd name="adj" fmla="val 16257"/>
              </a:avLst>
            </a:prstGeom>
            <a:solidFill>
              <a:srgbClr val="808080">
                <a:lumMod val="75000"/>
              </a:srgbClr>
            </a:solidFill>
            <a:ln>
              <a:solidFill>
                <a:srgbClr val="808080"/>
              </a:solidFill>
            </a:ln>
            <a:effectLst/>
            <a:scene3d>
              <a:camera prst="orthographicFront"/>
              <a:lightRig rig="threePt" dir="t"/>
            </a:scene3d>
            <a:sp3d>
              <a:bevelT w="0" h="0"/>
            </a:sp3d>
          </p:spPr>
          <p:txBody>
            <a:bodyPr vert="horz" wrap="square" lIns="91429" tIns="45714" rIns="91429" bIns="45714" rtlCol="0" anchor="t" anchorCtr="0">
              <a:noAutofit/>
            </a:bodyPr>
            <a:lstStyle/>
            <a:p>
              <a:pPr algn="ctr" fontAlgn="base">
                <a:spcBef>
                  <a:spcPct val="0"/>
                </a:spcBef>
                <a:spcAft>
                  <a:spcPct val="0"/>
                </a:spcAft>
                <a:defRPr/>
              </a:pPr>
              <a:r>
                <a:rPr lang="en-US" sz="1100" b="1" kern="0">
                  <a:solidFill>
                    <a:srgbClr val="FFFFFF"/>
                  </a:solidFill>
                  <a:latin typeface="Cambria" panose="02040503050406030204" pitchFamily="18" charset="0"/>
                </a:rPr>
                <a:t>Independent Verification &amp; Monitoring</a:t>
              </a:r>
            </a:p>
          </p:txBody>
        </p:sp>
        <p:sp>
          <p:nvSpPr>
            <p:cNvPr id="52" name="TextBox 51"/>
            <p:cNvSpPr txBox="1"/>
            <p:nvPr/>
          </p:nvSpPr>
          <p:spPr>
            <a:xfrm>
              <a:off x="2290331" y="2625543"/>
              <a:ext cx="1691640" cy="301752"/>
            </a:xfrm>
            <a:prstGeom prst="rect">
              <a:avLst/>
            </a:prstGeom>
            <a:solidFill>
              <a:srgbClr val="808080">
                <a:lumMod val="40000"/>
                <a:lumOff val="60000"/>
              </a:srgbClr>
            </a:solidFill>
            <a:ln>
              <a:solidFill>
                <a:srgbClr val="646464"/>
              </a:solidFill>
            </a:ln>
            <a:effectLst/>
            <a:scene3d>
              <a:camera prst="orthographicFront"/>
              <a:lightRig rig="threePt" dir="t"/>
            </a:scene3d>
            <a:sp3d>
              <a:bevelT w="0" h="0"/>
            </a:sp3d>
          </p:spPr>
          <p:txBody>
            <a:bodyPr wrap="square" lIns="91429" tIns="45714" rIns="91429" bIns="45714" rtlCol="0" anchor="ctr" anchorCtr="0">
              <a:noAutofit/>
            </a:bodyPr>
            <a:lstStyle>
              <a:defPPr>
                <a:defRPr lang="en-US"/>
              </a:defPPr>
              <a:lvl1pPr marR="0" lvl="0" indent="0" algn="ctr" fontAlgn="base">
                <a:lnSpc>
                  <a:spcPct val="90000"/>
                </a:lnSpc>
                <a:spcBef>
                  <a:spcPct val="0"/>
                </a:spcBef>
                <a:spcAft>
                  <a:spcPct val="0"/>
                </a:spcAft>
                <a:buClrTx/>
                <a:buSzTx/>
                <a:buFontTx/>
                <a:buNone/>
                <a:tabLst/>
                <a:defRPr kumimoji="0" sz="800" b="0" i="0" u="none" strike="noStrike" kern="0" cap="none" spc="0" normalizeH="0" baseline="0">
                  <a:ln>
                    <a:noFill/>
                  </a:ln>
                  <a:solidFill>
                    <a:srgbClr val="545454"/>
                  </a:solidFill>
                  <a:effectLst/>
                  <a:uLnTx/>
                  <a:uFillTx/>
                  <a:latin typeface="EYInterstate Light" panose="02000506000000020004" pitchFamily="2" charset="0"/>
                </a:defRPr>
              </a:lvl1pPr>
            </a:lstStyle>
            <a:p>
              <a:pPr>
                <a:defRPr/>
              </a:pPr>
              <a:r>
                <a:rPr lang="en-US" sz="1050" smtClean="0">
                  <a:latin typeface="Cambria" panose="02040503050406030204" pitchFamily="18" charset="0"/>
                </a:rPr>
                <a:t> Internal Controls Group (</a:t>
              </a:r>
              <a:r>
                <a:rPr lang="en-US" sz="1050">
                  <a:latin typeface="Cambria" panose="02040503050406030204" pitchFamily="18" charset="0"/>
                </a:rPr>
                <a:t>Process </a:t>
              </a:r>
              <a:r>
                <a:rPr lang="en-US" sz="1050" smtClean="0">
                  <a:latin typeface="Cambria" panose="02040503050406030204" pitchFamily="18" charset="0"/>
                </a:rPr>
                <a:t>Verification)</a:t>
              </a:r>
              <a:endParaRPr lang="en-US" sz="1050">
                <a:latin typeface="Cambria" panose="02040503050406030204" pitchFamily="18" charset="0"/>
              </a:endParaRPr>
            </a:p>
          </p:txBody>
        </p:sp>
        <p:sp>
          <p:nvSpPr>
            <p:cNvPr id="53" name="TextBox 52"/>
            <p:cNvSpPr txBox="1"/>
            <p:nvPr/>
          </p:nvSpPr>
          <p:spPr>
            <a:xfrm>
              <a:off x="276939" y="2618242"/>
              <a:ext cx="1867483" cy="301752"/>
            </a:xfrm>
            <a:prstGeom prst="rect">
              <a:avLst/>
            </a:prstGeom>
            <a:solidFill>
              <a:srgbClr val="808080">
                <a:lumMod val="40000"/>
                <a:lumOff val="60000"/>
              </a:srgbClr>
            </a:solidFill>
            <a:ln>
              <a:solidFill>
                <a:srgbClr val="646464"/>
              </a:solidFill>
            </a:ln>
            <a:effectLst/>
            <a:scene3d>
              <a:camera prst="orthographicFront"/>
              <a:lightRig rig="threePt" dir="t"/>
            </a:scene3d>
            <a:sp3d>
              <a:bevelT w="0" h="0"/>
            </a:sp3d>
          </p:spPr>
          <p:txBody>
            <a:bodyPr wrap="square" lIns="91429" tIns="45714" rIns="91429" bIns="45714" rtlCol="0" anchor="ctr" anchorCtr="0">
              <a:noAutofit/>
            </a:bodyPr>
            <a:lstStyle>
              <a:defPPr>
                <a:defRPr lang="en-US"/>
              </a:defPPr>
              <a:lvl1pPr marR="0" lvl="0" indent="0" algn="ctr" fontAlgn="base">
                <a:lnSpc>
                  <a:spcPct val="90000"/>
                </a:lnSpc>
                <a:spcBef>
                  <a:spcPct val="0"/>
                </a:spcBef>
                <a:spcAft>
                  <a:spcPct val="0"/>
                </a:spcAft>
                <a:buClrTx/>
                <a:buSzTx/>
                <a:buFontTx/>
                <a:buNone/>
                <a:tabLst/>
                <a:defRPr kumimoji="0" sz="800" b="0" i="0" u="none" strike="noStrike" kern="0" cap="none" spc="0" normalizeH="0" baseline="0">
                  <a:ln>
                    <a:noFill/>
                  </a:ln>
                  <a:solidFill>
                    <a:srgbClr val="545454"/>
                  </a:solidFill>
                  <a:effectLst/>
                  <a:uLnTx/>
                  <a:uFillTx/>
                  <a:latin typeface="EYInterstate Light" panose="02000506000000020004" pitchFamily="2" charset="0"/>
                </a:defRPr>
              </a:lvl1pPr>
            </a:lstStyle>
            <a:p>
              <a:pPr>
                <a:defRPr/>
              </a:pPr>
              <a:r>
                <a:rPr lang="en-US" sz="1050" smtClean="0">
                  <a:latin typeface="Cambria" panose="02040503050406030204" pitchFamily="18" charset="0"/>
                </a:rPr>
                <a:t> Model Risk Management Group (Model Validation)</a:t>
              </a:r>
              <a:endParaRPr lang="en-US" sz="1050">
                <a:latin typeface="Cambria" panose="02040503050406030204" pitchFamily="18" charset="0"/>
              </a:endParaRPr>
            </a:p>
          </p:txBody>
        </p:sp>
        <p:sp>
          <p:nvSpPr>
            <p:cNvPr id="54" name="Pentagon 53"/>
            <p:cNvSpPr/>
            <p:nvPr/>
          </p:nvSpPr>
          <p:spPr>
            <a:xfrm>
              <a:off x="520281" y="3674469"/>
              <a:ext cx="7604708" cy="621379"/>
            </a:xfrm>
            <a:prstGeom prst="homePlate">
              <a:avLst>
                <a:gd name="adj" fmla="val 14497"/>
              </a:avLst>
            </a:prstGeom>
            <a:solidFill>
              <a:srgbClr val="808080">
                <a:lumMod val="75000"/>
              </a:srgbClr>
            </a:solidFill>
            <a:ln>
              <a:solidFill>
                <a:srgbClr val="808080"/>
              </a:solidFill>
            </a:ln>
            <a:effectLst/>
            <a:scene3d>
              <a:camera prst="orthographicFront"/>
              <a:lightRig rig="threePt" dir="t"/>
            </a:scene3d>
            <a:sp3d>
              <a:bevelT w="0" h="0"/>
            </a:sp3d>
          </p:spPr>
          <p:txBody>
            <a:bodyPr vert="horz" wrap="square" lIns="91429" tIns="45714" rIns="91429" bIns="45714" rtlCol="0" anchor="t" anchorCtr="0">
              <a:noAutofit/>
            </a:bodyPr>
            <a:lstStyle/>
            <a:p>
              <a:pPr algn="ctr" fontAlgn="base">
                <a:spcBef>
                  <a:spcPct val="0"/>
                </a:spcBef>
                <a:spcAft>
                  <a:spcPct val="0"/>
                </a:spcAft>
                <a:defRPr/>
              </a:pPr>
              <a:r>
                <a:rPr lang="en-US" sz="1100" b="1" kern="0">
                  <a:solidFill>
                    <a:srgbClr val="FFFFFF"/>
                  </a:solidFill>
                  <a:latin typeface="Cambria" panose="02040503050406030204" pitchFamily="18" charset="0"/>
                </a:rPr>
                <a:t>Control Activities </a:t>
              </a:r>
            </a:p>
          </p:txBody>
        </p:sp>
        <p:sp>
          <p:nvSpPr>
            <p:cNvPr id="55" name="TextBox 54"/>
            <p:cNvSpPr txBox="1"/>
            <p:nvPr/>
          </p:nvSpPr>
          <p:spPr>
            <a:xfrm>
              <a:off x="685800" y="3883356"/>
              <a:ext cx="1097280" cy="329184"/>
            </a:xfrm>
            <a:prstGeom prst="rect">
              <a:avLst/>
            </a:prstGeom>
            <a:solidFill>
              <a:srgbClr val="808080">
                <a:lumMod val="40000"/>
                <a:lumOff val="60000"/>
              </a:srgbClr>
            </a:solidFill>
            <a:ln>
              <a:solidFill>
                <a:srgbClr val="646464"/>
              </a:solidFill>
            </a:ln>
            <a:effectLst/>
            <a:scene3d>
              <a:camera prst="orthographicFront"/>
              <a:lightRig rig="threePt" dir="t"/>
            </a:scene3d>
            <a:sp3d>
              <a:bevelT w="0" h="0"/>
            </a:sp3d>
          </p:spPr>
          <p:txBody>
            <a:bodyPr wrap="square" lIns="91429" tIns="45714" rIns="91429" bIns="45714" rtlCol="0" anchor="ctr" anchorCtr="0">
              <a:noAutofit/>
            </a:bodyPr>
            <a:lstStyle>
              <a:defPPr>
                <a:defRPr lang="en-US"/>
              </a:defPPr>
              <a:lvl1pPr marR="0" lvl="0" indent="0" algn="ctr" fontAlgn="base">
                <a:lnSpc>
                  <a:spcPct val="90000"/>
                </a:lnSpc>
                <a:spcBef>
                  <a:spcPct val="0"/>
                </a:spcBef>
                <a:spcAft>
                  <a:spcPct val="0"/>
                </a:spcAft>
                <a:buClrTx/>
                <a:buSzTx/>
                <a:buFontTx/>
                <a:buNone/>
                <a:tabLst/>
                <a:defRPr kumimoji="0" sz="800" b="0" i="0" u="none" strike="noStrike" kern="0" cap="none" spc="0" normalizeH="0" baseline="0">
                  <a:ln>
                    <a:noFill/>
                  </a:ln>
                  <a:solidFill>
                    <a:srgbClr val="545454"/>
                  </a:solidFill>
                  <a:effectLst/>
                  <a:uLnTx/>
                  <a:uFillTx/>
                  <a:latin typeface="EYInterstate Light" panose="02000506000000020004" pitchFamily="2" charset="0"/>
                </a:defRPr>
              </a:lvl1pPr>
            </a:lstStyle>
            <a:p>
              <a:pPr>
                <a:defRPr/>
              </a:pPr>
              <a:r>
                <a:rPr lang="en-US" sz="1050" smtClean="0">
                  <a:latin typeface="Cambria" panose="02040503050406030204" pitchFamily="18" charset="0"/>
                </a:rPr>
                <a:t> Data </a:t>
              </a:r>
              <a:endParaRPr lang="en-US" sz="1050">
                <a:latin typeface="Cambria" panose="02040503050406030204" pitchFamily="18" charset="0"/>
              </a:endParaRPr>
            </a:p>
          </p:txBody>
        </p:sp>
        <p:sp>
          <p:nvSpPr>
            <p:cNvPr id="56" name="TextBox 55"/>
            <p:cNvSpPr txBox="1"/>
            <p:nvPr/>
          </p:nvSpPr>
          <p:spPr>
            <a:xfrm>
              <a:off x="3160958" y="3883356"/>
              <a:ext cx="1097280" cy="329184"/>
            </a:xfrm>
            <a:prstGeom prst="rect">
              <a:avLst/>
            </a:prstGeom>
            <a:solidFill>
              <a:srgbClr val="808080">
                <a:lumMod val="40000"/>
                <a:lumOff val="60000"/>
              </a:srgbClr>
            </a:solidFill>
            <a:ln>
              <a:solidFill>
                <a:srgbClr val="646464"/>
              </a:solidFill>
            </a:ln>
            <a:effectLst/>
            <a:scene3d>
              <a:camera prst="orthographicFront"/>
              <a:lightRig rig="threePt" dir="t"/>
            </a:scene3d>
            <a:sp3d>
              <a:bevelT w="0" h="0"/>
            </a:sp3d>
          </p:spPr>
          <p:txBody>
            <a:bodyPr wrap="square" lIns="91429" tIns="45714" rIns="91429" bIns="45714" rtlCol="0" anchor="ctr" anchorCtr="0">
              <a:noAutofit/>
            </a:bodyPr>
            <a:lstStyle>
              <a:defPPr>
                <a:defRPr lang="en-US"/>
              </a:defPPr>
              <a:lvl1pPr marR="0" lvl="0" indent="0" algn="ctr" fontAlgn="base">
                <a:lnSpc>
                  <a:spcPct val="90000"/>
                </a:lnSpc>
                <a:spcBef>
                  <a:spcPct val="0"/>
                </a:spcBef>
                <a:spcAft>
                  <a:spcPct val="0"/>
                </a:spcAft>
                <a:buClrTx/>
                <a:buSzTx/>
                <a:buFontTx/>
                <a:buNone/>
                <a:tabLst/>
                <a:defRPr kumimoji="0" sz="800" b="0" i="0" u="none" strike="noStrike" kern="0" cap="none" spc="0" normalizeH="0" baseline="0">
                  <a:ln>
                    <a:noFill/>
                  </a:ln>
                  <a:solidFill>
                    <a:srgbClr val="545454"/>
                  </a:solidFill>
                  <a:effectLst/>
                  <a:uLnTx/>
                  <a:uFillTx/>
                  <a:latin typeface="+mj-lt"/>
                </a:defRPr>
              </a:lvl1pPr>
            </a:lstStyle>
            <a:p>
              <a:r>
                <a:rPr lang="en-US" sz="1050">
                  <a:latin typeface="Cambria" panose="02040503050406030204" pitchFamily="18" charset="0"/>
                </a:rPr>
                <a:t>Attestation</a:t>
              </a:r>
            </a:p>
          </p:txBody>
        </p:sp>
        <p:sp>
          <p:nvSpPr>
            <p:cNvPr id="57" name="TextBox 56"/>
            <p:cNvSpPr txBox="1"/>
            <p:nvPr/>
          </p:nvSpPr>
          <p:spPr>
            <a:xfrm>
              <a:off x="1929566" y="3883356"/>
              <a:ext cx="1097280" cy="329184"/>
            </a:xfrm>
            <a:prstGeom prst="rect">
              <a:avLst/>
            </a:prstGeom>
            <a:solidFill>
              <a:srgbClr val="808080">
                <a:lumMod val="40000"/>
                <a:lumOff val="60000"/>
              </a:srgbClr>
            </a:solidFill>
            <a:ln>
              <a:solidFill>
                <a:srgbClr val="646464"/>
              </a:solidFill>
            </a:ln>
            <a:effectLst/>
            <a:scene3d>
              <a:camera prst="orthographicFront"/>
              <a:lightRig rig="threePt" dir="t"/>
            </a:scene3d>
            <a:sp3d>
              <a:bevelT w="0" h="0"/>
            </a:sp3d>
          </p:spPr>
          <p:txBody>
            <a:bodyPr wrap="square" lIns="91429" tIns="45714" rIns="91429" bIns="45714" rtlCol="0" anchor="ctr" anchorCtr="0">
              <a:noAutofit/>
            </a:bodyPr>
            <a:lstStyle>
              <a:defPPr>
                <a:defRPr lang="en-US"/>
              </a:defPPr>
              <a:lvl1pPr marR="0" lvl="0" indent="0" algn="ctr" fontAlgn="base">
                <a:lnSpc>
                  <a:spcPct val="90000"/>
                </a:lnSpc>
                <a:spcBef>
                  <a:spcPct val="0"/>
                </a:spcBef>
                <a:spcAft>
                  <a:spcPct val="0"/>
                </a:spcAft>
                <a:buClrTx/>
                <a:buSzTx/>
                <a:buFontTx/>
                <a:buNone/>
                <a:tabLst/>
                <a:defRPr kumimoji="0" sz="800" b="0" i="0" u="none" strike="noStrike" kern="0" cap="none" spc="0" normalizeH="0" baseline="0">
                  <a:ln>
                    <a:noFill/>
                  </a:ln>
                  <a:solidFill>
                    <a:srgbClr val="545454"/>
                  </a:solidFill>
                  <a:effectLst/>
                  <a:uLnTx/>
                  <a:uFillTx/>
                  <a:latin typeface="+mj-lt"/>
                </a:defRPr>
              </a:lvl1pPr>
            </a:lstStyle>
            <a:p>
              <a:r>
                <a:rPr lang="en-US" sz="1050">
                  <a:latin typeface="Cambria" panose="02040503050406030204" pitchFamily="18" charset="0"/>
                </a:rPr>
                <a:t> Reconciliations</a:t>
              </a:r>
            </a:p>
          </p:txBody>
        </p:sp>
        <p:sp>
          <p:nvSpPr>
            <p:cNvPr id="58" name="TextBox 57"/>
            <p:cNvSpPr txBox="1"/>
            <p:nvPr/>
          </p:nvSpPr>
          <p:spPr>
            <a:xfrm>
              <a:off x="5635934" y="3883356"/>
              <a:ext cx="1097280" cy="329184"/>
            </a:xfrm>
            <a:prstGeom prst="rect">
              <a:avLst/>
            </a:prstGeom>
            <a:solidFill>
              <a:srgbClr val="808080">
                <a:lumMod val="40000"/>
                <a:lumOff val="60000"/>
              </a:srgbClr>
            </a:solidFill>
            <a:ln>
              <a:solidFill>
                <a:srgbClr val="646464"/>
              </a:solidFill>
            </a:ln>
            <a:effectLst/>
            <a:scene3d>
              <a:camera prst="orthographicFront"/>
              <a:lightRig rig="threePt" dir="t"/>
            </a:scene3d>
            <a:sp3d>
              <a:bevelT w="0" h="0"/>
            </a:sp3d>
          </p:spPr>
          <p:txBody>
            <a:bodyPr wrap="square" lIns="91429" tIns="45714" rIns="91429" bIns="45714" rtlCol="0" anchor="ctr" anchorCtr="0">
              <a:noAutofit/>
            </a:bodyPr>
            <a:lstStyle>
              <a:defPPr>
                <a:defRPr lang="en-US"/>
              </a:defPPr>
              <a:lvl1pPr marR="0" lvl="0" indent="0" algn="ctr" fontAlgn="base">
                <a:lnSpc>
                  <a:spcPct val="90000"/>
                </a:lnSpc>
                <a:spcBef>
                  <a:spcPct val="0"/>
                </a:spcBef>
                <a:spcAft>
                  <a:spcPct val="0"/>
                </a:spcAft>
                <a:buClrTx/>
                <a:buSzTx/>
                <a:buFontTx/>
                <a:buNone/>
                <a:tabLst/>
                <a:defRPr kumimoji="0" sz="800" b="0" i="0" u="none" strike="noStrike" kern="0" cap="none" spc="0" normalizeH="0" baseline="0">
                  <a:ln>
                    <a:noFill/>
                  </a:ln>
                  <a:solidFill>
                    <a:srgbClr val="545454"/>
                  </a:solidFill>
                  <a:effectLst/>
                  <a:uLnTx/>
                  <a:uFillTx/>
                  <a:latin typeface="EYInterstate Light" panose="02000506000000020004" pitchFamily="2" charset="0"/>
                </a:defRPr>
              </a:lvl1pPr>
            </a:lstStyle>
            <a:p>
              <a:pPr>
                <a:defRPr/>
              </a:pPr>
              <a:r>
                <a:rPr lang="en-US" sz="1050" smtClean="0">
                  <a:latin typeface="Cambria" panose="02040503050406030204" pitchFamily="18" charset="0"/>
                </a:rPr>
                <a:t> IT General Controls </a:t>
              </a:r>
              <a:endParaRPr lang="en-US" sz="1050">
                <a:latin typeface="Cambria" panose="02040503050406030204" pitchFamily="18" charset="0"/>
              </a:endParaRPr>
            </a:p>
          </p:txBody>
        </p:sp>
        <p:sp>
          <p:nvSpPr>
            <p:cNvPr id="59" name="TextBox 58"/>
            <p:cNvSpPr txBox="1"/>
            <p:nvPr/>
          </p:nvSpPr>
          <p:spPr>
            <a:xfrm>
              <a:off x="6855134" y="3883356"/>
              <a:ext cx="1097280" cy="329184"/>
            </a:xfrm>
            <a:prstGeom prst="rect">
              <a:avLst/>
            </a:prstGeom>
            <a:solidFill>
              <a:srgbClr val="808080">
                <a:lumMod val="40000"/>
                <a:lumOff val="60000"/>
              </a:srgbClr>
            </a:solidFill>
            <a:ln>
              <a:solidFill>
                <a:srgbClr val="646464"/>
              </a:solidFill>
            </a:ln>
            <a:effectLst/>
            <a:scene3d>
              <a:camera prst="orthographicFront"/>
              <a:lightRig rig="threePt" dir="t"/>
            </a:scene3d>
            <a:sp3d>
              <a:bevelT w="0" h="0"/>
            </a:sp3d>
          </p:spPr>
          <p:txBody>
            <a:bodyPr wrap="square" lIns="91429" tIns="45714" rIns="91429" bIns="45714" rtlCol="0" anchor="ctr" anchorCtr="0">
              <a:noAutofit/>
            </a:bodyPr>
            <a:lstStyle>
              <a:defPPr>
                <a:defRPr lang="en-US"/>
              </a:defPPr>
              <a:lvl1pPr marR="0" lvl="0" indent="0" algn="ctr" fontAlgn="base">
                <a:lnSpc>
                  <a:spcPct val="90000"/>
                </a:lnSpc>
                <a:spcBef>
                  <a:spcPct val="0"/>
                </a:spcBef>
                <a:spcAft>
                  <a:spcPct val="0"/>
                </a:spcAft>
                <a:buClrTx/>
                <a:buSzTx/>
                <a:buFontTx/>
                <a:buNone/>
                <a:tabLst/>
                <a:defRPr kumimoji="0" sz="800" b="0" i="0" u="none" strike="noStrike" kern="0" cap="none" spc="0" normalizeH="0" baseline="0">
                  <a:ln>
                    <a:noFill/>
                  </a:ln>
                  <a:solidFill>
                    <a:srgbClr val="545454"/>
                  </a:solidFill>
                  <a:effectLst/>
                  <a:uLnTx/>
                  <a:uFillTx/>
                  <a:latin typeface="EYInterstate Light" panose="02000506000000020004" pitchFamily="2" charset="0"/>
                </a:defRPr>
              </a:lvl1pPr>
            </a:lstStyle>
            <a:p>
              <a:pPr>
                <a:defRPr/>
              </a:pPr>
              <a:r>
                <a:rPr lang="en-US" sz="1050" smtClean="0">
                  <a:latin typeface="Cambria" panose="02040503050406030204" pitchFamily="18" charset="0"/>
                </a:rPr>
                <a:t> Model </a:t>
              </a:r>
              <a:r>
                <a:rPr lang="en-US" sz="1050">
                  <a:latin typeface="Cambria" panose="02040503050406030204" pitchFamily="18" charset="0"/>
                </a:rPr>
                <a:t>Controls</a:t>
              </a:r>
            </a:p>
          </p:txBody>
        </p:sp>
        <p:sp>
          <p:nvSpPr>
            <p:cNvPr id="60" name="Pentagon 59"/>
            <p:cNvSpPr/>
            <p:nvPr/>
          </p:nvSpPr>
          <p:spPr>
            <a:xfrm>
              <a:off x="531419" y="3060646"/>
              <a:ext cx="7617340" cy="576072"/>
            </a:xfrm>
            <a:prstGeom prst="homePlate">
              <a:avLst>
                <a:gd name="adj" fmla="val 14497"/>
              </a:avLst>
            </a:prstGeom>
            <a:solidFill>
              <a:srgbClr val="FF0000"/>
            </a:solidFill>
            <a:ln>
              <a:solidFill>
                <a:srgbClr val="808080"/>
              </a:solidFill>
            </a:ln>
            <a:effectLst/>
            <a:scene3d>
              <a:camera prst="orthographicFront"/>
              <a:lightRig rig="threePt" dir="t"/>
            </a:scene3d>
            <a:sp3d>
              <a:bevelT w="0" h="0"/>
            </a:sp3d>
          </p:spPr>
          <p:txBody>
            <a:bodyPr vert="horz" wrap="square" lIns="91429" tIns="45714" rIns="91429" bIns="45714" rtlCol="0" anchor="t" anchorCtr="0">
              <a:noAutofit/>
            </a:bodyPr>
            <a:lstStyle/>
            <a:p>
              <a:pPr algn="ctr" fontAlgn="base">
                <a:spcBef>
                  <a:spcPct val="0"/>
                </a:spcBef>
                <a:spcAft>
                  <a:spcPct val="0"/>
                </a:spcAft>
                <a:defRPr/>
              </a:pPr>
              <a:r>
                <a:rPr lang="en-US" sz="1100" b="1" kern="0">
                  <a:solidFill>
                    <a:srgbClr val="FFFFFF"/>
                  </a:solidFill>
                  <a:latin typeface="Cambria" panose="02040503050406030204" pitchFamily="18" charset="0"/>
                </a:rPr>
                <a:t>Risk &amp; Control Assessments</a:t>
              </a:r>
              <a:endParaRPr lang="en-US" sz="1100" b="1" kern="0">
                <a:solidFill>
                  <a:srgbClr val="FFD200">
                    <a:lumMod val="60000"/>
                    <a:lumOff val="40000"/>
                  </a:srgbClr>
                </a:solidFill>
                <a:latin typeface="Cambria" panose="02040503050406030204" pitchFamily="18" charset="0"/>
              </a:endParaRPr>
            </a:p>
          </p:txBody>
        </p:sp>
        <p:sp>
          <p:nvSpPr>
            <p:cNvPr id="62" name="TextBox 61"/>
            <p:cNvSpPr txBox="1"/>
            <p:nvPr/>
          </p:nvSpPr>
          <p:spPr>
            <a:xfrm>
              <a:off x="5867400" y="3273756"/>
              <a:ext cx="1981200" cy="301752"/>
            </a:xfrm>
            <a:prstGeom prst="rect">
              <a:avLst/>
            </a:prstGeom>
            <a:solidFill>
              <a:srgbClr val="808080">
                <a:lumMod val="40000"/>
                <a:lumOff val="60000"/>
              </a:srgbClr>
            </a:solidFill>
            <a:ln>
              <a:solidFill>
                <a:srgbClr val="646464"/>
              </a:solidFill>
            </a:ln>
            <a:effectLst/>
            <a:scene3d>
              <a:camera prst="orthographicFront"/>
              <a:lightRig rig="threePt" dir="t"/>
            </a:scene3d>
            <a:sp3d>
              <a:bevelT w="0" h="0"/>
            </a:sp3d>
          </p:spPr>
          <p:txBody>
            <a:bodyPr wrap="square" lIns="91429" tIns="45714" rIns="91429" bIns="45714" rtlCol="0" anchor="ctr" anchorCtr="0">
              <a:noAutofit/>
            </a:bodyPr>
            <a:lstStyle>
              <a:defPPr>
                <a:defRPr lang="en-US"/>
              </a:defPPr>
              <a:lvl1pPr marR="0" lvl="0" indent="0" algn="ctr" fontAlgn="base">
                <a:lnSpc>
                  <a:spcPct val="90000"/>
                </a:lnSpc>
                <a:spcBef>
                  <a:spcPct val="0"/>
                </a:spcBef>
                <a:spcAft>
                  <a:spcPct val="0"/>
                </a:spcAft>
                <a:buClrTx/>
                <a:buSzTx/>
                <a:buFontTx/>
                <a:buNone/>
                <a:tabLst/>
                <a:defRPr kumimoji="0" sz="800" b="0" i="0" u="none" strike="noStrike" kern="0" cap="none" spc="0" normalizeH="0" baseline="0">
                  <a:ln>
                    <a:noFill/>
                  </a:ln>
                  <a:solidFill>
                    <a:srgbClr val="545454"/>
                  </a:solidFill>
                  <a:effectLst/>
                  <a:uLnTx/>
                  <a:uFillTx/>
                  <a:latin typeface="EYInterstate Light" panose="02000506000000020004" pitchFamily="2" charset="0"/>
                </a:defRPr>
              </a:lvl1pPr>
            </a:lstStyle>
            <a:p>
              <a:pPr>
                <a:defRPr/>
              </a:pPr>
              <a:r>
                <a:rPr lang="en-US" sz="1050" smtClean="0">
                  <a:latin typeface="Cambria" panose="02040503050406030204" pitchFamily="18" charset="0"/>
                </a:rPr>
                <a:t>Process Change Management </a:t>
              </a:r>
              <a:endParaRPr lang="en-US" sz="1050">
                <a:latin typeface="Cambria" panose="02040503050406030204" pitchFamily="18" charset="0"/>
              </a:endParaRPr>
            </a:p>
          </p:txBody>
        </p:sp>
        <p:sp>
          <p:nvSpPr>
            <p:cNvPr id="63" name="TextBox 62"/>
            <p:cNvSpPr txBox="1"/>
            <p:nvPr/>
          </p:nvSpPr>
          <p:spPr>
            <a:xfrm>
              <a:off x="672680" y="3273756"/>
              <a:ext cx="2146720" cy="301752"/>
            </a:xfrm>
            <a:prstGeom prst="rect">
              <a:avLst/>
            </a:prstGeom>
            <a:solidFill>
              <a:srgbClr val="808080">
                <a:lumMod val="40000"/>
                <a:lumOff val="60000"/>
              </a:srgbClr>
            </a:solidFill>
            <a:ln>
              <a:solidFill>
                <a:srgbClr val="646464"/>
              </a:solidFill>
            </a:ln>
            <a:effectLst/>
            <a:scene3d>
              <a:camera prst="orthographicFront"/>
              <a:lightRig rig="threePt" dir="t"/>
            </a:scene3d>
            <a:sp3d>
              <a:bevelT w="0" h="0"/>
            </a:sp3d>
          </p:spPr>
          <p:txBody>
            <a:bodyPr wrap="square" lIns="91429" tIns="45714" rIns="91429" bIns="45714" rtlCol="0" anchor="ctr" anchorCtr="0">
              <a:noAutofit/>
            </a:bodyPr>
            <a:lstStyle>
              <a:defPPr>
                <a:defRPr lang="en-US"/>
              </a:defPPr>
              <a:lvl1pPr marR="0" lvl="0" indent="0" algn="ctr" fontAlgn="base">
                <a:lnSpc>
                  <a:spcPct val="90000"/>
                </a:lnSpc>
                <a:spcBef>
                  <a:spcPct val="0"/>
                </a:spcBef>
                <a:spcAft>
                  <a:spcPct val="0"/>
                </a:spcAft>
                <a:buClrTx/>
                <a:buSzTx/>
                <a:buFontTx/>
                <a:buNone/>
                <a:tabLst/>
                <a:defRPr kumimoji="0" sz="800" b="0" i="0" u="none" strike="noStrike" kern="0" cap="none" spc="0" normalizeH="0" baseline="0">
                  <a:ln>
                    <a:noFill/>
                  </a:ln>
                  <a:solidFill>
                    <a:srgbClr val="545454"/>
                  </a:solidFill>
                  <a:effectLst/>
                  <a:uLnTx/>
                  <a:uFillTx/>
                  <a:latin typeface="EYInterstate Light" panose="02000506000000020004" pitchFamily="2" charset="0"/>
                </a:defRPr>
              </a:lvl1pPr>
            </a:lstStyle>
            <a:p>
              <a:pPr>
                <a:defRPr/>
              </a:pPr>
              <a:r>
                <a:rPr lang="en-US" sz="1050" smtClean="0">
                  <a:latin typeface="Cambria" panose="02040503050406030204" pitchFamily="18" charset="0"/>
                </a:rPr>
                <a:t> Key Risk/Control Identification  </a:t>
              </a:r>
              <a:endParaRPr lang="en-US" sz="1050">
                <a:latin typeface="Cambria" panose="02040503050406030204" pitchFamily="18" charset="0"/>
              </a:endParaRPr>
            </a:p>
          </p:txBody>
        </p:sp>
        <p:sp>
          <p:nvSpPr>
            <p:cNvPr id="64" name="TextBox 63"/>
            <p:cNvSpPr txBox="1"/>
            <p:nvPr/>
          </p:nvSpPr>
          <p:spPr>
            <a:xfrm>
              <a:off x="3200548" y="3273756"/>
              <a:ext cx="2285704" cy="301752"/>
            </a:xfrm>
            <a:prstGeom prst="rect">
              <a:avLst/>
            </a:prstGeom>
            <a:solidFill>
              <a:srgbClr val="808080">
                <a:lumMod val="40000"/>
                <a:lumOff val="60000"/>
              </a:srgbClr>
            </a:solidFill>
            <a:ln>
              <a:solidFill>
                <a:srgbClr val="646464"/>
              </a:solidFill>
            </a:ln>
            <a:effectLst/>
            <a:scene3d>
              <a:camera prst="orthographicFront"/>
              <a:lightRig rig="threePt" dir="t"/>
            </a:scene3d>
            <a:sp3d>
              <a:bevelT w="0" h="0"/>
            </a:sp3d>
          </p:spPr>
          <p:txBody>
            <a:bodyPr wrap="square" lIns="91429" tIns="45714" rIns="91429" bIns="45714" rtlCol="0" anchor="ctr" anchorCtr="0">
              <a:noAutofit/>
            </a:bodyPr>
            <a:lstStyle>
              <a:defPPr>
                <a:defRPr lang="en-US"/>
              </a:defPPr>
              <a:lvl1pPr marR="0" lvl="0" indent="0" algn="ctr" fontAlgn="base">
                <a:lnSpc>
                  <a:spcPct val="90000"/>
                </a:lnSpc>
                <a:spcBef>
                  <a:spcPct val="0"/>
                </a:spcBef>
                <a:spcAft>
                  <a:spcPct val="0"/>
                </a:spcAft>
                <a:buClrTx/>
                <a:buSzTx/>
                <a:buFontTx/>
                <a:buNone/>
                <a:tabLst/>
                <a:defRPr kumimoji="0" sz="800" b="0" i="0" u="none" strike="noStrike" kern="0" cap="none" spc="0" normalizeH="0" baseline="0">
                  <a:ln>
                    <a:noFill/>
                  </a:ln>
                  <a:solidFill>
                    <a:srgbClr val="545454"/>
                  </a:solidFill>
                  <a:effectLst/>
                  <a:uLnTx/>
                  <a:uFillTx/>
                  <a:latin typeface="EYInterstate Light" panose="02000506000000020004" pitchFamily="2" charset="0"/>
                </a:defRPr>
              </a:lvl1pPr>
            </a:lstStyle>
            <a:p>
              <a:pPr>
                <a:defRPr/>
              </a:pPr>
              <a:r>
                <a:rPr lang="en-US" sz="1050" smtClean="0">
                  <a:latin typeface="Cambria" panose="02040503050406030204" pitchFamily="18" charset="0"/>
                </a:rPr>
                <a:t> Risk Control Matrix</a:t>
              </a:r>
              <a:endParaRPr lang="en-US" sz="1050">
                <a:latin typeface="Cambria" panose="02040503050406030204" pitchFamily="18" charset="0"/>
              </a:endParaRPr>
            </a:p>
          </p:txBody>
        </p:sp>
        <p:sp>
          <p:nvSpPr>
            <p:cNvPr id="71" name="TextBox 70"/>
            <p:cNvSpPr txBox="1"/>
            <p:nvPr/>
          </p:nvSpPr>
          <p:spPr>
            <a:xfrm>
              <a:off x="4392350" y="3897072"/>
              <a:ext cx="1097280" cy="329184"/>
            </a:xfrm>
            <a:prstGeom prst="rect">
              <a:avLst/>
            </a:prstGeom>
            <a:solidFill>
              <a:srgbClr val="808080">
                <a:lumMod val="40000"/>
                <a:lumOff val="60000"/>
              </a:srgbClr>
            </a:solidFill>
            <a:ln>
              <a:solidFill>
                <a:srgbClr val="646464"/>
              </a:solidFill>
            </a:ln>
            <a:effectLst/>
            <a:scene3d>
              <a:camera prst="orthographicFront"/>
              <a:lightRig rig="threePt" dir="t"/>
            </a:scene3d>
            <a:sp3d>
              <a:bevelT w="0" h="0"/>
            </a:sp3d>
          </p:spPr>
          <p:txBody>
            <a:bodyPr wrap="square" lIns="91429" tIns="45714" rIns="91429" bIns="45714" rtlCol="0" anchor="ctr" anchorCtr="0">
              <a:noAutofit/>
            </a:bodyPr>
            <a:lstStyle>
              <a:defPPr>
                <a:defRPr lang="en-US"/>
              </a:defPPr>
              <a:lvl1pPr marR="0" lvl="0" indent="0" algn="ctr" fontAlgn="base">
                <a:lnSpc>
                  <a:spcPct val="90000"/>
                </a:lnSpc>
                <a:spcBef>
                  <a:spcPct val="0"/>
                </a:spcBef>
                <a:spcAft>
                  <a:spcPct val="0"/>
                </a:spcAft>
                <a:buClrTx/>
                <a:buSzTx/>
                <a:buFontTx/>
                <a:buNone/>
                <a:tabLst/>
                <a:defRPr kumimoji="0" sz="800" b="0" i="0" u="none" strike="noStrike" kern="0" cap="none" spc="0" normalizeH="0" baseline="0">
                  <a:ln>
                    <a:noFill/>
                  </a:ln>
                  <a:solidFill>
                    <a:srgbClr val="545454"/>
                  </a:solidFill>
                  <a:effectLst/>
                  <a:uLnTx/>
                  <a:uFillTx/>
                  <a:latin typeface="EYInterstate Light" panose="02000506000000020004" pitchFamily="2" charset="0"/>
                </a:defRPr>
              </a:lvl1pPr>
            </a:lstStyle>
            <a:p>
              <a:pPr>
                <a:defRPr/>
              </a:pPr>
              <a:r>
                <a:rPr lang="en-US" sz="1050" smtClean="0">
                  <a:latin typeface="Cambria" panose="02040503050406030204" pitchFamily="18" charset="0"/>
                </a:rPr>
                <a:t> End User Application </a:t>
              </a:r>
              <a:endParaRPr lang="en-US" sz="1050">
                <a:latin typeface="Cambria" panose="02040503050406030204" pitchFamily="18" charset="0"/>
              </a:endParaRPr>
            </a:p>
          </p:txBody>
        </p:sp>
        <p:sp>
          <p:nvSpPr>
            <p:cNvPr id="72" name="TextBox 71"/>
            <p:cNvSpPr txBox="1"/>
            <p:nvPr/>
          </p:nvSpPr>
          <p:spPr>
            <a:xfrm>
              <a:off x="4114799" y="2634176"/>
              <a:ext cx="2277999" cy="306824"/>
            </a:xfrm>
            <a:prstGeom prst="rect">
              <a:avLst/>
            </a:prstGeom>
            <a:solidFill>
              <a:srgbClr val="808080">
                <a:lumMod val="40000"/>
                <a:lumOff val="60000"/>
              </a:srgbClr>
            </a:solidFill>
            <a:ln>
              <a:solidFill>
                <a:srgbClr val="646464"/>
              </a:solidFill>
            </a:ln>
            <a:effectLst/>
            <a:scene3d>
              <a:camera prst="orthographicFront"/>
              <a:lightRig rig="threePt" dir="t"/>
            </a:scene3d>
            <a:sp3d>
              <a:bevelT w="0" h="0"/>
            </a:sp3d>
          </p:spPr>
          <p:txBody>
            <a:bodyPr wrap="square" lIns="91429" tIns="45714" rIns="91429" bIns="45714" rtlCol="0" anchor="ctr" anchorCtr="0">
              <a:noAutofit/>
            </a:bodyPr>
            <a:lstStyle>
              <a:defPPr>
                <a:defRPr lang="en-US"/>
              </a:defPPr>
              <a:lvl1pPr marR="0" lvl="0" indent="0" algn="ctr" fontAlgn="base">
                <a:lnSpc>
                  <a:spcPct val="90000"/>
                </a:lnSpc>
                <a:spcBef>
                  <a:spcPct val="0"/>
                </a:spcBef>
                <a:spcAft>
                  <a:spcPct val="0"/>
                </a:spcAft>
                <a:buClrTx/>
                <a:buSzTx/>
                <a:buFontTx/>
                <a:buNone/>
                <a:tabLst/>
                <a:defRPr kumimoji="0" sz="800" b="0" i="0" u="none" strike="noStrike" kern="0" cap="none" spc="0" normalizeH="0" baseline="0">
                  <a:ln>
                    <a:noFill/>
                  </a:ln>
                  <a:solidFill>
                    <a:srgbClr val="545454"/>
                  </a:solidFill>
                  <a:effectLst/>
                  <a:uLnTx/>
                  <a:uFillTx/>
                  <a:latin typeface="+mj-lt"/>
                </a:defRPr>
              </a:lvl1pPr>
            </a:lstStyle>
            <a:p>
              <a:r>
                <a:rPr lang="en-US" sz="1050">
                  <a:latin typeface="Cambria" panose="02040503050406030204" pitchFamily="18" charset="0"/>
                </a:rPr>
                <a:t> Non modeled  Methodology/Assumptions Review </a:t>
              </a:r>
            </a:p>
          </p:txBody>
        </p:sp>
        <p:sp>
          <p:nvSpPr>
            <p:cNvPr id="73" name="Pentagon 72"/>
            <p:cNvSpPr/>
            <p:nvPr/>
          </p:nvSpPr>
          <p:spPr>
            <a:xfrm rot="5400000">
              <a:off x="6757688" y="3672416"/>
              <a:ext cx="4107289" cy="210781"/>
            </a:xfrm>
            <a:prstGeom prst="homePlate">
              <a:avLst>
                <a:gd name="adj" fmla="val 0"/>
              </a:avLst>
            </a:prstGeom>
            <a:solidFill>
              <a:srgbClr val="808080">
                <a:lumMod val="60000"/>
                <a:lumOff val="40000"/>
              </a:srgbClr>
            </a:solidFill>
            <a:ln>
              <a:solidFill>
                <a:srgbClr val="646464"/>
              </a:solidFill>
            </a:ln>
            <a:effectLst/>
            <a:scene3d>
              <a:camera prst="orthographicFront"/>
              <a:lightRig rig="threePt" dir="t"/>
            </a:scene3d>
            <a:sp3d>
              <a:bevelT w="0" h="0"/>
            </a:sp3d>
          </p:spPr>
          <p:txBody>
            <a:bodyPr wrap="square" lIns="91429" tIns="45714" rIns="91429" bIns="45714" rtlCol="0" anchor="ctr" anchorCtr="0">
              <a:noAutofit/>
            </a:bodyPr>
            <a:lstStyle/>
            <a:p>
              <a:pPr algn="ctr" fontAlgn="base">
                <a:spcBef>
                  <a:spcPct val="0"/>
                </a:spcBef>
                <a:spcAft>
                  <a:spcPct val="0"/>
                </a:spcAft>
                <a:defRPr/>
              </a:pPr>
              <a:r>
                <a:rPr lang="en-US" sz="1100" b="1" kern="0">
                  <a:solidFill>
                    <a:srgbClr val="545454"/>
                  </a:solidFill>
                  <a:latin typeface="Cambria" panose="02040503050406030204" pitchFamily="18" charset="0"/>
                </a:rPr>
                <a:t>  Internal Audit</a:t>
              </a:r>
            </a:p>
          </p:txBody>
        </p:sp>
        <p:sp>
          <p:nvSpPr>
            <p:cNvPr id="74" name="Pentagon 73"/>
            <p:cNvSpPr/>
            <p:nvPr/>
          </p:nvSpPr>
          <p:spPr>
            <a:xfrm rot="5400000">
              <a:off x="6493181" y="3685643"/>
              <a:ext cx="4107288" cy="184331"/>
            </a:xfrm>
            <a:prstGeom prst="homePlate">
              <a:avLst>
                <a:gd name="adj" fmla="val 14254"/>
              </a:avLst>
            </a:prstGeom>
            <a:solidFill>
              <a:srgbClr val="808080">
                <a:lumMod val="60000"/>
                <a:lumOff val="40000"/>
              </a:srgbClr>
            </a:solidFill>
            <a:ln>
              <a:solidFill>
                <a:srgbClr val="646464"/>
              </a:solidFill>
            </a:ln>
            <a:effectLst/>
            <a:scene3d>
              <a:camera prst="orthographicFront"/>
              <a:lightRig rig="threePt" dir="t"/>
            </a:scene3d>
            <a:sp3d>
              <a:bevelT w="0" h="0"/>
            </a:sp3d>
          </p:spPr>
          <p:txBody>
            <a:bodyPr wrap="square" lIns="91429" tIns="45714" rIns="91429" bIns="45714" rtlCol="0" anchor="ctr" anchorCtr="0">
              <a:noAutofit/>
            </a:bodyPr>
            <a:lstStyle/>
            <a:p>
              <a:pPr algn="ctr" fontAlgn="base">
                <a:spcBef>
                  <a:spcPct val="0"/>
                </a:spcBef>
                <a:spcAft>
                  <a:spcPct val="0"/>
                </a:spcAft>
              </a:pPr>
              <a:r>
                <a:rPr lang="en-US" sz="1100" b="1" kern="0">
                  <a:solidFill>
                    <a:srgbClr val="545454"/>
                  </a:solidFill>
                  <a:latin typeface="Cambria" panose="02040503050406030204" pitchFamily="18" charset="0"/>
                </a:rPr>
                <a:t> Review and Challenge</a:t>
              </a:r>
            </a:p>
          </p:txBody>
        </p:sp>
        <p:sp>
          <p:nvSpPr>
            <p:cNvPr id="75" name="Up-Down Arrow 74"/>
            <p:cNvSpPr/>
            <p:nvPr/>
          </p:nvSpPr>
          <p:spPr>
            <a:xfrm rot="5400000">
              <a:off x="4411048" y="1715086"/>
              <a:ext cx="389310" cy="8622041"/>
            </a:xfrm>
            <a:prstGeom prst="upDownArrow">
              <a:avLst/>
            </a:prstGeom>
            <a:solidFill>
              <a:srgbClr val="646464"/>
            </a:solidFill>
            <a:ln>
              <a:solidFill>
                <a:srgbClr val="646464"/>
              </a:solidFill>
            </a:ln>
            <a:effectLst/>
            <a:scene3d>
              <a:camera prst="orthographicFront"/>
              <a:lightRig rig="threePt" dir="t"/>
            </a:scene3d>
            <a:sp3d>
              <a:bevelT w="0" h="0"/>
            </a:sp3d>
          </p:spPr>
          <p:txBody>
            <a:bodyPr vert="vert270" wrap="square" lIns="0" tIns="45714" rIns="0" bIns="45714" rtlCol="0" anchor="ctr" anchorCtr="0">
              <a:noAutofit/>
            </a:bodyPr>
            <a:lstStyle/>
            <a:p>
              <a:pPr algn="ctr"/>
              <a:r>
                <a:rPr lang="en-US" sz="900" b="1" kern="0">
                  <a:solidFill>
                    <a:srgbClr val="FFFFFF"/>
                  </a:solidFill>
                  <a:latin typeface="Cambria" panose="02040503050406030204" pitchFamily="18" charset="0"/>
                </a:rPr>
                <a:t> </a:t>
              </a:r>
              <a:r>
                <a:rPr lang="en-US" sz="1100" b="1" kern="0">
                  <a:solidFill>
                    <a:srgbClr val="FFFFFF"/>
                  </a:solidFill>
                  <a:latin typeface="Cambria" panose="02040503050406030204" pitchFamily="18" charset="0"/>
                </a:rPr>
                <a:t>Documentation Requirements </a:t>
              </a:r>
              <a:endParaRPr lang="en-US" sz="900" b="1" kern="0">
                <a:solidFill>
                  <a:srgbClr val="FFFFFF"/>
                </a:solidFill>
                <a:latin typeface="Cambria" panose="02040503050406030204" pitchFamily="18" charset="0"/>
              </a:endParaRPr>
            </a:p>
          </p:txBody>
        </p:sp>
        <p:sp>
          <p:nvSpPr>
            <p:cNvPr id="76" name="TextBox 75"/>
            <p:cNvSpPr txBox="1"/>
            <p:nvPr/>
          </p:nvSpPr>
          <p:spPr>
            <a:xfrm>
              <a:off x="549049" y="4361007"/>
              <a:ext cx="7611027" cy="1470444"/>
            </a:xfrm>
            <a:prstGeom prst="rect">
              <a:avLst/>
            </a:prstGeom>
            <a:solidFill>
              <a:srgbClr val="FF0000"/>
            </a:solidFill>
            <a:ln>
              <a:solidFill>
                <a:srgbClr val="808080"/>
              </a:solidFill>
            </a:ln>
            <a:effectLst/>
            <a:scene3d>
              <a:camera prst="orthographicFront"/>
              <a:lightRig rig="threePt" dir="t"/>
            </a:scene3d>
            <a:sp3d>
              <a:bevelT w="0" h="0"/>
            </a:sp3d>
          </p:spPr>
          <p:txBody>
            <a:bodyPr vert="horz" wrap="square" lIns="91429" tIns="45714" rIns="91429" bIns="45714" rtlCol="0" anchor="t" anchorCtr="0">
              <a:noAutofit/>
            </a:bodyPr>
            <a:lstStyle>
              <a:defPPr>
                <a:defRPr lang="en-US"/>
              </a:defPPr>
              <a:lvl1pPr algn="ctr" fontAlgn="base">
                <a:spcBef>
                  <a:spcPct val="0"/>
                </a:spcBef>
                <a:spcAft>
                  <a:spcPct val="0"/>
                </a:spcAft>
                <a:defRPr sz="900" b="1" kern="0">
                  <a:solidFill>
                    <a:srgbClr val="646464">
                      <a:lumMod val="50000"/>
                    </a:srgbClr>
                  </a:solidFill>
                </a:defRPr>
              </a:lvl1pPr>
            </a:lstStyle>
            <a:p>
              <a:pPr>
                <a:defRPr/>
              </a:pPr>
              <a:r>
                <a:rPr lang="en-US" sz="1100" smtClean="0">
                  <a:solidFill>
                    <a:schemeClr val="bg1"/>
                  </a:solidFill>
                  <a:latin typeface="Cambria" panose="02040503050406030204" pitchFamily="18" charset="0"/>
                </a:rPr>
                <a:t>CCAR Process</a:t>
              </a:r>
              <a:endParaRPr lang="en-US" sz="1100">
                <a:solidFill>
                  <a:schemeClr val="bg1"/>
                </a:solidFill>
                <a:latin typeface="Cambria" panose="02040503050406030204" pitchFamily="18" charset="0"/>
              </a:endParaRPr>
            </a:p>
          </p:txBody>
        </p:sp>
        <p:sp>
          <p:nvSpPr>
            <p:cNvPr id="77" name="Pentagon 76"/>
            <p:cNvSpPr/>
            <p:nvPr/>
          </p:nvSpPr>
          <p:spPr>
            <a:xfrm>
              <a:off x="609600" y="4588068"/>
              <a:ext cx="914400" cy="1099294"/>
            </a:xfrm>
            <a:prstGeom prst="homePlate">
              <a:avLst>
                <a:gd name="adj" fmla="val 34470"/>
              </a:avLst>
            </a:prstGeom>
            <a:solidFill>
              <a:srgbClr val="646464"/>
            </a:solidFill>
            <a:ln>
              <a:solidFill>
                <a:srgbClr val="646464"/>
              </a:solidFill>
            </a:ln>
            <a:effectLst/>
            <a:scene3d>
              <a:camera prst="orthographicFront"/>
              <a:lightRig rig="threePt" dir="t"/>
            </a:scene3d>
            <a:sp3d>
              <a:bevelT w="0" h="0"/>
            </a:sp3d>
          </p:spPr>
          <p:txBody>
            <a:bodyPr wrap="square" lIns="91429" tIns="45714" rIns="91429" bIns="45714" rtlCol="0" anchor="ctr" anchorCtr="0">
              <a:noAutofit/>
            </a:bodyPr>
            <a:lstStyle/>
            <a:p>
              <a:pPr algn="ctr">
                <a:defRPr/>
              </a:pPr>
              <a:r>
                <a:rPr lang="en-US" sz="1000" b="1" kern="0">
                  <a:solidFill>
                    <a:srgbClr val="FFFFFF"/>
                  </a:solidFill>
                  <a:latin typeface="Cambria" panose="02040503050406030204" pitchFamily="18" charset="0"/>
                </a:rPr>
                <a:t>Strategic Planning</a:t>
              </a:r>
            </a:p>
          </p:txBody>
        </p:sp>
        <p:sp>
          <p:nvSpPr>
            <p:cNvPr id="78" name="Chevron 77"/>
            <p:cNvSpPr/>
            <p:nvPr/>
          </p:nvSpPr>
          <p:spPr>
            <a:xfrm>
              <a:off x="5743930" y="4588067"/>
              <a:ext cx="1418870" cy="1099295"/>
            </a:xfrm>
            <a:prstGeom prst="chevron">
              <a:avLst>
                <a:gd name="adj" fmla="val 33676"/>
              </a:avLst>
            </a:prstGeom>
            <a:solidFill>
              <a:srgbClr val="646464"/>
            </a:solidFill>
            <a:ln>
              <a:solidFill>
                <a:srgbClr val="646464"/>
              </a:solidFill>
            </a:ln>
            <a:effectLst/>
            <a:scene3d>
              <a:camera prst="orthographicFront"/>
              <a:lightRig rig="threePt" dir="t"/>
            </a:scene3d>
            <a:sp3d>
              <a:bevelT w="0" h="0"/>
            </a:sp3d>
          </p:spPr>
          <p:txBody>
            <a:bodyPr wrap="square" lIns="91429" tIns="45714" rIns="91429" bIns="45714" rtlCol="0" anchor="ctr" anchorCtr="0">
              <a:noAutofit/>
            </a:bodyPr>
            <a:lstStyle/>
            <a:p>
              <a:pPr algn="ctr">
                <a:defRPr/>
              </a:pPr>
              <a:r>
                <a:rPr lang="en-US" sz="1000" b="1" kern="0">
                  <a:solidFill>
                    <a:srgbClr val="FFFFFF"/>
                  </a:solidFill>
                  <a:latin typeface="Cambria" panose="02040503050406030204" pitchFamily="18" charset="0"/>
                </a:rPr>
                <a:t>Capital Policy and Capital Plan</a:t>
              </a:r>
            </a:p>
          </p:txBody>
        </p:sp>
        <p:sp>
          <p:nvSpPr>
            <p:cNvPr id="79" name="Chevron 78"/>
            <p:cNvSpPr/>
            <p:nvPr/>
          </p:nvSpPr>
          <p:spPr>
            <a:xfrm>
              <a:off x="4322634" y="4588067"/>
              <a:ext cx="1697165" cy="1099295"/>
            </a:xfrm>
            <a:prstGeom prst="chevron">
              <a:avLst>
                <a:gd name="adj" fmla="val 35037"/>
              </a:avLst>
            </a:prstGeom>
            <a:solidFill>
              <a:srgbClr val="646464"/>
            </a:solidFill>
            <a:ln>
              <a:solidFill>
                <a:srgbClr val="646464"/>
              </a:solidFill>
            </a:ln>
            <a:effectLst/>
            <a:scene3d>
              <a:camera prst="orthographicFront"/>
              <a:lightRig rig="threePt" dir="t"/>
            </a:scene3d>
            <a:sp3d>
              <a:bevelT w="0" h="0"/>
            </a:sp3d>
          </p:spPr>
          <p:txBody>
            <a:bodyPr wrap="square" lIns="91429" tIns="45714" rIns="91429" bIns="45714" rtlCol="0" anchor="ctr" anchorCtr="0">
              <a:noAutofit/>
            </a:bodyPr>
            <a:lstStyle/>
            <a:p>
              <a:pPr algn="ctr">
                <a:defRPr/>
              </a:pPr>
              <a:r>
                <a:rPr lang="en-US" sz="1000" b="1" kern="0">
                  <a:solidFill>
                    <a:srgbClr val="FFFFFF"/>
                  </a:solidFill>
                  <a:latin typeface="Cambria" panose="02040503050406030204" pitchFamily="18" charset="0"/>
                </a:rPr>
                <a:t>Capital Adequacy Assessment</a:t>
              </a:r>
            </a:p>
          </p:txBody>
        </p:sp>
        <p:sp>
          <p:nvSpPr>
            <p:cNvPr id="80" name="Chevron 79"/>
            <p:cNvSpPr/>
            <p:nvPr/>
          </p:nvSpPr>
          <p:spPr>
            <a:xfrm>
              <a:off x="6858000" y="4588068"/>
              <a:ext cx="1294217" cy="1099294"/>
            </a:xfrm>
            <a:prstGeom prst="chevron">
              <a:avLst>
                <a:gd name="adj" fmla="val 33677"/>
              </a:avLst>
            </a:prstGeom>
            <a:solidFill>
              <a:srgbClr val="646464"/>
            </a:solidFill>
            <a:ln>
              <a:solidFill>
                <a:srgbClr val="646464"/>
              </a:solidFill>
            </a:ln>
            <a:effectLst/>
            <a:scene3d>
              <a:camera prst="orthographicFront"/>
              <a:lightRig rig="threePt" dir="t"/>
            </a:scene3d>
            <a:sp3d>
              <a:bevelT w="0" h="0"/>
            </a:sp3d>
          </p:spPr>
          <p:txBody>
            <a:bodyPr wrap="square" lIns="91429" tIns="45714" rIns="91429" bIns="45714" rtlCol="0" anchor="ctr" anchorCtr="0">
              <a:noAutofit/>
            </a:bodyPr>
            <a:lstStyle/>
            <a:p>
              <a:pPr algn="ctr">
                <a:defRPr/>
              </a:pPr>
              <a:r>
                <a:rPr lang="en-US" sz="1000" b="1" kern="0" dirty="0" smtClean="0">
                  <a:solidFill>
                    <a:srgbClr val="FFFFFF"/>
                  </a:solidFill>
                  <a:latin typeface="Cambria" panose="02040503050406030204" pitchFamily="18" charset="0"/>
                </a:rPr>
                <a:t>Repo-</a:t>
              </a:r>
              <a:r>
                <a:rPr lang="en-US" sz="1000" b="1" kern="0" dirty="0" err="1" smtClean="0">
                  <a:solidFill>
                    <a:srgbClr val="FFFFFF"/>
                  </a:solidFill>
                  <a:latin typeface="Cambria" panose="02040503050406030204" pitchFamily="18" charset="0"/>
                </a:rPr>
                <a:t>rting</a:t>
              </a:r>
              <a:endParaRPr lang="en-US" sz="1000" b="1" kern="0" dirty="0">
                <a:solidFill>
                  <a:srgbClr val="FFFFFF"/>
                </a:solidFill>
                <a:latin typeface="Cambria" panose="02040503050406030204" pitchFamily="18" charset="0"/>
              </a:endParaRPr>
            </a:p>
          </p:txBody>
        </p:sp>
        <p:sp>
          <p:nvSpPr>
            <p:cNvPr id="81" name="Chevron 80"/>
            <p:cNvSpPr/>
            <p:nvPr/>
          </p:nvSpPr>
          <p:spPr>
            <a:xfrm>
              <a:off x="2575263" y="4588400"/>
              <a:ext cx="2030440" cy="1098962"/>
            </a:xfrm>
            <a:prstGeom prst="chevron">
              <a:avLst>
                <a:gd name="adj" fmla="val 33676"/>
              </a:avLst>
            </a:prstGeom>
            <a:solidFill>
              <a:srgbClr val="646464"/>
            </a:solidFill>
            <a:ln>
              <a:solidFill>
                <a:srgbClr val="646464"/>
              </a:solidFill>
            </a:ln>
            <a:effectLst/>
            <a:scene3d>
              <a:camera prst="orthographicFront"/>
              <a:lightRig rig="threePt" dir="t"/>
            </a:scene3d>
            <a:sp3d>
              <a:bevelT w="0" h="0"/>
            </a:sp3d>
          </p:spPr>
          <p:txBody>
            <a:bodyPr wrap="square" lIns="0" tIns="45714" rIns="0" bIns="45714" rtlCol="0" anchor="ctr" anchorCtr="0">
              <a:noAutofit/>
            </a:bodyPr>
            <a:lstStyle/>
            <a:p>
              <a:pPr algn="ctr">
                <a:defRPr/>
              </a:pPr>
              <a:endParaRPr lang="en-US" sz="1000" b="1" kern="0">
                <a:solidFill>
                  <a:srgbClr val="FFFFFF"/>
                </a:solidFill>
                <a:latin typeface="Cambria" panose="02040503050406030204" pitchFamily="18" charset="0"/>
              </a:endParaRPr>
            </a:p>
            <a:p>
              <a:pPr algn="ctr">
                <a:defRPr/>
              </a:pPr>
              <a:r>
                <a:rPr lang="en-US" sz="1000" b="1" kern="0">
                  <a:solidFill>
                    <a:srgbClr val="FFFFFF"/>
                  </a:solidFill>
                  <a:latin typeface="Cambria" panose="02040503050406030204" pitchFamily="18" charset="0"/>
                </a:rPr>
                <a:t>Projections (Internal and Supervisory, Baseline and Stress)</a:t>
              </a:r>
            </a:p>
            <a:p>
              <a:pPr marL="58738" indent="-58738" algn="ctr">
                <a:buFont typeface="Arial" panose="020B0604020202020204" pitchFamily="34" charset="0"/>
                <a:buChar char="•"/>
                <a:defRPr/>
              </a:pPr>
              <a:r>
                <a:rPr lang="en-US" sz="1000" b="1" kern="0">
                  <a:solidFill>
                    <a:srgbClr val="FFFFFF"/>
                  </a:solidFill>
                  <a:latin typeface="Cambria" panose="02040503050406030204" pitchFamily="18" charset="0"/>
                </a:rPr>
                <a:t>PPNR</a:t>
              </a:r>
            </a:p>
            <a:p>
              <a:pPr marL="58738" indent="-58738" algn="ctr">
                <a:buFont typeface="Arial" panose="020B0604020202020204" pitchFamily="34" charset="0"/>
                <a:buChar char="•"/>
                <a:defRPr/>
              </a:pPr>
              <a:r>
                <a:rPr lang="en-US" sz="1000" b="1" kern="0">
                  <a:solidFill>
                    <a:srgbClr val="FFFFFF"/>
                  </a:solidFill>
                  <a:latin typeface="Cambria" panose="02040503050406030204" pitchFamily="18" charset="0"/>
                </a:rPr>
                <a:t>Loss forecasting</a:t>
              </a:r>
            </a:p>
            <a:p>
              <a:pPr marL="58738" indent="-58738" algn="ctr">
                <a:buFont typeface="Arial" panose="020B0604020202020204" pitchFamily="34" charset="0"/>
                <a:buChar char="•"/>
                <a:defRPr/>
              </a:pPr>
              <a:r>
                <a:rPr lang="en-US" sz="1000" b="1" kern="0">
                  <a:solidFill>
                    <a:srgbClr val="FFFFFF"/>
                  </a:solidFill>
                  <a:latin typeface="Cambria" panose="02040503050406030204" pitchFamily="18" charset="0"/>
                </a:rPr>
                <a:t>Forecast generation </a:t>
              </a:r>
            </a:p>
            <a:p>
              <a:pPr marL="58738" indent="-58738" algn="ctr">
                <a:buFont typeface="Arial" panose="020B0604020202020204" pitchFamily="34" charset="0"/>
                <a:buChar char="•"/>
                <a:defRPr/>
              </a:pPr>
              <a:endParaRPr lang="en-US" sz="1000" b="1" kern="0">
                <a:solidFill>
                  <a:srgbClr val="FFFFFF"/>
                </a:solidFill>
                <a:latin typeface="Cambria" panose="02040503050406030204" pitchFamily="18" charset="0"/>
              </a:endParaRPr>
            </a:p>
          </p:txBody>
        </p:sp>
        <p:sp>
          <p:nvSpPr>
            <p:cNvPr id="82" name="Chevron 81"/>
            <p:cNvSpPr/>
            <p:nvPr/>
          </p:nvSpPr>
          <p:spPr>
            <a:xfrm>
              <a:off x="1263945" y="4588400"/>
              <a:ext cx="1595928" cy="1101720"/>
            </a:xfrm>
            <a:prstGeom prst="chevron">
              <a:avLst>
                <a:gd name="adj" fmla="val 33676"/>
              </a:avLst>
            </a:prstGeom>
            <a:solidFill>
              <a:srgbClr val="646464"/>
            </a:solidFill>
            <a:ln>
              <a:solidFill>
                <a:srgbClr val="646464"/>
              </a:solidFill>
            </a:ln>
            <a:effectLst/>
            <a:scene3d>
              <a:camera prst="orthographicFront"/>
              <a:lightRig rig="threePt" dir="t"/>
            </a:scene3d>
            <a:sp3d>
              <a:bevelT w="0" h="0"/>
            </a:sp3d>
          </p:spPr>
          <p:txBody>
            <a:bodyPr wrap="square" lIns="0" tIns="45714" rIns="0" bIns="45714" rtlCol="0" anchor="ctr" anchorCtr="0">
              <a:noAutofit/>
            </a:bodyPr>
            <a:lstStyle/>
            <a:p>
              <a:pPr algn="ctr">
                <a:defRPr/>
              </a:pPr>
              <a:r>
                <a:rPr lang="en-US" sz="1000" b="1" kern="0">
                  <a:solidFill>
                    <a:srgbClr val="FFFFFF"/>
                  </a:solidFill>
                  <a:latin typeface="Cambria" panose="02040503050406030204" pitchFamily="18" charset="0"/>
                </a:rPr>
                <a:t>Scenario Generation  </a:t>
              </a:r>
              <a:r>
                <a:rPr lang="en-US" sz="1000" b="1" kern="0" smtClean="0">
                  <a:solidFill>
                    <a:srgbClr val="FFFFFF"/>
                  </a:solidFill>
                  <a:latin typeface="Cambria" panose="02040503050406030204" pitchFamily="18" charset="0"/>
                </a:rPr>
                <a:t>&amp; </a:t>
              </a:r>
              <a:r>
                <a:rPr lang="en-US" sz="1000" b="1" kern="0">
                  <a:solidFill>
                    <a:srgbClr val="FFFFFF"/>
                  </a:solidFill>
                  <a:latin typeface="Cambria" panose="02040503050406030204" pitchFamily="18" charset="0"/>
                </a:rPr>
                <a:t>Risk Identification </a:t>
              </a:r>
            </a:p>
          </p:txBody>
        </p:sp>
        <p:sp>
          <p:nvSpPr>
            <p:cNvPr id="83" name="Rectangle 82"/>
            <p:cNvSpPr/>
            <p:nvPr/>
          </p:nvSpPr>
          <p:spPr>
            <a:xfrm>
              <a:off x="166568" y="1602702"/>
              <a:ext cx="8825032" cy="4672994"/>
            </a:xfrm>
            <a:prstGeom prst="rect">
              <a:avLst/>
            </a:prstGeom>
            <a:noFill/>
            <a:ln w="19050" cap="flat" cmpd="sng" algn="ctr">
              <a:solidFill>
                <a:srgbClr val="FF0000"/>
              </a:solidFill>
              <a:prstDash val="solid"/>
            </a:ln>
            <a:effectLst/>
          </p:spPr>
          <p:txBody>
            <a:bodyPr rtlCol="0" anchor="t" anchorCtr="0"/>
            <a:lstStyle/>
            <a:p>
              <a:pPr algn="ctr">
                <a:defRPr/>
              </a:pPr>
              <a:endParaRPr lang="en-US" sz="900" kern="0">
                <a:solidFill>
                  <a:srgbClr val="000000"/>
                </a:solidFill>
                <a:latin typeface="Cambria" panose="02040503050406030204" pitchFamily="18" charset="0"/>
              </a:endParaRPr>
            </a:p>
          </p:txBody>
        </p:sp>
        <p:sp>
          <p:nvSpPr>
            <p:cNvPr id="2" name="Left Brace 1"/>
            <p:cNvSpPr/>
            <p:nvPr/>
          </p:nvSpPr>
          <p:spPr>
            <a:xfrm>
              <a:off x="366651" y="3072159"/>
              <a:ext cx="182398" cy="2759292"/>
            </a:xfrm>
            <a:prstGeom prst="leftBrace">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900" b="1">
                <a:solidFill>
                  <a:srgbClr val="000000"/>
                </a:solidFill>
                <a:latin typeface="Cambria" panose="02040503050406030204" pitchFamily="18" charset="0"/>
              </a:endParaRPr>
            </a:p>
          </p:txBody>
        </p:sp>
        <p:sp>
          <p:nvSpPr>
            <p:cNvPr id="84" name="Pentagon 83"/>
            <p:cNvSpPr/>
            <p:nvPr/>
          </p:nvSpPr>
          <p:spPr>
            <a:xfrm rot="16200000">
              <a:off x="-919765" y="4400946"/>
              <a:ext cx="2413607" cy="159223"/>
            </a:xfrm>
            <a:prstGeom prst="homePlate">
              <a:avLst>
                <a:gd name="adj" fmla="val 0"/>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lIns="91429" tIns="45714" rIns="91429" bIns="45714" rtlCol="0" anchor="ctr" anchorCtr="0">
              <a:noAutofit/>
            </a:bodyPr>
            <a:lstStyle/>
            <a:p>
              <a:pPr algn="ctr">
                <a:defRPr/>
              </a:pPr>
              <a:r>
                <a:rPr lang="en-US" sz="1100" b="1" kern="0" dirty="0">
                  <a:solidFill>
                    <a:srgbClr val="545454"/>
                  </a:solidFill>
                  <a:latin typeface="Cambria" panose="02040503050406030204" pitchFamily="18" charset="0"/>
                </a:rPr>
                <a:t>Process / Control  Owners</a:t>
              </a:r>
            </a:p>
          </p:txBody>
        </p:sp>
        <p:sp>
          <p:nvSpPr>
            <p:cNvPr id="86" name="TextBox 85"/>
            <p:cNvSpPr txBox="1"/>
            <p:nvPr/>
          </p:nvSpPr>
          <p:spPr>
            <a:xfrm>
              <a:off x="6553200" y="2618242"/>
              <a:ext cx="1463040" cy="309053"/>
            </a:xfrm>
            <a:prstGeom prst="rect">
              <a:avLst/>
            </a:prstGeom>
            <a:solidFill>
              <a:srgbClr val="808080">
                <a:lumMod val="40000"/>
                <a:lumOff val="60000"/>
              </a:srgbClr>
            </a:solidFill>
            <a:ln>
              <a:solidFill>
                <a:srgbClr val="646464"/>
              </a:solidFill>
            </a:ln>
            <a:effectLst/>
            <a:scene3d>
              <a:camera prst="orthographicFront"/>
              <a:lightRig rig="threePt" dir="t"/>
            </a:scene3d>
            <a:sp3d>
              <a:bevelT w="0" h="0"/>
            </a:sp3d>
          </p:spPr>
          <p:txBody>
            <a:bodyPr wrap="square" lIns="91429" tIns="45714" rIns="91429" bIns="45714" rtlCol="0" anchor="ctr" anchorCtr="0">
              <a:noAutofit/>
            </a:bodyPr>
            <a:lstStyle>
              <a:defPPr>
                <a:defRPr lang="en-US"/>
              </a:defPPr>
              <a:lvl1pPr marR="0" lvl="0" indent="0" algn="ctr" fontAlgn="base">
                <a:lnSpc>
                  <a:spcPct val="90000"/>
                </a:lnSpc>
                <a:spcBef>
                  <a:spcPct val="0"/>
                </a:spcBef>
                <a:spcAft>
                  <a:spcPct val="0"/>
                </a:spcAft>
                <a:buClrTx/>
                <a:buSzTx/>
                <a:buFontTx/>
                <a:buNone/>
                <a:tabLst/>
                <a:defRPr kumimoji="0" sz="800" b="0" i="0" u="none" strike="noStrike" kern="0" cap="none" spc="0" normalizeH="0" baseline="0">
                  <a:ln>
                    <a:noFill/>
                  </a:ln>
                  <a:solidFill>
                    <a:srgbClr val="545454"/>
                  </a:solidFill>
                  <a:effectLst/>
                  <a:uLnTx/>
                  <a:uFillTx/>
                  <a:latin typeface="EYInterstate Light" panose="02000506000000020004" pitchFamily="2" charset="0"/>
                </a:defRPr>
              </a:lvl1pPr>
            </a:lstStyle>
            <a:p>
              <a:pPr>
                <a:defRPr/>
              </a:pPr>
              <a:r>
                <a:rPr lang="en-US" sz="1050" smtClean="0">
                  <a:latin typeface="Cambria" panose="02040503050406030204" pitchFamily="18" charset="0"/>
                </a:rPr>
                <a:t> Data Verification</a:t>
              </a:r>
              <a:endParaRPr lang="en-US" sz="1050">
                <a:latin typeface="Cambria" panose="02040503050406030204" pitchFamily="18" charset="0"/>
              </a:endParaRPr>
            </a:p>
          </p:txBody>
        </p:sp>
        <p:grpSp>
          <p:nvGrpSpPr>
            <p:cNvPr id="3" name="Group 2"/>
            <p:cNvGrpSpPr/>
            <p:nvPr/>
          </p:nvGrpSpPr>
          <p:grpSpPr>
            <a:xfrm>
              <a:off x="276188" y="1707559"/>
              <a:ext cx="7953412" cy="578441"/>
              <a:chOff x="228657" y="1674531"/>
              <a:chExt cx="7953412" cy="578441"/>
            </a:xfrm>
          </p:grpSpPr>
          <p:sp>
            <p:nvSpPr>
              <p:cNvPr id="66" name="TextBox 65"/>
              <p:cNvSpPr txBox="1"/>
              <p:nvPr/>
            </p:nvSpPr>
            <p:spPr>
              <a:xfrm>
                <a:off x="228657" y="1674531"/>
                <a:ext cx="7953412" cy="578441"/>
              </a:xfrm>
              <a:prstGeom prst="rect">
                <a:avLst/>
              </a:prstGeom>
              <a:solidFill>
                <a:srgbClr val="FF0000"/>
              </a:solidFill>
              <a:ln>
                <a:noFill/>
              </a:ln>
              <a:effectLst/>
              <a:scene3d>
                <a:camera prst="orthographicFront"/>
                <a:lightRig rig="threePt" dir="t"/>
              </a:scene3d>
              <a:sp3d>
                <a:bevelT w="0" h="0"/>
              </a:sp3d>
            </p:spPr>
            <p:txBody>
              <a:bodyPr vert="horz" wrap="square" lIns="91429" tIns="45714" rIns="91429" bIns="45714" rtlCol="0" anchor="t" anchorCtr="0">
                <a:noAutofit/>
              </a:bodyPr>
              <a:lstStyle>
                <a:defPPr>
                  <a:defRPr lang="en-US"/>
                </a:defPPr>
                <a:lvl1pPr algn="ctr" fontAlgn="base">
                  <a:spcBef>
                    <a:spcPct val="0"/>
                  </a:spcBef>
                  <a:spcAft>
                    <a:spcPct val="0"/>
                  </a:spcAft>
                  <a:defRPr sz="1000" b="1" kern="0">
                    <a:solidFill>
                      <a:schemeClr val="accent4"/>
                    </a:solidFill>
                    <a:latin typeface="EYInterstate Light" panose="02000506000000020004" pitchFamily="2" charset="0"/>
                  </a:defRPr>
                </a:lvl1pPr>
              </a:lstStyle>
              <a:p>
                <a:pPr>
                  <a:defRPr/>
                </a:pPr>
                <a:r>
                  <a:rPr lang="en-US" sz="1100" smtClean="0">
                    <a:solidFill>
                      <a:srgbClr val="FFFFFF"/>
                    </a:solidFill>
                    <a:latin typeface="Cambria" panose="02040503050406030204" pitchFamily="18" charset="0"/>
                  </a:rPr>
                  <a:t>Governance </a:t>
                </a:r>
                <a:r>
                  <a:rPr lang="en-US" sz="1100">
                    <a:solidFill>
                      <a:srgbClr val="FFFFFF"/>
                    </a:solidFill>
                    <a:latin typeface="Cambria" panose="02040503050406030204" pitchFamily="18" charset="0"/>
                  </a:rPr>
                  <a:t>&amp; </a:t>
                </a:r>
                <a:r>
                  <a:rPr lang="en-US" sz="1100" smtClean="0">
                    <a:solidFill>
                      <a:srgbClr val="FFFFFF"/>
                    </a:solidFill>
                    <a:latin typeface="Cambria" panose="02040503050406030204" pitchFamily="18" charset="0"/>
                  </a:rPr>
                  <a:t>Accountability  </a:t>
                </a:r>
                <a:endParaRPr lang="en-US" sz="1100">
                  <a:solidFill>
                    <a:srgbClr val="FFFFFF"/>
                  </a:solidFill>
                  <a:latin typeface="Cambria" panose="02040503050406030204" pitchFamily="18" charset="0"/>
                </a:endParaRPr>
              </a:p>
            </p:txBody>
          </p:sp>
          <p:sp>
            <p:nvSpPr>
              <p:cNvPr id="67" name="TextBox 66"/>
              <p:cNvSpPr txBox="1"/>
              <p:nvPr/>
            </p:nvSpPr>
            <p:spPr>
              <a:xfrm>
                <a:off x="4237094" y="1904850"/>
                <a:ext cx="1686881" cy="304950"/>
              </a:xfrm>
              <a:prstGeom prst="rect">
                <a:avLst/>
              </a:prstGeom>
              <a:solidFill>
                <a:srgbClr val="808080">
                  <a:lumMod val="40000"/>
                  <a:lumOff val="60000"/>
                </a:srgbClr>
              </a:solidFill>
              <a:ln>
                <a:noFill/>
              </a:ln>
              <a:effectLst/>
              <a:scene3d>
                <a:camera prst="orthographicFront"/>
                <a:lightRig rig="threePt" dir="t"/>
              </a:scene3d>
              <a:sp3d>
                <a:bevelT w="0" h="0"/>
              </a:sp3d>
            </p:spPr>
            <p:txBody>
              <a:bodyPr wrap="square" lIns="91429" tIns="45714" rIns="91429" bIns="45714" rtlCol="0" anchor="ctr" anchorCtr="0">
                <a:noAutofit/>
              </a:bodyPr>
              <a:lstStyle>
                <a:defPPr>
                  <a:defRPr lang="en-US"/>
                </a:defPPr>
                <a:lvl1pPr marR="0" lvl="0" indent="0" algn="ctr" fontAlgn="base">
                  <a:lnSpc>
                    <a:spcPct val="90000"/>
                  </a:lnSpc>
                  <a:spcBef>
                    <a:spcPct val="0"/>
                  </a:spcBef>
                  <a:spcAft>
                    <a:spcPct val="0"/>
                  </a:spcAft>
                  <a:buClrTx/>
                  <a:buSzTx/>
                  <a:buFontTx/>
                  <a:buNone/>
                  <a:tabLst/>
                  <a:defRPr kumimoji="0" sz="800" b="0" i="0" u="none" strike="noStrike" kern="0" cap="none" spc="0" normalizeH="0" baseline="0">
                    <a:ln>
                      <a:noFill/>
                    </a:ln>
                    <a:solidFill>
                      <a:srgbClr val="545454"/>
                    </a:solidFill>
                    <a:effectLst/>
                    <a:uLnTx/>
                    <a:uFillTx/>
                    <a:latin typeface="EYInterstate Light" panose="02000506000000020004" pitchFamily="2" charset="0"/>
                  </a:defRPr>
                </a:lvl1pPr>
              </a:lstStyle>
              <a:p>
                <a:pPr>
                  <a:defRPr/>
                </a:pPr>
                <a:r>
                  <a:rPr lang="en-US" sz="1050" smtClean="0">
                    <a:latin typeface="Cambria" panose="02040503050406030204" pitchFamily="18" charset="0"/>
                  </a:rPr>
                  <a:t> Program Management</a:t>
                </a:r>
                <a:endParaRPr lang="en-US" sz="1050">
                  <a:latin typeface="Cambria" panose="02040503050406030204" pitchFamily="18" charset="0"/>
                </a:endParaRPr>
              </a:p>
            </p:txBody>
          </p:sp>
          <p:sp>
            <p:nvSpPr>
              <p:cNvPr id="69" name="TextBox 68"/>
              <p:cNvSpPr txBox="1"/>
              <p:nvPr/>
            </p:nvSpPr>
            <p:spPr>
              <a:xfrm>
                <a:off x="6128979" y="1904850"/>
                <a:ext cx="1684944" cy="304950"/>
              </a:xfrm>
              <a:prstGeom prst="rect">
                <a:avLst/>
              </a:prstGeom>
              <a:solidFill>
                <a:srgbClr val="808080">
                  <a:lumMod val="40000"/>
                  <a:lumOff val="60000"/>
                </a:srgbClr>
              </a:solidFill>
              <a:ln>
                <a:noFill/>
              </a:ln>
              <a:effectLst/>
              <a:scene3d>
                <a:camera prst="orthographicFront"/>
                <a:lightRig rig="threePt" dir="t"/>
              </a:scene3d>
              <a:sp3d>
                <a:bevelT w="0" h="0"/>
              </a:sp3d>
            </p:spPr>
            <p:txBody>
              <a:bodyPr wrap="square" lIns="91429" tIns="45714" rIns="91429" bIns="45714" rtlCol="0" anchor="ctr" anchorCtr="0">
                <a:noAutofit/>
              </a:bodyPr>
              <a:lstStyle>
                <a:defPPr>
                  <a:defRPr lang="en-US"/>
                </a:defPPr>
                <a:lvl1pPr marR="0" lvl="0" indent="0" algn="ctr" fontAlgn="base">
                  <a:lnSpc>
                    <a:spcPct val="90000"/>
                  </a:lnSpc>
                  <a:spcBef>
                    <a:spcPct val="0"/>
                  </a:spcBef>
                  <a:spcAft>
                    <a:spcPct val="0"/>
                  </a:spcAft>
                  <a:buClrTx/>
                  <a:buSzTx/>
                  <a:buFontTx/>
                  <a:buNone/>
                  <a:tabLst/>
                  <a:defRPr kumimoji="0" sz="800" b="0" i="0" u="none" strike="noStrike" kern="0" cap="none" spc="0" normalizeH="0" baseline="0">
                    <a:ln>
                      <a:noFill/>
                    </a:ln>
                    <a:solidFill>
                      <a:srgbClr val="545454"/>
                    </a:solidFill>
                    <a:effectLst/>
                    <a:uLnTx/>
                    <a:uFillTx/>
                    <a:latin typeface="EYInterstate Light" panose="02000506000000020004" pitchFamily="2" charset="0"/>
                  </a:defRPr>
                </a:lvl1pPr>
              </a:lstStyle>
              <a:p>
                <a:pPr>
                  <a:defRPr/>
                </a:pPr>
                <a:r>
                  <a:rPr lang="en-US" sz="1050" smtClean="0">
                    <a:latin typeface="Cambria" panose="02040503050406030204" pitchFamily="18" charset="0"/>
                  </a:rPr>
                  <a:t> Policies and Standards</a:t>
                </a:r>
                <a:endParaRPr lang="en-US" sz="1050">
                  <a:latin typeface="Cambria" panose="02040503050406030204" pitchFamily="18" charset="0"/>
                </a:endParaRPr>
              </a:p>
            </p:txBody>
          </p:sp>
          <p:sp>
            <p:nvSpPr>
              <p:cNvPr id="70" name="TextBox 69"/>
              <p:cNvSpPr txBox="1"/>
              <p:nvPr/>
            </p:nvSpPr>
            <p:spPr>
              <a:xfrm>
                <a:off x="457200" y="1904850"/>
                <a:ext cx="1684944" cy="304950"/>
              </a:xfrm>
              <a:prstGeom prst="rect">
                <a:avLst/>
              </a:prstGeom>
              <a:solidFill>
                <a:srgbClr val="808080">
                  <a:lumMod val="40000"/>
                  <a:lumOff val="60000"/>
                </a:srgbClr>
              </a:solidFill>
              <a:ln>
                <a:noFill/>
              </a:ln>
              <a:effectLst/>
              <a:scene3d>
                <a:camera prst="orthographicFront"/>
                <a:lightRig rig="threePt" dir="t"/>
              </a:scene3d>
              <a:sp3d>
                <a:bevelT w="0" h="0"/>
              </a:sp3d>
            </p:spPr>
            <p:txBody>
              <a:bodyPr wrap="square" lIns="91429" tIns="45714" rIns="91429" bIns="45714" rtlCol="0" anchor="ctr" anchorCtr="0">
                <a:noAutofit/>
              </a:bodyPr>
              <a:lstStyle>
                <a:defPPr>
                  <a:defRPr lang="en-US"/>
                </a:defPPr>
                <a:lvl1pPr marR="0" lvl="0" indent="0" algn="ctr" fontAlgn="base">
                  <a:lnSpc>
                    <a:spcPct val="90000"/>
                  </a:lnSpc>
                  <a:spcBef>
                    <a:spcPct val="0"/>
                  </a:spcBef>
                  <a:spcAft>
                    <a:spcPct val="0"/>
                  </a:spcAft>
                  <a:buClrTx/>
                  <a:buSzTx/>
                  <a:buFontTx/>
                  <a:buNone/>
                  <a:tabLst/>
                  <a:defRPr kumimoji="0" sz="800" b="0" i="0" u="none" strike="noStrike" kern="0" cap="none" spc="0" normalizeH="0" baseline="0">
                    <a:ln>
                      <a:noFill/>
                    </a:ln>
                    <a:solidFill>
                      <a:srgbClr val="545454"/>
                    </a:solidFill>
                    <a:effectLst/>
                    <a:uLnTx/>
                    <a:uFillTx/>
                    <a:latin typeface="+mj-lt"/>
                  </a:defRPr>
                </a:lvl1pPr>
              </a:lstStyle>
              <a:p>
                <a:r>
                  <a:rPr lang="en-US" sz="1050">
                    <a:latin typeface="Cambria" panose="02040503050406030204" pitchFamily="18" charset="0"/>
                  </a:rPr>
                  <a:t> Roles &amp; Responsibilities</a:t>
                </a:r>
              </a:p>
            </p:txBody>
          </p:sp>
          <p:sp>
            <p:nvSpPr>
              <p:cNvPr id="87" name="TextBox 86"/>
              <p:cNvSpPr txBox="1"/>
              <p:nvPr/>
            </p:nvSpPr>
            <p:spPr>
              <a:xfrm>
                <a:off x="2347147" y="1904850"/>
                <a:ext cx="1684944" cy="304950"/>
              </a:xfrm>
              <a:prstGeom prst="rect">
                <a:avLst/>
              </a:prstGeom>
              <a:solidFill>
                <a:srgbClr val="808080">
                  <a:lumMod val="40000"/>
                  <a:lumOff val="60000"/>
                </a:srgbClr>
              </a:solidFill>
              <a:ln>
                <a:noFill/>
              </a:ln>
              <a:effectLst/>
              <a:scene3d>
                <a:camera prst="orthographicFront"/>
                <a:lightRig rig="threePt" dir="t"/>
              </a:scene3d>
              <a:sp3d>
                <a:bevelT w="0" h="0"/>
              </a:sp3d>
            </p:spPr>
            <p:txBody>
              <a:bodyPr wrap="square" lIns="91429" tIns="45714" rIns="91429" bIns="45714" rtlCol="0" anchor="ctr" anchorCtr="0">
                <a:noAutofit/>
              </a:bodyPr>
              <a:lstStyle>
                <a:defPPr>
                  <a:defRPr lang="en-US"/>
                </a:defPPr>
                <a:lvl1pPr marR="0" lvl="0" indent="0" algn="ctr" fontAlgn="base">
                  <a:lnSpc>
                    <a:spcPct val="90000"/>
                  </a:lnSpc>
                  <a:spcBef>
                    <a:spcPct val="0"/>
                  </a:spcBef>
                  <a:spcAft>
                    <a:spcPct val="0"/>
                  </a:spcAft>
                  <a:buClrTx/>
                  <a:buSzTx/>
                  <a:buFontTx/>
                  <a:buNone/>
                  <a:tabLst/>
                  <a:defRPr kumimoji="0" sz="800" b="0" i="0" u="none" strike="noStrike" kern="0" cap="none" spc="0" normalizeH="0" baseline="0">
                    <a:ln>
                      <a:noFill/>
                    </a:ln>
                    <a:solidFill>
                      <a:srgbClr val="545454"/>
                    </a:solidFill>
                    <a:effectLst/>
                    <a:uLnTx/>
                    <a:uFillTx/>
                    <a:latin typeface="EYInterstate Light" panose="02000506000000020004" pitchFamily="2" charset="0"/>
                  </a:defRPr>
                </a:lvl1pPr>
              </a:lstStyle>
              <a:p>
                <a:pPr>
                  <a:defRPr/>
                </a:pPr>
                <a:r>
                  <a:rPr lang="en-US" sz="1050">
                    <a:latin typeface="Cambria" panose="02040503050406030204" pitchFamily="18" charset="0"/>
                  </a:rPr>
                  <a:t> </a:t>
                </a:r>
                <a:r>
                  <a:rPr lang="en-US" sz="1050" smtClean="0">
                    <a:latin typeface="Cambria" panose="02040503050406030204" pitchFamily="18" charset="0"/>
                  </a:rPr>
                  <a:t> Board </a:t>
                </a:r>
                <a:r>
                  <a:rPr lang="en-US" sz="1050">
                    <a:latin typeface="Cambria" panose="02040503050406030204" pitchFamily="18" charset="0"/>
                  </a:rPr>
                  <a:t>&amp; Committee </a:t>
                </a:r>
                <a:r>
                  <a:rPr lang="en-US" sz="1050" smtClean="0">
                    <a:latin typeface="Cambria" panose="02040503050406030204" pitchFamily="18" charset="0"/>
                  </a:rPr>
                  <a:t>Oversight  </a:t>
                </a:r>
                <a:endParaRPr lang="en-US" sz="1050">
                  <a:latin typeface="Cambria" panose="02040503050406030204" pitchFamily="18" charset="0"/>
                </a:endParaRPr>
              </a:p>
            </p:txBody>
          </p:sp>
        </p:grpSp>
      </p:grpSp>
      <p:sp>
        <p:nvSpPr>
          <p:cNvPr id="41" name="Rectangle 40"/>
          <p:cNvSpPr/>
          <p:nvPr/>
        </p:nvSpPr>
        <p:spPr>
          <a:xfrm>
            <a:off x="219736" y="579994"/>
            <a:ext cx="8763000" cy="6232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FF0000"/>
              </a:buClr>
              <a:buFont typeface="Arial" panose="020B0604020202020204" pitchFamily="34" charset="0"/>
              <a:buChar char="►"/>
            </a:pPr>
            <a:r>
              <a:rPr lang="en-US" sz="1800" dirty="0" smtClean="0">
                <a:solidFill>
                  <a:schemeClr val="tx1"/>
                </a:solidFill>
                <a:latin typeface="Arial" panose="020B0604020202020204" pitchFamily="34" charset="0"/>
                <a:cs typeface="Arial" panose="020B0604020202020204" pitchFamily="34" charset="0"/>
              </a:rPr>
              <a:t>The key components that guide the design /execution of a effective controls</a:t>
            </a:r>
          </a:p>
        </p:txBody>
      </p:sp>
      <p:sp>
        <p:nvSpPr>
          <p:cNvPr id="43" name="26 Elipse"/>
          <p:cNvSpPr/>
          <p:nvPr/>
        </p:nvSpPr>
        <p:spPr>
          <a:xfrm>
            <a:off x="7977024" y="66675"/>
            <a:ext cx="640080" cy="640080"/>
          </a:xfrm>
          <a:prstGeom prst="ellipse">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45" name="27 CuadroTexto"/>
          <p:cNvSpPr txBox="1"/>
          <p:nvPr/>
        </p:nvSpPr>
        <p:spPr>
          <a:xfrm>
            <a:off x="8120452" y="186659"/>
            <a:ext cx="353223" cy="400110"/>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rgbClr val="FFFFFF"/>
                </a:solidFill>
                <a:ea typeface="ＭＳ Ｐゴシック" pitchFamily="1" charset="-128"/>
              </a:rPr>
              <a:t>2</a:t>
            </a:r>
            <a:endParaRPr lang="en-US" sz="2000" b="1" dirty="0">
              <a:solidFill>
                <a:srgbClr val="FFFFFF"/>
              </a:solidFill>
              <a:ea typeface="ＭＳ Ｐゴシック" pitchFamily="1" charset="-128"/>
            </a:endParaRPr>
          </a:p>
        </p:txBody>
      </p:sp>
      <p:sp>
        <p:nvSpPr>
          <p:cNvPr id="46" name="TextBox 45"/>
          <p:cNvSpPr txBox="1"/>
          <p:nvPr/>
        </p:nvSpPr>
        <p:spPr>
          <a:xfrm>
            <a:off x="254000" y="248488"/>
            <a:ext cx="7746999" cy="461665"/>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Internal Control Framework </a:t>
            </a:r>
            <a:r>
              <a:rPr lang="en-US" b="1" dirty="0" smtClean="0">
                <a:latin typeface="Arial" panose="020B0604020202020204" pitchFamily="34" charset="0"/>
                <a:cs typeface="Arial" panose="020B0604020202020204" pitchFamily="34" charset="0"/>
              </a:rPr>
              <a:t>Components</a:t>
            </a:r>
            <a:endParaRPr lang="en-US" b="1" dirty="0" smtClean="0"/>
          </a:p>
        </p:txBody>
      </p:sp>
    </p:spTree>
    <p:extLst>
      <p:ext uri="{BB962C8B-B14F-4D97-AF65-F5344CB8AC3E}">
        <p14:creationId xmlns:p14="http://schemas.microsoft.com/office/powerpoint/2010/main" val="28030091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8"/>
          <p:cNvSpPr>
            <a:spLocks noChangeArrowheads="1"/>
          </p:cNvSpPr>
          <p:nvPr/>
        </p:nvSpPr>
        <p:spPr bwMode="auto">
          <a:xfrm>
            <a:off x="152400" y="228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Agenda</a:t>
            </a:r>
            <a:endParaRPr lang="en-US" sz="2400" b="1" dirty="0">
              <a:solidFill>
                <a:srgbClr val="000000"/>
              </a:solidFill>
              <a:ea typeface="ＭＳ Ｐゴシック" pitchFamily="1"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57679"/>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p:cNvGrpSpPr/>
          <p:nvPr/>
        </p:nvGrpSpPr>
        <p:grpSpPr>
          <a:xfrm>
            <a:off x="606230" y="902326"/>
            <a:ext cx="8056593" cy="4999494"/>
            <a:chOff x="606230" y="820438"/>
            <a:chExt cx="8056593" cy="4999494"/>
          </a:xfrm>
        </p:grpSpPr>
        <p:sp>
          <p:nvSpPr>
            <p:cNvPr id="4" name="35 Rectángulo redondeado"/>
            <p:cNvSpPr/>
            <p:nvPr/>
          </p:nvSpPr>
          <p:spPr>
            <a:xfrm>
              <a:off x="1035241" y="3014240"/>
              <a:ext cx="7333014"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5" name="35 Rectángulo redondeado"/>
            <p:cNvSpPr/>
            <p:nvPr/>
          </p:nvSpPr>
          <p:spPr>
            <a:xfrm>
              <a:off x="1035241" y="2291674"/>
              <a:ext cx="7333014"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6" name="23 Rectángulo redondeado"/>
            <p:cNvSpPr/>
            <p:nvPr/>
          </p:nvSpPr>
          <p:spPr>
            <a:xfrm>
              <a:off x="1075198" y="1567801"/>
              <a:ext cx="7293057"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7" name="17 Rectángulo redondeado"/>
            <p:cNvSpPr/>
            <p:nvPr/>
          </p:nvSpPr>
          <p:spPr>
            <a:xfrm>
              <a:off x="1095370" y="826111"/>
              <a:ext cx="7272885"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9" name="Rectangle 18"/>
            <p:cNvSpPr>
              <a:spLocks noChangeArrowheads="1"/>
            </p:cNvSpPr>
            <p:nvPr/>
          </p:nvSpPr>
          <p:spPr bwMode="auto">
            <a:xfrm>
              <a:off x="2292355" y="2181700"/>
              <a:ext cx="4424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gn="ctr" fontAlgn="base">
                <a:spcBef>
                  <a:spcPct val="0"/>
                </a:spcBef>
                <a:spcAft>
                  <a:spcPct val="0"/>
                </a:spcAft>
              </a:pPr>
              <a:endParaRPr lang="en-US" sz="2400" b="1" dirty="0">
                <a:solidFill>
                  <a:srgbClr val="000000"/>
                </a:solidFill>
                <a:ea typeface="ＭＳ Ｐゴシック" pitchFamily="1" charset="-128"/>
              </a:endParaRPr>
            </a:p>
          </p:txBody>
        </p:sp>
        <p:grpSp>
          <p:nvGrpSpPr>
            <p:cNvPr id="10" name="21 Grupo"/>
            <p:cNvGrpSpPr/>
            <p:nvPr/>
          </p:nvGrpSpPr>
          <p:grpSpPr>
            <a:xfrm>
              <a:off x="606230" y="820438"/>
              <a:ext cx="640080" cy="640080"/>
              <a:chOff x="1554076" y="1086644"/>
              <a:chExt cx="792088" cy="792088"/>
            </a:xfrm>
            <a:solidFill>
              <a:srgbClr val="C00000"/>
            </a:solidFill>
          </p:grpSpPr>
          <p:sp>
            <p:nvSpPr>
              <p:cNvPr id="11" name="19 Elipse"/>
              <p:cNvSpPr/>
              <p:nvPr/>
            </p:nvSpPr>
            <p:spPr>
              <a:xfrm>
                <a:off x="1554076" y="1086644"/>
                <a:ext cx="792088" cy="792088"/>
              </a:xfrm>
              <a:prstGeom prst="ellipse">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12" name="20 CuadroTexto"/>
              <p:cNvSpPr txBox="1"/>
              <p:nvPr/>
            </p:nvSpPr>
            <p:spPr>
              <a:xfrm>
                <a:off x="1731566" y="1211116"/>
                <a:ext cx="437107" cy="495129"/>
              </a:xfrm>
              <a:prstGeom prst="rect">
                <a:avLst/>
              </a:prstGeom>
              <a:noFill/>
            </p:spPr>
            <p:txBody>
              <a:bodyPr wrap="square" rtlCol="0">
                <a:spAutoFit/>
              </a:bodyPr>
              <a:lstStyle/>
              <a:p>
                <a:pPr algn="ctr" eaLnBrk="0" fontAlgn="base" hangingPunct="0">
                  <a:spcBef>
                    <a:spcPct val="0"/>
                  </a:spcBef>
                  <a:spcAft>
                    <a:spcPct val="0"/>
                  </a:spcAft>
                </a:pPr>
                <a:r>
                  <a:rPr lang="en-US" sz="2000" b="1" dirty="0" smtClean="0">
                    <a:solidFill>
                      <a:schemeClr val="bg1"/>
                    </a:solidFill>
                    <a:ea typeface="ＭＳ Ｐゴシック" pitchFamily="1" charset="-128"/>
                  </a:rPr>
                  <a:t>1</a:t>
                </a:r>
                <a:endParaRPr lang="en-US" sz="2000" b="1" dirty="0">
                  <a:solidFill>
                    <a:schemeClr val="bg1"/>
                  </a:solidFill>
                  <a:ea typeface="ＭＳ Ｐゴシック" pitchFamily="1" charset="-128"/>
                </a:endParaRPr>
              </a:p>
            </p:txBody>
          </p:sp>
        </p:grpSp>
        <p:sp>
          <p:nvSpPr>
            <p:cNvPr id="13" name="22 CuadroTexto"/>
            <p:cNvSpPr txBox="1">
              <a:spLocks/>
            </p:cNvSpPr>
            <p:nvPr/>
          </p:nvSpPr>
          <p:spPr>
            <a:xfrm>
              <a:off x="1371478" y="857221"/>
              <a:ext cx="7217504" cy="523220"/>
            </a:xfrm>
            <a:prstGeom prst="rect">
              <a:avLst/>
            </a:prstGeom>
            <a:noFill/>
          </p:spPr>
          <p:txBody>
            <a:bodyPr wrap="none" rtlCol="0">
              <a:noAutofit/>
            </a:bodyPr>
            <a:lstStyle/>
            <a:p>
              <a:pPr eaLnBrk="0" fontAlgn="base" hangingPunct="0">
                <a:spcBef>
                  <a:spcPct val="0"/>
                </a:spcBef>
                <a:spcAft>
                  <a:spcPct val="0"/>
                </a:spcAft>
              </a:pPr>
              <a:r>
                <a:rPr lang="en-US" sz="1800" b="1" dirty="0" smtClean="0">
                  <a:solidFill>
                    <a:schemeClr val="bg1"/>
                  </a:solidFill>
                  <a:ea typeface="ＭＳ Ｐゴシック" pitchFamily="1" charset="-128"/>
                </a:rPr>
                <a:t>Approval of ICAAP Submission</a:t>
              </a:r>
              <a:endParaRPr lang="en-US" sz="1800" b="1" dirty="0">
                <a:solidFill>
                  <a:schemeClr val="bg1"/>
                </a:solidFill>
                <a:ea typeface="ＭＳ Ｐゴシック" pitchFamily="1" charset="-128"/>
              </a:endParaRPr>
            </a:p>
          </p:txBody>
        </p:sp>
        <p:grpSp>
          <p:nvGrpSpPr>
            <p:cNvPr id="14" name="25 Grupo"/>
            <p:cNvGrpSpPr/>
            <p:nvPr/>
          </p:nvGrpSpPr>
          <p:grpSpPr>
            <a:xfrm>
              <a:off x="610291" y="1538103"/>
              <a:ext cx="640080" cy="640080"/>
              <a:chOff x="1554076" y="1086644"/>
              <a:chExt cx="792088" cy="792088"/>
            </a:xfrm>
            <a:solidFill>
              <a:schemeClr val="bg1">
                <a:lumMod val="75000"/>
              </a:schemeClr>
            </a:solidFill>
          </p:grpSpPr>
          <p:sp>
            <p:nvSpPr>
              <p:cNvPr id="15" name="26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16" name="27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chemeClr val="bg1"/>
                    </a:solidFill>
                    <a:ea typeface="ＭＳ Ｐゴシック" pitchFamily="1" charset="-128"/>
                  </a:rPr>
                  <a:t>2</a:t>
                </a:r>
                <a:endParaRPr lang="en-US" sz="2000" b="1" dirty="0">
                  <a:solidFill>
                    <a:schemeClr val="bg1"/>
                  </a:solidFill>
                  <a:ea typeface="ＭＳ Ｐゴシック" pitchFamily="1" charset="-128"/>
                </a:endParaRPr>
              </a:p>
            </p:txBody>
          </p:sp>
        </p:grpSp>
        <p:sp>
          <p:nvSpPr>
            <p:cNvPr id="17" name="28 CuadroTexto"/>
            <p:cNvSpPr txBox="1">
              <a:spLocks/>
            </p:cNvSpPr>
            <p:nvPr/>
          </p:nvSpPr>
          <p:spPr>
            <a:xfrm>
              <a:off x="1390190" y="1612126"/>
              <a:ext cx="7237523" cy="523220"/>
            </a:xfrm>
            <a:prstGeom prst="rect">
              <a:avLst/>
            </a:prstGeom>
            <a:noFill/>
          </p:spPr>
          <p:txBody>
            <a:bodyPr wrap="none" rtlCol="0">
              <a:noAutofit/>
            </a:bodyPr>
            <a:lstStyle/>
            <a:p>
              <a:pPr eaLnBrk="0" fontAlgn="base" hangingPunct="0">
                <a:spcBef>
                  <a:spcPct val="0"/>
                </a:spcBef>
                <a:spcAft>
                  <a:spcPct val="0"/>
                </a:spcAft>
              </a:pPr>
              <a:r>
                <a:rPr lang="en-US" sz="1800" b="1" dirty="0" smtClean="0">
                  <a:solidFill>
                    <a:schemeClr val="bg1"/>
                  </a:solidFill>
                  <a:ea typeface="ＭＳ Ｐゴシック" pitchFamily="1" charset="-128"/>
                </a:rPr>
                <a:t>Approval of Internal Control Framework</a:t>
              </a:r>
              <a:endParaRPr lang="en-US" sz="1800" b="1" dirty="0">
                <a:solidFill>
                  <a:schemeClr val="bg1"/>
                </a:solidFill>
                <a:ea typeface="ＭＳ Ｐゴシック" pitchFamily="1" charset="-128"/>
              </a:endParaRPr>
            </a:p>
          </p:txBody>
        </p:sp>
        <p:grpSp>
          <p:nvGrpSpPr>
            <p:cNvPr id="18" name="37 Grupo"/>
            <p:cNvGrpSpPr/>
            <p:nvPr/>
          </p:nvGrpSpPr>
          <p:grpSpPr>
            <a:xfrm>
              <a:off x="610291" y="2261967"/>
              <a:ext cx="640080" cy="640080"/>
              <a:chOff x="1554076" y="1086644"/>
              <a:chExt cx="792088" cy="792088"/>
            </a:xfrm>
            <a:solidFill>
              <a:schemeClr val="bg1">
                <a:lumMod val="75000"/>
              </a:schemeClr>
            </a:solidFill>
          </p:grpSpPr>
          <p:sp>
            <p:nvSpPr>
              <p:cNvPr id="19" name="38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20" name="39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ea typeface="ＭＳ Ｐゴシック" pitchFamily="1" charset="-128"/>
                  </a:rPr>
                  <a:t>3</a:t>
                </a:r>
                <a:endParaRPr lang="en-US" sz="2000" b="1" dirty="0">
                  <a:ea typeface="ＭＳ Ｐゴシック" pitchFamily="1" charset="-128"/>
                </a:endParaRPr>
              </a:p>
            </p:txBody>
          </p:sp>
        </p:grpSp>
        <p:sp>
          <p:nvSpPr>
            <p:cNvPr id="21" name="40 CuadroTexto"/>
            <p:cNvSpPr txBox="1">
              <a:spLocks/>
            </p:cNvSpPr>
            <p:nvPr/>
          </p:nvSpPr>
          <p:spPr>
            <a:xfrm>
              <a:off x="1360733" y="2364574"/>
              <a:ext cx="7277175" cy="523220"/>
            </a:xfrm>
            <a:prstGeom prst="rect">
              <a:avLst/>
            </a:prstGeom>
            <a:noFill/>
          </p:spPr>
          <p:txBody>
            <a:bodyPr wrap="square" rtlCol="0">
              <a:noAutofit/>
            </a:bodyPr>
            <a:lstStyle/>
            <a:p>
              <a:pPr eaLnBrk="0" fontAlgn="base" hangingPunct="0">
                <a:spcBef>
                  <a:spcPct val="0"/>
                </a:spcBef>
                <a:spcAft>
                  <a:spcPct val="0"/>
                </a:spcAft>
              </a:pPr>
              <a:r>
                <a:rPr lang="en-US" sz="1800" b="1" dirty="0" smtClean="0">
                  <a:ea typeface="ＭＳ Ｐゴシック" pitchFamily="1" charset="-128"/>
                </a:rPr>
                <a:t>Recommendation for Approval: Capital Expectations </a:t>
              </a:r>
              <a:endParaRPr lang="en-US" sz="1800" b="1" dirty="0">
                <a:ea typeface="ＭＳ Ｐゴシック" pitchFamily="1" charset="-128"/>
              </a:endParaRPr>
            </a:p>
          </p:txBody>
        </p:sp>
        <p:grpSp>
          <p:nvGrpSpPr>
            <p:cNvPr id="22" name="37 Grupo"/>
            <p:cNvGrpSpPr/>
            <p:nvPr/>
          </p:nvGrpSpPr>
          <p:grpSpPr>
            <a:xfrm>
              <a:off x="610291" y="2984542"/>
              <a:ext cx="640080" cy="640080"/>
              <a:chOff x="1554076" y="1086644"/>
              <a:chExt cx="792088" cy="792088"/>
            </a:xfrm>
            <a:solidFill>
              <a:schemeClr val="bg1">
                <a:lumMod val="75000"/>
              </a:schemeClr>
            </a:solidFill>
          </p:grpSpPr>
          <p:sp>
            <p:nvSpPr>
              <p:cNvPr id="23" name="38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24" name="39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a:solidFill>
                      <a:srgbClr val="FFFFFF"/>
                    </a:solidFill>
                    <a:ea typeface="ＭＳ Ｐゴシック" pitchFamily="1" charset="-128"/>
                  </a:rPr>
                  <a:t>4</a:t>
                </a:r>
              </a:p>
            </p:txBody>
          </p:sp>
        </p:grpSp>
        <p:sp>
          <p:nvSpPr>
            <p:cNvPr id="25" name="40 CuadroTexto"/>
            <p:cNvSpPr txBox="1">
              <a:spLocks/>
            </p:cNvSpPr>
            <p:nvPr/>
          </p:nvSpPr>
          <p:spPr>
            <a:xfrm>
              <a:off x="1371478" y="3087140"/>
              <a:ext cx="7162922" cy="523220"/>
            </a:xfrm>
            <a:prstGeom prst="rect">
              <a:avLst/>
            </a:prstGeom>
            <a:noFill/>
          </p:spPr>
          <p:txBody>
            <a:bodyPr wrap="square" rtlCol="0">
              <a:noAutofit/>
            </a:bodyPr>
            <a:lstStyle/>
            <a:p>
              <a:pPr eaLnBrk="0" fontAlgn="base" hangingPunct="0">
                <a:spcBef>
                  <a:spcPct val="0"/>
                </a:spcBef>
                <a:spcAft>
                  <a:spcPct val="0"/>
                </a:spcAft>
              </a:pPr>
              <a:r>
                <a:rPr lang="en-US" sz="1800" b="1" dirty="0" smtClean="0">
                  <a:solidFill>
                    <a:srgbClr val="FFFFFF"/>
                  </a:solidFill>
                  <a:ea typeface="ＭＳ Ｐゴシック" pitchFamily="1" charset="-128"/>
                </a:rPr>
                <a:t>Recommendation for Approval: Capital Policy (incl. CCP)</a:t>
              </a:r>
              <a:endParaRPr lang="en-US" sz="1800" b="1" dirty="0">
                <a:solidFill>
                  <a:srgbClr val="FFFFFF"/>
                </a:solidFill>
                <a:ea typeface="ＭＳ Ｐゴシック" pitchFamily="1" charset="-128"/>
              </a:endParaRPr>
            </a:p>
          </p:txBody>
        </p:sp>
        <p:sp>
          <p:nvSpPr>
            <p:cNvPr id="30" name="40 CuadroTexto"/>
            <p:cNvSpPr txBox="1">
              <a:spLocks/>
            </p:cNvSpPr>
            <p:nvPr/>
          </p:nvSpPr>
          <p:spPr>
            <a:xfrm>
              <a:off x="1385648" y="4057376"/>
              <a:ext cx="7277175" cy="523220"/>
            </a:xfrm>
            <a:prstGeom prst="rect">
              <a:avLst/>
            </a:prstGeom>
            <a:noFill/>
          </p:spPr>
          <p:txBody>
            <a:bodyPr wrap="square" rtlCol="0">
              <a:noAutofit/>
            </a:bodyPr>
            <a:lstStyle/>
            <a:p>
              <a:pPr eaLnBrk="0" fontAlgn="base" hangingPunct="0">
                <a:spcBef>
                  <a:spcPct val="0"/>
                </a:spcBef>
                <a:spcAft>
                  <a:spcPct val="0"/>
                </a:spcAft>
              </a:pPr>
              <a:r>
                <a:rPr lang="en-US" sz="2400" b="1" dirty="0" smtClean="0">
                  <a:solidFill>
                    <a:srgbClr val="FFFFFF"/>
                  </a:solidFill>
                  <a:ea typeface="ＭＳ Ｐゴシック" pitchFamily="1" charset="-128"/>
                </a:rPr>
                <a:t>Management Updates</a:t>
              </a:r>
              <a:endParaRPr lang="en-US" sz="2400" b="1" dirty="0">
                <a:solidFill>
                  <a:srgbClr val="FFFFFF"/>
                </a:solidFill>
                <a:ea typeface="ＭＳ Ｐゴシック" pitchFamily="1" charset="-128"/>
              </a:endParaRPr>
            </a:p>
          </p:txBody>
        </p:sp>
        <p:sp>
          <p:nvSpPr>
            <p:cNvPr id="36" name="35 Rectángulo redondeado"/>
            <p:cNvSpPr/>
            <p:nvPr/>
          </p:nvSpPr>
          <p:spPr>
            <a:xfrm>
              <a:off x="1066800" y="3742263"/>
              <a:ext cx="7333014"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endParaRPr lang="en-US" sz="2400" b="1" dirty="0">
                <a:solidFill>
                  <a:srgbClr val="FFFFFF"/>
                </a:solidFill>
                <a:ea typeface="ＭＳ Ｐゴシック" pitchFamily="1" charset="-128"/>
              </a:endParaRPr>
            </a:p>
          </p:txBody>
        </p:sp>
        <p:grpSp>
          <p:nvGrpSpPr>
            <p:cNvPr id="37" name="37 Grupo"/>
            <p:cNvGrpSpPr/>
            <p:nvPr/>
          </p:nvGrpSpPr>
          <p:grpSpPr>
            <a:xfrm>
              <a:off x="624036" y="3712565"/>
              <a:ext cx="640080" cy="640080"/>
              <a:chOff x="1554076" y="1086644"/>
              <a:chExt cx="792088" cy="792088"/>
            </a:xfrm>
            <a:solidFill>
              <a:schemeClr val="bg1">
                <a:lumMod val="75000"/>
              </a:schemeClr>
            </a:solidFill>
          </p:grpSpPr>
          <p:sp>
            <p:nvSpPr>
              <p:cNvPr id="38" name="38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39" name="39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rgbClr val="FFFFFF"/>
                    </a:solidFill>
                    <a:ea typeface="ＭＳ Ｐゴシック" pitchFamily="1" charset="-128"/>
                  </a:rPr>
                  <a:t>5</a:t>
                </a:r>
                <a:endParaRPr lang="en-US" sz="2000" b="1" dirty="0">
                  <a:solidFill>
                    <a:srgbClr val="FFFFFF"/>
                  </a:solidFill>
                  <a:ea typeface="ＭＳ Ｐゴシック" pitchFamily="1" charset="-128"/>
                </a:endParaRPr>
              </a:p>
            </p:txBody>
          </p:sp>
        </p:grpSp>
        <p:sp>
          <p:nvSpPr>
            <p:cNvPr id="40" name="40 CuadroTexto"/>
            <p:cNvSpPr txBox="1">
              <a:spLocks/>
            </p:cNvSpPr>
            <p:nvPr/>
          </p:nvSpPr>
          <p:spPr>
            <a:xfrm>
              <a:off x="1383352" y="3707816"/>
              <a:ext cx="6846248" cy="523220"/>
            </a:xfrm>
            <a:prstGeom prst="rect">
              <a:avLst/>
            </a:prstGeom>
            <a:noFill/>
          </p:spPr>
          <p:txBody>
            <a:bodyPr wrap="square" rtlCol="0">
              <a:noAutofit/>
            </a:bodyPr>
            <a:lstStyle/>
            <a:p>
              <a:r>
                <a:rPr lang="en-US" sz="1800" b="1" dirty="0">
                  <a:solidFill>
                    <a:schemeClr val="bg1"/>
                  </a:solidFill>
                </a:rPr>
                <a:t>Quarterly Capital Assessment (Q3</a:t>
              </a:r>
              <a:r>
                <a:rPr lang="en-US" sz="1800" b="1" dirty="0" smtClean="0">
                  <a:solidFill>
                    <a:schemeClr val="bg1"/>
                  </a:solidFill>
                </a:rPr>
                <a:t>) </a:t>
              </a:r>
              <a:r>
                <a:rPr lang="en-US" sz="1800" b="1" dirty="0">
                  <a:solidFill>
                    <a:schemeClr val="bg1"/>
                  </a:solidFill>
                </a:rPr>
                <a:t>and Monthly Pro Forma Report (12.31.2015)</a:t>
              </a:r>
              <a:r>
                <a:rPr lang="en-US" sz="1800" b="1" dirty="0" smtClean="0">
                  <a:solidFill>
                    <a:schemeClr val="bg1"/>
                  </a:solidFill>
                </a:rPr>
                <a:t> </a:t>
              </a:r>
            </a:p>
          </p:txBody>
        </p:sp>
        <p:sp>
          <p:nvSpPr>
            <p:cNvPr id="31" name="40 CuadroTexto"/>
            <p:cNvSpPr txBox="1">
              <a:spLocks/>
            </p:cNvSpPr>
            <p:nvPr/>
          </p:nvSpPr>
          <p:spPr>
            <a:xfrm>
              <a:off x="1372672" y="4822640"/>
              <a:ext cx="7277175" cy="523220"/>
            </a:xfrm>
            <a:prstGeom prst="rect">
              <a:avLst/>
            </a:prstGeom>
            <a:noFill/>
          </p:spPr>
          <p:txBody>
            <a:bodyPr wrap="square" rtlCol="0">
              <a:noAutofit/>
            </a:bodyPr>
            <a:lstStyle/>
            <a:p>
              <a:pPr eaLnBrk="0" fontAlgn="base" hangingPunct="0">
                <a:spcBef>
                  <a:spcPct val="0"/>
                </a:spcBef>
                <a:spcAft>
                  <a:spcPct val="0"/>
                </a:spcAft>
              </a:pPr>
              <a:r>
                <a:rPr lang="en-US" sz="2400" b="1" dirty="0" smtClean="0">
                  <a:solidFill>
                    <a:srgbClr val="FFFFFF"/>
                  </a:solidFill>
                  <a:ea typeface="ＭＳ Ｐゴシック" pitchFamily="1" charset="-128"/>
                </a:rPr>
                <a:t>Management Updates</a:t>
              </a:r>
              <a:endParaRPr lang="en-US" sz="2400" b="1" dirty="0">
                <a:solidFill>
                  <a:srgbClr val="FFFFFF"/>
                </a:solidFill>
                <a:ea typeface="ＭＳ Ｐゴシック" pitchFamily="1" charset="-128"/>
              </a:endParaRPr>
            </a:p>
          </p:txBody>
        </p:sp>
        <p:sp>
          <p:nvSpPr>
            <p:cNvPr id="32" name="35 Rectángulo redondeado"/>
            <p:cNvSpPr/>
            <p:nvPr/>
          </p:nvSpPr>
          <p:spPr>
            <a:xfrm>
              <a:off x="1053824" y="4468615"/>
              <a:ext cx="7333014"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endParaRPr lang="en-US" sz="2400" b="1" dirty="0">
                <a:solidFill>
                  <a:srgbClr val="FFFFFF"/>
                </a:solidFill>
                <a:ea typeface="ＭＳ Ｐゴシック" pitchFamily="1" charset="-128"/>
              </a:endParaRPr>
            </a:p>
          </p:txBody>
        </p:sp>
        <p:grpSp>
          <p:nvGrpSpPr>
            <p:cNvPr id="33" name="37 Grupo"/>
            <p:cNvGrpSpPr/>
            <p:nvPr/>
          </p:nvGrpSpPr>
          <p:grpSpPr>
            <a:xfrm>
              <a:off x="611060" y="4438917"/>
              <a:ext cx="640080" cy="640080"/>
              <a:chOff x="1554076" y="1086644"/>
              <a:chExt cx="792088" cy="792088"/>
            </a:xfrm>
            <a:solidFill>
              <a:schemeClr val="bg1">
                <a:lumMod val="75000"/>
              </a:schemeClr>
            </a:solidFill>
          </p:grpSpPr>
          <p:sp>
            <p:nvSpPr>
              <p:cNvPr id="34" name="38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35" name="39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a:solidFill>
                      <a:srgbClr val="FFFFFF"/>
                    </a:solidFill>
                    <a:ea typeface="ＭＳ Ｐゴシック" pitchFamily="1" charset="-128"/>
                  </a:rPr>
                  <a:t>6</a:t>
                </a:r>
              </a:p>
            </p:txBody>
          </p:sp>
        </p:grpSp>
        <p:sp>
          <p:nvSpPr>
            <p:cNvPr id="41" name="40 CuadroTexto"/>
            <p:cNvSpPr txBox="1">
              <a:spLocks/>
            </p:cNvSpPr>
            <p:nvPr/>
          </p:nvSpPr>
          <p:spPr>
            <a:xfrm>
              <a:off x="1370376" y="4434168"/>
              <a:ext cx="6846248" cy="523220"/>
            </a:xfrm>
            <a:prstGeom prst="rect">
              <a:avLst/>
            </a:prstGeom>
            <a:noFill/>
          </p:spPr>
          <p:txBody>
            <a:bodyPr wrap="square" rtlCol="0">
              <a:noAutofit/>
            </a:bodyPr>
            <a:lstStyle/>
            <a:p>
              <a:r>
                <a:rPr lang="en-US" sz="1800" b="1" dirty="0">
                  <a:solidFill>
                    <a:schemeClr val="bg1"/>
                  </a:solidFill>
                </a:rPr>
                <a:t>Capital Actions – Current Inventory and Forecasted Actions for </a:t>
              </a:r>
              <a:r>
                <a:rPr lang="en-US" sz="1800" b="1" dirty="0" smtClean="0">
                  <a:solidFill>
                    <a:schemeClr val="bg1"/>
                  </a:solidFill>
                </a:rPr>
                <a:t>CCA</a:t>
              </a:r>
              <a:r>
                <a:rPr lang="en-US" sz="1800" b="1" dirty="0">
                  <a:solidFill>
                    <a:schemeClr val="bg1"/>
                  </a:solidFill>
                  <a:ea typeface="ＭＳ Ｐゴシック" pitchFamily="1" charset="-128"/>
                </a:rPr>
                <a:t>R</a:t>
              </a:r>
            </a:p>
          </p:txBody>
        </p:sp>
        <p:sp>
          <p:nvSpPr>
            <p:cNvPr id="42" name="35 Rectángulo redondeado"/>
            <p:cNvSpPr/>
            <p:nvPr/>
          </p:nvSpPr>
          <p:spPr>
            <a:xfrm>
              <a:off x="1079760" y="5194967"/>
              <a:ext cx="7333014"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endParaRPr lang="en-US" sz="2400" b="1" dirty="0">
                <a:solidFill>
                  <a:srgbClr val="FFFFFF"/>
                </a:solidFill>
                <a:ea typeface="ＭＳ Ｐゴシック" pitchFamily="1" charset="-128"/>
              </a:endParaRPr>
            </a:p>
          </p:txBody>
        </p:sp>
        <p:grpSp>
          <p:nvGrpSpPr>
            <p:cNvPr id="43" name="37 Grupo"/>
            <p:cNvGrpSpPr/>
            <p:nvPr/>
          </p:nvGrpSpPr>
          <p:grpSpPr>
            <a:xfrm>
              <a:off x="636996" y="5165269"/>
              <a:ext cx="640080" cy="640080"/>
              <a:chOff x="1554076" y="1086644"/>
              <a:chExt cx="792088" cy="792088"/>
            </a:xfrm>
            <a:solidFill>
              <a:schemeClr val="bg1">
                <a:lumMod val="75000"/>
              </a:schemeClr>
            </a:solidFill>
          </p:grpSpPr>
          <p:sp>
            <p:nvSpPr>
              <p:cNvPr id="44" name="38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45" name="39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rgbClr val="FFFFFF"/>
                    </a:solidFill>
                    <a:ea typeface="ＭＳ Ｐゴシック" pitchFamily="1" charset="-128"/>
                  </a:rPr>
                  <a:t>7</a:t>
                </a:r>
                <a:endParaRPr lang="en-US" sz="2000" b="1" dirty="0">
                  <a:solidFill>
                    <a:srgbClr val="FFFFFF"/>
                  </a:solidFill>
                  <a:ea typeface="ＭＳ Ｐゴシック" pitchFamily="1" charset="-128"/>
                </a:endParaRPr>
              </a:p>
            </p:txBody>
          </p:sp>
        </p:grpSp>
        <p:sp>
          <p:nvSpPr>
            <p:cNvPr id="46" name="40 CuadroTexto"/>
            <p:cNvSpPr txBox="1">
              <a:spLocks/>
            </p:cNvSpPr>
            <p:nvPr/>
          </p:nvSpPr>
          <p:spPr>
            <a:xfrm>
              <a:off x="1396312" y="5296712"/>
              <a:ext cx="6846248" cy="523220"/>
            </a:xfrm>
            <a:prstGeom prst="rect">
              <a:avLst/>
            </a:prstGeom>
            <a:noFill/>
          </p:spPr>
          <p:txBody>
            <a:bodyPr wrap="square" rtlCol="0">
              <a:noAutofit/>
            </a:bodyPr>
            <a:lstStyle/>
            <a:p>
              <a:r>
                <a:rPr lang="en-US" sz="1800" b="1" dirty="0">
                  <a:solidFill>
                    <a:schemeClr val="bg1"/>
                  </a:solidFill>
                </a:rPr>
                <a:t>Non-Macro Strategic Assumptions for </a:t>
              </a:r>
              <a:r>
                <a:rPr lang="en-US" sz="1800" b="1" dirty="0" smtClean="0">
                  <a:solidFill>
                    <a:schemeClr val="bg1"/>
                  </a:solidFill>
                </a:rPr>
                <a:t>CCA</a:t>
              </a:r>
              <a:r>
                <a:rPr lang="en-US" sz="1800" b="1" dirty="0" smtClean="0">
                  <a:solidFill>
                    <a:schemeClr val="bg1"/>
                  </a:solidFill>
                  <a:ea typeface="ＭＳ Ｐゴシック" pitchFamily="1" charset="-128"/>
                </a:rPr>
                <a:t>R</a:t>
              </a:r>
              <a:endParaRPr lang="en-US" sz="1800" b="1" dirty="0">
                <a:solidFill>
                  <a:schemeClr val="bg1"/>
                </a:solidFill>
                <a:ea typeface="ＭＳ Ｐゴシック" pitchFamily="1" charset="-128"/>
              </a:endParaRPr>
            </a:p>
          </p:txBody>
        </p:sp>
      </p:grpSp>
    </p:spTree>
    <p:extLst>
      <p:ext uri="{BB962C8B-B14F-4D97-AF65-F5344CB8AC3E}">
        <p14:creationId xmlns:p14="http://schemas.microsoft.com/office/powerpoint/2010/main" val="11666564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48488"/>
            <a:ext cx="8890000" cy="461665"/>
          </a:xfrm>
          <a:prstGeom prst="rect">
            <a:avLst/>
          </a:prstGeom>
          <a:noFill/>
        </p:spPr>
        <p:txBody>
          <a:bodyPr wrap="square" rtlCol="0">
            <a:spAutoFit/>
          </a:bodyPr>
          <a:lstStyle/>
          <a:p>
            <a:r>
              <a:rPr lang="en-US" b="1" dirty="0" smtClean="0"/>
              <a:t>Comparative Summary</a:t>
            </a:r>
          </a:p>
        </p:txBody>
      </p:sp>
      <p:sp>
        <p:nvSpPr>
          <p:cNvPr id="4" name="Rectangle 18"/>
          <p:cNvSpPr>
            <a:spLocks noChangeArrowheads="1"/>
          </p:cNvSpPr>
          <p:nvPr/>
        </p:nvSpPr>
        <p:spPr bwMode="auto">
          <a:xfrm>
            <a:off x="409575" y="823913"/>
            <a:ext cx="8721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sz="1800" dirty="0">
              <a:solidFill>
                <a:srgbClr val="FF0000"/>
              </a:solidFill>
            </a:endParaRPr>
          </a:p>
        </p:txBody>
      </p:sp>
      <p:sp>
        <p:nvSpPr>
          <p:cNvPr id="18" name="TextBox 17"/>
          <p:cNvSpPr txBox="1"/>
          <p:nvPr/>
        </p:nvSpPr>
        <p:spPr>
          <a:xfrm>
            <a:off x="409574" y="683181"/>
            <a:ext cx="8353425" cy="307777"/>
          </a:xfrm>
          <a:prstGeom prst="rect">
            <a:avLst/>
          </a:prstGeom>
          <a:noFill/>
        </p:spPr>
        <p:txBody>
          <a:bodyPr wrap="square" rtlCol="0">
            <a:spAutoFit/>
          </a:bodyPr>
          <a:lstStyle/>
          <a:p>
            <a:r>
              <a:rPr lang="en-US" sz="1400" b="1" dirty="0" smtClean="0"/>
              <a:t>The “Planned Capital Hold” recommendation would set target levels at 11.0% for all key entities</a:t>
            </a:r>
          </a:p>
        </p:txBody>
      </p:sp>
      <p:sp>
        <p:nvSpPr>
          <p:cNvPr id="11" name="Content Placeholder 5"/>
          <p:cNvSpPr txBox="1">
            <a:spLocks/>
          </p:cNvSpPr>
          <p:nvPr/>
        </p:nvSpPr>
        <p:spPr>
          <a:xfrm>
            <a:off x="5622879" y="1614509"/>
            <a:ext cx="3384644" cy="1442589"/>
          </a:xfrm>
          <a:prstGeom prst="rect">
            <a:avLst/>
          </a:prstGeom>
          <a:noFill/>
          <a:ln>
            <a:solidFill>
              <a:schemeClr val="bg1">
                <a:lumMod val="65000"/>
              </a:schemeClr>
            </a:solidFill>
          </a:ln>
        </p:spPr>
        <p:txBody>
          <a:bodyPr lIns="0" rIns="0"/>
          <a:lstStyle>
            <a:lvl1pPr marL="153988" indent="-153988" algn="l" rtl="0" eaLnBrk="1" fontAlgn="base" hangingPunct="1">
              <a:spcBef>
                <a:spcPct val="20000"/>
              </a:spcBef>
              <a:spcAft>
                <a:spcPct val="0"/>
              </a:spcAft>
              <a:defRPr sz="1800">
                <a:solidFill>
                  <a:srgbClr val="FF0000"/>
                </a:solidFill>
                <a:latin typeface="+mn-lt"/>
                <a:ea typeface="+mn-ea"/>
                <a:cs typeface="+mn-cs"/>
              </a:defRPr>
            </a:lvl1pPr>
            <a:lvl2pPr marL="228600" indent="-228600" algn="l" rtl="0" eaLnBrk="1" fontAlgn="base" hangingPunct="1">
              <a:lnSpc>
                <a:spcPct val="100000"/>
              </a:lnSpc>
              <a:spcBef>
                <a:spcPts val="400"/>
              </a:spcBef>
              <a:spcAft>
                <a:spcPct val="0"/>
              </a:spcAft>
              <a:buClr>
                <a:schemeClr val="tx1"/>
              </a:buClr>
              <a:buFont typeface="Wingdings" pitchFamily="2" charset="2"/>
              <a:buChar char="§"/>
              <a:defRPr sz="1800">
                <a:solidFill>
                  <a:srgbClr val="999999"/>
                </a:solidFill>
                <a:latin typeface="Arial" charset="0"/>
                <a:ea typeface="+mn-ea"/>
                <a:cs typeface="+mn-cs"/>
              </a:defRPr>
            </a:lvl2pPr>
            <a:lvl3pPr marL="342900" indent="-171450" algn="l" rtl="0" eaLnBrk="1" fontAlgn="base" hangingPunct="1">
              <a:lnSpc>
                <a:spcPct val="100000"/>
              </a:lnSpc>
              <a:spcBef>
                <a:spcPts val="400"/>
              </a:spcBef>
              <a:spcAft>
                <a:spcPct val="0"/>
              </a:spcAft>
              <a:buClr>
                <a:schemeClr val="tx1"/>
              </a:buClr>
              <a:buChar char="•"/>
              <a:defRPr sz="1600">
                <a:solidFill>
                  <a:srgbClr val="999999"/>
                </a:solidFill>
                <a:latin typeface="Arial" charset="0"/>
                <a:ea typeface="+mn-ea"/>
                <a:cs typeface="+mn-cs"/>
              </a:defRPr>
            </a:lvl3pPr>
            <a:lvl4pPr marL="514350" indent="-171450" algn="l" rtl="0" eaLnBrk="1" fontAlgn="base" hangingPunct="1">
              <a:lnSpc>
                <a:spcPct val="100000"/>
              </a:lnSpc>
              <a:spcBef>
                <a:spcPts val="400"/>
              </a:spcBef>
              <a:spcAft>
                <a:spcPct val="0"/>
              </a:spcAft>
              <a:buClr>
                <a:schemeClr val="tx1"/>
              </a:buClr>
              <a:buChar char="–"/>
              <a:defRPr sz="1400">
                <a:solidFill>
                  <a:srgbClr val="999999"/>
                </a:solidFill>
                <a:latin typeface="Arial" charset="0"/>
                <a:ea typeface="+mn-ea"/>
                <a:cs typeface="+mn-cs"/>
              </a:defRPr>
            </a:lvl4pPr>
            <a:lvl5pPr marL="685800" indent="-171450" algn="l" rtl="0" eaLnBrk="1" fontAlgn="base" hangingPunct="1">
              <a:lnSpc>
                <a:spcPct val="100000"/>
              </a:lnSpc>
              <a:spcBef>
                <a:spcPts val="400"/>
              </a:spcBef>
              <a:spcAft>
                <a:spcPct val="0"/>
              </a:spcAft>
              <a:buClr>
                <a:schemeClr val="tx1"/>
              </a:buClr>
              <a:buFont typeface="Arial" pitchFamily="34" charset="0"/>
              <a:buChar char="•"/>
              <a:defRPr sz="1400">
                <a:solidFill>
                  <a:schemeClr val="bg2"/>
                </a:solidFill>
                <a:latin typeface="Arial" charset="0"/>
                <a:ea typeface="+mn-ea"/>
                <a:cs typeface="+mn-cs"/>
              </a:defRPr>
            </a:lvl5pPr>
            <a:lvl6pPr marL="2227263" indent="-228600" algn="l" rtl="0" eaLnBrk="1" fontAlgn="base" hangingPunct="1">
              <a:spcBef>
                <a:spcPct val="20000"/>
              </a:spcBef>
              <a:spcAft>
                <a:spcPct val="0"/>
              </a:spcAft>
              <a:defRPr sz="1600">
                <a:solidFill>
                  <a:schemeClr val="tx1"/>
                </a:solidFill>
                <a:latin typeface="Arial" charset="0"/>
                <a:ea typeface="+mn-ea"/>
                <a:cs typeface="+mn-cs"/>
              </a:defRPr>
            </a:lvl6pPr>
            <a:lvl7pPr marL="2684463" indent="-228600" algn="l" rtl="0" eaLnBrk="1" fontAlgn="base" hangingPunct="1">
              <a:spcBef>
                <a:spcPct val="20000"/>
              </a:spcBef>
              <a:spcAft>
                <a:spcPct val="0"/>
              </a:spcAft>
              <a:defRPr sz="1600">
                <a:solidFill>
                  <a:schemeClr val="tx1"/>
                </a:solidFill>
                <a:latin typeface="Arial" charset="0"/>
                <a:ea typeface="+mn-ea"/>
                <a:cs typeface="+mn-cs"/>
              </a:defRPr>
            </a:lvl7pPr>
            <a:lvl8pPr marL="3141663" indent="-228600" algn="l" rtl="0" eaLnBrk="1" fontAlgn="base" hangingPunct="1">
              <a:spcBef>
                <a:spcPct val="20000"/>
              </a:spcBef>
              <a:spcAft>
                <a:spcPct val="0"/>
              </a:spcAft>
              <a:defRPr sz="1600">
                <a:solidFill>
                  <a:schemeClr val="tx1"/>
                </a:solidFill>
                <a:latin typeface="Arial" charset="0"/>
                <a:ea typeface="+mn-ea"/>
                <a:cs typeface="+mn-cs"/>
              </a:defRPr>
            </a:lvl8pPr>
            <a:lvl9pPr marL="3598863" indent="-228600" algn="l" rtl="0" eaLnBrk="1" fontAlgn="base" hangingPunct="1">
              <a:spcBef>
                <a:spcPct val="20000"/>
              </a:spcBef>
              <a:spcAft>
                <a:spcPct val="0"/>
              </a:spcAft>
              <a:defRPr sz="1600">
                <a:solidFill>
                  <a:schemeClr val="tx1"/>
                </a:solidFill>
                <a:latin typeface="Arial" charset="0"/>
                <a:ea typeface="+mn-ea"/>
                <a:cs typeface="+mn-cs"/>
              </a:defRPr>
            </a:lvl9pPr>
          </a:lstStyle>
          <a:p>
            <a:pPr marL="0" indent="0" eaLnBrk="0" hangingPunct="0">
              <a:spcBef>
                <a:spcPts val="600"/>
              </a:spcBef>
              <a:spcAft>
                <a:spcPts val="600"/>
              </a:spcAft>
            </a:pPr>
            <a:r>
              <a:rPr lang="en-US" sz="1300" b="1" u="sng" kern="0" dirty="0" smtClean="0">
                <a:solidFill>
                  <a:schemeClr val="tx1"/>
                </a:solidFill>
                <a:latin typeface="Arial" charset="0"/>
                <a:ea typeface="ＭＳ Ｐゴシック" pitchFamily="-112" charset="-128"/>
                <a:cs typeface="ＭＳ Ｐゴシック" pitchFamily="-112" charset="-128"/>
              </a:rPr>
              <a:t>Planned Capital Hold</a:t>
            </a:r>
          </a:p>
          <a:p>
            <a:pPr marL="285750" indent="-285750" eaLnBrk="0" hangingPunct="0">
              <a:spcBef>
                <a:spcPts val="0"/>
              </a:spcBef>
              <a:spcAft>
                <a:spcPts val="600"/>
              </a:spcAft>
              <a:buFont typeface="Arial" panose="020B0604020202020204" pitchFamily="34" charset="0"/>
              <a:buChar char="•"/>
            </a:pPr>
            <a:r>
              <a:rPr lang="en-US" sz="1300" b="1" kern="0" dirty="0">
                <a:solidFill>
                  <a:schemeClr val="tx1"/>
                </a:solidFill>
                <a:latin typeface="Arial" charset="0"/>
                <a:ea typeface="ＭＳ Ｐゴシック" pitchFamily="-112" charset="-128"/>
                <a:cs typeface="ＭＳ Ｐゴシック" pitchFamily="-112" charset="-128"/>
              </a:rPr>
              <a:t>Includes qualitative management adjustment amount</a:t>
            </a:r>
            <a:endParaRPr lang="en-US" sz="1300" b="1" i="1" u="sng" kern="0" dirty="0">
              <a:solidFill>
                <a:schemeClr val="tx1"/>
              </a:solidFill>
              <a:latin typeface="Arial" charset="0"/>
              <a:ea typeface="ＭＳ Ｐゴシック" pitchFamily="-112" charset="-128"/>
              <a:cs typeface="ＭＳ Ｐゴシック" pitchFamily="-112" charset="-128"/>
            </a:endParaRPr>
          </a:p>
          <a:p>
            <a:pPr marL="0" indent="0" eaLnBrk="0" hangingPunct="0">
              <a:spcBef>
                <a:spcPts val="600"/>
              </a:spcBef>
              <a:spcAft>
                <a:spcPts val="600"/>
              </a:spcAft>
            </a:pPr>
            <a:r>
              <a:rPr lang="en-US" sz="1300" b="1" u="sng" kern="0" dirty="0" smtClean="0">
                <a:solidFill>
                  <a:schemeClr val="tx1"/>
                </a:solidFill>
                <a:latin typeface="Arial" charset="0"/>
                <a:ea typeface="ＭＳ Ｐゴシック" pitchFamily="-112" charset="-128"/>
                <a:cs typeface="ＭＳ Ｐゴシック" pitchFamily="-112" charset="-128"/>
              </a:rPr>
              <a:t>BAU Minimum</a:t>
            </a:r>
          </a:p>
          <a:p>
            <a:pPr marL="285750" indent="-285750" eaLnBrk="0" hangingPunct="0">
              <a:spcBef>
                <a:spcPts val="0"/>
              </a:spcBef>
              <a:spcAft>
                <a:spcPts val="600"/>
              </a:spcAft>
              <a:buFont typeface="Arial" panose="020B0604020202020204" pitchFamily="34" charset="0"/>
              <a:buChar char="•"/>
            </a:pPr>
            <a:r>
              <a:rPr lang="en-US" sz="1300" b="1" kern="0" dirty="0" smtClean="0">
                <a:solidFill>
                  <a:schemeClr val="tx1"/>
                </a:solidFill>
                <a:latin typeface="Arial" charset="0"/>
                <a:ea typeface="ＭＳ Ｐゴシック" pitchFamily="-112" charset="-128"/>
                <a:cs typeface="ＭＳ Ｐゴシック" pitchFamily="-112" charset="-128"/>
              </a:rPr>
              <a:t>Driven by previous stress test results</a:t>
            </a:r>
          </a:p>
        </p:txBody>
      </p:sp>
      <p:graphicFrame>
        <p:nvGraphicFramePr>
          <p:cNvPr id="13" name="Chart 12"/>
          <p:cNvGraphicFramePr/>
          <p:nvPr>
            <p:extLst>
              <p:ext uri="{D42A27DB-BD31-4B8C-83A1-F6EECF244321}">
                <p14:modId xmlns:p14="http://schemas.microsoft.com/office/powerpoint/2010/main" val="242448211"/>
              </p:ext>
            </p:extLst>
          </p:nvPr>
        </p:nvGraphicFramePr>
        <p:xfrm>
          <a:off x="254000" y="1378412"/>
          <a:ext cx="5054979" cy="491320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3903254" y="5202144"/>
            <a:ext cx="1815155" cy="276999"/>
          </a:xfrm>
          <a:prstGeom prst="rect">
            <a:avLst/>
          </a:prstGeom>
          <a:noFill/>
        </p:spPr>
        <p:txBody>
          <a:bodyPr wrap="square" rtlCol="0">
            <a:spAutoFit/>
          </a:bodyPr>
          <a:lstStyle/>
          <a:p>
            <a:r>
              <a:rPr lang="en-US" sz="1200" dirty="0" smtClean="0"/>
              <a:t>Planned Capital Hold</a:t>
            </a:r>
            <a:endParaRPr lang="en-US" sz="1200" dirty="0"/>
          </a:p>
        </p:txBody>
      </p:sp>
      <p:sp>
        <p:nvSpPr>
          <p:cNvPr id="19" name="TextBox 18"/>
          <p:cNvSpPr txBox="1"/>
          <p:nvPr/>
        </p:nvSpPr>
        <p:spPr>
          <a:xfrm>
            <a:off x="3905526" y="5849911"/>
            <a:ext cx="1815155" cy="276999"/>
          </a:xfrm>
          <a:prstGeom prst="rect">
            <a:avLst/>
          </a:prstGeom>
          <a:noFill/>
        </p:spPr>
        <p:txBody>
          <a:bodyPr wrap="square" rtlCol="0">
            <a:spAutoFit/>
          </a:bodyPr>
          <a:lstStyle/>
          <a:p>
            <a:r>
              <a:rPr lang="en-US" sz="1200" dirty="0" smtClean="0"/>
              <a:t>Post-Stress Minimum</a:t>
            </a:r>
            <a:endParaRPr lang="en-US" sz="1200" dirty="0"/>
          </a:p>
        </p:txBody>
      </p:sp>
      <p:sp>
        <p:nvSpPr>
          <p:cNvPr id="6" name="TextBox 5"/>
          <p:cNvSpPr txBox="1"/>
          <p:nvPr/>
        </p:nvSpPr>
        <p:spPr>
          <a:xfrm>
            <a:off x="1093070" y="1448700"/>
            <a:ext cx="1101055" cy="307777"/>
          </a:xfrm>
          <a:prstGeom prst="rect">
            <a:avLst/>
          </a:prstGeom>
          <a:noFill/>
        </p:spPr>
        <p:txBody>
          <a:bodyPr wrap="square" rtlCol="0">
            <a:spAutoFit/>
          </a:bodyPr>
          <a:lstStyle/>
          <a:p>
            <a:pPr algn="ctr"/>
            <a:r>
              <a:rPr lang="en-US" sz="1400" b="1" dirty="0" smtClean="0"/>
              <a:t>11.0%</a:t>
            </a:r>
            <a:endParaRPr lang="en-US" sz="1400" b="1" dirty="0"/>
          </a:p>
        </p:txBody>
      </p:sp>
      <p:sp>
        <p:nvSpPr>
          <p:cNvPr id="20" name="TextBox 19"/>
          <p:cNvSpPr txBox="1"/>
          <p:nvPr/>
        </p:nvSpPr>
        <p:spPr>
          <a:xfrm>
            <a:off x="2542028" y="1460620"/>
            <a:ext cx="1101055" cy="307777"/>
          </a:xfrm>
          <a:prstGeom prst="rect">
            <a:avLst/>
          </a:prstGeom>
          <a:noFill/>
        </p:spPr>
        <p:txBody>
          <a:bodyPr wrap="square" rtlCol="0">
            <a:spAutoFit/>
          </a:bodyPr>
          <a:lstStyle/>
          <a:p>
            <a:pPr algn="ctr"/>
            <a:r>
              <a:rPr lang="en-US" sz="1400" b="1" dirty="0" smtClean="0"/>
              <a:t>11.0%</a:t>
            </a:r>
            <a:endParaRPr lang="en-US" sz="1400" b="1" dirty="0"/>
          </a:p>
        </p:txBody>
      </p:sp>
      <p:sp>
        <p:nvSpPr>
          <p:cNvPr id="21" name="TextBox 20"/>
          <p:cNvSpPr txBox="1"/>
          <p:nvPr/>
        </p:nvSpPr>
        <p:spPr>
          <a:xfrm>
            <a:off x="3946470" y="1451197"/>
            <a:ext cx="1101055" cy="307777"/>
          </a:xfrm>
          <a:prstGeom prst="rect">
            <a:avLst/>
          </a:prstGeom>
          <a:noFill/>
        </p:spPr>
        <p:txBody>
          <a:bodyPr wrap="square" rtlCol="0">
            <a:spAutoFit/>
          </a:bodyPr>
          <a:lstStyle/>
          <a:p>
            <a:pPr algn="ctr"/>
            <a:r>
              <a:rPr lang="en-US" sz="1400" b="1" dirty="0" smtClean="0"/>
              <a:t>11.0%</a:t>
            </a:r>
            <a:endParaRPr lang="en-US" sz="1400" b="1" dirty="0"/>
          </a:p>
        </p:txBody>
      </p:sp>
      <p:sp>
        <p:nvSpPr>
          <p:cNvPr id="10" name="Right Brace 9"/>
          <p:cNvSpPr/>
          <p:nvPr/>
        </p:nvSpPr>
        <p:spPr>
          <a:xfrm>
            <a:off x="5172501" y="3166280"/>
            <a:ext cx="327547" cy="178785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2" name="Right Brace 21"/>
          <p:cNvSpPr/>
          <p:nvPr/>
        </p:nvSpPr>
        <p:spPr>
          <a:xfrm>
            <a:off x="5188421" y="1758974"/>
            <a:ext cx="327547" cy="136860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3" name="Content Placeholder 5"/>
          <p:cNvSpPr txBox="1">
            <a:spLocks/>
          </p:cNvSpPr>
          <p:nvPr/>
        </p:nvSpPr>
        <p:spPr>
          <a:xfrm>
            <a:off x="5622879" y="3165508"/>
            <a:ext cx="3275461" cy="2030025"/>
          </a:xfrm>
          <a:prstGeom prst="rect">
            <a:avLst/>
          </a:prstGeom>
          <a:noFill/>
          <a:ln>
            <a:solidFill>
              <a:schemeClr val="bg1">
                <a:lumMod val="65000"/>
              </a:schemeClr>
            </a:solidFill>
          </a:ln>
        </p:spPr>
        <p:txBody>
          <a:bodyPr lIns="0" rIns="0"/>
          <a:lstStyle>
            <a:lvl1pPr marL="153988" indent="-153988" algn="l" rtl="0" eaLnBrk="1" fontAlgn="base" hangingPunct="1">
              <a:spcBef>
                <a:spcPct val="20000"/>
              </a:spcBef>
              <a:spcAft>
                <a:spcPct val="0"/>
              </a:spcAft>
              <a:defRPr sz="1800">
                <a:solidFill>
                  <a:srgbClr val="FF0000"/>
                </a:solidFill>
                <a:latin typeface="+mn-lt"/>
                <a:ea typeface="+mn-ea"/>
                <a:cs typeface="+mn-cs"/>
              </a:defRPr>
            </a:lvl1pPr>
            <a:lvl2pPr marL="228600" indent="-228600" algn="l" rtl="0" eaLnBrk="1" fontAlgn="base" hangingPunct="1">
              <a:lnSpc>
                <a:spcPct val="100000"/>
              </a:lnSpc>
              <a:spcBef>
                <a:spcPts val="400"/>
              </a:spcBef>
              <a:spcAft>
                <a:spcPct val="0"/>
              </a:spcAft>
              <a:buClr>
                <a:schemeClr val="tx1"/>
              </a:buClr>
              <a:buFont typeface="Wingdings" pitchFamily="2" charset="2"/>
              <a:buChar char="§"/>
              <a:defRPr sz="1800">
                <a:solidFill>
                  <a:srgbClr val="999999"/>
                </a:solidFill>
                <a:latin typeface="Arial" charset="0"/>
                <a:ea typeface="+mn-ea"/>
                <a:cs typeface="+mn-cs"/>
              </a:defRPr>
            </a:lvl2pPr>
            <a:lvl3pPr marL="342900" indent="-171450" algn="l" rtl="0" eaLnBrk="1" fontAlgn="base" hangingPunct="1">
              <a:lnSpc>
                <a:spcPct val="100000"/>
              </a:lnSpc>
              <a:spcBef>
                <a:spcPts val="400"/>
              </a:spcBef>
              <a:spcAft>
                <a:spcPct val="0"/>
              </a:spcAft>
              <a:buClr>
                <a:schemeClr val="tx1"/>
              </a:buClr>
              <a:buChar char="•"/>
              <a:defRPr sz="1600">
                <a:solidFill>
                  <a:srgbClr val="999999"/>
                </a:solidFill>
                <a:latin typeface="Arial" charset="0"/>
                <a:ea typeface="+mn-ea"/>
                <a:cs typeface="+mn-cs"/>
              </a:defRPr>
            </a:lvl3pPr>
            <a:lvl4pPr marL="514350" indent="-171450" algn="l" rtl="0" eaLnBrk="1" fontAlgn="base" hangingPunct="1">
              <a:lnSpc>
                <a:spcPct val="100000"/>
              </a:lnSpc>
              <a:spcBef>
                <a:spcPts val="400"/>
              </a:spcBef>
              <a:spcAft>
                <a:spcPct val="0"/>
              </a:spcAft>
              <a:buClr>
                <a:schemeClr val="tx1"/>
              </a:buClr>
              <a:buChar char="–"/>
              <a:defRPr sz="1400">
                <a:solidFill>
                  <a:srgbClr val="999999"/>
                </a:solidFill>
                <a:latin typeface="Arial" charset="0"/>
                <a:ea typeface="+mn-ea"/>
                <a:cs typeface="+mn-cs"/>
              </a:defRPr>
            </a:lvl4pPr>
            <a:lvl5pPr marL="685800" indent="-171450" algn="l" rtl="0" eaLnBrk="1" fontAlgn="base" hangingPunct="1">
              <a:lnSpc>
                <a:spcPct val="100000"/>
              </a:lnSpc>
              <a:spcBef>
                <a:spcPts val="400"/>
              </a:spcBef>
              <a:spcAft>
                <a:spcPct val="0"/>
              </a:spcAft>
              <a:buClr>
                <a:schemeClr val="tx1"/>
              </a:buClr>
              <a:buFont typeface="Arial" pitchFamily="34" charset="0"/>
              <a:buChar char="•"/>
              <a:defRPr sz="1400">
                <a:solidFill>
                  <a:schemeClr val="bg2"/>
                </a:solidFill>
                <a:latin typeface="Arial" charset="0"/>
                <a:ea typeface="+mn-ea"/>
                <a:cs typeface="+mn-cs"/>
              </a:defRPr>
            </a:lvl5pPr>
            <a:lvl6pPr marL="2227263" indent="-228600" algn="l" rtl="0" eaLnBrk="1" fontAlgn="base" hangingPunct="1">
              <a:spcBef>
                <a:spcPct val="20000"/>
              </a:spcBef>
              <a:spcAft>
                <a:spcPct val="0"/>
              </a:spcAft>
              <a:defRPr sz="1600">
                <a:solidFill>
                  <a:schemeClr val="tx1"/>
                </a:solidFill>
                <a:latin typeface="Arial" charset="0"/>
                <a:ea typeface="+mn-ea"/>
                <a:cs typeface="+mn-cs"/>
              </a:defRPr>
            </a:lvl6pPr>
            <a:lvl7pPr marL="2684463" indent="-228600" algn="l" rtl="0" eaLnBrk="1" fontAlgn="base" hangingPunct="1">
              <a:spcBef>
                <a:spcPct val="20000"/>
              </a:spcBef>
              <a:spcAft>
                <a:spcPct val="0"/>
              </a:spcAft>
              <a:defRPr sz="1600">
                <a:solidFill>
                  <a:schemeClr val="tx1"/>
                </a:solidFill>
                <a:latin typeface="Arial" charset="0"/>
                <a:ea typeface="+mn-ea"/>
                <a:cs typeface="+mn-cs"/>
              </a:defRPr>
            </a:lvl7pPr>
            <a:lvl8pPr marL="3141663" indent="-228600" algn="l" rtl="0" eaLnBrk="1" fontAlgn="base" hangingPunct="1">
              <a:spcBef>
                <a:spcPct val="20000"/>
              </a:spcBef>
              <a:spcAft>
                <a:spcPct val="0"/>
              </a:spcAft>
              <a:defRPr sz="1600">
                <a:solidFill>
                  <a:schemeClr val="tx1"/>
                </a:solidFill>
                <a:latin typeface="Arial" charset="0"/>
                <a:ea typeface="+mn-ea"/>
                <a:cs typeface="+mn-cs"/>
              </a:defRPr>
            </a:lvl8pPr>
            <a:lvl9pPr marL="3598863" indent="-228600" algn="l" rtl="0" eaLnBrk="1" fontAlgn="base" hangingPunct="1">
              <a:spcBef>
                <a:spcPct val="20000"/>
              </a:spcBef>
              <a:spcAft>
                <a:spcPct val="0"/>
              </a:spcAft>
              <a:defRPr sz="1600">
                <a:solidFill>
                  <a:schemeClr val="tx1"/>
                </a:solidFill>
                <a:latin typeface="Arial" charset="0"/>
                <a:ea typeface="+mn-ea"/>
                <a:cs typeface="+mn-cs"/>
              </a:defRPr>
            </a:lvl9pPr>
          </a:lstStyle>
          <a:p>
            <a:pPr marL="0" indent="0" eaLnBrk="0" hangingPunct="0">
              <a:spcBef>
                <a:spcPts val="600"/>
              </a:spcBef>
              <a:spcAft>
                <a:spcPts val="600"/>
              </a:spcAft>
            </a:pPr>
            <a:r>
              <a:rPr lang="en-US" sz="1300" b="1" u="sng" kern="0" dirty="0" smtClean="0">
                <a:solidFill>
                  <a:schemeClr val="tx1"/>
                </a:solidFill>
                <a:latin typeface="Arial" charset="0"/>
                <a:ea typeface="ＭＳ Ｐゴシック" pitchFamily="-112" charset="-128"/>
                <a:cs typeface="ＭＳ Ｐゴシック" pitchFamily="-112" charset="-128"/>
              </a:rPr>
              <a:t>Post-Stress Minimum</a:t>
            </a:r>
          </a:p>
          <a:p>
            <a:pPr marL="0" indent="0" eaLnBrk="0" hangingPunct="0">
              <a:spcBef>
                <a:spcPts val="0"/>
              </a:spcBef>
              <a:spcAft>
                <a:spcPts val="600"/>
              </a:spcAft>
            </a:pPr>
            <a:r>
              <a:rPr lang="en-US" sz="1300" b="1" kern="0" dirty="0" smtClean="0">
                <a:solidFill>
                  <a:schemeClr val="tx1"/>
                </a:solidFill>
                <a:latin typeface="Arial" charset="0"/>
                <a:ea typeface="ＭＳ Ｐゴシック" pitchFamily="-112" charset="-128"/>
                <a:cs typeface="ＭＳ Ｐゴシック" pitchFamily="-112" charset="-128"/>
              </a:rPr>
              <a:t>Incorporates estimation of capital levels needed to maintain access to key sources of funding through stress</a:t>
            </a:r>
          </a:p>
          <a:p>
            <a:pPr marL="285750" indent="-285750" eaLnBrk="0" hangingPunct="0">
              <a:spcBef>
                <a:spcPts val="0"/>
              </a:spcBef>
              <a:spcAft>
                <a:spcPts val="600"/>
              </a:spcAft>
              <a:buFont typeface="Arial" panose="020B0604020202020204" pitchFamily="34" charset="0"/>
              <a:buChar char="•"/>
            </a:pPr>
            <a:r>
              <a:rPr lang="en-US" sz="1300" b="1" kern="0" dirty="0" smtClean="0">
                <a:solidFill>
                  <a:schemeClr val="tx1"/>
                </a:solidFill>
                <a:latin typeface="Arial" charset="0"/>
                <a:ea typeface="ＭＳ Ｐゴシック" pitchFamily="-112" charset="-128"/>
                <a:cs typeface="ＭＳ Ｐゴシック" pitchFamily="-112" charset="-128"/>
              </a:rPr>
              <a:t>SBNA – Depositors, FHLB</a:t>
            </a:r>
          </a:p>
          <a:p>
            <a:pPr marL="285750" indent="-285750" eaLnBrk="0" hangingPunct="0">
              <a:spcBef>
                <a:spcPts val="0"/>
              </a:spcBef>
              <a:spcAft>
                <a:spcPts val="600"/>
              </a:spcAft>
              <a:buFont typeface="Arial" panose="020B0604020202020204" pitchFamily="34" charset="0"/>
              <a:buChar char="•"/>
            </a:pPr>
            <a:r>
              <a:rPr lang="en-US" sz="1300" b="1" kern="0" dirty="0" smtClean="0">
                <a:solidFill>
                  <a:schemeClr val="tx1"/>
                </a:solidFill>
                <a:latin typeface="Arial" charset="0"/>
                <a:ea typeface="ＭＳ Ｐゴシック" pitchFamily="-112" charset="-128"/>
                <a:cs typeface="ＭＳ Ｐゴシック" pitchFamily="-112" charset="-128"/>
              </a:rPr>
              <a:t>SCUSA – Structured finance and warehouse lines</a:t>
            </a:r>
          </a:p>
          <a:p>
            <a:pPr marL="285750" indent="-285750" eaLnBrk="0" hangingPunct="0">
              <a:spcBef>
                <a:spcPts val="0"/>
              </a:spcBef>
              <a:spcAft>
                <a:spcPts val="600"/>
              </a:spcAft>
              <a:buFont typeface="Arial" panose="020B0604020202020204" pitchFamily="34" charset="0"/>
              <a:buChar char="•"/>
            </a:pPr>
            <a:r>
              <a:rPr lang="en-US" sz="1300" b="1" kern="0" dirty="0" smtClean="0">
                <a:solidFill>
                  <a:schemeClr val="tx1"/>
                </a:solidFill>
                <a:latin typeface="Arial" charset="0"/>
                <a:ea typeface="ＭＳ Ｐゴシック" pitchFamily="-112" charset="-128"/>
                <a:cs typeface="ＭＳ Ｐゴシック" pitchFamily="-112" charset="-128"/>
              </a:rPr>
              <a:t>SHUSA – All of above</a:t>
            </a:r>
          </a:p>
        </p:txBody>
      </p:sp>
      <p:sp>
        <p:nvSpPr>
          <p:cNvPr id="25" name="TextBox 24"/>
          <p:cNvSpPr txBox="1"/>
          <p:nvPr/>
        </p:nvSpPr>
        <p:spPr>
          <a:xfrm>
            <a:off x="3903253" y="5503888"/>
            <a:ext cx="1815155" cy="276999"/>
          </a:xfrm>
          <a:prstGeom prst="rect">
            <a:avLst/>
          </a:prstGeom>
          <a:noFill/>
        </p:spPr>
        <p:txBody>
          <a:bodyPr wrap="square" rtlCol="0">
            <a:spAutoFit/>
          </a:bodyPr>
          <a:lstStyle/>
          <a:p>
            <a:r>
              <a:rPr lang="en-US" sz="1200" dirty="0" smtClean="0"/>
              <a:t>BAU Minimum</a:t>
            </a:r>
            <a:endParaRPr lang="en-US" sz="1200" dirty="0"/>
          </a:p>
        </p:txBody>
      </p:sp>
      <p:cxnSp>
        <p:nvCxnSpPr>
          <p:cNvPr id="5" name="Straight Connector 4"/>
          <p:cNvCxnSpPr/>
          <p:nvPr/>
        </p:nvCxnSpPr>
        <p:spPr>
          <a:xfrm>
            <a:off x="1342417" y="1773931"/>
            <a:ext cx="700392"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342417" y="1986815"/>
            <a:ext cx="700392" cy="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1342417" y="3057098"/>
            <a:ext cx="700392"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2742359" y="1773931"/>
            <a:ext cx="700392"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183535" y="1758974"/>
            <a:ext cx="700392"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2742359" y="1912236"/>
            <a:ext cx="700392" cy="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4193263" y="2226764"/>
            <a:ext cx="700392" cy="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2742359" y="3046741"/>
            <a:ext cx="700392"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4193263" y="3166280"/>
            <a:ext cx="700392"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3202861" y="5340643"/>
            <a:ext cx="700392"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3205134" y="5642387"/>
            <a:ext cx="700392" cy="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3205134" y="5988410"/>
            <a:ext cx="700392"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1345660" y="3647243"/>
            <a:ext cx="700392" cy="0"/>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3905526" y="6124041"/>
            <a:ext cx="1815155" cy="276999"/>
          </a:xfrm>
          <a:prstGeom prst="rect">
            <a:avLst/>
          </a:prstGeom>
          <a:noFill/>
        </p:spPr>
        <p:txBody>
          <a:bodyPr wrap="square" rtlCol="0">
            <a:spAutoFit/>
          </a:bodyPr>
          <a:lstStyle/>
          <a:p>
            <a:r>
              <a:rPr lang="en-US" sz="1200" dirty="0" smtClean="0"/>
              <a:t>CCAR  Minimum</a:t>
            </a:r>
            <a:endParaRPr lang="en-US" sz="1200" dirty="0"/>
          </a:p>
        </p:txBody>
      </p:sp>
      <p:cxnSp>
        <p:nvCxnSpPr>
          <p:cNvPr id="43" name="Straight Connector 42"/>
          <p:cNvCxnSpPr/>
          <p:nvPr/>
        </p:nvCxnSpPr>
        <p:spPr>
          <a:xfrm>
            <a:off x="2742359" y="3647243"/>
            <a:ext cx="700392" cy="0"/>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207716" y="3647243"/>
            <a:ext cx="700392" cy="0"/>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3202861" y="6262540"/>
            <a:ext cx="700392" cy="0"/>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1300117" y="1072746"/>
            <a:ext cx="5813202" cy="307777"/>
          </a:xfrm>
          <a:prstGeom prst="rect">
            <a:avLst/>
          </a:prstGeom>
          <a:noFill/>
          <a:ln>
            <a:solidFill>
              <a:schemeClr val="tx1"/>
            </a:solidFill>
          </a:ln>
        </p:spPr>
        <p:txBody>
          <a:bodyPr wrap="square" rtlCol="0">
            <a:spAutoFit/>
          </a:bodyPr>
          <a:lstStyle/>
          <a:p>
            <a:r>
              <a:rPr lang="en-US" sz="1400" b="1" i="1" dirty="0" smtClean="0">
                <a:solidFill>
                  <a:schemeClr val="bg1">
                    <a:lumMod val="65000"/>
                  </a:schemeClr>
                </a:solidFill>
              </a:rPr>
              <a:t>11.9%	           13.8%	   11.2%</a:t>
            </a:r>
            <a:r>
              <a:rPr lang="en-US" sz="1400" b="1" i="1" dirty="0">
                <a:solidFill>
                  <a:schemeClr val="bg1">
                    <a:lumMod val="65000"/>
                  </a:schemeClr>
                </a:solidFill>
              </a:rPr>
              <a:t> </a:t>
            </a:r>
            <a:r>
              <a:rPr lang="en-US" sz="1400" b="1" i="1" dirty="0" smtClean="0">
                <a:solidFill>
                  <a:schemeClr val="bg1">
                    <a:lumMod val="65000"/>
                  </a:schemeClr>
                </a:solidFill>
              </a:rPr>
              <a:t>        Dec 2015 Pro Forma</a:t>
            </a:r>
            <a:endParaRPr lang="en-US" sz="1400" b="1" i="1" dirty="0">
              <a:solidFill>
                <a:schemeClr val="bg1">
                  <a:lumMod val="65000"/>
                </a:schemeClr>
              </a:solidFill>
            </a:endParaRPr>
          </a:p>
        </p:txBody>
      </p:sp>
      <p:sp>
        <p:nvSpPr>
          <p:cNvPr id="39" name="38 Elipse"/>
          <p:cNvSpPr/>
          <p:nvPr/>
        </p:nvSpPr>
        <p:spPr>
          <a:xfrm>
            <a:off x="7925491" y="57150"/>
            <a:ext cx="640080" cy="640080"/>
          </a:xfrm>
          <a:prstGeom prst="ellipse">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41" name="39 CuadroTexto"/>
          <p:cNvSpPr txBox="1"/>
          <p:nvPr/>
        </p:nvSpPr>
        <p:spPr>
          <a:xfrm>
            <a:off x="8068919" y="177134"/>
            <a:ext cx="353223" cy="400110"/>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a:solidFill>
                  <a:srgbClr val="FFFFFF"/>
                </a:solidFill>
                <a:ea typeface="ＭＳ Ｐゴシック" pitchFamily="1" charset="-128"/>
              </a:rPr>
              <a:t>3</a:t>
            </a:r>
          </a:p>
        </p:txBody>
      </p:sp>
    </p:spTree>
    <p:extLst>
      <p:ext uri="{BB962C8B-B14F-4D97-AF65-F5344CB8AC3E}">
        <p14:creationId xmlns:p14="http://schemas.microsoft.com/office/powerpoint/2010/main" val="15329146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48488"/>
            <a:ext cx="8890000" cy="461665"/>
          </a:xfrm>
          <a:prstGeom prst="rect">
            <a:avLst/>
          </a:prstGeom>
          <a:noFill/>
        </p:spPr>
        <p:txBody>
          <a:bodyPr wrap="square" rtlCol="0">
            <a:spAutoFit/>
          </a:bodyPr>
          <a:lstStyle/>
          <a:p>
            <a:r>
              <a:rPr lang="en-US" b="1" dirty="0" smtClean="0"/>
              <a:t>Recommended Capital Expectations - SHUSA</a:t>
            </a:r>
          </a:p>
        </p:txBody>
      </p:sp>
      <p:cxnSp>
        <p:nvCxnSpPr>
          <p:cNvPr id="18" name="Straight Connector 17"/>
          <p:cNvCxnSpPr/>
          <p:nvPr/>
        </p:nvCxnSpPr>
        <p:spPr bwMode="auto">
          <a:xfrm flipV="1">
            <a:off x="245128" y="3413437"/>
            <a:ext cx="8503920" cy="0"/>
          </a:xfrm>
          <a:prstGeom prst="line">
            <a:avLst/>
          </a:prstGeom>
          <a:solidFill>
            <a:schemeClr val="accent1"/>
          </a:solidFill>
          <a:ln w="25400" cap="flat" cmpd="sng" algn="ctr">
            <a:solidFill>
              <a:srgbClr val="FF0000"/>
            </a:solidFill>
            <a:prstDash val="dash"/>
            <a:round/>
            <a:headEnd type="none" w="med" len="med"/>
            <a:tailEnd type="none" w="med" len="med"/>
          </a:ln>
          <a:effectLst/>
        </p:spPr>
      </p:cxnSp>
      <p:graphicFrame>
        <p:nvGraphicFramePr>
          <p:cNvPr id="28" name="Table 27"/>
          <p:cNvGraphicFramePr>
            <a:graphicFrameLocks noGrp="1"/>
          </p:cNvGraphicFramePr>
          <p:nvPr>
            <p:extLst>
              <p:ext uri="{D42A27DB-BD31-4B8C-83A1-F6EECF244321}">
                <p14:modId xmlns:p14="http://schemas.microsoft.com/office/powerpoint/2010/main" val="2344553756"/>
              </p:ext>
            </p:extLst>
          </p:nvPr>
        </p:nvGraphicFramePr>
        <p:xfrm>
          <a:off x="245128" y="3466159"/>
          <a:ext cx="8676595" cy="2484120"/>
        </p:xfrm>
        <a:graphic>
          <a:graphicData uri="http://schemas.openxmlformats.org/drawingml/2006/table">
            <a:tbl>
              <a:tblPr firstRow="1" bandRow="1">
                <a:tableStyleId>{5C22544A-7EE6-4342-B048-85BDC9FD1C3A}</a:tableStyleId>
              </a:tblPr>
              <a:tblGrid>
                <a:gridCol w="2418874"/>
                <a:gridCol w="6257721"/>
              </a:tblGrid>
              <a:tr h="726527">
                <a:tc>
                  <a:txBody>
                    <a:bodyPr/>
                    <a:lstStyle/>
                    <a:p>
                      <a:pPr algn="ctr"/>
                      <a:r>
                        <a:rPr lang="en-US" sz="1200" b="1" dirty="0" smtClean="0">
                          <a:solidFill>
                            <a:schemeClr val="bg1"/>
                          </a:solidFill>
                          <a:latin typeface="Arial" panose="020B0604020202020204" pitchFamily="34" charset="0"/>
                          <a:cs typeface="Arial" panose="020B0604020202020204" pitchFamily="34" charset="0"/>
                        </a:rPr>
                        <a:t>Post-Stress</a:t>
                      </a:r>
                    </a:p>
                    <a:p>
                      <a:pPr algn="ctr"/>
                      <a:r>
                        <a:rPr lang="en-US" sz="1000" b="1" dirty="0" smtClean="0">
                          <a:solidFill>
                            <a:schemeClr val="bg1"/>
                          </a:solidFill>
                          <a:latin typeface="Arial" panose="020B0604020202020204" pitchFamily="34" charset="0"/>
                          <a:cs typeface="Arial" panose="020B0604020202020204" pitchFamily="34" charset="0"/>
                        </a:rPr>
                        <a:t>(Reduction of 65bps to 95bps</a:t>
                      </a:r>
                      <a:r>
                        <a:rPr lang="en-US" sz="1000" b="1" baseline="0" dirty="0" smtClean="0">
                          <a:solidFill>
                            <a:schemeClr val="bg1"/>
                          </a:solidFill>
                          <a:latin typeface="Arial" panose="020B0604020202020204" pitchFamily="34" charset="0"/>
                          <a:cs typeface="Arial" panose="020B0604020202020204" pitchFamily="34" charset="0"/>
                        </a:rPr>
                        <a:t> across metrics)</a:t>
                      </a:r>
                      <a:endParaRPr lang="en-US" sz="10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171450" marR="0" indent="-171450" algn="l" defTabSz="457200" rtl="0" eaLnBrk="1" fontAlgn="auto" latinLnBrk="0" hangingPunct="1">
                        <a:lnSpc>
                          <a:spcPct val="100000"/>
                        </a:lnSpc>
                        <a:spcBef>
                          <a:spcPts val="0"/>
                        </a:spcBef>
                        <a:spcAft>
                          <a:spcPts val="600"/>
                        </a:spcAft>
                        <a:buClr>
                          <a:schemeClr val="tx1">
                            <a:lumMod val="50000"/>
                            <a:lumOff val="50000"/>
                          </a:schemeClr>
                        </a:buClr>
                        <a:buSzPct val="130000"/>
                        <a:buFont typeface="Wingdings" panose="05000000000000000000" pitchFamily="2" charset="2"/>
                        <a:buChar char="§"/>
                        <a:tabLst/>
                        <a:defRPr/>
                      </a:pPr>
                      <a:r>
                        <a:rPr lang="en-US" sz="1100" b="1" kern="1200" baseline="0" dirty="0" smtClean="0">
                          <a:solidFill>
                            <a:schemeClr val="tx1"/>
                          </a:solidFill>
                          <a:latin typeface="Arial" panose="020B0604020202020204" pitchFamily="34" charset="0"/>
                          <a:ea typeface="+mn-ea"/>
                          <a:cs typeface="Arial" panose="020B0604020202020204" pitchFamily="34" charset="0"/>
                        </a:rPr>
                        <a:t>Market funding: Decrease of 100bps as prior year’s analysis targeted capital levels sufficient to issue equity; this year threshold defined by major balance sheet funding sources (deposits, FHLB advances and secured funding)</a:t>
                      </a:r>
                    </a:p>
                    <a:p>
                      <a:pPr marL="171450" marR="0" indent="-171450" algn="l" defTabSz="457200" rtl="0" eaLnBrk="1" fontAlgn="auto" latinLnBrk="0" hangingPunct="1">
                        <a:lnSpc>
                          <a:spcPct val="100000"/>
                        </a:lnSpc>
                        <a:spcBef>
                          <a:spcPts val="0"/>
                        </a:spcBef>
                        <a:spcAft>
                          <a:spcPts val="600"/>
                        </a:spcAft>
                        <a:buClr>
                          <a:schemeClr val="tx1">
                            <a:lumMod val="50000"/>
                            <a:lumOff val="50000"/>
                          </a:schemeClr>
                        </a:buClr>
                        <a:buSzPct val="130000"/>
                        <a:buFont typeface="Wingdings" panose="05000000000000000000" pitchFamily="2" charset="2"/>
                        <a:buChar char="§"/>
                        <a:tabLst/>
                        <a:defRPr/>
                      </a:pPr>
                      <a:r>
                        <a:rPr lang="en-US" sz="1100" b="1" kern="1200" baseline="0" dirty="0" smtClean="0">
                          <a:solidFill>
                            <a:schemeClr val="tx1"/>
                          </a:solidFill>
                          <a:latin typeface="Arial" panose="020B0604020202020204" pitchFamily="34" charset="0"/>
                          <a:ea typeface="+mn-ea"/>
                          <a:cs typeface="Arial" panose="020B0604020202020204" pitchFamily="34" charset="0"/>
                        </a:rPr>
                        <a:t>Operating volatility: Additional data points in 2015 result in uptick in operating volatility and therefore an increase in related capital needs</a:t>
                      </a:r>
                    </a:p>
                  </a:txBody>
                  <a:tcPr anchor="ctr">
                    <a:lnL w="12700" cmpd="sng">
                      <a:noFill/>
                    </a:lnL>
                    <a:lnR w="12700" cmpd="sng">
                      <a:noFill/>
                    </a:lnR>
                    <a:lnT w="12700" cmpd="sng">
                      <a:noFill/>
                    </a:lnT>
                    <a:lnB w="9525"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726527">
                <a:tc>
                  <a:txBody>
                    <a:bodyPr/>
                    <a:lstStyle/>
                    <a:p>
                      <a:pPr algn="ctr"/>
                      <a:r>
                        <a:rPr lang="en-US" sz="1200" b="1" dirty="0" smtClean="0">
                          <a:solidFill>
                            <a:schemeClr val="bg1"/>
                          </a:solidFill>
                          <a:latin typeface="Arial" panose="020B0604020202020204" pitchFamily="34" charset="0"/>
                          <a:cs typeface="Arial" panose="020B0604020202020204" pitchFamily="34" charset="0"/>
                        </a:rPr>
                        <a:t>BAU Minimum</a:t>
                      </a:r>
                    </a:p>
                    <a:p>
                      <a:pPr marL="0" marR="0" indent="0" algn="ctr" defTabSz="4572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bg1"/>
                          </a:solidFill>
                          <a:latin typeface="Arial" panose="020B0604020202020204" pitchFamily="34" charset="0"/>
                          <a:ea typeface="+mn-ea"/>
                          <a:cs typeface="Arial" panose="020B0604020202020204" pitchFamily="34" charset="0"/>
                        </a:rPr>
                        <a:t>(Reduction of 25bps to 50bps in risk-based metrics; 25bps increase in leverage)</a:t>
                      </a:r>
                    </a:p>
                    <a:p>
                      <a:pPr algn="ctr"/>
                      <a:endParaRPr lang="en-US" sz="11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171450" marR="0" lvl="1" indent="-171450" algn="l" defTabSz="457200" rtl="0" eaLnBrk="1" fontAlgn="auto" latinLnBrk="0" hangingPunct="1">
                        <a:lnSpc>
                          <a:spcPct val="100000"/>
                        </a:lnSpc>
                        <a:spcBef>
                          <a:spcPts val="0"/>
                        </a:spcBef>
                        <a:spcAft>
                          <a:spcPts val="600"/>
                        </a:spcAft>
                        <a:buClr>
                          <a:schemeClr val="tx1">
                            <a:lumMod val="50000"/>
                            <a:lumOff val="50000"/>
                          </a:schemeClr>
                        </a:buClr>
                        <a:buSzPct val="130000"/>
                        <a:buFont typeface="Wingdings" panose="05000000000000000000" pitchFamily="2" charset="2"/>
                        <a:buChar char="§"/>
                        <a:tabLst/>
                        <a:defRPr/>
                      </a:pPr>
                      <a:r>
                        <a:rPr lang="en-US" sz="1100" b="1" kern="1200" baseline="0" dirty="0" smtClean="0">
                          <a:solidFill>
                            <a:schemeClr val="tx1"/>
                          </a:solidFill>
                          <a:latin typeface="Arial" panose="020B0604020202020204" pitchFamily="34" charset="0"/>
                          <a:ea typeface="+mn-ea"/>
                          <a:cs typeface="Arial" panose="020B0604020202020204" pitchFamily="34" charset="0"/>
                        </a:rPr>
                        <a:t>Stress absorption: Increase primarily driven by more severe forecast results from CCAR 2015 and 2015 mid-cycle</a:t>
                      </a:r>
                    </a:p>
                    <a:p>
                      <a:pPr marL="171450" marR="0" lvl="1" indent="-171450" algn="l" defTabSz="457200" rtl="0" eaLnBrk="1" fontAlgn="auto" latinLnBrk="0" hangingPunct="1">
                        <a:lnSpc>
                          <a:spcPct val="100000"/>
                        </a:lnSpc>
                        <a:spcBef>
                          <a:spcPts val="0"/>
                        </a:spcBef>
                        <a:spcAft>
                          <a:spcPts val="600"/>
                        </a:spcAft>
                        <a:buClr>
                          <a:schemeClr val="tx1">
                            <a:lumMod val="50000"/>
                            <a:lumOff val="50000"/>
                          </a:schemeClr>
                        </a:buClr>
                        <a:buSzPct val="130000"/>
                        <a:buFont typeface="Wingdings" panose="05000000000000000000" pitchFamily="2" charset="2"/>
                        <a:buChar char="§"/>
                        <a:tabLst/>
                        <a:defRPr/>
                      </a:pPr>
                      <a:r>
                        <a:rPr lang="en-US" sz="1100" b="1" kern="1200" baseline="0" dirty="0" smtClean="0">
                          <a:solidFill>
                            <a:schemeClr val="tx1"/>
                          </a:solidFill>
                          <a:latin typeface="Arial" panose="020B0604020202020204" pitchFamily="34" charset="0"/>
                          <a:ea typeface="+mn-ea"/>
                          <a:cs typeface="Arial" panose="020B0604020202020204" pitchFamily="34" charset="0"/>
                        </a:rPr>
                        <a:t>Stress absorption: Also includes adjustment for expected increase in SCUSA ownership related to purchase of former CEO shares which translates to more losses in stress</a:t>
                      </a:r>
                    </a:p>
                  </a:txBody>
                  <a:tcPr anchor="ctr">
                    <a:lnL w="12700" cmpd="sng">
                      <a:noFill/>
                    </a:lnL>
                    <a:lnR w="12700" cmpd="sng">
                      <a:noFill/>
                    </a:lnR>
                    <a:lnT w="9525" cap="flat" cmpd="sng" algn="ctr">
                      <a:solidFill>
                        <a:schemeClr val="bg1">
                          <a:lumMod val="50000"/>
                        </a:schemeClr>
                      </a:solidFill>
                      <a:prstDash val="sysDash"/>
                      <a:round/>
                      <a:headEnd type="none" w="med" len="med"/>
                      <a:tailEnd type="none" w="med" len="med"/>
                    </a:lnT>
                    <a:lnB w="9525"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424686">
                <a:tc>
                  <a:txBody>
                    <a:bodyPr/>
                    <a:lstStyle/>
                    <a:p>
                      <a:pPr algn="ctr"/>
                      <a:r>
                        <a:rPr lang="en-US" sz="1200" b="1" dirty="0" smtClean="0">
                          <a:solidFill>
                            <a:schemeClr val="bg1"/>
                          </a:solidFill>
                          <a:latin typeface="Arial" panose="020B0604020202020204" pitchFamily="34" charset="0"/>
                          <a:cs typeface="Arial" panose="020B0604020202020204" pitchFamily="34" charset="0"/>
                        </a:rPr>
                        <a:t>Planned Hold</a:t>
                      </a:r>
                    </a:p>
                    <a:p>
                      <a:pPr marL="0" marR="0" indent="0" algn="ctr" defTabSz="4572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bg1"/>
                          </a:solidFill>
                          <a:latin typeface="Arial" panose="020B0604020202020204" pitchFamily="34" charset="0"/>
                          <a:ea typeface="+mn-ea"/>
                          <a:cs typeface="Arial" panose="020B0604020202020204" pitchFamily="34" charset="0"/>
                        </a:rPr>
                        <a:t>(Reduction in</a:t>
                      </a:r>
                      <a:r>
                        <a:rPr lang="en-US" sz="1000" b="1" kern="1200" baseline="0" dirty="0" smtClean="0">
                          <a:solidFill>
                            <a:schemeClr val="bg1"/>
                          </a:solidFill>
                          <a:latin typeface="Arial" panose="020B0604020202020204" pitchFamily="34" charset="0"/>
                          <a:ea typeface="+mn-ea"/>
                          <a:cs typeface="Arial" panose="020B0604020202020204" pitchFamily="34" charset="0"/>
                        </a:rPr>
                        <a:t> Total Capital only</a:t>
                      </a:r>
                      <a:r>
                        <a:rPr lang="en-US" sz="1000" b="1" kern="1200" dirty="0" smtClean="0">
                          <a:solidFill>
                            <a:schemeClr val="bg1"/>
                          </a:solidFill>
                          <a:latin typeface="Arial" panose="020B0604020202020204" pitchFamily="34" charset="0"/>
                          <a:ea typeface="+mn-ea"/>
                          <a:cs typeface="Arial" panose="020B0604020202020204" pitchFamily="34" charset="0"/>
                        </a:rPr>
                        <a:t>; 25bps increase in leverage)</a:t>
                      </a:r>
                    </a:p>
                  </a:txBody>
                  <a:tcPr anchor="ctr">
                    <a:lnL w="12700" cmpd="sng">
                      <a:noFill/>
                    </a:lnL>
                    <a:lnR w="12700" cmpd="sng">
                      <a:noFill/>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171450" marR="0" lvl="1" indent="-171450" algn="l" defTabSz="457200" rtl="0" eaLnBrk="1" fontAlgn="auto" latinLnBrk="0" hangingPunct="1">
                        <a:lnSpc>
                          <a:spcPct val="100000"/>
                        </a:lnSpc>
                        <a:spcBef>
                          <a:spcPts val="0"/>
                        </a:spcBef>
                        <a:spcAft>
                          <a:spcPts val="600"/>
                        </a:spcAft>
                        <a:buClr>
                          <a:schemeClr val="tx1">
                            <a:lumMod val="50000"/>
                            <a:lumOff val="50000"/>
                          </a:schemeClr>
                        </a:buClr>
                        <a:buSzPct val="130000"/>
                        <a:buFont typeface="Wingdings" panose="05000000000000000000" pitchFamily="2" charset="2"/>
                        <a:buChar char="§"/>
                        <a:tabLst/>
                        <a:defRPr/>
                      </a:pPr>
                      <a:r>
                        <a:rPr lang="en-US" sz="1100" b="1" kern="1200" baseline="0" dirty="0" smtClean="0">
                          <a:solidFill>
                            <a:schemeClr val="tx1"/>
                          </a:solidFill>
                          <a:latin typeface="Arial" panose="020B0604020202020204" pitchFamily="34" charset="0"/>
                          <a:ea typeface="+mn-ea"/>
                          <a:cs typeface="Arial" panose="020B0604020202020204" pitchFamily="34" charset="0"/>
                        </a:rPr>
                        <a:t>Risk-based ratios include increase in management adjustment to keep CET and T1C at current levels; management adjustment for leverage ratio unchanged</a:t>
                      </a:r>
                    </a:p>
                  </a:txBody>
                  <a:tcPr anchor="ctr">
                    <a:lnL w="12700" cmpd="sng">
                      <a:noFill/>
                    </a:lnL>
                    <a:lnR w="12700" cmpd="sng">
                      <a:noFill/>
                    </a:lnR>
                    <a:lnT w="9525" cap="flat" cmpd="sng" algn="ctr">
                      <a:solidFill>
                        <a:schemeClr val="bg1">
                          <a:lumMod val="50000"/>
                        </a:schemeClr>
                      </a:solidFill>
                      <a:prstDash val="sysDash"/>
                      <a:round/>
                      <a:headEnd type="none" w="med" len="med"/>
                      <a:tailEnd type="none" w="med" len="med"/>
                    </a:lnT>
                    <a:lnB w="9525"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2" name="Group 1"/>
          <p:cNvGrpSpPr/>
          <p:nvPr/>
        </p:nvGrpSpPr>
        <p:grpSpPr>
          <a:xfrm>
            <a:off x="314334" y="3055416"/>
            <a:ext cx="8538181" cy="282757"/>
            <a:chOff x="186509" y="873383"/>
            <a:chExt cx="8538181" cy="282757"/>
          </a:xfrm>
        </p:grpSpPr>
        <p:sp>
          <p:nvSpPr>
            <p:cNvPr id="16" name="Rectangle 15"/>
            <p:cNvSpPr/>
            <p:nvPr/>
          </p:nvSpPr>
          <p:spPr>
            <a:xfrm>
              <a:off x="186509" y="873383"/>
              <a:ext cx="8538181" cy="25197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xtBox 16"/>
            <p:cNvSpPr txBox="1"/>
            <p:nvPr/>
          </p:nvSpPr>
          <p:spPr>
            <a:xfrm>
              <a:off x="1825804" y="873383"/>
              <a:ext cx="778933" cy="246221"/>
            </a:xfrm>
            <a:prstGeom prst="rect">
              <a:avLst/>
            </a:prstGeom>
            <a:noFill/>
          </p:spPr>
          <p:txBody>
            <a:bodyPr wrap="square" rtlCol="0">
              <a:spAutoFit/>
            </a:bodyPr>
            <a:lstStyle/>
            <a:p>
              <a:pPr algn="ctr"/>
              <a:r>
                <a:rPr lang="en-US" sz="1000" b="1" dirty="0" smtClean="0"/>
                <a:t>11.9%</a:t>
              </a:r>
              <a:endParaRPr lang="en-US" sz="1000" b="1" dirty="0"/>
            </a:p>
          </p:txBody>
        </p:sp>
        <p:sp>
          <p:nvSpPr>
            <p:cNvPr id="29" name="TextBox 28"/>
            <p:cNvSpPr txBox="1"/>
            <p:nvPr/>
          </p:nvSpPr>
          <p:spPr>
            <a:xfrm>
              <a:off x="3729282" y="879141"/>
              <a:ext cx="778933" cy="246221"/>
            </a:xfrm>
            <a:prstGeom prst="rect">
              <a:avLst/>
            </a:prstGeom>
            <a:noFill/>
          </p:spPr>
          <p:txBody>
            <a:bodyPr wrap="square" rtlCol="0">
              <a:spAutoFit/>
            </a:bodyPr>
            <a:lstStyle/>
            <a:p>
              <a:pPr algn="ctr"/>
              <a:r>
                <a:rPr lang="en-US" sz="1000" b="1" dirty="0" smtClean="0"/>
                <a:t>13.2%</a:t>
              </a:r>
              <a:endParaRPr lang="en-US" sz="1000" b="1" dirty="0"/>
            </a:p>
          </p:txBody>
        </p:sp>
        <p:sp>
          <p:nvSpPr>
            <p:cNvPr id="30" name="TextBox 29"/>
            <p:cNvSpPr txBox="1"/>
            <p:nvPr/>
          </p:nvSpPr>
          <p:spPr>
            <a:xfrm>
              <a:off x="5618376" y="877310"/>
              <a:ext cx="778933" cy="246221"/>
            </a:xfrm>
            <a:prstGeom prst="rect">
              <a:avLst/>
            </a:prstGeom>
            <a:noFill/>
          </p:spPr>
          <p:txBody>
            <a:bodyPr wrap="square" rtlCol="0">
              <a:spAutoFit/>
            </a:bodyPr>
            <a:lstStyle/>
            <a:p>
              <a:pPr algn="ctr"/>
              <a:r>
                <a:rPr lang="en-US" sz="1000" b="1" dirty="0" smtClean="0"/>
                <a:t>15.1%</a:t>
              </a:r>
              <a:endParaRPr lang="en-US" sz="1000" b="1" dirty="0"/>
            </a:p>
          </p:txBody>
        </p:sp>
        <p:sp>
          <p:nvSpPr>
            <p:cNvPr id="31" name="TextBox 30"/>
            <p:cNvSpPr txBox="1"/>
            <p:nvPr/>
          </p:nvSpPr>
          <p:spPr>
            <a:xfrm>
              <a:off x="7521854" y="874442"/>
              <a:ext cx="778933" cy="246221"/>
            </a:xfrm>
            <a:prstGeom prst="rect">
              <a:avLst/>
            </a:prstGeom>
            <a:noFill/>
          </p:spPr>
          <p:txBody>
            <a:bodyPr wrap="square" rtlCol="0">
              <a:spAutoFit/>
            </a:bodyPr>
            <a:lstStyle/>
            <a:p>
              <a:pPr algn="ctr"/>
              <a:r>
                <a:rPr lang="en-US" sz="1000" b="1" dirty="0" smtClean="0"/>
                <a:t>11.7%</a:t>
              </a:r>
              <a:endParaRPr lang="en-US" sz="1000" b="1" dirty="0"/>
            </a:p>
          </p:txBody>
        </p:sp>
        <p:sp>
          <p:nvSpPr>
            <p:cNvPr id="32" name="TextBox 31"/>
            <p:cNvSpPr txBox="1"/>
            <p:nvPr/>
          </p:nvSpPr>
          <p:spPr>
            <a:xfrm>
              <a:off x="329640" y="879141"/>
              <a:ext cx="1496164" cy="276999"/>
            </a:xfrm>
            <a:prstGeom prst="rect">
              <a:avLst/>
            </a:prstGeom>
            <a:noFill/>
          </p:spPr>
          <p:txBody>
            <a:bodyPr wrap="square" rtlCol="0">
              <a:spAutoFit/>
            </a:bodyPr>
            <a:lstStyle/>
            <a:p>
              <a:r>
                <a:rPr lang="en-US" sz="1200" b="1" dirty="0" smtClean="0"/>
                <a:t>12/31 Pro Forma</a:t>
              </a:r>
              <a:endParaRPr lang="en-US" sz="1200" b="1" dirty="0"/>
            </a:p>
          </p:txBody>
        </p:sp>
      </p:grpSp>
      <p:sp>
        <p:nvSpPr>
          <p:cNvPr id="50" name="TextBox 49"/>
          <p:cNvSpPr txBox="1"/>
          <p:nvPr/>
        </p:nvSpPr>
        <p:spPr>
          <a:xfrm>
            <a:off x="245128" y="715459"/>
            <a:ext cx="8676595" cy="307777"/>
          </a:xfrm>
          <a:prstGeom prst="rect">
            <a:avLst/>
          </a:prstGeom>
          <a:noFill/>
          <a:ln w="28575">
            <a:solidFill>
              <a:schemeClr val="tx1"/>
            </a:solidFill>
          </a:ln>
        </p:spPr>
        <p:txBody>
          <a:bodyPr wrap="square" rtlCol="0">
            <a:spAutoFit/>
          </a:bodyPr>
          <a:lstStyle/>
          <a:p>
            <a:r>
              <a:rPr lang="en-US" sz="1400" b="1" dirty="0" smtClean="0"/>
              <a:t>CET1: No change in Planned Capital Hold; decline in BAU Minimum and Post-Stress Minimum</a:t>
            </a:r>
          </a:p>
        </p:txBody>
      </p:sp>
      <p:sp>
        <p:nvSpPr>
          <p:cNvPr id="3" name="TextBox 2"/>
          <p:cNvSpPr txBox="1"/>
          <p:nvPr/>
        </p:nvSpPr>
        <p:spPr>
          <a:xfrm>
            <a:off x="254000" y="5950279"/>
            <a:ext cx="7869394" cy="215444"/>
          </a:xfrm>
          <a:prstGeom prst="rect">
            <a:avLst/>
          </a:prstGeom>
          <a:noFill/>
        </p:spPr>
        <p:txBody>
          <a:bodyPr wrap="square" rtlCol="0">
            <a:spAutoFit/>
          </a:bodyPr>
          <a:lstStyle/>
          <a:p>
            <a:r>
              <a:rPr lang="en-US" sz="800" i="1" dirty="0" smtClean="0"/>
              <a:t>“Current” indicates levels in current policy; “Proposed” indicates levels to include in next version of policy </a:t>
            </a:r>
            <a:endParaRPr lang="en-US" sz="800" i="1" dirty="0"/>
          </a:p>
        </p:txBody>
      </p:sp>
      <p:sp>
        <p:nvSpPr>
          <p:cNvPr id="15" name="38 Elipse"/>
          <p:cNvSpPr/>
          <p:nvPr/>
        </p:nvSpPr>
        <p:spPr>
          <a:xfrm>
            <a:off x="7925491" y="57150"/>
            <a:ext cx="640080" cy="640080"/>
          </a:xfrm>
          <a:prstGeom prst="ellipse">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19" name="39 CuadroTexto"/>
          <p:cNvSpPr txBox="1"/>
          <p:nvPr/>
        </p:nvSpPr>
        <p:spPr>
          <a:xfrm>
            <a:off x="8068919" y="177134"/>
            <a:ext cx="353223" cy="400110"/>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a:solidFill>
                  <a:srgbClr val="FFFFFF"/>
                </a:solidFill>
                <a:ea typeface="ＭＳ Ｐゴシック" pitchFamily="1" charset="-128"/>
              </a:rPr>
              <a:t>3</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28" y="1023236"/>
            <a:ext cx="8607387" cy="1929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55982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48488"/>
            <a:ext cx="8890000" cy="461665"/>
          </a:xfrm>
          <a:prstGeom prst="rect">
            <a:avLst/>
          </a:prstGeom>
          <a:noFill/>
        </p:spPr>
        <p:txBody>
          <a:bodyPr wrap="square" rtlCol="0">
            <a:spAutoFit/>
          </a:bodyPr>
          <a:lstStyle/>
          <a:p>
            <a:r>
              <a:rPr lang="en-US" b="1" dirty="0"/>
              <a:t>Recommended Capital Expectations - </a:t>
            </a:r>
            <a:r>
              <a:rPr lang="en-US" b="1" dirty="0" smtClean="0"/>
              <a:t>SBNA</a:t>
            </a:r>
          </a:p>
        </p:txBody>
      </p:sp>
      <p:cxnSp>
        <p:nvCxnSpPr>
          <p:cNvPr id="18" name="Straight Connector 17"/>
          <p:cNvCxnSpPr/>
          <p:nvPr/>
        </p:nvCxnSpPr>
        <p:spPr bwMode="auto">
          <a:xfrm flipV="1">
            <a:off x="245128" y="3413437"/>
            <a:ext cx="8503920" cy="0"/>
          </a:xfrm>
          <a:prstGeom prst="line">
            <a:avLst/>
          </a:prstGeom>
          <a:solidFill>
            <a:schemeClr val="accent1"/>
          </a:solidFill>
          <a:ln w="25400" cap="flat" cmpd="sng" algn="ctr">
            <a:solidFill>
              <a:srgbClr val="FF0000"/>
            </a:solidFill>
            <a:prstDash val="dash"/>
            <a:round/>
            <a:headEnd type="none" w="med" len="med"/>
            <a:tailEnd type="none" w="med" len="med"/>
          </a:ln>
          <a:effectLst/>
        </p:spPr>
      </p:cxnSp>
      <p:graphicFrame>
        <p:nvGraphicFramePr>
          <p:cNvPr id="28" name="Table 27"/>
          <p:cNvGraphicFramePr>
            <a:graphicFrameLocks noGrp="1"/>
          </p:cNvGraphicFramePr>
          <p:nvPr>
            <p:extLst>
              <p:ext uri="{D42A27DB-BD31-4B8C-83A1-F6EECF244321}">
                <p14:modId xmlns:p14="http://schemas.microsoft.com/office/powerpoint/2010/main" val="501265938"/>
              </p:ext>
            </p:extLst>
          </p:nvPr>
        </p:nvGraphicFramePr>
        <p:xfrm>
          <a:off x="245128" y="3478034"/>
          <a:ext cx="8676595" cy="2331720"/>
        </p:xfrm>
        <a:graphic>
          <a:graphicData uri="http://schemas.openxmlformats.org/drawingml/2006/table">
            <a:tbl>
              <a:tblPr firstRow="1" bandRow="1">
                <a:tableStyleId>{5C22544A-7EE6-4342-B048-85BDC9FD1C3A}</a:tableStyleId>
              </a:tblPr>
              <a:tblGrid>
                <a:gridCol w="2308067"/>
                <a:gridCol w="6368528"/>
              </a:tblGrid>
              <a:tr h="946263">
                <a:tc>
                  <a:txBody>
                    <a:bodyPr/>
                    <a:lstStyle/>
                    <a:p>
                      <a:pPr algn="ctr"/>
                      <a:r>
                        <a:rPr lang="en-US" sz="1200" b="1" dirty="0" smtClean="0">
                          <a:solidFill>
                            <a:schemeClr val="bg1"/>
                          </a:solidFill>
                          <a:latin typeface="Arial" panose="020B0604020202020204" pitchFamily="34" charset="0"/>
                          <a:cs typeface="Arial" panose="020B0604020202020204" pitchFamily="34" charset="0"/>
                        </a:rPr>
                        <a:t>Post-Stress</a:t>
                      </a:r>
                    </a:p>
                    <a:p>
                      <a:pPr algn="ctr"/>
                      <a:r>
                        <a:rPr lang="en-US" sz="1000" b="1" dirty="0" smtClean="0">
                          <a:solidFill>
                            <a:schemeClr val="bg1"/>
                          </a:solidFill>
                          <a:latin typeface="Arial" panose="020B0604020202020204" pitchFamily="34" charset="0"/>
                          <a:cs typeface="Arial" panose="020B0604020202020204" pitchFamily="34" charset="0"/>
                        </a:rPr>
                        <a:t>(Reduction of 65bps to 90bps</a:t>
                      </a:r>
                      <a:r>
                        <a:rPr lang="en-US" sz="1000" b="1" baseline="0" dirty="0" smtClean="0">
                          <a:solidFill>
                            <a:schemeClr val="bg1"/>
                          </a:solidFill>
                          <a:latin typeface="Arial" panose="020B0604020202020204" pitchFamily="34" charset="0"/>
                          <a:cs typeface="Arial" panose="020B0604020202020204" pitchFamily="34" charset="0"/>
                        </a:rPr>
                        <a:t> across metrics)</a:t>
                      </a:r>
                      <a:endParaRPr lang="en-US" sz="10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171450" marR="0" indent="-171450" algn="l" defTabSz="457200" rtl="0" eaLnBrk="1" fontAlgn="auto" latinLnBrk="0" hangingPunct="1">
                        <a:lnSpc>
                          <a:spcPct val="100000"/>
                        </a:lnSpc>
                        <a:spcBef>
                          <a:spcPts val="0"/>
                        </a:spcBef>
                        <a:spcAft>
                          <a:spcPts val="600"/>
                        </a:spcAft>
                        <a:buClr>
                          <a:schemeClr val="tx1">
                            <a:lumMod val="50000"/>
                            <a:lumOff val="50000"/>
                          </a:schemeClr>
                        </a:buClr>
                        <a:buSzPct val="130000"/>
                        <a:buFont typeface="Wingdings" panose="05000000000000000000" pitchFamily="2" charset="2"/>
                        <a:buChar char="§"/>
                        <a:tabLst/>
                        <a:defRPr/>
                      </a:pPr>
                      <a:r>
                        <a:rPr lang="en-US" sz="1100" b="1" kern="1200" baseline="0" dirty="0" smtClean="0">
                          <a:solidFill>
                            <a:schemeClr val="tx1"/>
                          </a:solidFill>
                          <a:latin typeface="Arial" panose="020B0604020202020204" pitchFamily="34" charset="0"/>
                          <a:ea typeface="+mn-ea"/>
                          <a:cs typeface="Arial" panose="020B0604020202020204" pitchFamily="34" charset="0"/>
                        </a:rPr>
                        <a:t>Market funding: Decrease of 100bps as prior year’s analysis targeted capital levels sufficient to issue equity; this year threshold defined by major balance sheet funding sources (deposits, FHLB advances and secured funding)</a:t>
                      </a:r>
                    </a:p>
                    <a:p>
                      <a:pPr marL="171450" marR="0" indent="-171450" algn="l" defTabSz="457200" rtl="0" eaLnBrk="1" fontAlgn="auto" latinLnBrk="0" hangingPunct="1">
                        <a:lnSpc>
                          <a:spcPct val="100000"/>
                        </a:lnSpc>
                        <a:spcBef>
                          <a:spcPts val="0"/>
                        </a:spcBef>
                        <a:spcAft>
                          <a:spcPts val="600"/>
                        </a:spcAft>
                        <a:buClr>
                          <a:schemeClr val="tx1">
                            <a:lumMod val="50000"/>
                            <a:lumOff val="50000"/>
                          </a:schemeClr>
                        </a:buClr>
                        <a:buSzPct val="130000"/>
                        <a:buFont typeface="Wingdings" panose="05000000000000000000" pitchFamily="2" charset="2"/>
                        <a:buChar char="§"/>
                        <a:tabLst/>
                        <a:defRPr/>
                      </a:pPr>
                      <a:r>
                        <a:rPr lang="en-US" sz="1100" b="1" kern="1200" baseline="0" dirty="0" smtClean="0">
                          <a:solidFill>
                            <a:schemeClr val="tx1"/>
                          </a:solidFill>
                          <a:latin typeface="Arial" panose="020B0604020202020204" pitchFamily="34" charset="0"/>
                          <a:ea typeface="+mn-ea"/>
                          <a:cs typeface="Arial" panose="020B0604020202020204" pitchFamily="34" charset="0"/>
                        </a:rPr>
                        <a:t>Operating volatility: Additional data points in 2015 result in uptick in operating volatility and therefore an increase in related capital needs</a:t>
                      </a:r>
                    </a:p>
                  </a:txBody>
                  <a:tcPr anchor="ctr">
                    <a:lnL w="12700" cmpd="sng">
                      <a:noFill/>
                    </a:lnL>
                    <a:lnR w="12700" cmpd="sng">
                      <a:noFill/>
                    </a:lnR>
                    <a:lnT w="12700" cmpd="sng">
                      <a:noFill/>
                    </a:lnT>
                    <a:lnB w="9525"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826314">
                <a:tc>
                  <a:txBody>
                    <a:bodyPr/>
                    <a:lstStyle/>
                    <a:p>
                      <a:pPr algn="ctr"/>
                      <a:r>
                        <a:rPr lang="en-US" sz="1200" b="1" dirty="0" smtClean="0">
                          <a:solidFill>
                            <a:schemeClr val="bg1"/>
                          </a:solidFill>
                          <a:latin typeface="Arial" panose="020B0604020202020204" pitchFamily="34" charset="0"/>
                          <a:cs typeface="Arial" panose="020B0604020202020204" pitchFamily="34" charset="0"/>
                        </a:rPr>
                        <a:t>BAU Minimum</a:t>
                      </a:r>
                    </a:p>
                    <a:p>
                      <a:pPr marL="0" marR="0" indent="0" algn="ctr" defTabSz="4572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bg1"/>
                          </a:solidFill>
                          <a:latin typeface="Arial" panose="020B0604020202020204" pitchFamily="34" charset="0"/>
                          <a:ea typeface="+mn-ea"/>
                          <a:cs typeface="Arial" panose="020B0604020202020204" pitchFamily="34" charset="0"/>
                        </a:rPr>
                        <a:t>(Reduction of 5bps to 25bps</a:t>
                      </a:r>
                      <a:r>
                        <a:rPr lang="en-US" sz="1000" b="1" kern="1200" baseline="0" dirty="0" smtClean="0">
                          <a:solidFill>
                            <a:schemeClr val="bg1"/>
                          </a:solidFill>
                          <a:latin typeface="Arial" panose="020B0604020202020204" pitchFamily="34" charset="0"/>
                          <a:ea typeface="+mn-ea"/>
                          <a:cs typeface="Arial" panose="020B0604020202020204" pitchFamily="34" charset="0"/>
                        </a:rPr>
                        <a:t> </a:t>
                      </a:r>
                      <a:r>
                        <a:rPr lang="en-US" sz="1000" b="1" kern="1200" dirty="0" smtClean="0">
                          <a:solidFill>
                            <a:schemeClr val="bg1"/>
                          </a:solidFill>
                          <a:latin typeface="Arial" panose="020B0604020202020204" pitchFamily="34" charset="0"/>
                          <a:ea typeface="+mn-ea"/>
                          <a:cs typeface="Arial" panose="020B0604020202020204" pitchFamily="34" charset="0"/>
                        </a:rPr>
                        <a:t>in risk-based metrics; 30bps increase in leverage</a:t>
                      </a:r>
                      <a:r>
                        <a:rPr lang="en-US" sz="900" b="1" kern="1200" dirty="0" smtClean="0">
                          <a:solidFill>
                            <a:schemeClr val="bg1"/>
                          </a:solidFill>
                          <a:latin typeface="Arial" panose="020B0604020202020204" pitchFamily="34" charset="0"/>
                          <a:ea typeface="+mn-ea"/>
                          <a:cs typeface="Arial" panose="020B0604020202020204" pitchFamily="34" charset="0"/>
                        </a:rPr>
                        <a:t>)</a:t>
                      </a:r>
                    </a:p>
                    <a:p>
                      <a:pPr algn="ctr"/>
                      <a:endParaRPr lang="en-US" sz="11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171450" marR="0" lvl="1" indent="-171450" algn="l" defTabSz="457200" rtl="0" eaLnBrk="1" fontAlgn="auto" latinLnBrk="0" hangingPunct="1">
                        <a:lnSpc>
                          <a:spcPct val="100000"/>
                        </a:lnSpc>
                        <a:spcBef>
                          <a:spcPts val="0"/>
                        </a:spcBef>
                        <a:spcAft>
                          <a:spcPts val="600"/>
                        </a:spcAft>
                        <a:buClr>
                          <a:schemeClr val="tx1">
                            <a:lumMod val="50000"/>
                            <a:lumOff val="50000"/>
                          </a:schemeClr>
                        </a:buClr>
                        <a:buSzPct val="130000"/>
                        <a:buFont typeface="Wingdings" panose="05000000000000000000" pitchFamily="2" charset="2"/>
                        <a:buChar char="§"/>
                        <a:tabLst/>
                        <a:defRPr/>
                      </a:pPr>
                      <a:r>
                        <a:rPr lang="en-US" sz="1100" b="1" kern="1200" baseline="0" dirty="0" smtClean="0">
                          <a:solidFill>
                            <a:schemeClr val="tx1"/>
                          </a:solidFill>
                          <a:latin typeface="Arial" panose="020B0604020202020204" pitchFamily="34" charset="0"/>
                          <a:ea typeface="+mn-ea"/>
                          <a:cs typeface="Arial" panose="020B0604020202020204" pitchFamily="34" charset="0"/>
                        </a:rPr>
                        <a:t>Stress absorption: Increase primarily driven by more severe forecast results from CCAR 2015 and 2015 mid-cycle</a:t>
                      </a:r>
                    </a:p>
                  </a:txBody>
                  <a:tcPr anchor="ctr">
                    <a:lnL w="12700" cmpd="sng">
                      <a:noFill/>
                    </a:lnL>
                    <a:lnR w="12700" cmpd="sng">
                      <a:noFill/>
                    </a:lnR>
                    <a:lnT w="9525" cap="flat" cmpd="sng" algn="ctr">
                      <a:solidFill>
                        <a:schemeClr val="bg1">
                          <a:lumMod val="50000"/>
                        </a:schemeClr>
                      </a:solidFill>
                      <a:prstDash val="sysDash"/>
                      <a:round/>
                      <a:headEnd type="none" w="med" len="med"/>
                      <a:tailEnd type="none" w="med" len="med"/>
                    </a:lnT>
                    <a:lnB w="9525"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425793">
                <a:tc>
                  <a:txBody>
                    <a:bodyPr/>
                    <a:lstStyle/>
                    <a:p>
                      <a:pPr algn="ctr"/>
                      <a:r>
                        <a:rPr lang="en-US" sz="1200" b="1" dirty="0" smtClean="0">
                          <a:solidFill>
                            <a:schemeClr val="bg1"/>
                          </a:solidFill>
                          <a:latin typeface="Arial" panose="020B0604020202020204" pitchFamily="34" charset="0"/>
                          <a:cs typeface="Arial" panose="020B0604020202020204" pitchFamily="34" charset="0"/>
                        </a:rPr>
                        <a:t>Planned Hold</a:t>
                      </a:r>
                    </a:p>
                    <a:p>
                      <a:pPr marL="0" marR="0" indent="0" algn="ctr" defTabSz="4572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bg1"/>
                          </a:solidFill>
                          <a:latin typeface="Arial" panose="020B0604020202020204" pitchFamily="34" charset="0"/>
                          <a:ea typeface="+mn-ea"/>
                          <a:cs typeface="Arial" panose="020B0604020202020204" pitchFamily="34" charset="0"/>
                        </a:rPr>
                        <a:t>(No</a:t>
                      </a:r>
                      <a:r>
                        <a:rPr lang="en-US" sz="1000" b="1" kern="1200" baseline="0" dirty="0" smtClean="0">
                          <a:solidFill>
                            <a:schemeClr val="bg1"/>
                          </a:solidFill>
                          <a:latin typeface="Arial" panose="020B0604020202020204" pitchFamily="34" charset="0"/>
                          <a:ea typeface="+mn-ea"/>
                          <a:cs typeface="Arial" panose="020B0604020202020204" pitchFamily="34" charset="0"/>
                        </a:rPr>
                        <a:t> change in CET1 or T1C)</a:t>
                      </a:r>
                      <a:endParaRPr lang="en-US" sz="1000" b="1" kern="1200" dirty="0" smtClean="0">
                        <a:solidFill>
                          <a:schemeClr val="bg1"/>
                        </a:solidFill>
                        <a:latin typeface="Arial" panose="020B0604020202020204" pitchFamily="34" charset="0"/>
                        <a:ea typeface="+mn-ea"/>
                        <a:cs typeface="Arial" panose="020B0604020202020204" pitchFamily="34" charset="0"/>
                      </a:endParaRPr>
                    </a:p>
                  </a:txBody>
                  <a:tcPr anchor="ctr">
                    <a:lnL w="12700" cmpd="sng">
                      <a:noFill/>
                    </a:lnL>
                    <a:lnR w="12700" cmpd="sng">
                      <a:noFill/>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171450" marR="0" lvl="1" indent="-171450" algn="l" defTabSz="457200" rtl="0" eaLnBrk="1" fontAlgn="auto" latinLnBrk="0" hangingPunct="1">
                        <a:lnSpc>
                          <a:spcPct val="100000"/>
                        </a:lnSpc>
                        <a:spcBef>
                          <a:spcPts val="0"/>
                        </a:spcBef>
                        <a:spcAft>
                          <a:spcPts val="600"/>
                        </a:spcAft>
                        <a:buClr>
                          <a:schemeClr val="tx1">
                            <a:lumMod val="50000"/>
                            <a:lumOff val="50000"/>
                          </a:schemeClr>
                        </a:buClr>
                        <a:buSzPct val="130000"/>
                        <a:buFont typeface="Wingdings" panose="05000000000000000000" pitchFamily="2" charset="2"/>
                        <a:buChar char="§"/>
                        <a:tabLst/>
                        <a:defRPr/>
                      </a:pPr>
                      <a:r>
                        <a:rPr lang="en-US" sz="1100" b="1" kern="1200" baseline="0" dirty="0" smtClean="0">
                          <a:solidFill>
                            <a:schemeClr val="tx1"/>
                          </a:solidFill>
                          <a:latin typeface="Arial" panose="020B0604020202020204" pitchFamily="34" charset="0"/>
                          <a:ea typeface="+mn-ea"/>
                          <a:cs typeface="Arial" panose="020B0604020202020204" pitchFamily="34" charset="0"/>
                        </a:rPr>
                        <a:t>Increase in management adjustment to keep CET and T1C at current levels; management adjustment for total capital and leverage ratio unchanged</a:t>
                      </a:r>
                    </a:p>
                  </a:txBody>
                  <a:tcPr anchor="ctr">
                    <a:lnL w="12700" cmpd="sng">
                      <a:noFill/>
                    </a:lnL>
                    <a:lnR w="12700" cmpd="sng">
                      <a:noFill/>
                    </a:lnR>
                    <a:lnT w="9525" cap="flat" cmpd="sng" algn="ctr">
                      <a:solidFill>
                        <a:schemeClr val="bg1">
                          <a:lumMod val="50000"/>
                        </a:schemeClr>
                      </a:solidFill>
                      <a:prstDash val="sysDash"/>
                      <a:round/>
                      <a:headEnd type="none" w="med" len="med"/>
                      <a:tailEnd type="none" w="med" len="med"/>
                    </a:lnT>
                    <a:lnB w="9525"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0" name="TextBox 49"/>
          <p:cNvSpPr txBox="1"/>
          <p:nvPr/>
        </p:nvSpPr>
        <p:spPr>
          <a:xfrm>
            <a:off x="245128" y="715459"/>
            <a:ext cx="8676595" cy="307777"/>
          </a:xfrm>
          <a:prstGeom prst="rect">
            <a:avLst/>
          </a:prstGeom>
          <a:noFill/>
          <a:ln w="28575">
            <a:solidFill>
              <a:schemeClr val="tx1"/>
            </a:solidFill>
          </a:ln>
        </p:spPr>
        <p:txBody>
          <a:bodyPr wrap="square" rtlCol="0">
            <a:spAutoFit/>
          </a:bodyPr>
          <a:lstStyle/>
          <a:p>
            <a:r>
              <a:rPr lang="en-US" sz="1400" b="1" dirty="0" smtClean="0"/>
              <a:t>Proposing changes generally consistent with SHUSA recommendations</a:t>
            </a:r>
          </a:p>
        </p:txBody>
      </p:sp>
      <p:grpSp>
        <p:nvGrpSpPr>
          <p:cNvPr id="15" name="Group 14"/>
          <p:cNvGrpSpPr/>
          <p:nvPr/>
        </p:nvGrpSpPr>
        <p:grpSpPr>
          <a:xfrm>
            <a:off x="314334" y="3046063"/>
            <a:ext cx="8538181" cy="276999"/>
            <a:chOff x="88703" y="687177"/>
            <a:chExt cx="8538181" cy="276999"/>
          </a:xfrm>
        </p:grpSpPr>
        <p:sp>
          <p:nvSpPr>
            <p:cNvPr id="19" name="Rectangle 18"/>
            <p:cNvSpPr/>
            <p:nvPr/>
          </p:nvSpPr>
          <p:spPr>
            <a:xfrm>
              <a:off x="88703" y="702567"/>
              <a:ext cx="8538181" cy="24622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TextBox 19"/>
            <p:cNvSpPr txBox="1"/>
            <p:nvPr/>
          </p:nvSpPr>
          <p:spPr>
            <a:xfrm>
              <a:off x="1825804" y="702567"/>
              <a:ext cx="778933" cy="246221"/>
            </a:xfrm>
            <a:prstGeom prst="rect">
              <a:avLst/>
            </a:prstGeom>
            <a:noFill/>
          </p:spPr>
          <p:txBody>
            <a:bodyPr wrap="square" rtlCol="0">
              <a:spAutoFit/>
            </a:bodyPr>
            <a:lstStyle/>
            <a:p>
              <a:pPr algn="ctr"/>
              <a:r>
                <a:rPr lang="en-US" sz="1000" b="1" dirty="0" smtClean="0"/>
                <a:t>13.8%</a:t>
              </a:r>
              <a:endParaRPr lang="en-US" sz="1000" b="1" dirty="0"/>
            </a:p>
          </p:txBody>
        </p:sp>
        <p:sp>
          <p:nvSpPr>
            <p:cNvPr id="21" name="TextBox 20"/>
            <p:cNvSpPr txBox="1"/>
            <p:nvPr/>
          </p:nvSpPr>
          <p:spPr>
            <a:xfrm>
              <a:off x="3729282" y="708325"/>
              <a:ext cx="778933" cy="246221"/>
            </a:xfrm>
            <a:prstGeom prst="rect">
              <a:avLst/>
            </a:prstGeom>
            <a:noFill/>
          </p:spPr>
          <p:txBody>
            <a:bodyPr wrap="square" rtlCol="0">
              <a:spAutoFit/>
            </a:bodyPr>
            <a:lstStyle/>
            <a:p>
              <a:pPr algn="ctr"/>
              <a:r>
                <a:rPr lang="en-US" sz="1000" b="1" dirty="0" smtClean="0"/>
                <a:t>13.8%</a:t>
              </a:r>
              <a:endParaRPr lang="en-US" sz="1000" b="1" dirty="0"/>
            </a:p>
          </p:txBody>
        </p:sp>
        <p:sp>
          <p:nvSpPr>
            <p:cNvPr id="22" name="TextBox 21"/>
            <p:cNvSpPr txBox="1"/>
            <p:nvPr/>
          </p:nvSpPr>
          <p:spPr>
            <a:xfrm>
              <a:off x="5618376" y="706494"/>
              <a:ext cx="778933" cy="246221"/>
            </a:xfrm>
            <a:prstGeom prst="rect">
              <a:avLst/>
            </a:prstGeom>
            <a:noFill/>
          </p:spPr>
          <p:txBody>
            <a:bodyPr wrap="square" rtlCol="0">
              <a:spAutoFit/>
            </a:bodyPr>
            <a:lstStyle/>
            <a:p>
              <a:pPr algn="ctr"/>
              <a:r>
                <a:rPr lang="en-US" sz="1000" b="1" dirty="0" smtClean="0"/>
                <a:t>15.1%</a:t>
              </a:r>
              <a:endParaRPr lang="en-US" sz="1000" b="1" dirty="0"/>
            </a:p>
          </p:txBody>
        </p:sp>
        <p:sp>
          <p:nvSpPr>
            <p:cNvPr id="23" name="TextBox 22"/>
            <p:cNvSpPr txBox="1"/>
            <p:nvPr/>
          </p:nvSpPr>
          <p:spPr>
            <a:xfrm>
              <a:off x="7521854" y="703626"/>
              <a:ext cx="778933" cy="246221"/>
            </a:xfrm>
            <a:prstGeom prst="rect">
              <a:avLst/>
            </a:prstGeom>
            <a:noFill/>
          </p:spPr>
          <p:txBody>
            <a:bodyPr wrap="square" rtlCol="0">
              <a:spAutoFit/>
            </a:bodyPr>
            <a:lstStyle/>
            <a:p>
              <a:pPr algn="ctr"/>
              <a:r>
                <a:rPr lang="en-US" sz="1000" b="1" dirty="0" smtClean="0"/>
                <a:t>11.5%</a:t>
              </a:r>
              <a:endParaRPr lang="en-US" sz="1000" b="1" dirty="0"/>
            </a:p>
          </p:txBody>
        </p:sp>
        <p:sp>
          <p:nvSpPr>
            <p:cNvPr id="24" name="TextBox 23"/>
            <p:cNvSpPr txBox="1"/>
            <p:nvPr/>
          </p:nvSpPr>
          <p:spPr>
            <a:xfrm>
              <a:off x="193161" y="687177"/>
              <a:ext cx="1496165" cy="276999"/>
            </a:xfrm>
            <a:prstGeom prst="rect">
              <a:avLst/>
            </a:prstGeom>
            <a:noFill/>
          </p:spPr>
          <p:txBody>
            <a:bodyPr wrap="square" rtlCol="0">
              <a:spAutoFit/>
            </a:bodyPr>
            <a:lstStyle/>
            <a:p>
              <a:r>
                <a:rPr lang="en-US" sz="1200" b="1" dirty="0" smtClean="0"/>
                <a:t>12/31 Pro Forma</a:t>
              </a:r>
              <a:endParaRPr lang="en-US" sz="1200" b="1" dirty="0"/>
            </a:p>
          </p:txBody>
        </p:sp>
      </p:grpSp>
      <p:sp>
        <p:nvSpPr>
          <p:cNvPr id="16" name="TextBox 15"/>
          <p:cNvSpPr txBox="1"/>
          <p:nvPr/>
        </p:nvSpPr>
        <p:spPr>
          <a:xfrm>
            <a:off x="243080" y="5917476"/>
            <a:ext cx="7869394" cy="215444"/>
          </a:xfrm>
          <a:prstGeom prst="rect">
            <a:avLst/>
          </a:prstGeom>
          <a:noFill/>
        </p:spPr>
        <p:txBody>
          <a:bodyPr wrap="square" rtlCol="0">
            <a:spAutoFit/>
          </a:bodyPr>
          <a:lstStyle/>
          <a:p>
            <a:r>
              <a:rPr lang="en-US" sz="800" i="1" dirty="0" smtClean="0"/>
              <a:t>“Current” indicates levels in current policy; “Proposed” indicates levels to include in next version of policy </a:t>
            </a:r>
            <a:endParaRPr lang="en-US" sz="800" i="1" dirty="0"/>
          </a:p>
        </p:txBody>
      </p:sp>
      <p:sp>
        <p:nvSpPr>
          <p:cNvPr id="17" name="38 Elipse"/>
          <p:cNvSpPr/>
          <p:nvPr/>
        </p:nvSpPr>
        <p:spPr>
          <a:xfrm>
            <a:off x="7925491" y="57150"/>
            <a:ext cx="640080" cy="640080"/>
          </a:xfrm>
          <a:prstGeom prst="ellipse">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25" name="39 CuadroTexto"/>
          <p:cNvSpPr txBox="1"/>
          <p:nvPr/>
        </p:nvSpPr>
        <p:spPr>
          <a:xfrm>
            <a:off x="8068919" y="177134"/>
            <a:ext cx="353223" cy="400110"/>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a:solidFill>
                  <a:srgbClr val="FFFFFF"/>
                </a:solidFill>
                <a:ea typeface="ＭＳ Ｐゴシック" pitchFamily="1" charset="-128"/>
              </a:rPr>
              <a:t>3</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079" y="1023236"/>
            <a:ext cx="8609435" cy="1930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37070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48488"/>
            <a:ext cx="8890000" cy="461665"/>
          </a:xfrm>
          <a:prstGeom prst="rect">
            <a:avLst/>
          </a:prstGeom>
          <a:noFill/>
        </p:spPr>
        <p:txBody>
          <a:bodyPr wrap="square" rtlCol="0">
            <a:spAutoFit/>
          </a:bodyPr>
          <a:lstStyle/>
          <a:p>
            <a:r>
              <a:rPr lang="en-US" b="1" dirty="0"/>
              <a:t>Recommended Capital Expectations - </a:t>
            </a:r>
            <a:r>
              <a:rPr lang="en-US" b="1" dirty="0" smtClean="0"/>
              <a:t>SC</a:t>
            </a:r>
          </a:p>
        </p:txBody>
      </p:sp>
      <p:cxnSp>
        <p:nvCxnSpPr>
          <p:cNvPr id="18" name="Straight Connector 17"/>
          <p:cNvCxnSpPr/>
          <p:nvPr/>
        </p:nvCxnSpPr>
        <p:spPr bwMode="auto">
          <a:xfrm flipV="1">
            <a:off x="245128" y="3437187"/>
            <a:ext cx="8503920" cy="0"/>
          </a:xfrm>
          <a:prstGeom prst="line">
            <a:avLst/>
          </a:prstGeom>
          <a:solidFill>
            <a:schemeClr val="accent1"/>
          </a:solidFill>
          <a:ln w="25400" cap="flat" cmpd="sng" algn="ctr">
            <a:solidFill>
              <a:srgbClr val="FF0000"/>
            </a:solidFill>
            <a:prstDash val="dash"/>
            <a:round/>
            <a:headEnd type="none" w="med" len="med"/>
            <a:tailEnd type="none" w="med" len="med"/>
          </a:ln>
          <a:effectLst/>
        </p:spPr>
      </p:cxnSp>
      <p:graphicFrame>
        <p:nvGraphicFramePr>
          <p:cNvPr id="28" name="Table 27"/>
          <p:cNvGraphicFramePr>
            <a:graphicFrameLocks noGrp="1"/>
          </p:cNvGraphicFramePr>
          <p:nvPr>
            <p:extLst>
              <p:ext uri="{D42A27DB-BD31-4B8C-83A1-F6EECF244321}">
                <p14:modId xmlns:p14="http://schemas.microsoft.com/office/powerpoint/2010/main" val="890069304"/>
              </p:ext>
            </p:extLst>
          </p:nvPr>
        </p:nvGraphicFramePr>
        <p:xfrm>
          <a:off x="245128" y="3501784"/>
          <a:ext cx="8547053" cy="2112146"/>
        </p:xfrm>
        <a:graphic>
          <a:graphicData uri="http://schemas.openxmlformats.org/drawingml/2006/table">
            <a:tbl>
              <a:tblPr firstRow="1" bandRow="1">
                <a:tableStyleId>{5C22544A-7EE6-4342-B048-85BDC9FD1C3A}</a:tableStyleId>
              </a:tblPr>
              <a:tblGrid>
                <a:gridCol w="2262217"/>
                <a:gridCol w="6284836"/>
              </a:tblGrid>
              <a:tr h="863257">
                <a:tc>
                  <a:txBody>
                    <a:bodyPr/>
                    <a:lstStyle/>
                    <a:p>
                      <a:pPr algn="ctr"/>
                      <a:r>
                        <a:rPr lang="en-US" sz="1200" b="1" dirty="0" smtClean="0">
                          <a:solidFill>
                            <a:schemeClr val="bg1"/>
                          </a:solidFill>
                          <a:latin typeface="Arial" panose="020B0604020202020204" pitchFamily="34" charset="0"/>
                          <a:cs typeface="Arial" panose="020B0604020202020204" pitchFamily="34" charset="0"/>
                        </a:rPr>
                        <a:t>Post-Stress</a:t>
                      </a:r>
                    </a:p>
                    <a:p>
                      <a:pPr algn="ctr"/>
                      <a:r>
                        <a:rPr lang="en-US" sz="1000" b="1" dirty="0" smtClean="0">
                          <a:solidFill>
                            <a:schemeClr val="bg1"/>
                          </a:solidFill>
                          <a:latin typeface="Arial" panose="020B0604020202020204" pitchFamily="34" charset="0"/>
                          <a:cs typeface="Arial" panose="020B0604020202020204" pitchFamily="34" charset="0"/>
                        </a:rPr>
                        <a:t>(No</a:t>
                      </a:r>
                      <a:r>
                        <a:rPr lang="en-US" sz="1000" b="1" baseline="0" dirty="0" smtClean="0">
                          <a:solidFill>
                            <a:schemeClr val="bg1"/>
                          </a:solidFill>
                          <a:latin typeface="Arial" panose="020B0604020202020204" pitchFamily="34" charset="0"/>
                          <a:cs typeface="Arial" panose="020B0604020202020204" pitchFamily="34" charset="0"/>
                        </a:rPr>
                        <a:t> change)</a:t>
                      </a:r>
                      <a:endParaRPr lang="en-US" sz="10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171450" marR="0" lvl="1" indent="-171450" algn="l" defTabSz="457200" rtl="0" eaLnBrk="1" fontAlgn="auto" latinLnBrk="0" hangingPunct="1">
                        <a:lnSpc>
                          <a:spcPct val="100000"/>
                        </a:lnSpc>
                        <a:spcBef>
                          <a:spcPts val="0"/>
                        </a:spcBef>
                        <a:spcAft>
                          <a:spcPts val="600"/>
                        </a:spcAft>
                        <a:buClr>
                          <a:schemeClr val="tx1">
                            <a:lumMod val="50000"/>
                            <a:lumOff val="50000"/>
                          </a:schemeClr>
                        </a:buClr>
                        <a:buSzPct val="130000"/>
                        <a:buFont typeface="Wingdings" panose="05000000000000000000" pitchFamily="2" charset="2"/>
                        <a:buChar char="§"/>
                        <a:tabLst/>
                        <a:defRPr/>
                      </a:pPr>
                      <a:r>
                        <a:rPr lang="en-US" sz="1100" b="1" kern="1200" baseline="0" dirty="0" smtClean="0">
                          <a:solidFill>
                            <a:schemeClr val="tx1"/>
                          </a:solidFill>
                          <a:latin typeface="Arial" panose="020B0604020202020204" pitchFamily="34" charset="0"/>
                          <a:ea typeface="+mn-ea"/>
                          <a:cs typeface="Arial" panose="020B0604020202020204" pitchFamily="34" charset="0"/>
                        </a:rPr>
                        <a:t>Market funding: No changes required as prior year’s analysis largely dependent on access to funding during financial crisis period</a:t>
                      </a:r>
                    </a:p>
                  </a:txBody>
                  <a:tcPr anchor="ctr">
                    <a:lnL w="12700" cmpd="sng">
                      <a:noFill/>
                    </a:lnL>
                    <a:lnR w="12700" cmpd="sng">
                      <a:noFill/>
                    </a:lnR>
                    <a:lnT w="12700" cmpd="sng">
                      <a:noFill/>
                    </a:lnT>
                    <a:lnB w="9525"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659266">
                <a:tc>
                  <a:txBody>
                    <a:bodyPr/>
                    <a:lstStyle/>
                    <a:p>
                      <a:pPr algn="ctr"/>
                      <a:r>
                        <a:rPr lang="en-US" sz="1200" b="1" dirty="0" smtClean="0">
                          <a:solidFill>
                            <a:schemeClr val="bg1"/>
                          </a:solidFill>
                          <a:latin typeface="Arial" panose="020B0604020202020204" pitchFamily="34" charset="0"/>
                          <a:cs typeface="Arial" panose="020B0604020202020204" pitchFamily="34" charset="0"/>
                        </a:rPr>
                        <a:t>BAU Minimum</a:t>
                      </a:r>
                    </a:p>
                    <a:p>
                      <a:pPr marL="0" marR="0" indent="0" algn="ctr" defTabSz="4572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bg1"/>
                          </a:solidFill>
                          <a:latin typeface="Arial" panose="020B0604020202020204" pitchFamily="34" charset="0"/>
                          <a:ea typeface="+mn-ea"/>
                          <a:cs typeface="Arial" panose="020B0604020202020204" pitchFamily="34" charset="0"/>
                        </a:rPr>
                        <a:t>(Increase of 70bps to 110bps)</a:t>
                      </a:r>
                    </a:p>
                  </a:txBody>
                  <a:tcPr anchor="ctr">
                    <a:lnL w="12700" cmpd="sng">
                      <a:noFill/>
                    </a:lnL>
                    <a:lnR w="12700" cmpd="sng">
                      <a:noFill/>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171450" marR="0" indent="-171450" algn="l" defTabSz="457200" rtl="0" eaLnBrk="1" fontAlgn="auto" latinLnBrk="0" hangingPunct="1">
                        <a:lnSpc>
                          <a:spcPct val="100000"/>
                        </a:lnSpc>
                        <a:spcBef>
                          <a:spcPts val="0"/>
                        </a:spcBef>
                        <a:spcAft>
                          <a:spcPts val="0"/>
                        </a:spcAft>
                        <a:buClr>
                          <a:schemeClr val="tx1">
                            <a:lumMod val="50000"/>
                            <a:lumOff val="50000"/>
                          </a:schemeClr>
                        </a:buClr>
                        <a:buSzPct val="130000"/>
                        <a:buFont typeface="Wingdings" panose="05000000000000000000" pitchFamily="2" charset="2"/>
                        <a:buChar char="§"/>
                        <a:tabLst/>
                        <a:defRPr/>
                      </a:pPr>
                      <a:r>
                        <a:rPr lang="en-US" sz="1100" b="1" kern="1200" baseline="0" dirty="0" smtClean="0">
                          <a:solidFill>
                            <a:schemeClr val="tx1"/>
                          </a:solidFill>
                          <a:latin typeface="Arial" panose="020B0604020202020204" pitchFamily="34" charset="0"/>
                          <a:ea typeface="+mn-ea"/>
                          <a:cs typeface="Arial" panose="020B0604020202020204" pitchFamily="34" charset="0"/>
                        </a:rPr>
                        <a:t>Stress absorption: Increases by 70bps to 110bps depending on metric compared to current levels</a:t>
                      </a:r>
                    </a:p>
                    <a:p>
                      <a:pPr marL="628650" marR="0" lvl="1" indent="-171450" algn="l" defTabSz="457200" rtl="0" eaLnBrk="1" fontAlgn="auto" latinLnBrk="0" hangingPunct="1">
                        <a:lnSpc>
                          <a:spcPct val="100000"/>
                        </a:lnSpc>
                        <a:spcBef>
                          <a:spcPts val="0"/>
                        </a:spcBef>
                        <a:spcAft>
                          <a:spcPts val="0"/>
                        </a:spcAft>
                        <a:buClr>
                          <a:schemeClr val="tx1">
                            <a:lumMod val="50000"/>
                            <a:lumOff val="50000"/>
                          </a:schemeClr>
                        </a:buClr>
                        <a:buSzPct val="130000"/>
                        <a:buFont typeface="Arial" panose="020B0604020202020204" pitchFamily="34" charset="0"/>
                        <a:buChar char="‒"/>
                        <a:tabLst/>
                        <a:defRPr/>
                      </a:pPr>
                      <a:r>
                        <a:rPr lang="en-US" sz="1100" b="0" kern="1200" baseline="0" dirty="0" smtClean="0">
                          <a:solidFill>
                            <a:schemeClr val="tx1"/>
                          </a:solidFill>
                          <a:latin typeface="Arial" panose="020B0604020202020204" pitchFamily="34" charset="0"/>
                          <a:ea typeface="+mn-ea"/>
                          <a:cs typeface="Arial" panose="020B0604020202020204" pitchFamily="34" charset="0"/>
                        </a:rPr>
                        <a:t>CET1 depletion in 2015 CCAR: 213bps</a:t>
                      </a:r>
                    </a:p>
                    <a:p>
                      <a:pPr marL="628650" marR="0" lvl="1" indent="-171450" algn="l" defTabSz="457200" rtl="0" eaLnBrk="1" fontAlgn="auto" latinLnBrk="0" hangingPunct="1">
                        <a:lnSpc>
                          <a:spcPct val="100000"/>
                        </a:lnSpc>
                        <a:spcBef>
                          <a:spcPts val="0"/>
                        </a:spcBef>
                        <a:spcAft>
                          <a:spcPts val="0"/>
                        </a:spcAft>
                        <a:buClr>
                          <a:schemeClr val="tx1">
                            <a:lumMod val="50000"/>
                            <a:lumOff val="50000"/>
                          </a:schemeClr>
                        </a:buClr>
                        <a:buSzPct val="130000"/>
                        <a:buFont typeface="Arial" panose="020B0604020202020204" pitchFamily="34" charset="0"/>
                        <a:buChar char="‒"/>
                        <a:tabLst/>
                        <a:defRPr/>
                      </a:pPr>
                      <a:r>
                        <a:rPr lang="en-US" sz="1100" b="0" kern="1200" baseline="0" dirty="0" smtClean="0">
                          <a:solidFill>
                            <a:schemeClr val="tx1"/>
                          </a:solidFill>
                          <a:latin typeface="Arial" panose="020B0604020202020204" pitchFamily="34" charset="0"/>
                          <a:ea typeface="+mn-ea"/>
                          <a:cs typeface="Arial" panose="020B0604020202020204" pitchFamily="34" charset="0"/>
                        </a:rPr>
                        <a:t>CET1 depletion in 2015 Mid-cycle: 419bps</a:t>
                      </a:r>
                    </a:p>
                  </a:txBody>
                  <a:tcPr anchor="ctr">
                    <a:lnL w="12700" cmpd="sng">
                      <a:noFill/>
                    </a:lnL>
                    <a:lnR w="12700" cmpd="sng">
                      <a:noFill/>
                    </a:lnR>
                    <a:lnT w="9525" cap="flat" cmpd="sng" algn="ctr">
                      <a:solidFill>
                        <a:schemeClr val="bg1">
                          <a:lumMod val="50000"/>
                        </a:schemeClr>
                      </a:solidFill>
                      <a:prstDash val="sysDash"/>
                      <a:round/>
                      <a:headEnd type="none" w="med" len="med"/>
                      <a:tailEnd type="none" w="med" len="med"/>
                    </a:lnT>
                    <a:lnB w="9525"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486889">
                <a:tc>
                  <a:txBody>
                    <a:bodyPr/>
                    <a:lstStyle/>
                    <a:p>
                      <a:pPr algn="ctr"/>
                      <a:r>
                        <a:rPr lang="en-US" sz="1200" b="1" dirty="0" smtClean="0">
                          <a:solidFill>
                            <a:schemeClr val="bg1"/>
                          </a:solidFill>
                          <a:latin typeface="Arial" panose="020B0604020202020204" pitchFamily="34" charset="0"/>
                          <a:cs typeface="Arial" panose="020B0604020202020204" pitchFamily="34" charset="0"/>
                        </a:rPr>
                        <a:t>Planned Hold</a:t>
                      </a:r>
                    </a:p>
                    <a:p>
                      <a:pPr marL="0" marR="0" indent="0" algn="ctr" defTabSz="4572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bg1"/>
                          </a:solidFill>
                          <a:latin typeface="Arial" panose="020B0604020202020204" pitchFamily="34" charset="0"/>
                          <a:ea typeface="+mn-ea"/>
                          <a:cs typeface="Arial" panose="020B0604020202020204" pitchFamily="34" charset="0"/>
                        </a:rPr>
                        <a:t>(Same change as BAU Minimum)</a:t>
                      </a:r>
                    </a:p>
                  </a:txBody>
                  <a:tcPr anchor="ctr">
                    <a:lnL w="12700" cmpd="sng">
                      <a:noFill/>
                    </a:lnL>
                    <a:lnR w="12700" cmpd="sng">
                      <a:noFill/>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171450" marR="0" lvl="1" indent="-171450" algn="l" defTabSz="457200" rtl="0" eaLnBrk="1" fontAlgn="auto" latinLnBrk="0" hangingPunct="1">
                        <a:lnSpc>
                          <a:spcPct val="100000"/>
                        </a:lnSpc>
                        <a:spcBef>
                          <a:spcPts val="0"/>
                        </a:spcBef>
                        <a:spcAft>
                          <a:spcPts val="600"/>
                        </a:spcAft>
                        <a:buClr>
                          <a:schemeClr val="tx1">
                            <a:lumMod val="50000"/>
                            <a:lumOff val="50000"/>
                          </a:schemeClr>
                        </a:buClr>
                        <a:buSzPct val="130000"/>
                        <a:buFont typeface="Wingdings" panose="05000000000000000000" pitchFamily="2" charset="2"/>
                        <a:buChar char="§"/>
                        <a:tabLst/>
                        <a:defRPr/>
                      </a:pPr>
                      <a:r>
                        <a:rPr lang="en-US" sz="1100" b="1" kern="1200" baseline="0" dirty="0" smtClean="0">
                          <a:solidFill>
                            <a:schemeClr val="tx1"/>
                          </a:solidFill>
                          <a:latin typeface="Arial" panose="020B0604020202020204" pitchFamily="34" charset="0"/>
                          <a:ea typeface="+mn-ea"/>
                          <a:cs typeface="Arial" panose="020B0604020202020204" pitchFamily="34" charset="0"/>
                        </a:rPr>
                        <a:t>CET1 and Tier 1 Capital Ratio include incremental 30bps to reach target level of 11.0%</a:t>
                      </a:r>
                    </a:p>
                  </a:txBody>
                  <a:tcPr anchor="ctr">
                    <a:lnL w="12700" cmpd="sng">
                      <a:noFill/>
                    </a:lnL>
                    <a:lnR w="12700" cmpd="sng">
                      <a:noFill/>
                    </a:lnR>
                    <a:lnT w="9525" cap="flat" cmpd="sng" algn="ctr">
                      <a:solidFill>
                        <a:schemeClr val="bg1">
                          <a:lumMod val="50000"/>
                        </a:schemeClr>
                      </a:solidFill>
                      <a:prstDash val="sysDash"/>
                      <a:round/>
                      <a:headEnd type="none" w="med" len="med"/>
                      <a:tailEnd type="none" w="med" len="med"/>
                    </a:lnT>
                    <a:lnB w="9525"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0" name="TextBox 49"/>
          <p:cNvSpPr txBox="1"/>
          <p:nvPr/>
        </p:nvSpPr>
        <p:spPr>
          <a:xfrm>
            <a:off x="245128" y="715459"/>
            <a:ext cx="8676595" cy="307777"/>
          </a:xfrm>
          <a:prstGeom prst="rect">
            <a:avLst/>
          </a:prstGeom>
          <a:noFill/>
          <a:ln w="28575">
            <a:solidFill>
              <a:schemeClr val="tx1"/>
            </a:solidFill>
          </a:ln>
        </p:spPr>
        <p:txBody>
          <a:bodyPr wrap="square" rtlCol="0">
            <a:spAutoFit/>
          </a:bodyPr>
          <a:lstStyle/>
          <a:p>
            <a:r>
              <a:rPr lang="en-US" sz="1400" b="1" dirty="0" smtClean="0"/>
              <a:t>Proposing increases across all metrics largely due to results of stress tests in 2015</a:t>
            </a:r>
          </a:p>
        </p:txBody>
      </p:sp>
      <p:grpSp>
        <p:nvGrpSpPr>
          <p:cNvPr id="15" name="Group 14"/>
          <p:cNvGrpSpPr/>
          <p:nvPr/>
        </p:nvGrpSpPr>
        <p:grpSpPr>
          <a:xfrm>
            <a:off x="254000" y="3059343"/>
            <a:ext cx="8667723" cy="276999"/>
            <a:chOff x="28369" y="700457"/>
            <a:chExt cx="8667723" cy="276999"/>
          </a:xfrm>
        </p:grpSpPr>
        <p:sp>
          <p:nvSpPr>
            <p:cNvPr id="19" name="Rectangle 18"/>
            <p:cNvSpPr/>
            <p:nvPr/>
          </p:nvSpPr>
          <p:spPr>
            <a:xfrm>
              <a:off x="28369" y="702567"/>
              <a:ext cx="8667723" cy="24622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TextBox 19"/>
            <p:cNvSpPr txBox="1"/>
            <p:nvPr/>
          </p:nvSpPr>
          <p:spPr>
            <a:xfrm>
              <a:off x="1825804" y="702567"/>
              <a:ext cx="778933" cy="246221"/>
            </a:xfrm>
            <a:prstGeom prst="rect">
              <a:avLst/>
            </a:prstGeom>
            <a:noFill/>
          </p:spPr>
          <p:txBody>
            <a:bodyPr wrap="square" rtlCol="0">
              <a:spAutoFit/>
            </a:bodyPr>
            <a:lstStyle/>
            <a:p>
              <a:pPr algn="ctr"/>
              <a:r>
                <a:rPr lang="en-US" sz="1000" b="1" dirty="0" smtClean="0"/>
                <a:t>11.2%</a:t>
              </a:r>
              <a:endParaRPr lang="en-US" sz="1000" b="1" dirty="0"/>
            </a:p>
          </p:txBody>
        </p:sp>
        <p:sp>
          <p:nvSpPr>
            <p:cNvPr id="21" name="TextBox 20"/>
            <p:cNvSpPr txBox="1"/>
            <p:nvPr/>
          </p:nvSpPr>
          <p:spPr>
            <a:xfrm>
              <a:off x="3729282" y="708325"/>
              <a:ext cx="778933" cy="246221"/>
            </a:xfrm>
            <a:prstGeom prst="rect">
              <a:avLst/>
            </a:prstGeom>
            <a:noFill/>
          </p:spPr>
          <p:txBody>
            <a:bodyPr wrap="square" rtlCol="0">
              <a:spAutoFit/>
            </a:bodyPr>
            <a:lstStyle/>
            <a:p>
              <a:pPr algn="ctr"/>
              <a:r>
                <a:rPr lang="en-US" sz="1000" b="1" dirty="0" smtClean="0"/>
                <a:t>11.2%</a:t>
              </a:r>
              <a:endParaRPr lang="en-US" sz="1000" b="1" dirty="0"/>
            </a:p>
          </p:txBody>
        </p:sp>
        <p:sp>
          <p:nvSpPr>
            <p:cNvPr id="22" name="TextBox 21"/>
            <p:cNvSpPr txBox="1"/>
            <p:nvPr/>
          </p:nvSpPr>
          <p:spPr>
            <a:xfrm>
              <a:off x="5618376" y="706494"/>
              <a:ext cx="778933" cy="246221"/>
            </a:xfrm>
            <a:prstGeom prst="rect">
              <a:avLst/>
            </a:prstGeom>
            <a:noFill/>
          </p:spPr>
          <p:txBody>
            <a:bodyPr wrap="square" rtlCol="0">
              <a:spAutoFit/>
            </a:bodyPr>
            <a:lstStyle/>
            <a:p>
              <a:pPr algn="ctr"/>
              <a:r>
                <a:rPr lang="en-US" sz="1000" b="1" dirty="0" smtClean="0"/>
                <a:t>12.5%</a:t>
              </a:r>
              <a:endParaRPr lang="en-US" sz="1000" b="1" dirty="0"/>
            </a:p>
          </p:txBody>
        </p:sp>
        <p:sp>
          <p:nvSpPr>
            <p:cNvPr id="23" name="TextBox 22"/>
            <p:cNvSpPr txBox="1"/>
            <p:nvPr/>
          </p:nvSpPr>
          <p:spPr>
            <a:xfrm>
              <a:off x="7521854" y="703626"/>
              <a:ext cx="778933" cy="246221"/>
            </a:xfrm>
            <a:prstGeom prst="rect">
              <a:avLst/>
            </a:prstGeom>
            <a:noFill/>
          </p:spPr>
          <p:txBody>
            <a:bodyPr wrap="square" rtlCol="0">
              <a:spAutoFit/>
            </a:bodyPr>
            <a:lstStyle/>
            <a:p>
              <a:pPr algn="ctr"/>
              <a:r>
                <a:rPr lang="en-US" sz="1000" b="1" dirty="0" smtClean="0"/>
                <a:t>11.8%</a:t>
              </a:r>
              <a:endParaRPr lang="en-US" sz="1000" b="1" dirty="0"/>
            </a:p>
          </p:txBody>
        </p:sp>
        <p:sp>
          <p:nvSpPr>
            <p:cNvPr id="24" name="TextBox 23"/>
            <p:cNvSpPr txBox="1"/>
            <p:nvPr/>
          </p:nvSpPr>
          <p:spPr>
            <a:xfrm>
              <a:off x="179514" y="700457"/>
              <a:ext cx="1496164" cy="276999"/>
            </a:xfrm>
            <a:prstGeom prst="rect">
              <a:avLst/>
            </a:prstGeom>
            <a:noFill/>
          </p:spPr>
          <p:txBody>
            <a:bodyPr wrap="square" rtlCol="0">
              <a:spAutoFit/>
            </a:bodyPr>
            <a:lstStyle/>
            <a:p>
              <a:r>
                <a:rPr lang="en-US" sz="1200" b="1" dirty="0" smtClean="0"/>
                <a:t>12/31 Pro Forma</a:t>
              </a:r>
              <a:endParaRPr lang="en-US" sz="1200" b="1" dirty="0"/>
            </a:p>
          </p:txBody>
        </p:sp>
      </p:gr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 y="1115829"/>
            <a:ext cx="8667723" cy="1943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199525" y="5613931"/>
            <a:ext cx="7869394" cy="215444"/>
          </a:xfrm>
          <a:prstGeom prst="rect">
            <a:avLst/>
          </a:prstGeom>
          <a:noFill/>
        </p:spPr>
        <p:txBody>
          <a:bodyPr wrap="square" rtlCol="0">
            <a:spAutoFit/>
          </a:bodyPr>
          <a:lstStyle/>
          <a:p>
            <a:r>
              <a:rPr lang="en-US" sz="800" i="1" dirty="0" smtClean="0"/>
              <a:t>“Current” indicates levels in current policy; “Proposed” indicates levels to include in next version of policy </a:t>
            </a:r>
            <a:endParaRPr lang="en-US" sz="800" i="1" dirty="0"/>
          </a:p>
        </p:txBody>
      </p:sp>
      <p:sp>
        <p:nvSpPr>
          <p:cNvPr id="17" name="38 Elipse"/>
          <p:cNvSpPr/>
          <p:nvPr/>
        </p:nvSpPr>
        <p:spPr>
          <a:xfrm>
            <a:off x="7925491" y="57150"/>
            <a:ext cx="640080" cy="640080"/>
          </a:xfrm>
          <a:prstGeom prst="ellipse">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25" name="39 CuadroTexto"/>
          <p:cNvSpPr txBox="1"/>
          <p:nvPr/>
        </p:nvSpPr>
        <p:spPr>
          <a:xfrm>
            <a:off x="8068919" y="177134"/>
            <a:ext cx="353223" cy="400110"/>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a:solidFill>
                  <a:srgbClr val="FFFFFF"/>
                </a:solidFill>
                <a:ea typeface="ＭＳ Ｐゴシック" pitchFamily="1" charset="-128"/>
              </a:rPr>
              <a:t>3</a:t>
            </a:r>
          </a:p>
        </p:txBody>
      </p:sp>
    </p:spTree>
    <p:extLst>
      <p:ext uri="{BB962C8B-B14F-4D97-AF65-F5344CB8AC3E}">
        <p14:creationId xmlns:p14="http://schemas.microsoft.com/office/powerpoint/2010/main" val="22721680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48488"/>
            <a:ext cx="8890000" cy="461665"/>
          </a:xfrm>
          <a:prstGeom prst="rect">
            <a:avLst/>
          </a:prstGeom>
          <a:noFill/>
        </p:spPr>
        <p:txBody>
          <a:bodyPr wrap="square" rtlCol="0">
            <a:spAutoFit/>
          </a:bodyPr>
          <a:lstStyle/>
          <a:p>
            <a:r>
              <a:rPr lang="en-US" b="1" dirty="0" smtClean="0"/>
              <a:t>Approval : Minutes from January 7 Meeting</a:t>
            </a: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284" y="701904"/>
            <a:ext cx="7507432" cy="5351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21728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8"/>
          <p:cNvSpPr>
            <a:spLocks noChangeArrowheads="1"/>
          </p:cNvSpPr>
          <p:nvPr/>
        </p:nvSpPr>
        <p:spPr bwMode="auto">
          <a:xfrm>
            <a:off x="152400" y="228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Agenda</a:t>
            </a:r>
            <a:endParaRPr lang="en-US" sz="2400" b="1" dirty="0">
              <a:solidFill>
                <a:srgbClr val="000000"/>
              </a:solidFill>
              <a:ea typeface="ＭＳ Ｐゴシック" pitchFamily="1"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57679"/>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p:cNvGrpSpPr/>
          <p:nvPr/>
        </p:nvGrpSpPr>
        <p:grpSpPr>
          <a:xfrm>
            <a:off x="606230" y="902326"/>
            <a:ext cx="8056593" cy="4999494"/>
            <a:chOff x="606230" y="820438"/>
            <a:chExt cx="8056593" cy="4999494"/>
          </a:xfrm>
        </p:grpSpPr>
        <p:sp>
          <p:nvSpPr>
            <p:cNvPr id="4" name="35 Rectángulo redondeado"/>
            <p:cNvSpPr/>
            <p:nvPr/>
          </p:nvSpPr>
          <p:spPr>
            <a:xfrm>
              <a:off x="1035241" y="3014240"/>
              <a:ext cx="7333014"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5" name="35 Rectángulo redondeado"/>
            <p:cNvSpPr/>
            <p:nvPr/>
          </p:nvSpPr>
          <p:spPr>
            <a:xfrm>
              <a:off x="1035241" y="2291674"/>
              <a:ext cx="7333014"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6" name="23 Rectángulo redondeado"/>
            <p:cNvSpPr/>
            <p:nvPr/>
          </p:nvSpPr>
          <p:spPr>
            <a:xfrm>
              <a:off x="1075198" y="1567801"/>
              <a:ext cx="7293057"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7" name="17 Rectángulo redondeado"/>
            <p:cNvSpPr/>
            <p:nvPr/>
          </p:nvSpPr>
          <p:spPr>
            <a:xfrm>
              <a:off x="1095370" y="826111"/>
              <a:ext cx="7272885"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9" name="Rectangle 18"/>
            <p:cNvSpPr>
              <a:spLocks noChangeArrowheads="1"/>
            </p:cNvSpPr>
            <p:nvPr/>
          </p:nvSpPr>
          <p:spPr bwMode="auto">
            <a:xfrm>
              <a:off x="2292355" y="2181700"/>
              <a:ext cx="4424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gn="ctr" fontAlgn="base">
                <a:spcBef>
                  <a:spcPct val="0"/>
                </a:spcBef>
                <a:spcAft>
                  <a:spcPct val="0"/>
                </a:spcAft>
              </a:pPr>
              <a:endParaRPr lang="en-US" sz="2400" b="1" dirty="0">
                <a:solidFill>
                  <a:srgbClr val="000000"/>
                </a:solidFill>
                <a:ea typeface="ＭＳ Ｐゴシック" pitchFamily="1" charset="-128"/>
              </a:endParaRPr>
            </a:p>
          </p:txBody>
        </p:sp>
        <p:grpSp>
          <p:nvGrpSpPr>
            <p:cNvPr id="10" name="21 Grupo"/>
            <p:cNvGrpSpPr/>
            <p:nvPr/>
          </p:nvGrpSpPr>
          <p:grpSpPr>
            <a:xfrm>
              <a:off x="606230" y="820438"/>
              <a:ext cx="640080" cy="640080"/>
              <a:chOff x="1554076" y="1086644"/>
              <a:chExt cx="792088" cy="792088"/>
            </a:xfrm>
            <a:solidFill>
              <a:srgbClr val="C00000"/>
            </a:solidFill>
          </p:grpSpPr>
          <p:sp>
            <p:nvSpPr>
              <p:cNvPr id="11" name="19 Elipse"/>
              <p:cNvSpPr/>
              <p:nvPr/>
            </p:nvSpPr>
            <p:spPr>
              <a:xfrm>
                <a:off x="1554076" y="1086644"/>
                <a:ext cx="792088" cy="792088"/>
              </a:xfrm>
              <a:prstGeom prst="ellipse">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12" name="20 CuadroTexto"/>
              <p:cNvSpPr txBox="1"/>
              <p:nvPr/>
            </p:nvSpPr>
            <p:spPr>
              <a:xfrm>
                <a:off x="1731566" y="1211116"/>
                <a:ext cx="437107" cy="495129"/>
              </a:xfrm>
              <a:prstGeom prst="rect">
                <a:avLst/>
              </a:prstGeom>
              <a:noFill/>
            </p:spPr>
            <p:txBody>
              <a:bodyPr wrap="square" rtlCol="0">
                <a:spAutoFit/>
              </a:bodyPr>
              <a:lstStyle/>
              <a:p>
                <a:pPr algn="ctr" eaLnBrk="0" fontAlgn="base" hangingPunct="0">
                  <a:spcBef>
                    <a:spcPct val="0"/>
                  </a:spcBef>
                  <a:spcAft>
                    <a:spcPct val="0"/>
                  </a:spcAft>
                </a:pPr>
                <a:r>
                  <a:rPr lang="en-US" sz="2000" b="1" dirty="0" smtClean="0">
                    <a:solidFill>
                      <a:schemeClr val="bg1"/>
                    </a:solidFill>
                    <a:ea typeface="ＭＳ Ｐゴシック" pitchFamily="1" charset="-128"/>
                  </a:rPr>
                  <a:t>1</a:t>
                </a:r>
                <a:endParaRPr lang="en-US" sz="2000" b="1" dirty="0">
                  <a:solidFill>
                    <a:schemeClr val="bg1"/>
                  </a:solidFill>
                  <a:ea typeface="ＭＳ Ｐゴシック" pitchFamily="1" charset="-128"/>
                </a:endParaRPr>
              </a:p>
            </p:txBody>
          </p:sp>
        </p:grpSp>
        <p:sp>
          <p:nvSpPr>
            <p:cNvPr id="13" name="22 CuadroTexto"/>
            <p:cNvSpPr txBox="1">
              <a:spLocks/>
            </p:cNvSpPr>
            <p:nvPr/>
          </p:nvSpPr>
          <p:spPr>
            <a:xfrm>
              <a:off x="1371478" y="857221"/>
              <a:ext cx="7217504" cy="523220"/>
            </a:xfrm>
            <a:prstGeom prst="rect">
              <a:avLst/>
            </a:prstGeom>
            <a:noFill/>
          </p:spPr>
          <p:txBody>
            <a:bodyPr wrap="none" rtlCol="0">
              <a:noAutofit/>
            </a:bodyPr>
            <a:lstStyle/>
            <a:p>
              <a:pPr eaLnBrk="0" fontAlgn="base" hangingPunct="0">
                <a:spcBef>
                  <a:spcPct val="0"/>
                </a:spcBef>
                <a:spcAft>
                  <a:spcPct val="0"/>
                </a:spcAft>
              </a:pPr>
              <a:r>
                <a:rPr lang="en-US" sz="1800" b="1" dirty="0" smtClean="0">
                  <a:solidFill>
                    <a:schemeClr val="bg1"/>
                  </a:solidFill>
                  <a:ea typeface="ＭＳ Ｐゴシック" pitchFamily="1" charset="-128"/>
                </a:rPr>
                <a:t>Approval of ICAAP Submission</a:t>
              </a:r>
              <a:endParaRPr lang="en-US" sz="1800" b="1" dirty="0">
                <a:solidFill>
                  <a:schemeClr val="bg1"/>
                </a:solidFill>
                <a:ea typeface="ＭＳ Ｐゴシック" pitchFamily="1" charset="-128"/>
              </a:endParaRPr>
            </a:p>
          </p:txBody>
        </p:sp>
        <p:grpSp>
          <p:nvGrpSpPr>
            <p:cNvPr id="14" name="25 Grupo"/>
            <p:cNvGrpSpPr/>
            <p:nvPr/>
          </p:nvGrpSpPr>
          <p:grpSpPr>
            <a:xfrm>
              <a:off x="610291" y="1538103"/>
              <a:ext cx="640080" cy="640080"/>
              <a:chOff x="1554076" y="1086644"/>
              <a:chExt cx="792088" cy="792088"/>
            </a:xfrm>
            <a:solidFill>
              <a:schemeClr val="bg1">
                <a:lumMod val="75000"/>
              </a:schemeClr>
            </a:solidFill>
          </p:grpSpPr>
          <p:sp>
            <p:nvSpPr>
              <p:cNvPr id="15" name="26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16" name="27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chemeClr val="bg1"/>
                    </a:solidFill>
                    <a:ea typeface="ＭＳ Ｐゴシック" pitchFamily="1" charset="-128"/>
                  </a:rPr>
                  <a:t>2</a:t>
                </a:r>
                <a:endParaRPr lang="en-US" sz="2000" b="1" dirty="0">
                  <a:solidFill>
                    <a:schemeClr val="bg1"/>
                  </a:solidFill>
                  <a:ea typeface="ＭＳ Ｐゴシック" pitchFamily="1" charset="-128"/>
                </a:endParaRPr>
              </a:p>
            </p:txBody>
          </p:sp>
        </p:grpSp>
        <p:sp>
          <p:nvSpPr>
            <p:cNvPr id="17" name="28 CuadroTexto"/>
            <p:cNvSpPr txBox="1">
              <a:spLocks/>
            </p:cNvSpPr>
            <p:nvPr/>
          </p:nvSpPr>
          <p:spPr>
            <a:xfrm>
              <a:off x="1390190" y="1612126"/>
              <a:ext cx="7237523" cy="523220"/>
            </a:xfrm>
            <a:prstGeom prst="rect">
              <a:avLst/>
            </a:prstGeom>
            <a:noFill/>
          </p:spPr>
          <p:txBody>
            <a:bodyPr wrap="none" rtlCol="0">
              <a:noAutofit/>
            </a:bodyPr>
            <a:lstStyle/>
            <a:p>
              <a:pPr eaLnBrk="0" fontAlgn="base" hangingPunct="0">
                <a:spcBef>
                  <a:spcPct val="0"/>
                </a:spcBef>
                <a:spcAft>
                  <a:spcPct val="0"/>
                </a:spcAft>
              </a:pPr>
              <a:r>
                <a:rPr lang="en-US" sz="1800" b="1" dirty="0" smtClean="0">
                  <a:solidFill>
                    <a:schemeClr val="bg1"/>
                  </a:solidFill>
                  <a:ea typeface="ＭＳ Ｐゴシック" pitchFamily="1" charset="-128"/>
                </a:rPr>
                <a:t>Approval of Internal Control Framework</a:t>
              </a:r>
              <a:endParaRPr lang="en-US" sz="1800" b="1" dirty="0">
                <a:solidFill>
                  <a:schemeClr val="bg1"/>
                </a:solidFill>
                <a:ea typeface="ＭＳ Ｐゴシック" pitchFamily="1" charset="-128"/>
              </a:endParaRPr>
            </a:p>
          </p:txBody>
        </p:sp>
        <p:grpSp>
          <p:nvGrpSpPr>
            <p:cNvPr id="18" name="37 Grupo"/>
            <p:cNvGrpSpPr/>
            <p:nvPr/>
          </p:nvGrpSpPr>
          <p:grpSpPr>
            <a:xfrm>
              <a:off x="610291" y="2261967"/>
              <a:ext cx="640080" cy="640080"/>
              <a:chOff x="1554076" y="1086644"/>
              <a:chExt cx="792088" cy="792088"/>
            </a:xfrm>
            <a:solidFill>
              <a:schemeClr val="bg1">
                <a:lumMod val="75000"/>
              </a:schemeClr>
            </a:solidFill>
          </p:grpSpPr>
          <p:sp>
            <p:nvSpPr>
              <p:cNvPr id="19" name="38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20" name="39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rgbClr val="FFFFFF"/>
                    </a:solidFill>
                    <a:ea typeface="ＭＳ Ｐゴシック" pitchFamily="1" charset="-128"/>
                  </a:rPr>
                  <a:t>3</a:t>
                </a:r>
                <a:endParaRPr lang="en-US" sz="2000" b="1" dirty="0">
                  <a:solidFill>
                    <a:srgbClr val="FFFFFF"/>
                  </a:solidFill>
                  <a:ea typeface="ＭＳ Ｐゴシック" pitchFamily="1" charset="-128"/>
                </a:endParaRPr>
              </a:p>
            </p:txBody>
          </p:sp>
        </p:grpSp>
        <p:sp>
          <p:nvSpPr>
            <p:cNvPr id="21" name="40 CuadroTexto"/>
            <p:cNvSpPr txBox="1">
              <a:spLocks/>
            </p:cNvSpPr>
            <p:nvPr/>
          </p:nvSpPr>
          <p:spPr>
            <a:xfrm>
              <a:off x="1360733" y="2364574"/>
              <a:ext cx="7277175" cy="523220"/>
            </a:xfrm>
            <a:prstGeom prst="rect">
              <a:avLst/>
            </a:prstGeom>
            <a:noFill/>
          </p:spPr>
          <p:txBody>
            <a:bodyPr wrap="square" rtlCol="0">
              <a:noAutofit/>
            </a:bodyPr>
            <a:lstStyle/>
            <a:p>
              <a:pPr eaLnBrk="0" fontAlgn="base" hangingPunct="0">
                <a:spcBef>
                  <a:spcPct val="0"/>
                </a:spcBef>
                <a:spcAft>
                  <a:spcPct val="0"/>
                </a:spcAft>
              </a:pPr>
              <a:r>
                <a:rPr lang="en-US" sz="1800" b="1" dirty="0" smtClean="0">
                  <a:solidFill>
                    <a:srgbClr val="FFFFFF"/>
                  </a:solidFill>
                  <a:ea typeface="ＭＳ Ｐゴシック" pitchFamily="1" charset="-128"/>
                </a:rPr>
                <a:t>Recommendation for Approval: Capital Expectations </a:t>
              </a:r>
              <a:endParaRPr lang="en-US" sz="1800" b="1" dirty="0">
                <a:solidFill>
                  <a:srgbClr val="FFFFFF"/>
                </a:solidFill>
                <a:ea typeface="ＭＳ Ｐゴシック" pitchFamily="1" charset="-128"/>
              </a:endParaRPr>
            </a:p>
          </p:txBody>
        </p:sp>
        <p:grpSp>
          <p:nvGrpSpPr>
            <p:cNvPr id="22" name="37 Grupo"/>
            <p:cNvGrpSpPr/>
            <p:nvPr/>
          </p:nvGrpSpPr>
          <p:grpSpPr>
            <a:xfrm>
              <a:off x="610291" y="2984542"/>
              <a:ext cx="640080" cy="640080"/>
              <a:chOff x="1554076" y="1086644"/>
              <a:chExt cx="792088" cy="792088"/>
            </a:xfrm>
            <a:solidFill>
              <a:schemeClr val="bg1">
                <a:lumMod val="75000"/>
              </a:schemeClr>
            </a:solidFill>
          </p:grpSpPr>
          <p:sp>
            <p:nvSpPr>
              <p:cNvPr id="23" name="38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24" name="39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a:ea typeface="ＭＳ Ｐゴシック" pitchFamily="1" charset="-128"/>
                  </a:rPr>
                  <a:t>4</a:t>
                </a:r>
              </a:p>
            </p:txBody>
          </p:sp>
        </p:grpSp>
        <p:sp>
          <p:nvSpPr>
            <p:cNvPr id="25" name="40 CuadroTexto"/>
            <p:cNvSpPr txBox="1">
              <a:spLocks/>
            </p:cNvSpPr>
            <p:nvPr/>
          </p:nvSpPr>
          <p:spPr>
            <a:xfrm>
              <a:off x="1371478" y="3087140"/>
              <a:ext cx="7162922" cy="523220"/>
            </a:xfrm>
            <a:prstGeom prst="rect">
              <a:avLst/>
            </a:prstGeom>
            <a:noFill/>
          </p:spPr>
          <p:txBody>
            <a:bodyPr wrap="square" rtlCol="0">
              <a:noAutofit/>
            </a:bodyPr>
            <a:lstStyle/>
            <a:p>
              <a:pPr eaLnBrk="0" fontAlgn="base" hangingPunct="0">
                <a:spcBef>
                  <a:spcPct val="0"/>
                </a:spcBef>
                <a:spcAft>
                  <a:spcPct val="0"/>
                </a:spcAft>
              </a:pPr>
              <a:r>
                <a:rPr lang="en-US" sz="1800" b="1" dirty="0" smtClean="0">
                  <a:ea typeface="ＭＳ Ｐゴシック" pitchFamily="1" charset="-128"/>
                </a:rPr>
                <a:t>Recommendation for Approval: Capital Policy (incl. CCP)</a:t>
              </a:r>
              <a:endParaRPr lang="en-US" sz="1800" b="1" dirty="0">
                <a:ea typeface="ＭＳ Ｐゴシック" pitchFamily="1" charset="-128"/>
              </a:endParaRPr>
            </a:p>
          </p:txBody>
        </p:sp>
        <p:sp>
          <p:nvSpPr>
            <p:cNvPr id="30" name="40 CuadroTexto"/>
            <p:cNvSpPr txBox="1">
              <a:spLocks/>
            </p:cNvSpPr>
            <p:nvPr/>
          </p:nvSpPr>
          <p:spPr>
            <a:xfrm>
              <a:off x="1385648" y="4057376"/>
              <a:ext cx="7277175" cy="523220"/>
            </a:xfrm>
            <a:prstGeom prst="rect">
              <a:avLst/>
            </a:prstGeom>
            <a:noFill/>
          </p:spPr>
          <p:txBody>
            <a:bodyPr wrap="square" rtlCol="0">
              <a:noAutofit/>
            </a:bodyPr>
            <a:lstStyle/>
            <a:p>
              <a:pPr eaLnBrk="0" fontAlgn="base" hangingPunct="0">
                <a:spcBef>
                  <a:spcPct val="0"/>
                </a:spcBef>
                <a:spcAft>
                  <a:spcPct val="0"/>
                </a:spcAft>
              </a:pPr>
              <a:r>
                <a:rPr lang="en-US" sz="2400" b="1" dirty="0" smtClean="0">
                  <a:solidFill>
                    <a:srgbClr val="FFFFFF"/>
                  </a:solidFill>
                  <a:ea typeface="ＭＳ Ｐゴシック" pitchFamily="1" charset="-128"/>
                </a:rPr>
                <a:t>Management Updates</a:t>
              </a:r>
              <a:endParaRPr lang="en-US" sz="2400" b="1" dirty="0">
                <a:solidFill>
                  <a:srgbClr val="FFFFFF"/>
                </a:solidFill>
                <a:ea typeface="ＭＳ Ｐゴシック" pitchFamily="1" charset="-128"/>
              </a:endParaRPr>
            </a:p>
          </p:txBody>
        </p:sp>
        <p:sp>
          <p:nvSpPr>
            <p:cNvPr id="36" name="35 Rectángulo redondeado"/>
            <p:cNvSpPr/>
            <p:nvPr/>
          </p:nvSpPr>
          <p:spPr>
            <a:xfrm>
              <a:off x="1066800" y="3742263"/>
              <a:ext cx="7333014"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endParaRPr lang="en-US" sz="2400" b="1" dirty="0">
                <a:solidFill>
                  <a:srgbClr val="FFFFFF"/>
                </a:solidFill>
                <a:ea typeface="ＭＳ Ｐゴシック" pitchFamily="1" charset="-128"/>
              </a:endParaRPr>
            </a:p>
          </p:txBody>
        </p:sp>
        <p:grpSp>
          <p:nvGrpSpPr>
            <p:cNvPr id="37" name="37 Grupo"/>
            <p:cNvGrpSpPr/>
            <p:nvPr/>
          </p:nvGrpSpPr>
          <p:grpSpPr>
            <a:xfrm>
              <a:off x="624036" y="3712565"/>
              <a:ext cx="640080" cy="640080"/>
              <a:chOff x="1554076" y="1086644"/>
              <a:chExt cx="792088" cy="792088"/>
            </a:xfrm>
            <a:solidFill>
              <a:schemeClr val="bg1">
                <a:lumMod val="75000"/>
              </a:schemeClr>
            </a:solidFill>
          </p:grpSpPr>
          <p:sp>
            <p:nvSpPr>
              <p:cNvPr id="38" name="38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39" name="39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rgbClr val="FFFFFF"/>
                    </a:solidFill>
                    <a:ea typeface="ＭＳ Ｐゴシック" pitchFamily="1" charset="-128"/>
                  </a:rPr>
                  <a:t>5</a:t>
                </a:r>
                <a:endParaRPr lang="en-US" sz="2000" b="1" dirty="0">
                  <a:solidFill>
                    <a:srgbClr val="FFFFFF"/>
                  </a:solidFill>
                  <a:ea typeface="ＭＳ Ｐゴシック" pitchFamily="1" charset="-128"/>
                </a:endParaRPr>
              </a:p>
            </p:txBody>
          </p:sp>
        </p:grpSp>
        <p:sp>
          <p:nvSpPr>
            <p:cNvPr id="40" name="40 CuadroTexto"/>
            <p:cNvSpPr txBox="1">
              <a:spLocks/>
            </p:cNvSpPr>
            <p:nvPr/>
          </p:nvSpPr>
          <p:spPr>
            <a:xfrm>
              <a:off x="1383352" y="3707816"/>
              <a:ext cx="6846248" cy="523220"/>
            </a:xfrm>
            <a:prstGeom prst="rect">
              <a:avLst/>
            </a:prstGeom>
            <a:noFill/>
          </p:spPr>
          <p:txBody>
            <a:bodyPr wrap="square" rtlCol="0">
              <a:noAutofit/>
            </a:bodyPr>
            <a:lstStyle/>
            <a:p>
              <a:r>
                <a:rPr lang="en-US" sz="1800" b="1" dirty="0">
                  <a:solidFill>
                    <a:schemeClr val="bg1"/>
                  </a:solidFill>
                </a:rPr>
                <a:t>Quarterly Capital Assessment (Q3</a:t>
              </a:r>
              <a:r>
                <a:rPr lang="en-US" sz="1800" b="1" dirty="0" smtClean="0">
                  <a:solidFill>
                    <a:schemeClr val="bg1"/>
                  </a:solidFill>
                </a:rPr>
                <a:t>) </a:t>
              </a:r>
              <a:r>
                <a:rPr lang="en-US" sz="1800" b="1" dirty="0">
                  <a:solidFill>
                    <a:schemeClr val="bg1"/>
                  </a:solidFill>
                </a:rPr>
                <a:t>and Monthly Pro Forma Report (12.31.2015)</a:t>
              </a:r>
              <a:r>
                <a:rPr lang="en-US" sz="1800" b="1" dirty="0" smtClean="0">
                  <a:solidFill>
                    <a:schemeClr val="bg1"/>
                  </a:solidFill>
                </a:rPr>
                <a:t> </a:t>
              </a:r>
            </a:p>
          </p:txBody>
        </p:sp>
        <p:sp>
          <p:nvSpPr>
            <p:cNvPr id="31" name="40 CuadroTexto"/>
            <p:cNvSpPr txBox="1">
              <a:spLocks/>
            </p:cNvSpPr>
            <p:nvPr/>
          </p:nvSpPr>
          <p:spPr>
            <a:xfrm>
              <a:off x="1372672" y="4822640"/>
              <a:ext cx="7277175" cy="523220"/>
            </a:xfrm>
            <a:prstGeom prst="rect">
              <a:avLst/>
            </a:prstGeom>
            <a:noFill/>
          </p:spPr>
          <p:txBody>
            <a:bodyPr wrap="square" rtlCol="0">
              <a:noAutofit/>
            </a:bodyPr>
            <a:lstStyle/>
            <a:p>
              <a:pPr eaLnBrk="0" fontAlgn="base" hangingPunct="0">
                <a:spcBef>
                  <a:spcPct val="0"/>
                </a:spcBef>
                <a:spcAft>
                  <a:spcPct val="0"/>
                </a:spcAft>
              </a:pPr>
              <a:r>
                <a:rPr lang="en-US" sz="2400" b="1" dirty="0" smtClean="0">
                  <a:solidFill>
                    <a:srgbClr val="FFFFFF"/>
                  </a:solidFill>
                  <a:ea typeface="ＭＳ Ｐゴシック" pitchFamily="1" charset="-128"/>
                </a:rPr>
                <a:t>Management Updates</a:t>
              </a:r>
              <a:endParaRPr lang="en-US" sz="2400" b="1" dirty="0">
                <a:solidFill>
                  <a:srgbClr val="FFFFFF"/>
                </a:solidFill>
                <a:ea typeface="ＭＳ Ｐゴシック" pitchFamily="1" charset="-128"/>
              </a:endParaRPr>
            </a:p>
          </p:txBody>
        </p:sp>
        <p:sp>
          <p:nvSpPr>
            <p:cNvPr id="32" name="35 Rectángulo redondeado"/>
            <p:cNvSpPr/>
            <p:nvPr/>
          </p:nvSpPr>
          <p:spPr>
            <a:xfrm>
              <a:off x="1053824" y="4468615"/>
              <a:ext cx="7333014"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endParaRPr lang="en-US" sz="2400" b="1" dirty="0">
                <a:solidFill>
                  <a:srgbClr val="FFFFFF"/>
                </a:solidFill>
                <a:ea typeface="ＭＳ Ｐゴシック" pitchFamily="1" charset="-128"/>
              </a:endParaRPr>
            </a:p>
          </p:txBody>
        </p:sp>
        <p:grpSp>
          <p:nvGrpSpPr>
            <p:cNvPr id="33" name="37 Grupo"/>
            <p:cNvGrpSpPr/>
            <p:nvPr/>
          </p:nvGrpSpPr>
          <p:grpSpPr>
            <a:xfrm>
              <a:off x="611060" y="4438917"/>
              <a:ext cx="640080" cy="640080"/>
              <a:chOff x="1554076" y="1086644"/>
              <a:chExt cx="792088" cy="792088"/>
            </a:xfrm>
            <a:solidFill>
              <a:schemeClr val="bg1">
                <a:lumMod val="75000"/>
              </a:schemeClr>
            </a:solidFill>
          </p:grpSpPr>
          <p:sp>
            <p:nvSpPr>
              <p:cNvPr id="34" name="38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35" name="39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a:solidFill>
                      <a:srgbClr val="FFFFFF"/>
                    </a:solidFill>
                    <a:ea typeface="ＭＳ Ｐゴシック" pitchFamily="1" charset="-128"/>
                  </a:rPr>
                  <a:t>6</a:t>
                </a:r>
              </a:p>
            </p:txBody>
          </p:sp>
        </p:grpSp>
        <p:sp>
          <p:nvSpPr>
            <p:cNvPr id="41" name="40 CuadroTexto"/>
            <p:cNvSpPr txBox="1">
              <a:spLocks/>
            </p:cNvSpPr>
            <p:nvPr/>
          </p:nvSpPr>
          <p:spPr>
            <a:xfrm>
              <a:off x="1370376" y="4434168"/>
              <a:ext cx="6846248" cy="523220"/>
            </a:xfrm>
            <a:prstGeom prst="rect">
              <a:avLst/>
            </a:prstGeom>
            <a:noFill/>
          </p:spPr>
          <p:txBody>
            <a:bodyPr wrap="square" rtlCol="0">
              <a:noAutofit/>
            </a:bodyPr>
            <a:lstStyle/>
            <a:p>
              <a:r>
                <a:rPr lang="en-US" sz="1800" b="1" dirty="0">
                  <a:solidFill>
                    <a:schemeClr val="bg1"/>
                  </a:solidFill>
                </a:rPr>
                <a:t>Capital Actions – Current Inventory and Forecasted Actions for </a:t>
              </a:r>
              <a:r>
                <a:rPr lang="en-US" sz="1800" b="1" dirty="0" smtClean="0">
                  <a:solidFill>
                    <a:schemeClr val="bg1"/>
                  </a:solidFill>
                </a:rPr>
                <a:t>CCA</a:t>
              </a:r>
              <a:r>
                <a:rPr lang="en-US" sz="1800" b="1" dirty="0">
                  <a:solidFill>
                    <a:schemeClr val="bg1"/>
                  </a:solidFill>
                  <a:ea typeface="ＭＳ Ｐゴシック" pitchFamily="1" charset="-128"/>
                </a:rPr>
                <a:t>R</a:t>
              </a:r>
            </a:p>
          </p:txBody>
        </p:sp>
        <p:sp>
          <p:nvSpPr>
            <p:cNvPr id="42" name="35 Rectángulo redondeado"/>
            <p:cNvSpPr/>
            <p:nvPr/>
          </p:nvSpPr>
          <p:spPr>
            <a:xfrm>
              <a:off x="1079760" y="5194967"/>
              <a:ext cx="7333014"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endParaRPr lang="en-US" sz="2400" b="1" dirty="0">
                <a:solidFill>
                  <a:srgbClr val="FFFFFF"/>
                </a:solidFill>
                <a:ea typeface="ＭＳ Ｐゴシック" pitchFamily="1" charset="-128"/>
              </a:endParaRPr>
            </a:p>
          </p:txBody>
        </p:sp>
        <p:grpSp>
          <p:nvGrpSpPr>
            <p:cNvPr id="43" name="37 Grupo"/>
            <p:cNvGrpSpPr/>
            <p:nvPr/>
          </p:nvGrpSpPr>
          <p:grpSpPr>
            <a:xfrm>
              <a:off x="636996" y="5165269"/>
              <a:ext cx="640080" cy="640080"/>
              <a:chOff x="1554076" y="1086644"/>
              <a:chExt cx="792088" cy="792088"/>
            </a:xfrm>
            <a:solidFill>
              <a:schemeClr val="bg1">
                <a:lumMod val="75000"/>
              </a:schemeClr>
            </a:solidFill>
          </p:grpSpPr>
          <p:sp>
            <p:nvSpPr>
              <p:cNvPr id="44" name="38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45" name="39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rgbClr val="FFFFFF"/>
                    </a:solidFill>
                    <a:ea typeface="ＭＳ Ｐゴシック" pitchFamily="1" charset="-128"/>
                  </a:rPr>
                  <a:t>7</a:t>
                </a:r>
                <a:endParaRPr lang="en-US" sz="2000" b="1" dirty="0">
                  <a:solidFill>
                    <a:srgbClr val="FFFFFF"/>
                  </a:solidFill>
                  <a:ea typeface="ＭＳ Ｐゴシック" pitchFamily="1" charset="-128"/>
                </a:endParaRPr>
              </a:p>
            </p:txBody>
          </p:sp>
        </p:grpSp>
        <p:sp>
          <p:nvSpPr>
            <p:cNvPr id="46" name="40 CuadroTexto"/>
            <p:cNvSpPr txBox="1">
              <a:spLocks/>
            </p:cNvSpPr>
            <p:nvPr/>
          </p:nvSpPr>
          <p:spPr>
            <a:xfrm>
              <a:off x="1396312" y="5296712"/>
              <a:ext cx="6846248" cy="523220"/>
            </a:xfrm>
            <a:prstGeom prst="rect">
              <a:avLst/>
            </a:prstGeom>
            <a:noFill/>
          </p:spPr>
          <p:txBody>
            <a:bodyPr wrap="square" rtlCol="0">
              <a:noAutofit/>
            </a:bodyPr>
            <a:lstStyle/>
            <a:p>
              <a:r>
                <a:rPr lang="en-US" sz="1800" b="1" dirty="0">
                  <a:solidFill>
                    <a:schemeClr val="bg1"/>
                  </a:solidFill>
                </a:rPr>
                <a:t>Non-Macro Strategic Assumptions for </a:t>
              </a:r>
              <a:r>
                <a:rPr lang="en-US" sz="1800" b="1" dirty="0" smtClean="0">
                  <a:solidFill>
                    <a:schemeClr val="bg1"/>
                  </a:solidFill>
                </a:rPr>
                <a:t>CCA</a:t>
              </a:r>
              <a:r>
                <a:rPr lang="en-US" sz="1800" b="1" dirty="0" smtClean="0">
                  <a:solidFill>
                    <a:schemeClr val="bg1"/>
                  </a:solidFill>
                  <a:ea typeface="ＭＳ Ｐゴシック" pitchFamily="1" charset="-128"/>
                </a:rPr>
                <a:t>R</a:t>
              </a:r>
              <a:endParaRPr lang="en-US" sz="1800" b="1" dirty="0">
                <a:solidFill>
                  <a:schemeClr val="bg1"/>
                </a:solidFill>
                <a:ea typeface="ＭＳ Ｐゴシック" pitchFamily="1" charset="-128"/>
              </a:endParaRPr>
            </a:p>
          </p:txBody>
        </p:sp>
      </p:grpSp>
    </p:spTree>
    <p:extLst>
      <p:ext uri="{BB962C8B-B14F-4D97-AF65-F5344CB8AC3E}">
        <p14:creationId xmlns:p14="http://schemas.microsoft.com/office/powerpoint/2010/main" val="11666564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0829" y="733213"/>
            <a:ext cx="8566038" cy="4955203"/>
          </a:xfrm>
          <a:prstGeom prst="rect">
            <a:avLst/>
          </a:prstGeom>
          <a:noFill/>
        </p:spPr>
        <p:txBody>
          <a:bodyPr wrap="square" rtlCol="0">
            <a:spAutoFit/>
          </a:bodyPr>
          <a:lstStyle/>
          <a:p>
            <a:r>
              <a:rPr lang="en-US" sz="1600" b="1" dirty="0"/>
              <a:t>Changes address regulatory, Internal Audit and consulting partner feedback in key </a:t>
            </a:r>
            <a:r>
              <a:rPr lang="en-US" sz="1600" b="1" dirty="0" smtClean="0"/>
              <a:t>areas.  The Policy has been through multiple layers of formal and informal governance</a:t>
            </a:r>
          </a:p>
          <a:p>
            <a:pPr marL="742950" lvl="1" indent="-285750">
              <a:spcBef>
                <a:spcPts val="600"/>
              </a:spcBef>
              <a:buFont typeface="Arial" panose="020B0604020202020204" pitchFamily="34" charset="0"/>
              <a:buChar char="•"/>
            </a:pPr>
            <a:r>
              <a:rPr lang="en-US" sz="1600" dirty="0" smtClean="0"/>
              <a:t>CART Kitchen Cabinet</a:t>
            </a:r>
          </a:p>
          <a:p>
            <a:pPr marL="742950" lvl="1" indent="-285750">
              <a:spcBef>
                <a:spcPts val="600"/>
              </a:spcBef>
              <a:buFont typeface="Arial" panose="020B0604020202020204" pitchFamily="34" charset="0"/>
              <a:buChar char="•"/>
            </a:pPr>
            <a:r>
              <a:rPr lang="en-US" sz="1600" dirty="0" smtClean="0"/>
              <a:t>Key external partners / regulatory experts</a:t>
            </a:r>
          </a:p>
          <a:p>
            <a:pPr marL="742950" lvl="1" indent="-285750">
              <a:spcBef>
                <a:spcPts val="600"/>
              </a:spcBef>
              <a:buFont typeface="Arial" panose="020B0604020202020204" pitchFamily="34" charset="0"/>
              <a:buChar char="•"/>
            </a:pPr>
            <a:r>
              <a:rPr lang="en-US" sz="1600" dirty="0"/>
              <a:t>Legal</a:t>
            </a:r>
          </a:p>
          <a:p>
            <a:pPr marL="742950" lvl="1" indent="-285750">
              <a:spcBef>
                <a:spcPts val="600"/>
              </a:spcBef>
              <a:buFont typeface="Arial" panose="020B0604020202020204" pitchFamily="34" charset="0"/>
              <a:buChar char="•"/>
            </a:pPr>
            <a:r>
              <a:rPr lang="en-US" sz="1600" dirty="0" smtClean="0"/>
              <a:t>Staff at SC</a:t>
            </a:r>
          </a:p>
          <a:p>
            <a:pPr marL="742950" lvl="1" indent="-285750">
              <a:spcBef>
                <a:spcPts val="600"/>
              </a:spcBef>
              <a:buFont typeface="Arial" panose="020B0604020202020204" pitchFamily="34" charset="0"/>
              <a:buChar char="•"/>
            </a:pPr>
            <a:r>
              <a:rPr lang="en-US" sz="1600" dirty="0"/>
              <a:t>Evidence supporting remediation of </a:t>
            </a:r>
            <a:r>
              <a:rPr lang="en-US" sz="1600" dirty="0" smtClean="0"/>
              <a:t>CART project plan deliverables submitted </a:t>
            </a:r>
            <a:endParaRPr lang="en-US" sz="1600" dirty="0"/>
          </a:p>
          <a:p>
            <a:pPr marL="742950" lvl="1" indent="-285750">
              <a:spcBef>
                <a:spcPts val="600"/>
              </a:spcBef>
              <a:buFont typeface="Arial" panose="020B0604020202020204" pitchFamily="34" charset="0"/>
              <a:buChar char="•"/>
            </a:pPr>
            <a:r>
              <a:rPr lang="en-US" sz="1600" dirty="0" smtClean="0"/>
              <a:t>Evidence supporting remediation of Internal Audit findings submitted to audit </a:t>
            </a:r>
          </a:p>
          <a:p>
            <a:pPr marL="742950" lvl="1" indent="-285750">
              <a:spcBef>
                <a:spcPts val="600"/>
              </a:spcBef>
              <a:buFont typeface="Arial" panose="020B0604020202020204" pitchFamily="34" charset="0"/>
              <a:buChar char="•"/>
            </a:pPr>
            <a:r>
              <a:rPr lang="en-US" sz="1600" dirty="0" smtClean="0"/>
              <a:t>Policy </a:t>
            </a:r>
            <a:r>
              <a:rPr lang="en-US" sz="1600" dirty="0"/>
              <a:t>Administration – 2x</a:t>
            </a:r>
          </a:p>
          <a:p>
            <a:pPr marL="742950" lvl="1" indent="-285750">
              <a:spcBef>
                <a:spcPts val="600"/>
              </a:spcBef>
              <a:buFont typeface="Arial" panose="020B0604020202020204" pitchFamily="34" charset="0"/>
              <a:buChar char="•"/>
            </a:pPr>
            <a:r>
              <a:rPr lang="en-US" sz="1600" dirty="0" smtClean="0"/>
              <a:t>ALCO </a:t>
            </a:r>
            <a:r>
              <a:rPr lang="en-US" sz="1600" dirty="0"/>
              <a:t>Capital </a:t>
            </a:r>
            <a:r>
              <a:rPr lang="en-US" sz="1600" dirty="0" smtClean="0"/>
              <a:t>Committee</a:t>
            </a:r>
          </a:p>
          <a:p>
            <a:pPr>
              <a:spcBef>
                <a:spcPts val="600"/>
              </a:spcBef>
            </a:pPr>
            <a:endParaRPr lang="en-US" sz="1600" dirty="0"/>
          </a:p>
          <a:p>
            <a:pPr>
              <a:spcBef>
                <a:spcPts val="600"/>
              </a:spcBef>
            </a:pPr>
            <a:r>
              <a:rPr lang="en-US" sz="1600" b="1" dirty="0" smtClean="0"/>
              <a:t>Changes to the Capital Expectations are addressed in detail in a separate presentation.</a:t>
            </a:r>
          </a:p>
          <a:p>
            <a:pPr>
              <a:spcBef>
                <a:spcPts val="600"/>
              </a:spcBef>
            </a:pPr>
            <a:endParaRPr lang="en-US" sz="1600" b="1" dirty="0"/>
          </a:p>
          <a:p>
            <a:pPr>
              <a:spcBef>
                <a:spcPts val="600"/>
              </a:spcBef>
            </a:pPr>
            <a:r>
              <a:rPr lang="en-US" sz="1600" b="1" dirty="0" smtClean="0"/>
              <a:t>The Capital Management Group requests approval for submission of the Policy through the governance path: ALCO, Board Risk Committee, Board of Directors</a:t>
            </a:r>
            <a:endParaRPr lang="en-US" sz="1600" b="1" dirty="0"/>
          </a:p>
        </p:txBody>
      </p:sp>
      <p:sp>
        <p:nvSpPr>
          <p:cNvPr id="4" name="TextBox 3"/>
          <p:cNvSpPr txBox="1"/>
          <p:nvPr/>
        </p:nvSpPr>
        <p:spPr>
          <a:xfrm>
            <a:off x="225639" y="256778"/>
            <a:ext cx="8890000" cy="461665"/>
          </a:xfrm>
          <a:prstGeom prst="rect">
            <a:avLst/>
          </a:prstGeom>
          <a:noFill/>
        </p:spPr>
        <p:txBody>
          <a:bodyPr wrap="square" rtlCol="0">
            <a:spAutoFit/>
          </a:bodyPr>
          <a:lstStyle/>
          <a:p>
            <a:r>
              <a:rPr lang="en-US" b="1" dirty="0" smtClean="0"/>
              <a:t>Governance / Previous Review</a:t>
            </a:r>
          </a:p>
        </p:txBody>
      </p:sp>
      <p:sp>
        <p:nvSpPr>
          <p:cNvPr id="5" name="38 Elipse"/>
          <p:cNvSpPr/>
          <p:nvPr/>
        </p:nvSpPr>
        <p:spPr>
          <a:xfrm>
            <a:off x="7925491" y="57150"/>
            <a:ext cx="640080" cy="640080"/>
          </a:xfrm>
          <a:prstGeom prst="ellipse">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6" name="39 CuadroTexto"/>
          <p:cNvSpPr txBox="1"/>
          <p:nvPr/>
        </p:nvSpPr>
        <p:spPr>
          <a:xfrm>
            <a:off x="8068919" y="177134"/>
            <a:ext cx="353223" cy="400110"/>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a:solidFill>
                  <a:srgbClr val="FFFFFF"/>
                </a:solidFill>
                <a:ea typeface="ＭＳ Ｐゴシック" pitchFamily="1" charset="-128"/>
              </a:rPr>
              <a:t>4</a:t>
            </a:r>
          </a:p>
        </p:txBody>
      </p:sp>
    </p:spTree>
    <p:extLst>
      <p:ext uri="{BB962C8B-B14F-4D97-AF65-F5344CB8AC3E}">
        <p14:creationId xmlns:p14="http://schemas.microsoft.com/office/powerpoint/2010/main" val="36673775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0829" y="673838"/>
            <a:ext cx="8566038" cy="5478423"/>
          </a:xfrm>
          <a:prstGeom prst="rect">
            <a:avLst/>
          </a:prstGeom>
          <a:noFill/>
        </p:spPr>
        <p:txBody>
          <a:bodyPr wrap="square" rtlCol="0">
            <a:spAutoFit/>
          </a:bodyPr>
          <a:lstStyle/>
          <a:p>
            <a:r>
              <a:rPr lang="en-US" sz="1400" b="1" dirty="0" smtClean="0"/>
              <a:t>Simplified with more material moved to supporting appendixes</a:t>
            </a:r>
          </a:p>
          <a:p>
            <a:pPr marL="742950" lvl="1" indent="-285750">
              <a:spcBef>
                <a:spcPts val="600"/>
              </a:spcBef>
              <a:buFont typeface="Arial" panose="020B0604020202020204" pitchFamily="34" charset="0"/>
              <a:buChar char="•"/>
            </a:pPr>
            <a:r>
              <a:rPr lang="en-US" sz="1400" dirty="0" smtClean="0"/>
              <a:t>The document was streamlined to remove overlapping content and to simplify sections that were unnecessarily detailed</a:t>
            </a:r>
          </a:p>
          <a:p>
            <a:pPr marL="742950" lvl="1" indent="-285750">
              <a:spcBef>
                <a:spcPts val="600"/>
              </a:spcBef>
              <a:buFont typeface="Arial" panose="020B0604020202020204" pitchFamily="34" charset="0"/>
              <a:buChar char="•"/>
            </a:pPr>
            <a:r>
              <a:rPr lang="en-US" sz="1400" dirty="0" smtClean="0"/>
              <a:t>Improved rationale for policy elements was added to ensure the document addressed SHUSA’s specific needs and is forward looking</a:t>
            </a:r>
          </a:p>
          <a:p>
            <a:pPr marL="742950" lvl="1" indent="-285750">
              <a:spcBef>
                <a:spcPts val="600"/>
              </a:spcBef>
              <a:buFont typeface="Arial" panose="020B0604020202020204" pitchFamily="34" charset="0"/>
              <a:buChar char="•"/>
            </a:pPr>
            <a:r>
              <a:rPr lang="en-US" sz="1400" dirty="0" smtClean="0"/>
              <a:t>Emphasis was added to clarify key messages and requirements</a:t>
            </a:r>
          </a:p>
          <a:p>
            <a:pPr marL="742950" lvl="1" indent="-285750">
              <a:spcBef>
                <a:spcPts val="600"/>
              </a:spcBef>
              <a:buFont typeface="Arial" panose="020B0604020202020204" pitchFamily="34" charset="0"/>
              <a:buChar char="•"/>
            </a:pPr>
            <a:r>
              <a:rPr lang="en-US" sz="1400" dirty="0"/>
              <a:t>Policy follows formatting and content expectations established by Policy Administration</a:t>
            </a:r>
          </a:p>
          <a:p>
            <a:pPr marL="0" lvl="1">
              <a:spcBef>
                <a:spcPts val="600"/>
              </a:spcBef>
            </a:pPr>
            <a:r>
              <a:rPr lang="en-US" sz="1400" b="1" dirty="0"/>
              <a:t>Updated to address changes in Governance</a:t>
            </a:r>
          </a:p>
          <a:p>
            <a:pPr marL="742950" lvl="1" indent="-285750">
              <a:spcBef>
                <a:spcPts val="600"/>
              </a:spcBef>
              <a:buFont typeface="Arial" panose="020B0604020202020204" pitchFamily="34" charset="0"/>
              <a:buChar char="•"/>
            </a:pPr>
            <a:r>
              <a:rPr lang="en-US" sz="1400" dirty="0"/>
              <a:t>ALCO as primary </a:t>
            </a:r>
            <a:r>
              <a:rPr lang="en-US" sz="1400" dirty="0" smtClean="0"/>
              <a:t>management committee with capital responsibility</a:t>
            </a:r>
          </a:p>
          <a:p>
            <a:pPr marL="742950" lvl="1" indent="-285750">
              <a:spcBef>
                <a:spcPts val="600"/>
              </a:spcBef>
              <a:buFont typeface="Arial" panose="020B0604020202020204" pitchFamily="34" charset="0"/>
              <a:buChar char="•"/>
            </a:pPr>
            <a:r>
              <a:rPr lang="en-US" sz="1400" dirty="0" smtClean="0"/>
              <a:t>Removal of Board Capital Committee in favor of Board RC</a:t>
            </a:r>
          </a:p>
          <a:p>
            <a:pPr marL="0" lvl="1">
              <a:spcBef>
                <a:spcPts val="600"/>
              </a:spcBef>
            </a:pPr>
            <a:r>
              <a:rPr lang="en-US" sz="1400" b="1" dirty="0" smtClean="0"/>
              <a:t>Inclusion of Subsidiary Capital Expectations </a:t>
            </a:r>
          </a:p>
          <a:p>
            <a:pPr marL="742950" lvl="1" indent="-285750">
              <a:spcBef>
                <a:spcPts val="600"/>
              </a:spcBef>
              <a:buFont typeface="Arial" panose="020B0604020202020204" pitchFamily="34" charset="0"/>
              <a:buChar char="•"/>
            </a:pPr>
            <a:r>
              <a:rPr lang="en-US" sz="1400" dirty="0" smtClean="0"/>
              <a:t>Capital Expectations for SBNA and SCUSA added as appendix.  BSI, BSPR and SIS capital expectations have been developed and will be added after transaction.  </a:t>
            </a:r>
            <a:r>
              <a:rPr lang="en-US" sz="1400" i="1" dirty="0" smtClean="0"/>
              <a:t>The Policy will be reevaluated in 2016 to address addition of IHC entities.</a:t>
            </a:r>
            <a:endParaRPr lang="en-US" sz="1400" dirty="0"/>
          </a:p>
          <a:p>
            <a:pPr marL="0" lvl="1">
              <a:spcBef>
                <a:spcPts val="600"/>
              </a:spcBef>
            </a:pPr>
            <a:r>
              <a:rPr lang="en-US" sz="1400" b="1" dirty="0" smtClean="0"/>
              <a:t>Addition of specific factors that must be considered prior to: </a:t>
            </a:r>
          </a:p>
          <a:p>
            <a:pPr marL="742950" lvl="1" indent="-285750">
              <a:spcBef>
                <a:spcPts val="600"/>
              </a:spcBef>
              <a:buFont typeface="Arial" panose="020B0604020202020204" pitchFamily="34" charset="0"/>
              <a:buChar char="•"/>
            </a:pPr>
            <a:r>
              <a:rPr lang="en-US" sz="1400" dirty="0" smtClean="0"/>
              <a:t>Proposing a capital action in capital plan</a:t>
            </a:r>
          </a:p>
          <a:p>
            <a:pPr marL="742950" lvl="1" indent="-285750">
              <a:spcBef>
                <a:spcPts val="600"/>
              </a:spcBef>
              <a:buFont typeface="Arial" panose="020B0604020202020204" pitchFamily="34" charset="0"/>
              <a:buChar char="•"/>
            </a:pPr>
            <a:r>
              <a:rPr lang="en-US" sz="1400" dirty="0" smtClean="0"/>
              <a:t>Proposing an individual capital distribution</a:t>
            </a:r>
          </a:p>
          <a:p>
            <a:pPr marL="742950" lvl="1" indent="-285750">
              <a:spcBef>
                <a:spcPts val="600"/>
              </a:spcBef>
              <a:buFont typeface="Arial" panose="020B0604020202020204" pitchFamily="34" charset="0"/>
              <a:buChar char="•"/>
            </a:pPr>
            <a:r>
              <a:rPr lang="en-US" sz="1400" dirty="0" smtClean="0"/>
              <a:t>Reevaluating an approved capital distribution</a:t>
            </a:r>
          </a:p>
          <a:p>
            <a:pPr marL="0" lvl="1">
              <a:spcBef>
                <a:spcPts val="600"/>
              </a:spcBef>
            </a:pPr>
            <a:r>
              <a:rPr lang="en-US" sz="1400" b="1" dirty="0" smtClean="0"/>
              <a:t>Addition of Capital Contingency Process and revisions to Capital Distribution Procedures discussed on following slides</a:t>
            </a:r>
          </a:p>
        </p:txBody>
      </p:sp>
      <p:sp>
        <p:nvSpPr>
          <p:cNvPr id="4" name="TextBox 3"/>
          <p:cNvSpPr txBox="1"/>
          <p:nvPr/>
        </p:nvSpPr>
        <p:spPr>
          <a:xfrm>
            <a:off x="236272" y="246145"/>
            <a:ext cx="8890000" cy="461665"/>
          </a:xfrm>
          <a:prstGeom prst="rect">
            <a:avLst/>
          </a:prstGeom>
          <a:noFill/>
        </p:spPr>
        <p:txBody>
          <a:bodyPr wrap="square" rtlCol="0">
            <a:spAutoFit/>
          </a:bodyPr>
          <a:lstStyle/>
          <a:p>
            <a:r>
              <a:rPr lang="en-US" b="1" dirty="0" smtClean="0"/>
              <a:t>Summary of Changes to Capital Policy</a:t>
            </a:r>
          </a:p>
        </p:txBody>
      </p:sp>
      <p:sp>
        <p:nvSpPr>
          <p:cNvPr id="8" name="38 Elipse"/>
          <p:cNvSpPr/>
          <p:nvPr/>
        </p:nvSpPr>
        <p:spPr>
          <a:xfrm>
            <a:off x="7925491" y="57150"/>
            <a:ext cx="640080" cy="640080"/>
          </a:xfrm>
          <a:prstGeom prst="ellipse">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9" name="39 CuadroTexto"/>
          <p:cNvSpPr txBox="1"/>
          <p:nvPr/>
        </p:nvSpPr>
        <p:spPr>
          <a:xfrm>
            <a:off x="8068919" y="177134"/>
            <a:ext cx="353223" cy="400110"/>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a:solidFill>
                  <a:srgbClr val="FFFFFF"/>
                </a:solidFill>
                <a:ea typeface="ＭＳ Ｐゴシック" pitchFamily="1" charset="-128"/>
              </a:rPr>
              <a:t>4</a:t>
            </a:r>
          </a:p>
        </p:txBody>
      </p:sp>
    </p:spTree>
    <p:extLst>
      <p:ext uri="{BB962C8B-B14F-4D97-AF65-F5344CB8AC3E}">
        <p14:creationId xmlns:p14="http://schemas.microsoft.com/office/powerpoint/2010/main" val="8165591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0829" y="733213"/>
            <a:ext cx="8566038" cy="4016484"/>
          </a:xfrm>
          <a:prstGeom prst="rect">
            <a:avLst/>
          </a:prstGeom>
          <a:noFill/>
        </p:spPr>
        <p:txBody>
          <a:bodyPr wrap="square" rtlCol="0">
            <a:spAutoFit/>
          </a:bodyPr>
          <a:lstStyle/>
          <a:p>
            <a:r>
              <a:rPr lang="en-US" sz="1400" b="1" dirty="0" smtClean="0"/>
              <a:t>Changes address feedback from FRBB Supervisory Team and changes in Governance</a:t>
            </a:r>
          </a:p>
          <a:p>
            <a:pPr marL="742950" lvl="1" indent="-285750">
              <a:spcBef>
                <a:spcPts val="600"/>
              </a:spcBef>
              <a:buFont typeface="Arial" panose="020B0604020202020204" pitchFamily="34" charset="0"/>
              <a:buChar char="•"/>
            </a:pPr>
            <a:r>
              <a:rPr lang="en-US" sz="1400" dirty="0" smtClean="0"/>
              <a:t>Management met with FRBB examiners in November 2015 and FRBB suggested three primary changes</a:t>
            </a:r>
          </a:p>
          <a:p>
            <a:pPr marL="342900" lvl="1" indent="-342900">
              <a:spcBef>
                <a:spcPts val="600"/>
              </a:spcBef>
              <a:buFont typeface="+mj-lt"/>
              <a:buAutoNum type="arabicPeriod"/>
            </a:pPr>
            <a:r>
              <a:rPr lang="en-US" sz="1400" b="1" dirty="0" smtClean="0"/>
              <a:t>Addition of a ‘gateway’ mechanism to ensure subsidiaries do not make inadvertent Capital Distributions</a:t>
            </a:r>
          </a:p>
          <a:p>
            <a:pPr marL="742950" lvl="1" indent="-285750">
              <a:spcBef>
                <a:spcPts val="600"/>
              </a:spcBef>
              <a:buFont typeface="Arial" panose="020B0604020202020204" pitchFamily="34" charset="0"/>
              <a:buChar char="•"/>
            </a:pPr>
            <a:r>
              <a:rPr lang="en-US" sz="1400" b="1" dirty="0" smtClean="0"/>
              <a:t>Section 1.1.1 Capital Actions Report </a:t>
            </a:r>
            <a:r>
              <a:rPr lang="en-US" sz="1400" dirty="0" smtClean="0"/>
              <a:t>was added to address this concern and requires:</a:t>
            </a:r>
          </a:p>
          <a:p>
            <a:pPr marL="1200150" lvl="2" indent="-285750">
              <a:spcBef>
                <a:spcPts val="600"/>
              </a:spcBef>
              <a:buFont typeface="Arial" panose="020B0604020202020204" pitchFamily="34" charset="0"/>
              <a:buChar char="•"/>
            </a:pPr>
            <a:r>
              <a:rPr lang="en-US" sz="1400" dirty="0" smtClean="0"/>
              <a:t>A semi-annual compilation of </a:t>
            </a:r>
            <a:r>
              <a:rPr lang="en-US" sz="1400" u="sng" dirty="0" smtClean="0"/>
              <a:t>all</a:t>
            </a:r>
            <a:r>
              <a:rPr lang="en-US" sz="1400" dirty="0" smtClean="0"/>
              <a:t> expected payments on any instrument that is “in” the numerator of a capital ratio</a:t>
            </a:r>
          </a:p>
          <a:p>
            <a:pPr marL="1200150" lvl="2" indent="-285750">
              <a:spcBef>
                <a:spcPts val="600"/>
              </a:spcBef>
              <a:buFont typeface="Arial" panose="020B0604020202020204" pitchFamily="34" charset="0"/>
              <a:buChar char="•"/>
            </a:pPr>
            <a:r>
              <a:rPr lang="en-US" sz="1400" dirty="0" smtClean="0"/>
              <a:t>Review of all payments / activities by Capital Management and Treasury and a formal determination of whether the payment is a “Capital Action”</a:t>
            </a:r>
          </a:p>
          <a:p>
            <a:pPr marL="342900" indent="-342900">
              <a:spcBef>
                <a:spcPts val="600"/>
              </a:spcBef>
              <a:buFont typeface="+mj-lt"/>
              <a:buAutoNum type="arabicPeriod" startAt="2"/>
            </a:pPr>
            <a:r>
              <a:rPr lang="en-US" sz="1400" b="1" dirty="0" smtClean="0"/>
              <a:t>Addition </a:t>
            </a:r>
            <a:r>
              <a:rPr lang="en-US" sz="1400" b="1" dirty="0"/>
              <a:t>of </a:t>
            </a:r>
            <a:r>
              <a:rPr lang="en-US" sz="1400" b="1" dirty="0" smtClean="0"/>
              <a:t>wording to allow a payment if ‘ad hoc’ approval is provided by FRS</a:t>
            </a:r>
          </a:p>
          <a:p>
            <a:pPr marL="742950" lvl="1" indent="-285750">
              <a:spcBef>
                <a:spcPts val="600"/>
              </a:spcBef>
              <a:buFont typeface="Arial" panose="020B0604020202020204" pitchFamily="34" charset="0"/>
              <a:buChar char="•"/>
            </a:pPr>
            <a:r>
              <a:rPr lang="en-US" sz="1400" b="1" dirty="0" smtClean="0"/>
              <a:t>Section 1.2(ii) </a:t>
            </a:r>
            <a:r>
              <a:rPr lang="en-US" sz="1400" dirty="0" smtClean="0"/>
              <a:t>was added to allow payment if first receiving “</a:t>
            </a:r>
            <a:r>
              <a:rPr lang="en-GB" sz="1400" dirty="0"/>
              <a:t>the approval of the Reserve Bank and the Director to the written request for prior approval for such Capital </a:t>
            </a:r>
            <a:r>
              <a:rPr lang="en-GB" sz="1400" dirty="0" smtClean="0"/>
              <a:t>Action”</a:t>
            </a:r>
          </a:p>
          <a:p>
            <a:pPr marL="342900" indent="-342900">
              <a:spcBef>
                <a:spcPts val="600"/>
              </a:spcBef>
              <a:buFont typeface="+mj-lt"/>
              <a:buAutoNum type="arabicPeriod" startAt="2"/>
            </a:pPr>
            <a:r>
              <a:rPr lang="en-US" sz="1400" b="1" dirty="0" smtClean="0"/>
              <a:t>Addition </a:t>
            </a:r>
            <a:r>
              <a:rPr lang="en-US" sz="1400" b="1" dirty="0"/>
              <a:t>of </a:t>
            </a:r>
            <a:r>
              <a:rPr lang="en-US" sz="1400" b="1" dirty="0" smtClean="0"/>
              <a:t>wording </a:t>
            </a:r>
            <a:r>
              <a:rPr lang="en-US" sz="1400" b="1" dirty="0"/>
              <a:t>to </a:t>
            </a:r>
            <a:r>
              <a:rPr lang="en-US" sz="1400" b="1" dirty="0" smtClean="0"/>
              <a:t>confirm payment step if the distribution is at a subsidiary</a:t>
            </a:r>
            <a:endParaRPr lang="en-US" sz="1400" b="1" dirty="0"/>
          </a:p>
          <a:p>
            <a:pPr marL="742950" lvl="1" indent="-285750">
              <a:spcBef>
                <a:spcPts val="600"/>
              </a:spcBef>
              <a:buFont typeface="Arial" panose="020B0604020202020204" pitchFamily="34" charset="0"/>
              <a:buChar char="•"/>
            </a:pPr>
            <a:r>
              <a:rPr lang="en-US" sz="1400" b="1" dirty="0" smtClean="0"/>
              <a:t>Section 1.8(iii) Declaration and Payment</a:t>
            </a:r>
            <a:r>
              <a:rPr lang="en-US" sz="1400" dirty="0" smtClean="0"/>
              <a:t> added </a:t>
            </a:r>
            <a:endParaRPr lang="en-US" sz="1400" b="1" dirty="0" smtClean="0"/>
          </a:p>
        </p:txBody>
      </p:sp>
      <p:sp>
        <p:nvSpPr>
          <p:cNvPr id="4" name="TextBox 3"/>
          <p:cNvSpPr txBox="1"/>
          <p:nvPr/>
        </p:nvSpPr>
        <p:spPr>
          <a:xfrm>
            <a:off x="236272" y="246145"/>
            <a:ext cx="8890000" cy="461665"/>
          </a:xfrm>
          <a:prstGeom prst="rect">
            <a:avLst/>
          </a:prstGeom>
          <a:noFill/>
        </p:spPr>
        <p:txBody>
          <a:bodyPr wrap="square" rtlCol="0">
            <a:spAutoFit/>
          </a:bodyPr>
          <a:lstStyle/>
          <a:p>
            <a:r>
              <a:rPr lang="en-US" b="1" dirty="0" smtClean="0"/>
              <a:t>Changes to Capital Distribution Procedures</a:t>
            </a:r>
          </a:p>
        </p:txBody>
      </p:sp>
      <p:sp>
        <p:nvSpPr>
          <p:cNvPr id="8" name="38 Elipse"/>
          <p:cNvSpPr/>
          <p:nvPr/>
        </p:nvSpPr>
        <p:spPr>
          <a:xfrm>
            <a:off x="7925491" y="57150"/>
            <a:ext cx="640080" cy="640080"/>
          </a:xfrm>
          <a:prstGeom prst="ellipse">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9" name="39 CuadroTexto"/>
          <p:cNvSpPr txBox="1"/>
          <p:nvPr/>
        </p:nvSpPr>
        <p:spPr>
          <a:xfrm>
            <a:off x="8068919" y="177134"/>
            <a:ext cx="353223" cy="400110"/>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a:solidFill>
                  <a:srgbClr val="FFFFFF"/>
                </a:solidFill>
                <a:ea typeface="ＭＳ Ｐゴシック" pitchFamily="1" charset="-128"/>
              </a:rPr>
              <a:t>4</a:t>
            </a:r>
          </a:p>
        </p:txBody>
      </p:sp>
    </p:spTree>
    <p:extLst>
      <p:ext uri="{BB962C8B-B14F-4D97-AF65-F5344CB8AC3E}">
        <p14:creationId xmlns:p14="http://schemas.microsoft.com/office/powerpoint/2010/main" val="14384296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0829" y="733213"/>
            <a:ext cx="8566038" cy="5109091"/>
          </a:xfrm>
          <a:prstGeom prst="rect">
            <a:avLst/>
          </a:prstGeom>
          <a:noFill/>
        </p:spPr>
        <p:txBody>
          <a:bodyPr wrap="square" rtlCol="0">
            <a:spAutoFit/>
          </a:bodyPr>
          <a:lstStyle/>
          <a:p>
            <a:r>
              <a:rPr lang="en-US" sz="1400" b="1" dirty="0" smtClean="0"/>
              <a:t>Capital Contingency Process is now included as Appendix</a:t>
            </a:r>
          </a:p>
          <a:p>
            <a:pPr marL="742950" lvl="1" indent="-285750">
              <a:spcBef>
                <a:spcPts val="600"/>
              </a:spcBef>
              <a:buFont typeface="Arial" panose="020B0604020202020204" pitchFamily="34" charset="0"/>
              <a:buChar char="•"/>
            </a:pPr>
            <a:r>
              <a:rPr lang="en-US" sz="1400" dirty="0" smtClean="0"/>
              <a:t>Outlines process which SHUSA must follow to build a capital building plan should management assess capital at “Level 2–Concern” or worse.  The process is referred to as the Capital Contingency Process (“CCP”)</a:t>
            </a:r>
          </a:p>
          <a:p>
            <a:pPr marL="742950" lvl="1" indent="-285750">
              <a:spcBef>
                <a:spcPts val="600"/>
              </a:spcBef>
              <a:buFont typeface="Arial" panose="020B0604020202020204" pitchFamily="34" charset="0"/>
              <a:buChar char="•"/>
            </a:pPr>
            <a:r>
              <a:rPr lang="en-US" sz="1400" dirty="0" smtClean="0"/>
              <a:t>Includes requirements for the Annual Capital Contingency Plan</a:t>
            </a:r>
          </a:p>
          <a:p>
            <a:pPr marL="0" lvl="1">
              <a:spcBef>
                <a:spcPts val="600"/>
              </a:spcBef>
            </a:pPr>
            <a:r>
              <a:rPr lang="en-US" sz="1400" b="1" dirty="0" smtClean="0"/>
              <a:t>Outlines requirements of CCP</a:t>
            </a:r>
          </a:p>
          <a:p>
            <a:pPr marL="742950" lvl="1" indent="-285750">
              <a:spcBef>
                <a:spcPts val="600"/>
              </a:spcBef>
              <a:buFont typeface="Arial" panose="020B0604020202020204" pitchFamily="34" charset="0"/>
              <a:buChar char="•"/>
            </a:pPr>
            <a:r>
              <a:rPr lang="en-US" sz="1400" dirty="0" smtClean="0"/>
              <a:t>Levels when CCP is activated by management assessment or other specific events</a:t>
            </a:r>
          </a:p>
          <a:p>
            <a:pPr marL="742950" lvl="1" indent="-285750">
              <a:spcBef>
                <a:spcPts val="600"/>
              </a:spcBef>
              <a:buFont typeface="Arial" panose="020B0604020202020204" pitchFamily="34" charset="0"/>
              <a:buChar char="•"/>
            </a:pPr>
            <a:r>
              <a:rPr lang="en-US" sz="1400" dirty="0" smtClean="0"/>
              <a:t>Time period for response and frequency of reporting requirements</a:t>
            </a:r>
          </a:p>
          <a:p>
            <a:pPr marL="742950" lvl="1" indent="-285750">
              <a:spcBef>
                <a:spcPts val="600"/>
              </a:spcBef>
              <a:buFont typeface="Arial" panose="020B0604020202020204" pitchFamily="34" charset="0"/>
              <a:buChar char="•"/>
            </a:pPr>
            <a:r>
              <a:rPr lang="en-US" sz="1400" dirty="0" smtClean="0"/>
              <a:t>Reports required and basic content of “Capital Building Plan”</a:t>
            </a:r>
          </a:p>
          <a:p>
            <a:pPr marL="742950" lvl="1" indent="-285750">
              <a:spcBef>
                <a:spcPts val="600"/>
              </a:spcBef>
              <a:buFont typeface="Arial" panose="020B0604020202020204" pitchFamily="34" charset="0"/>
              <a:buChar char="•"/>
            </a:pPr>
            <a:r>
              <a:rPr lang="en-US" sz="1400" dirty="0" smtClean="0"/>
              <a:t>Monitoring requirements and frequency</a:t>
            </a:r>
          </a:p>
          <a:p>
            <a:pPr>
              <a:spcBef>
                <a:spcPts val="600"/>
              </a:spcBef>
            </a:pPr>
            <a:r>
              <a:rPr lang="en-US" sz="1400" b="1" dirty="0" smtClean="0"/>
              <a:t>Outlines requirements of Annual Capital Contingency Plan</a:t>
            </a:r>
          </a:p>
          <a:p>
            <a:pPr marL="742950" lvl="1" indent="-285750">
              <a:spcBef>
                <a:spcPts val="600"/>
              </a:spcBef>
              <a:buFont typeface="Arial" panose="020B0604020202020204" pitchFamily="34" charset="0"/>
              <a:buChar char="•"/>
            </a:pPr>
            <a:r>
              <a:rPr lang="en-US" sz="1400" dirty="0"/>
              <a:t>At least annually, SHUSA documents specific capital contingency actions it can take to build capital, and notes Management’s preference for various actions in different economic </a:t>
            </a:r>
            <a:r>
              <a:rPr lang="en-US" sz="1400" dirty="0" smtClean="0"/>
              <a:t>environments</a:t>
            </a:r>
          </a:p>
          <a:p>
            <a:pPr marL="742950" lvl="1" indent="-285750">
              <a:spcBef>
                <a:spcPts val="600"/>
              </a:spcBef>
              <a:buFont typeface="Arial" panose="020B0604020202020204" pitchFamily="34" charset="0"/>
              <a:buChar char="•"/>
            </a:pPr>
            <a:r>
              <a:rPr lang="en-US" sz="1400" dirty="0" smtClean="0"/>
              <a:t>The </a:t>
            </a:r>
            <a:r>
              <a:rPr lang="en-US" sz="1400" dirty="0"/>
              <a:t>list of actions should be inclusive of all material subsidiaries and define an order of preference in at least three </a:t>
            </a:r>
            <a:r>
              <a:rPr lang="en-US" sz="1400" dirty="0" smtClean="0"/>
              <a:t>scenarios</a:t>
            </a:r>
          </a:p>
          <a:p>
            <a:pPr marL="742950" lvl="1" indent="-285750">
              <a:spcBef>
                <a:spcPts val="600"/>
              </a:spcBef>
              <a:buFont typeface="Arial" panose="020B0604020202020204" pitchFamily="34" charset="0"/>
              <a:buChar char="•"/>
            </a:pPr>
            <a:r>
              <a:rPr lang="en-US" sz="1400" dirty="0" smtClean="0"/>
              <a:t>The </a:t>
            </a:r>
            <a:r>
              <a:rPr lang="en-US" sz="1400" dirty="0"/>
              <a:t>Capital Contingency Plan will serve as  the ‘playbook’ of options upon activation </a:t>
            </a:r>
            <a:r>
              <a:rPr lang="en-US" sz="1400" dirty="0" smtClean="0"/>
              <a:t>of the CCP</a:t>
            </a:r>
          </a:p>
          <a:p>
            <a:pPr>
              <a:spcBef>
                <a:spcPts val="600"/>
              </a:spcBef>
            </a:pPr>
            <a:r>
              <a:rPr lang="en-US" sz="1400" b="1" dirty="0" smtClean="0"/>
              <a:t>The CCP is under review with Liquidity and Resolution Planning with goal of aligning policies and aligning with emerging Group expectations on crisis management.</a:t>
            </a:r>
            <a:endParaRPr lang="en-US" sz="1400" b="1" dirty="0"/>
          </a:p>
        </p:txBody>
      </p:sp>
      <p:sp>
        <p:nvSpPr>
          <p:cNvPr id="4" name="TextBox 3"/>
          <p:cNvSpPr txBox="1"/>
          <p:nvPr/>
        </p:nvSpPr>
        <p:spPr>
          <a:xfrm>
            <a:off x="268171" y="246145"/>
            <a:ext cx="8890000" cy="461665"/>
          </a:xfrm>
          <a:prstGeom prst="rect">
            <a:avLst/>
          </a:prstGeom>
          <a:noFill/>
        </p:spPr>
        <p:txBody>
          <a:bodyPr wrap="square" rtlCol="0">
            <a:spAutoFit/>
          </a:bodyPr>
          <a:lstStyle/>
          <a:p>
            <a:r>
              <a:rPr lang="en-US" b="1" dirty="0" smtClean="0"/>
              <a:t>Addition of Capital Contingency Process</a:t>
            </a:r>
          </a:p>
        </p:txBody>
      </p:sp>
      <p:sp>
        <p:nvSpPr>
          <p:cNvPr id="8" name="38 Elipse"/>
          <p:cNvSpPr/>
          <p:nvPr/>
        </p:nvSpPr>
        <p:spPr>
          <a:xfrm>
            <a:off x="7925491" y="57150"/>
            <a:ext cx="640080" cy="640080"/>
          </a:xfrm>
          <a:prstGeom prst="ellipse">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9" name="39 CuadroTexto"/>
          <p:cNvSpPr txBox="1"/>
          <p:nvPr/>
        </p:nvSpPr>
        <p:spPr>
          <a:xfrm>
            <a:off x="8068919" y="177134"/>
            <a:ext cx="353223" cy="400110"/>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a:solidFill>
                  <a:srgbClr val="FFFFFF"/>
                </a:solidFill>
                <a:ea typeface="ＭＳ Ｐゴシック" pitchFamily="1" charset="-128"/>
              </a:rPr>
              <a:t>4</a:t>
            </a:r>
          </a:p>
        </p:txBody>
      </p:sp>
    </p:spTree>
    <p:extLst>
      <p:ext uri="{BB962C8B-B14F-4D97-AF65-F5344CB8AC3E}">
        <p14:creationId xmlns:p14="http://schemas.microsoft.com/office/powerpoint/2010/main" val="28739894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8"/>
          <p:cNvSpPr>
            <a:spLocks noChangeArrowheads="1"/>
          </p:cNvSpPr>
          <p:nvPr/>
        </p:nvSpPr>
        <p:spPr bwMode="auto">
          <a:xfrm>
            <a:off x="152400" y="228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Agenda</a:t>
            </a:r>
            <a:endParaRPr lang="en-US" sz="2400" b="1" dirty="0">
              <a:solidFill>
                <a:srgbClr val="000000"/>
              </a:solidFill>
              <a:ea typeface="ＭＳ Ｐゴシック" pitchFamily="1"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57679"/>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p:cNvGrpSpPr/>
          <p:nvPr/>
        </p:nvGrpSpPr>
        <p:grpSpPr>
          <a:xfrm>
            <a:off x="606230" y="902326"/>
            <a:ext cx="8056593" cy="4999494"/>
            <a:chOff x="606230" y="820438"/>
            <a:chExt cx="8056593" cy="4999494"/>
          </a:xfrm>
        </p:grpSpPr>
        <p:sp>
          <p:nvSpPr>
            <p:cNvPr id="4" name="35 Rectángulo redondeado"/>
            <p:cNvSpPr/>
            <p:nvPr/>
          </p:nvSpPr>
          <p:spPr>
            <a:xfrm>
              <a:off x="1035241" y="3014240"/>
              <a:ext cx="7333014"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5" name="35 Rectángulo redondeado"/>
            <p:cNvSpPr/>
            <p:nvPr/>
          </p:nvSpPr>
          <p:spPr>
            <a:xfrm>
              <a:off x="1035241" y="2291674"/>
              <a:ext cx="7333014"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6" name="23 Rectángulo redondeado"/>
            <p:cNvSpPr/>
            <p:nvPr/>
          </p:nvSpPr>
          <p:spPr>
            <a:xfrm>
              <a:off x="1075198" y="1567801"/>
              <a:ext cx="7293057"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7" name="17 Rectángulo redondeado"/>
            <p:cNvSpPr/>
            <p:nvPr/>
          </p:nvSpPr>
          <p:spPr>
            <a:xfrm>
              <a:off x="1095370" y="826111"/>
              <a:ext cx="7272885"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9" name="Rectangle 18"/>
            <p:cNvSpPr>
              <a:spLocks noChangeArrowheads="1"/>
            </p:cNvSpPr>
            <p:nvPr/>
          </p:nvSpPr>
          <p:spPr bwMode="auto">
            <a:xfrm>
              <a:off x="2292355" y="2181700"/>
              <a:ext cx="4424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gn="ctr" fontAlgn="base">
                <a:spcBef>
                  <a:spcPct val="0"/>
                </a:spcBef>
                <a:spcAft>
                  <a:spcPct val="0"/>
                </a:spcAft>
              </a:pPr>
              <a:endParaRPr lang="en-US" sz="2400" b="1" dirty="0">
                <a:solidFill>
                  <a:srgbClr val="000000"/>
                </a:solidFill>
                <a:ea typeface="ＭＳ Ｐゴシック" pitchFamily="1" charset="-128"/>
              </a:endParaRPr>
            </a:p>
          </p:txBody>
        </p:sp>
        <p:grpSp>
          <p:nvGrpSpPr>
            <p:cNvPr id="10" name="21 Grupo"/>
            <p:cNvGrpSpPr/>
            <p:nvPr/>
          </p:nvGrpSpPr>
          <p:grpSpPr>
            <a:xfrm>
              <a:off x="606230" y="820438"/>
              <a:ext cx="640080" cy="640080"/>
              <a:chOff x="1554076" y="1086644"/>
              <a:chExt cx="792088" cy="792088"/>
            </a:xfrm>
            <a:solidFill>
              <a:srgbClr val="C00000"/>
            </a:solidFill>
          </p:grpSpPr>
          <p:sp>
            <p:nvSpPr>
              <p:cNvPr id="11" name="19 Elipse"/>
              <p:cNvSpPr/>
              <p:nvPr/>
            </p:nvSpPr>
            <p:spPr>
              <a:xfrm>
                <a:off x="1554076" y="1086644"/>
                <a:ext cx="792088" cy="792088"/>
              </a:xfrm>
              <a:prstGeom prst="ellipse">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12" name="20 CuadroTexto"/>
              <p:cNvSpPr txBox="1"/>
              <p:nvPr/>
            </p:nvSpPr>
            <p:spPr>
              <a:xfrm>
                <a:off x="1731566" y="1211116"/>
                <a:ext cx="437107" cy="495129"/>
              </a:xfrm>
              <a:prstGeom prst="rect">
                <a:avLst/>
              </a:prstGeom>
              <a:noFill/>
            </p:spPr>
            <p:txBody>
              <a:bodyPr wrap="square" rtlCol="0">
                <a:spAutoFit/>
              </a:bodyPr>
              <a:lstStyle/>
              <a:p>
                <a:pPr algn="ctr" eaLnBrk="0" fontAlgn="base" hangingPunct="0">
                  <a:spcBef>
                    <a:spcPct val="0"/>
                  </a:spcBef>
                  <a:spcAft>
                    <a:spcPct val="0"/>
                  </a:spcAft>
                </a:pPr>
                <a:r>
                  <a:rPr lang="en-US" sz="2000" b="1" dirty="0" smtClean="0">
                    <a:solidFill>
                      <a:schemeClr val="bg1"/>
                    </a:solidFill>
                    <a:ea typeface="ＭＳ Ｐゴシック" pitchFamily="1" charset="-128"/>
                  </a:rPr>
                  <a:t>1</a:t>
                </a:r>
                <a:endParaRPr lang="en-US" sz="2000" b="1" dirty="0">
                  <a:solidFill>
                    <a:schemeClr val="bg1"/>
                  </a:solidFill>
                  <a:ea typeface="ＭＳ Ｐゴシック" pitchFamily="1" charset="-128"/>
                </a:endParaRPr>
              </a:p>
            </p:txBody>
          </p:sp>
        </p:grpSp>
        <p:sp>
          <p:nvSpPr>
            <p:cNvPr id="13" name="22 CuadroTexto"/>
            <p:cNvSpPr txBox="1">
              <a:spLocks/>
            </p:cNvSpPr>
            <p:nvPr/>
          </p:nvSpPr>
          <p:spPr>
            <a:xfrm>
              <a:off x="1371478" y="857221"/>
              <a:ext cx="7217504" cy="523220"/>
            </a:xfrm>
            <a:prstGeom prst="rect">
              <a:avLst/>
            </a:prstGeom>
            <a:noFill/>
          </p:spPr>
          <p:txBody>
            <a:bodyPr wrap="none" rtlCol="0">
              <a:noAutofit/>
            </a:bodyPr>
            <a:lstStyle/>
            <a:p>
              <a:pPr eaLnBrk="0" fontAlgn="base" hangingPunct="0">
                <a:spcBef>
                  <a:spcPct val="0"/>
                </a:spcBef>
                <a:spcAft>
                  <a:spcPct val="0"/>
                </a:spcAft>
              </a:pPr>
              <a:r>
                <a:rPr lang="en-US" sz="1800" b="1" dirty="0" smtClean="0">
                  <a:solidFill>
                    <a:schemeClr val="bg1"/>
                  </a:solidFill>
                  <a:ea typeface="ＭＳ Ｐゴシック" pitchFamily="1" charset="-128"/>
                </a:rPr>
                <a:t>Approval of ICAAP Submission</a:t>
              </a:r>
              <a:endParaRPr lang="en-US" sz="1800" b="1" dirty="0">
                <a:solidFill>
                  <a:schemeClr val="bg1"/>
                </a:solidFill>
                <a:ea typeface="ＭＳ Ｐゴシック" pitchFamily="1" charset="-128"/>
              </a:endParaRPr>
            </a:p>
          </p:txBody>
        </p:sp>
        <p:grpSp>
          <p:nvGrpSpPr>
            <p:cNvPr id="14" name="25 Grupo"/>
            <p:cNvGrpSpPr/>
            <p:nvPr/>
          </p:nvGrpSpPr>
          <p:grpSpPr>
            <a:xfrm>
              <a:off x="610291" y="1538103"/>
              <a:ext cx="640080" cy="640080"/>
              <a:chOff x="1554076" y="1086644"/>
              <a:chExt cx="792088" cy="792088"/>
            </a:xfrm>
            <a:solidFill>
              <a:schemeClr val="bg1">
                <a:lumMod val="75000"/>
              </a:schemeClr>
            </a:solidFill>
          </p:grpSpPr>
          <p:sp>
            <p:nvSpPr>
              <p:cNvPr id="15" name="26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16" name="27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chemeClr val="bg1"/>
                    </a:solidFill>
                    <a:ea typeface="ＭＳ Ｐゴシック" pitchFamily="1" charset="-128"/>
                  </a:rPr>
                  <a:t>2</a:t>
                </a:r>
                <a:endParaRPr lang="en-US" sz="2000" b="1" dirty="0">
                  <a:solidFill>
                    <a:schemeClr val="bg1"/>
                  </a:solidFill>
                  <a:ea typeface="ＭＳ Ｐゴシック" pitchFamily="1" charset="-128"/>
                </a:endParaRPr>
              </a:p>
            </p:txBody>
          </p:sp>
        </p:grpSp>
        <p:sp>
          <p:nvSpPr>
            <p:cNvPr id="17" name="28 CuadroTexto"/>
            <p:cNvSpPr txBox="1">
              <a:spLocks/>
            </p:cNvSpPr>
            <p:nvPr/>
          </p:nvSpPr>
          <p:spPr>
            <a:xfrm>
              <a:off x="1390190" y="1612126"/>
              <a:ext cx="7237523" cy="523220"/>
            </a:xfrm>
            <a:prstGeom prst="rect">
              <a:avLst/>
            </a:prstGeom>
            <a:noFill/>
          </p:spPr>
          <p:txBody>
            <a:bodyPr wrap="none" rtlCol="0">
              <a:noAutofit/>
            </a:bodyPr>
            <a:lstStyle/>
            <a:p>
              <a:pPr eaLnBrk="0" fontAlgn="base" hangingPunct="0">
                <a:spcBef>
                  <a:spcPct val="0"/>
                </a:spcBef>
                <a:spcAft>
                  <a:spcPct val="0"/>
                </a:spcAft>
              </a:pPr>
              <a:r>
                <a:rPr lang="en-US" sz="1800" b="1" dirty="0" smtClean="0">
                  <a:solidFill>
                    <a:schemeClr val="bg1"/>
                  </a:solidFill>
                  <a:ea typeface="ＭＳ Ｐゴシック" pitchFamily="1" charset="-128"/>
                </a:rPr>
                <a:t>Approval of Internal Control Framework</a:t>
              </a:r>
              <a:endParaRPr lang="en-US" sz="1800" b="1" dirty="0">
                <a:solidFill>
                  <a:schemeClr val="bg1"/>
                </a:solidFill>
                <a:ea typeface="ＭＳ Ｐゴシック" pitchFamily="1" charset="-128"/>
              </a:endParaRPr>
            </a:p>
          </p:txBody>
        </p:sp>
        <p:grpSp>
          <p:nvGrpSpPr>
            <p:cNvPr id="18" name="37 Grupo"/>
            <p:cNvGrpSpPr/>
            <p:nvPr/>
          </p:nvGrpSpPr>
          <p:grpSpPr>
            <a:xfrm>
              <a:off x="610291" y="2261967"/>
              <a:ext cx="640080" cy="640080"/>
              <a:chOff x="1554076" y="1086644"/>
              <a:chExt cx="792088" cy="792088"/>
            </a:xfrm>
            <a:solidFill>
              <a:schemeClr val="bg1">
                <a:lumMod val="75000"/>
              </a:schemeClr>
            </a:solidFill>
          </p:grpSpPr>
          <p:sp>
            <p:nvSpPr>
              <p:cNvPr id="19" name="38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20" name="39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rgbClr val="FFFFFF"/>
                    </a:solidFill>
                    <a:ea typeface="ＭＳ Ｐゴシック" pitchFamily="1" charset="-128"/>
                  </a:rPr>
                  <a:t>3</a:t>
                </a:r>
                <a:endParaRPr lang="en-US" sz="2000" b="1" dirty="0">
                  <a:solidFill>
                    <a:srgbClr val="FFFFFF"/>
                  </a:solidFill>
                  <a:ea typeface="ＭＳ Ｐゴシック" pitchFamily="1" charset="-128"/>
                </a:endParaRPr>
              </a:p>
            </p:txBody>
          </p:sp>
        </p:grpSp>
        <p:sp>
          <p:nvSpPr>
            <p:cNvPr id="21" name="40 CuadroTexto"/>
            <p:cNvSpPr txBox="1">
              <a:spLocks/>
            </p:cNvSpPr>
            <p:nvPr/>
          </p:nvSpPr>
          <p:spPr>
            <a:xfrm>
              <a:off x="1360733" y="2364574"/>
              <a:ext cx="7277175" cy="523220"/>
            </a:xfrm>
            <a:prstGeom prst="rect">
              <a:avLst/>
            </a:prstGeom>
            <a:noFill/>
          </p:spPr>
          <p:txBody>
            <a:bodyPr wrap="square" rtlCol="0">
              <a:noAutofit/>
            </a:bodyPr>
            <a:lstStyle/>
            <a:p>
              <a:pPr eaLnBrk="0" fontAlgn="base" hangingPunct="0">
                <a:spcBef>
                  <a:spcPct val="0"/>
                </a:spcBef>
                <a:spcAft>
                  <a:spcPct val="0"/>
                </a:spcAft>
              </a:pPr>
              <a:r>
                <a:rPr lang="en-US" sz="1800" b="1" dirty="0" smtClean="0">
                  <a:solidFill>
                    <a:srgbClr val="FFFFFF"/>
                  </a:solidFill>
                  <a:ea typeface="ＭＳ Ｐゴシック" pitchFamily="1" charset="-128"/>
                </a:rPr>
                <a:t>Recommendation for Approval: Capital Expectations </a:t>
              </a:r>
              <a:endParaRPr lang="en-US" sz="1800" b="1" dirty="0">
                <a:solidFill>
                  <a:srgbClr val="FFFFFF"/>
                </a:solidFill>
                <a:ea typeface="ＭＳ Ｐゴシック" pitchFamily="1" charset="-128"/>
              </a:endParaRPr>
            </a:p>
          </p:txBody>
        </p:sp>
        <p:grpSp>
          <p:nvGrpSpPr>
            <p:cNvPr id="22" name="37 Grupo"/>
            <p:cNvGrpSpPr/>
            <p:nvPr/>
          </p:nvGrpSpPr>
          <p:grpSpPr>
            <a:xfrm>
              <a:off x="610291" y="2984542"/>
              <a:ext cx="640080" cy="640080"/>
              <a:chOff x="1554076" y="1086644"/>
              <a:chExt cx="792088" cy="792088"/>
            </a:xfrm>
            <a:solidFill>
              <a:schemeClr val="bg1">
                <a:lumMod val="75000"/>
              </a:schemeClr>
            </a:solidFill>
          </p:grpSpPr>
          <p:sp>
            <p:nvSpPr>
              <p:cNvPr id="23" name="38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24" name="39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a:solidFill>
                      <a:schemeClr val="bg1"/>
                    </a:solidFill>
                    <a:ea typeface="ＭＳ Ｐゴシック" pitchFamily="1" charset="-128"/>
                  </a:rPr>
                  <a:t>4</a:t>
                </a:r>
              </a:p>
            </p:txBody>
          </p:sp>
        </p:grpSp>
        <p:sp>
          <p:nvSpPr>
            <p:cNvPr id="25" name="40 CuadroTexto"/>
            <p:cNvSpPr txBox="1">
              <a:spLocks/>
            </p:cNvSpPr>
            <p:nvPr/>
          </p:nvSpPr>
          <p:spPr>
            <a:xfrm>
              <a:off x="1371478" y="3087140"/>
              <a:ext cx="7162922" cy="523220"/>
            </a:xfrm>
            <a:prstGeom prst="rect">
              <a:avLst/>
            </a:prstGeom>
            <a:noFill/>
          </p:spPr>
          <p:txBody>
            <a:bodyPr wrap="square" rtlCol="0">
              <a:noAutofit/>
            </a:bodyPr>
            <a:lstStyle/>
            <a:p>
              <a:pPr eaLnBrk="0" fontAlgn="base" hangingPunct="0">
                <a:spcBef>
                  <a:spcPct val="0"/>
                </a:spcBef>
                <a:spcAft>
                  <a:spcPct val="0"/>
                </a:spcAft>
              </a:pPr>
              <a:r>
                <a:rPr lang="en-US" sz="1800" b="1" dirty="0" smtClean="0">
                  <a:solidFill>
                    <a:schemeClr val="bg1"/>
                  </a:solidFill>
                  <a:ea typeface="ＭＳ Ｐゴシック" pitchFamily="1" charset="-128"/>
                </a:rPr>
                <a:t>Recommendation for Approval: Capital Policy (incl. CCP)</a:t>
              </a:r>
              <a:endParaRPr lang="en-US" sz="1800" b="1" dirty="0">
                <a:solidFill>
                  <a:schemeClr val="bg1"/>
                </a:solidFill>
                <a:ea typeface="ＭＳ Ｐゴシック" pitchFamily="1" charset="-128"/>
              </a:endParaRPr>
            </a:p>
          </p:txBody>
        </p:sp>
        <p:sp>
          <p:nvSpPr>
            <p:cNvPr id="30" name="40 CuadroTexto"/>
            <p:cNvSpPr txBox="1">
              <a:spLocks/>
            </p:cNvSpPr>
            <p:nvPr/>
          </p:nvSpPr>
          <p:spPr>
            <a:xfrm>
              <a:off x="1385648" y="4057376"/>
              <a:ext cx="7277175" cy="523220"/>
            </a:xfrm>
            <a:prstGeom prst="rect">
              <a:avLst/>
            </a:prstGeom>
            <a:noFill/>
          </p:spPr>
          <p:txBody>
            <a:bodyPr wrap="square" rtlCol="0">
              <a:noAutofit/>
            </a:bodyPr>
            <a:lstStyle/>
            <a:p>
              <a:pPr eaLnBrk="0" fontAlgn="base" hangingPunct="0">
                <a:spcBef>
                  <a:spcPct val="0"/>
                </a:spcBef>
                <a:spcAft>
                  <a:spcPct val="0"/>
                </a:spcAft>
              </a:pPr>
              <a:r>
                <a:rPr lang="en-US" sz="2400" b="1" dirty="0" smtClean="0">
                  <a:solidFill>
                    <a:srgbClr val="FFFFFF"/>
                  </a:solidFill>
                  <a:ea typeface="ＭＳ Ｐゴシック" pitchFamily="1" charset="-128"/>
                </a:rPr>
                <a:t>Management Updates</a:t>
              </a:r>
              <a:endParaRPr lang="en-US" sz="2400" b="1" dirty="0">
                <a:solidFill>
                  <a:srgbClr val="FFFFFF"/>
                </a:solidFill>
                <a:ea typeface="ＭＳ Ｐゴシック" pitchFamily="1" charset="-128"/>
              </a:endParaRPr>
            </a:p>
          </p:txBody>
        </p:sp>
        <p:sp>
          <p:nvSpPr>
            <p:cNvPr id="36" name="35 Rectángulo redondeado"/>
            <p:cNvSpPr/>
            <p:nvPr/>
          </p:nvSpPr>
          <p:spPr>
            <a:xfrm>
              <a:off x="1066800" y="3742263"/>
              <a:ext cx="7333014"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endParaRPr lang="en-US" sz="2400" b="1" dirty="0">
                <a:solidFill>
                  <a:srgbClr val="FFFFFF"/>
                </a:solidFill>
                <a:ea typeface="ＭＳ Ｐゴシック" pitchFamily="1" charset="-128"/>
              </a:endParaRPr>
            </a:p>
          </p:txBody>
        </p:sp>
        <p:grpSp>
          <p:nvGrpSpPr>
            <p:cNvPr id="37" name="37 Grupo"/>
            <p:cNvGrpSpPr/>
            <p:nvPr/>
          </p:nvGrpSpPr>
          <p:grpSpPr>
            <a:xfrm>
              <a:off x="624036" y="3712565"/>
              <a:ext cx="640080" cy="640080"/>
              <a:chOff x="1554076" y="1086644"/>
              <a:chExt cx="792088" cy="792088"/>
            </a:xfrm>
            <a:solidFill>
              <a:schemeClr val="bg1">
                <a:lumMod val="75000"/>
              </a:schemeClr>
            </a:solidFill>
          </p:grpSpPr>
          <p:sp>
            <p:nvSpPr>
              <p:cNvPr id="38" name="38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39" name="39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ea typeface="ＭＳ Ｐゴシック" pitchFamily="1" charset="-128"/>
                  </a:rPr>
                  <a:t>5</a:t>
                </a:r>
                <a:endParaRPr lang="en-US" sz="2000" b="1" dirty="0">
                  <a:ea typeface="ＭＳ Ｐゴシック" pitchFamily="1" charset="-128"/>
                </a:endParaRPr>
              </a:p>
            </p:txBody>
          </p:sp>
        </p:grpSp>
        <p:sp>
          <p:nvSpPr>
            <p:cNvPr id="40" name="40 CuadroTexto"/>
            <p:cNvSpPr txBox="1">
              <a:spLocks/>
            </p:cNvSpPr>
            <p:nvPr/>
          </p:nvSpPr>
          <p:spPr>
            <a:xfrm>
              <a:off x="1383352" y="3707816"/>
              <a:ext cx="6846248" cy="523220"/>
            </a:xfrm>
            <a:prstGeom prst="rect">
              <a:avLst/>
            </a:prstGeom>
            <a:noFill/>
          </p:spPr>
          <p:txBody>
            <a:bodyPr wrap="square" rtlCol="0">
              <a:noAutofit/>
            </a:bodyPr>
            <a:lstStyle/>
            <a:p>
              <a:r>
                <a:rPr lang="en-US" sz="1800" b="1" dirty="0"/>
                <a:t>Quarterly Capital Assessment (Q3</a:t>
              </a:r>
              <a:r>
                <a:rPr lang="en-US" sz="1800" b="1" dirty="0" smtClean="0"/>
                <a:t>) </a:t>
              </a:r>
              <a:r>
                <a:rPr lang="en-US" sz="1800" b="1" dirty="0"/>
                <a:t>and Monthly Pro Forma Report (12.31.2015)</a:t>
              </a:r>
              <a:r>
                <a:rPr lang="en-US" sz="1800" b="1" dirty="0" smtClean="0"/>
                <a:t> </a:t>
              </a:r>
            </a:p>
          </p:txBody>
        </p:sp>
        <p:sp>
          <p:nvSpPr>
            <p:cNvPr id="31" name="40 CuadroTexto"/>
            <p:cNvSpPr txBox="1">
              <a:spLocks/>
            </p:cNvSpPr>
            <p:nvPr/>
          </p:nvSpPr>
          <p:spPr>
            <a:xfrm>
              <a:off x="1372672" y="4822640"/>
              <a:ext cx="7277175" cy="523220"/>
            </a:xfrm>
            <a:prstGeom prst="rect">
              <a:avLst/>
            </a:prstGeom>
            <a:noFill/>
          </p:spPr>
          <p:txBody>
            <a:bodyPr wrap="square" rtlCol="0">
              <a:noAutofit/>
            </a:bodyPr>
            <a:lstStyle/>
            <a:p>
              <a:pPr eaLnBrk="0" fontAlgn="base" hangingPunct="0">
                <a:spcBef>
                  <a:spcPct val="0"/>
                </a:spcBef>
                <a:spcAft>
                  <a:spcPct val="0"/>
                </a:spcAft>
              </a:pPr>
              <a:r>
                <a:rPr lang="en-US" sz="2400" b="1" dirty="0" smtClean="0">
                  <a:solidFill>
                    <a:srgbClr val="FFFFFF"/>
                  </a:solidFill>
                  <a:ea typeface="ＭＳ Ｐゴシック" pitchFamily="1" charset="-128"/>
                </a:rPr>
                <a:t>Management Updates</a:t>
              </a:r>
              <a:endParaRPr lang="en-US" sz="2400" b="1" dirty="0">
                <a:solidFill>
                  <a:srgbClr val="FFFFFF"/>
                </a:solidFill>
                <a:ea typeface="ＭＳ Ｐゴシック" pitchFamily="1" charset="-128"/>
              </a:endParaRPr>
            </a:p>
          </p:txBody>
        </p:sp>
        <p:sp>
          <p:nvSpPr>
            <p:cNvPr id="32" name="35 Rectángulo redondeado"/>
            <p:cNvSpPr/>
            <p:nvPr/>
          </p:nvSpPr>
          <p:spPr>
            <a:xfrm>
              <a:off x="1053824" y="4468615"/>
              <a:ext cx="7333014"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endParaRPr lang="en-US" sz="2400" b="1" dirty="0">
                <a:solidFill>
                  <a:srgbClr val="FFFFFF"/>
                </a:solidFill>
                <a:ea typeface="ＭＳ Ｐゴシック" pitchFamily="1" charset="-128"/>
              </a:endParaRPr>
            </a:p>
          </p:txBody>
        </p:sp>
        <p:grpSp>
          <p:nvGrpSpPr>
            <p:cNvPr id="33" name="37 Grupo"/>
            <p:cNvGrpSpPr/>
            <p:nvPr/>
          </p:nvGrpSpPr>
          <p:grpSpPr>
            <a:xfrm>
              <a:off x="611060" y="4438917"/>
              <a:ext cx="640080" cy="640080"/>
              <a:chOff x="1554076" y="1086644"/>
              <a:chExt cx="792088" cy="792088"/>
            </a:xfrm>
            <a:solidFill>
              <a:schemeClr val="bg1">
                <a:lumMod val="75000"/>
              </a:schemeClr>
            </a:solidFill>
          </p:grpSpPr>
          <p:sp>
            <p:nvSpPr>
              <p:cNvPr id="34" name="38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35" name="39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a:solidFill>
                      <a:srgbClr val="FFFFFF"/>
                    </a:solidFill>
                    <a:ea typeface="ＭＳ Ｐゴシック" pitchFamily="1" charset="-128"/>
                  </a:rPr>
                  <a:t>6</a:t>
                </a:r>
              </a:p>
            </p:txBody>
          </p:sp>
        </p:grpSp>
        <p:sp>
          <p:nvSpPr>
            <p:cNvPr id="41" name="40 CuadroTexto"/>
            <p:cNvSpPr txBox="1">
              <a:spLocks/>
            </p:cNvSpPr>
            <p:nvPr/>
          </p:nvSpPr>
          <p:spPr>
            <a:xfrm>
              <a:off x="1370376" y="4434168"/>
              <a:ext cx="6846248" cy="523220"/>
            </a:xfrm>
            <a:prstGeom prst="rect">
              <a:avLst/>
            </a:prstGeom>
            <a:noFill/>
          </p:spPr>
          <p:txBody>
            <a:bodyPr wrap="square" rtlCol="0">
              <a:noAutofit/>
            </a:bodyPr>
            <a:lstStyle/>
            <a:p>
              <a:r>
                <a:rPr lang="en-US" sz="1800" b="1" dirty="0">
                  <a:solidFill>
                    <a:schemeClr val="bg1"/>
                  </a:solidFill>
                </a:rPr>
                <a:t>Capital Actions – Current Inventory and Forecasted Actions for </a:t>
              </a:r>
              <a:r>
                <a:rPr lang="en-US" sz="1800" b="1" dirty="0" smtClean="0">
                  <a:solidFill>
                    <a:schemeClr val="bg1"/>
                  </a:solidFill>
                </a:rPr>
                <a:t>CCA</a:t>
              </a:r>
              <a:r>
                <a:rPr lang="en-US" sz="1800" b="1" dirty="0">
                  <a:solidFill>
                    <a:schemeClr val="bg1"/>
                  </a:solidFill>
                  <a:ea typeface="ＭＳ Ｐゴシック" pitchFamily="1" charset="-128"/>
                </a:rPr>
                <a:t>R</a:t>
              </a:r>
            </a:p>
          </p:txBody>
        </p:sp>
        <p:sp>
          <p:nvSpPr>
            <p:cNvPr id="42" name="35 Rectángulo redondeado"/>
            <p:cNvSpPr/>
            <p:nvPr/>
          </p:nvSpPr>
          <p:spPr>
            <a:xfrm>
              <a:off x="1079760" y="5194967"/>
              <a:ext cx="7333014"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endParaRPr lang="en-US" sz="2400" b="1" dirty="0">
                <a:solidFill>
                  <a:srgbClr val="FFFFFF"/>
                </a:solidFill>
                <a:ea typeface="ＭＳ Ｐゴシック" pitchFamily="1" charset="-128"/>
              </a:endParaRPr>
            </a:p>
          </p:txBody>
        </p:sp>
        <p:grpSp>
          <p:nvGrpSpPr>
            <p:cNvPr id="43" name="37 Grupo"/>
            <p:cNvGrpSpPr/>
            <p:nvPr/>
          </p:nvGrpSpPr>
          <p:grpSpPr>
            <a:xfrm>
              <a:off x="636996" y="5165269"/>
              <a:ext cx="640080" cy="640080"/>
              <a:chOff x="1554076" y="1086644"/>
              <a:chExt cx="792088" cy="792088"/>
            </a:xfrm>
            <a:solidFill>
              <a:schemeClr val="bg1">
                <a:lumMod val="75000"/>
              </a:schemeClr>
            </a:solidFill>
          </p:grpSpPr>
          <p:sp>
            <p:nvSpPr>
              <p:cNvPr id="44" name="38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45" name="39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rgbClr val="FFFFFF"/>
                    </a:solidFill>
                    <a:ea typeface="ＭＳ Ｐゴシック" pitchFamily="1" charset="-128"/>
                  </a:rPr>
                  <a:t>7</a:t>
                </a:r>
                <a:endParaRPr lang="en-US" sz="2000" b="1" dirty="0">
                  <a:solidFill>
                    <a:srgbClr val="FFFFFF"/>
                  </a:solidFill>
                  <a:ea typeface="ＭＳ Ｐゴシック" pitchFamily="1" charset="-128"/>
                </a:endParaRPr>
              </a:p>
            </p:txBody>
          </p:sp>
        </p:grpSp>
        <p:sp>
          <p:nvSpPr>
            <p:cNvPr id="46" name="40 CuadroTexto"/>
            <p:cNvSpPr txBox="1">
              <a:spLocks/>
            </p:cNvSpPr>
            <p:nvPr/>
          </p:nvSpPr>
          <p:spPr>
            <a:xfrm>
              <a:off x="1396312" y="5296712"/>
              <a:ext cx="6846248" cy="523220"/>
            </a:xfrm>
            <a:prstGeom prst="rect">
              <a:avLst/>
            </a:prstGeom>
            <a:noFill/>
          </p:spPr>
          <p:txBody>
            <a:bodyPr wrap="square" rtlCol="0">
              <a:noAutofit/>
            </a:bodyPr>
            <a:lstStyle/>
            <a:p>
              <a:r>
                <a:rPr lang="en-US" sz="1800" b="1" dirty="0">
                  <a:solidFill>
                    <a:schemeClr val="bg1"/>
                  </a:solidFill>
                </a:rPr>
                <a:t>Non-Macro Strategic Assumptions for </a:t>
              </a:r>
              <a:r>
                <a:rPr lang="en-US" sz="1800" b="1" dirty="0" smtClean="0">
                  <a:solidFill>
                    <a:schemeClr val="bg1"/>
                  </a:solidFill>
                </a:rPr>
                <a:t>CCA</a:t>
              </a:r>
              <a:r>
                <a:rPr lang="en-US" sz="1800" b="1" dirty="0" smtClean="0">
                  <a:solidFill>
                    <a:schemeClr val="bg1"/>
                  </a:solidFill>
                  <a:ea typeface="ＭＳ Ｐゴシック" pitchFamily="1" charset="-128"/>
                </a:rPr>
                <a:t>R</a:t>
              </a:r>
              <a:endParaRPr lang="en-US" sz="1800" b="1" dirty="0">
                <a:solidFill>
                  <a:schemeClr val="bg1"/>
                </a:solidFill>
                <a:ea typeface="ＭＳ Ｐゴシック" pitchFamily="1" charset="-128"/>
              </a:endParaRPr>
            </a:p>
          </p:txBody>
        </p:sp>
      </p:grpSp>
    </p:spTree>
    <p:extLst>
      <p:ext uri="{BB962C8B-B14F-4D97-AF65-F5344CB8AC3E}">
        <p14:creationId xmlns:p14="http://schemas.microsoft.com/office/powerpoint/2010/main" val="41565886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6400" y="235512"/>
            <a:ext cx="8890000" cy="461665"/>
          </a:xfrm>
          <a:prstGeom prst="rect">
            <a:avLst/>
          </a:prstGeom>
          <a:noFill/>
        </p:spPr>
        <p:txBody>
          <a:bodyPr wrap="square" rtlCol="0">
            <a:spAutoFit/>
          </a:bodyPr>
          <a:lstStyle/>
          <a:p>
            <a:r>
              <a:rPr lang="en-US" b="1" dirty="0" smtClean="0"/>
              <a:t>Executive Summary</a:t>
            </a:r>
          </a:p>
        </p:txBody>
      </p:sp>
      <p:sp>
        <p:nvSpPr>
          <p:cNvPr id="5" name="Content Placeholder 2"/>
          <p:cNvSpPr txBox="1">
            <a:spLocks/>
          </p:cNvSpPr>
          <p:nvPr/>
        </p:nvSpPr>
        <p:spPr>
          <a:xfrm>
            <a:off x="381000" y="762000"/>
            <a:ext cx="8382000" cy="56388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pPr>
            <a:r>
              <a:rPr lang="en-US" sz="1500" b="1" u="sng" dirty="0" smtClean="0">
                <a:latin typeface="Arial" panose="020B0604020202020204" pitchFamily="34" charset="0"/>
                <a:cs typeface="Arial" panose="020B0604020202020204" pitchFamily="34" charset="0"/>
              </a:rPr>
              <a:t>Q3 2015 Quarterly Assessment of Capital Adequacy</a:t>
            </a:r>
            <a:r>
              <a:rPr lang="en-US" sz="1500" dirty="0">
                <a:latin typeface="Arial" panose="020B0604020202020204" pitchFamily="34" charset="0"/>
                <a:cs typeface="Arial" panose="020B0604020202020204" pitchFamily="34" charset="0"/>
              </a:rPr>
              <a:t> </a:t>
            </a:r>
            <a:r>
              <a:rPr lang="en-US" sz="1500" dirty="0" smtClean="0">
                <a:latin typeface="Arial" panose="020B0604020202020204" pitchFamily="34" charset="0"/>
                <a:cs typeface="Arial" panose="020B0604020202020204" pitchFamily="34" charset="0"/>
              </a:rPr>
              <a:t>(as of February 3, 2015)</a:t>
            </a:r>
            <a:endParaRPr lang="en-US" sz="1500" b="1" u="sng" dirty="0">
              <a:latin typeface="Arial" panose="020B0604020202020204" pitchFamily="34" charset="0"/>
              <a:cs typeface="Arial" panose="020B0604020202020204" pitchFamily="34" charset="0"/>
            </a:endParaRPr>
          </a:p>
          <a:p>
            <a:pPr marL="285750" indent="-285750" fontAlgn="auto">
              <a:spcAft>
                <a:spcPts val="0"/>
              </a:spcAft>
              <a:buFont typeface="Arial" panose="020B0604020202020204" pitchFamily="34" charset="0"/>
              <a:buChar char="•"/>
            </a:pPr>
            <a:r>
              <a:rPr lang="en-US" sz="1500" dirty="0" smtClean="0">
                <a:latin typeface="Arial" panose="020B0604020202020204" pitchFamily="34" charset="0"/>
                <a:cs typeface="Arial" panose="020B0604020202020204" pitchFamily="34" charset="0"/>
              </a:rPr>
              <a:t>Proposed assessment levels:</a:t>
            </a:r>
          </a:p>
          <a:p>
            <a:pPr marL="685800" lvl="1" fontAlgn="auto">
              <a:spcAft>
                <a:spcPts val="0"/>
              </a:spcAft>
              <a:buFont typeface="Arial" panose="020B0604020202020204" pitchFamily="34" charset="0"/>
              <a:buChar char="•"/>
            </a:pPr>
            <a:r>
              <a:rPr lang="en-US" sz="1500" dirty="0" smtClean="0">
                <a:latin typeface="Arial" panose="020B0604020202020204" pitchFamily="34" charset="0"/>
                <a:cs typeface="Arial" panose="020B0604020202020204" pitchFamily="34" charset="0"/>
              </a:rPr>
              <a:t>SHUSA remains at “Elevated Concern” and SBNA upgraded to “Elevated Concern”.  SC currently assessed at “Normal”.  The Capital Management Group recommends reducing to Elevated due to December changes.</a:t>
            </a:r>
          </a:p>
          <a:p>
            <a:pPr marL="285750" indent="-285750" fontAlgn="auto">
              <a:spcAft>
                <a:spcPts val="0"/>
              </a:spcAft>
              <a:buFont typeface="Arial" panose="020B0604020202020204" pitchFamily="34" charset="0"/>
              <a:buChar char="•"/>
            </a:pPr>
            <a:r>
              <a:rPr lang="en-US" sz="1500" dirty="0" smtClean="0">
                <a:latin typeface="Arial" panose="020B0604020202020204" pitchFamily="34" charset="0"/>
                <a:cs typeface="Arial" panose="020B0604020202020204" pitchFamily="34" charset="0"/>
              </a:rPr>
              <a:t>While assessment process is based on 9/30/15 data, the Capital Management Group has considered the preliminary 12/31/15 results</a:t>
            </a:r>
          </a:p>
          <a:p>
            <a:pPr marL="285750" indent="-285750" fontAlgn="auto">
              <a:spcAft>
                <a:spcPts val="0"/>
              </a:spcAft>
              <a:buFont typeface="Arial" panose="020B0604020202020204" pitchFamily="34" charset="0"/>
              <a:buChar char="•"/>
            </a:pPr>
            <a:r>
              <a:rPr lang="en-US" sz="1500" dirty="0" smtClean="0">
                <a:latin typeface="Arial" panose="020B0604020202020204" pitchFamily="34" charset="0"/>
                <a:cs typeface="Arial" panose="020B0604020202020204" pitchFamily="34" charset="0"/>
              </a:rPr>
              <a:t>Significant uncertainty remains regarding capital</a:t>
            </a:r>
          </a:p>
          <a:p>
            <a:pPr marL="685800" lvl="1" fontAlgn="auto">
              <a:spcAft>
                <a:spcPts val="0"/>
              </a:spcAft>
              <a:buFont typeface="Arial" panose="020B0604020202020204" pitchFamily="34" charset="0"/>
              <a:buChar char="•"/>
            </a:pPr>
            <a:r>
              <a:rPr lang="en-US" sz="1500" dirty="0" smtClean="0">
                <a:latin typeface="Arial" panose="020B0604020202020204" pitchFamily="34" charset="0"/>
                <a:cs typeface="Arial" panose="020B0604020202020204" pitchFamily="34" charset="0"/>
              </a:rPr>
              <a:t>Impact of IHC entities, TLAC, CCAR 2016</a:t>
            </a:r>
          </a:p>
          <a:p>
            <a:pPr marL="285750" indent="-285750" fontAlgn="auto">
              <a:spcAft>
                <a:spcPts val="0"/>
              </a:spcAft>
              <a:buFont typeface="Arial" panose="020B0604020202020204" pitchFamily="34" charset="0"/>
              <a:buChar char="•"/>
            </a:pPr>
            <a:r>
              <a:rPr lang="en-US" sz="1500" dirty="0">
                <a:latin typeface="Arial" panose="020B0604020202020204" pitchFamily="34" charset="0"/>
                <a:cs typeface="Arial" panose="020B0604020202020204" pitchFamily="34" charset="0"/>
              </a:rPr>
              <a:t>Q3 2015 Capital Assessment report is significantly delayed.  A full time resource has been redeployed to the reporting function</a:t>
            </a:r>
            <a:r>
              <a:rPr lang="en-US" sz="1500" dirty="0" smtClean="0">
                <a:latin typeface="Arial" panose="020B0604020202020204" pitchFamily="34" charset="0"/>
                <a:cs typeface="Arial" panose="020B0604020202020204" pitchFamily="34" charset="0"/>
              </a:rPr>
              <a:t>.  </a:t>
            </a:r>
            <a:r>
              <a:rPr lang="en-US" sz="1500" i="1" dirty="0" smtClean="0">
                <a:latin typeface="Arial" panose="020B0604020202020204" pitchFamily="34" charset="0"/>
                <a:cs typeface="Arial" panose="020B0604020202020204" pitchFamily="34" charset="0"/>
              </a:rPr>
              <a:t>A full Q4 assessment will be presented as soon as possible.</a:t>
            </a:r>
          </a:p>
          <a:p>
            <a:pPr marL="0" indent="0" fontAlgn="auto">
              <a:spcAft>
                <a:spcPts val="0"/>
              </a:spcAft>
              <a:buNone/>
            </a:pPr>
            <a:endParaRPr lang="en-US" sz="1500" i="1" dirty="0">
              <a:latin typeface="Arial" panose="020B0604020202020204" pitchFamily="34" charset="0"/>
              <a:cs typeface="Arial" panose="020B0604020202020204" pitchFamily="34" charset="0"/>
            </a:endParaRPr>
          </a:p>
          <a:p>
            <a:pPr marL="0" indent="0" fontAlgn="auto">
              <a:spcAft>
                <a:spcPts val="0"/>
              </a:spcAft>
              <a:buNone/>
            </a:pPr>
            <a:r>
              <a:rPr lang="en-US" sz="1500" b="1" u="sng" dirty="0" smtClean="0">
                <a:latin typeface="Arial" panose="020B0604020202020204" pitchFamily="34" charset="0"/>
                <a:cs typeface="Arial" panose="020B0604020202020204" pitchFamily="34" charset="0"/>
              </a:rPr>
              <a:t>December Capital Ratios</a:t>
            </a:r>
          </a:p>
          <a:p>
            <a:pPr fontAlgn="auto">
              <a:spcAft>
                <a:spcPts val="0"/>
              </a:spcAft>
            </a:pPr>
            <a:r>
              <a:rPr lang="en-US" sz="1500" dirty="0">
                <a:latin typeface="Arial" panose="020B0604020202020204" pitchFamily="34" charset="0"/>
                <a:cs typeface="Arial" panose="020B0604020202020204" pitchFamily="34" charset="0"/>
              </a:rPr>
              <a:t>All </a:t>
            </a:r>
            <a:r>
              <a:rPr lang="en-US" sz="1500" dirty="0" smtClean="0">
                <a:latin typeface="Arial" panose="020B0604020202020204" pitchFamily="34" charset="0"/>
                <a:cs typeface="Arial" panose="020B0604020202020204" pitchFamily="34" charset="0"/>
              </a:rPr>
              <a:t>month-over-month capital </a:t>
            </a:r>
            <a:r>
              <a:rPr lang="en-US" sz="1500" dirty="0">
                <a:latin typeface="Arial" panose="020B0604020202020204" pitchFamily="34" charset="0"/>
                <a:cs typeface="Arial" panose="020B0604020202020204" pitchFamily="34" charset="0"/>
              </a:rPr>
              <a:t>ratios remain above 2015 Planned Capital Hold on a Basel III </a:t>
            </a:r>
            <a:r>
              <a:rPr lang="en-US" sz="1500" dirty="0" smtClean="0">
                <a:latin typeface="Arial" panose="020B0604020202020204" pitchFamily="34" charset="0"/>
                <a:cs typeface="Arial" panose="020B0604020202020204" pitchFamily="34" charset="0"/>
              </a:rPr>
              <a:t>transition-basis with three ratio below on fully phased basis; </a:t>
            </a:r>
            <a:r>
              <a:rPr lang="en-US" sz="1500" dirty="0">
                <a:latin typeface="Arial" panose="020B0604020202020204" pitchFamily="34" charset="0"/>
                <a:cs typeface="Arial" panose="020B0604020202020204" pitchFamily="34" charset="0"/>
              </a:rPr>
              <a:t>small increases in ratios at SBNA offset by significant decrease at </a:t>
            </a:r>
            <a:r>
              <a:rPr lang="en-US" sz="1500" dirty="0" smtClean="0">
                <a:latin typeface="Arial" panose="020B0604020202020204" pitchFamily="34" charset="0"/>
                <a:cs typeface="Arial" panose="020B0604020202020204" pitchFamily="34" charset="0"/>
              </a:rPr>
              <a:t>SC</a:t>
            </a:r>
          </a:p>
          <a:p>
            <a:pPr marL="739775" indent="-341313" fontAlgn="auto">
              <a:spcAft>
                <a:spcPts val="0"/>
              </a:spcAft>
            </a:pPr>
            <a:r>
              <a:rPr lang="en-US" sz="1500" u="sng" dirty="0" smtClean="0">
                <a:latin typeface="Arial" panose="020B0604020202020204" pitchFamily="34" charset="0"/>
                <a:cs typeface="Arial" panose="020B0604020202020204" pitchFamily="34" charset="0"/>
              </a:rPr>
              <a:t>SHUSA</a:t>
            </a:r>
            <a:r>
              <a:rPr lang="en-US" sz="1500" dirty="0" smtClean="0">
                <a:latin typeface="Arial" panose="020B0604020202020204" pitchFamily="34" charset="0"/>
                <a:cs typeface="Arial" panose="020B0604020202020204" pitchFamily="34" charset="0"/>
              </a:rPr>
              <a:t> - All ratios down significantly in December and through the 4</a:t>
            </a:r>
            <a:r>
              <a:rPr lang="en-US" sz="1500" baseline="30000" dirty="0" smtClean="0">
                <a:latin typeface="Arial" panose="020B0604020202020204" pitchFamily="34" charset="0"/>
                <a:cs typeface="Arial" panose="020B0604020202020204" pitchFamily="34" charset="0"/>
              </a:rPr>
              <a:t>th</a:t>
            </a:r>
            <a:r>
              <a:rPr lang="en-US" sz="1500" dirty="0" smtClean="0">
                <a:latin typeface="Arial" panose="020B0604020202020204" pitchFamily="34" charset="0"/>
                <a:cs typeface="Arial" panose="020B0604020202020204" pitchFamily="34" charset="0"/>
              </a:rPr>
              <a:t> quarter</a:t>
            </a:r>
          </a:p>
          <a:p>
            <a:pPr marL="739775" indent="-341313" fontAlgn="auto">
              <a:spcAft>
                <a:spcPts val="0"/>
              </a:spcAft>
            </a:pPr>
            <a:r>
              <a:rPr lang="en-US" sz="1500" u="sng" dirty="0" smtClean="0">
                <a:latin typeface="Arial" panose="020B0604020202020204" pitchFamily="34" charset="0"/>
                <a:cs typeface="Arial" panose="020B0604020202020204" pitchFamily="34" charset="0"/>
              </a:rPr>
              <a:t>SBNA</a:t>
            </a:r>
            <a:r>
              <a:rPr lang="en-US" sz="1500" dirty="0" smtClean="0">
                <a:latin typeface="Arial" panose="020B0604020202020204" pitchFamily="34" charset="0"/>
                <a:cs typeface="Arial" panose="020B0604020202020204" pitchFamily="34" charset="0"/>
              </a:rPr>
              <a:t> - Monthly increase in risk-based ratios primarily due to reductions in RWA</a:t>
            </a:r>
          </a:p>
          <a:p>
            <a:pPr marL="739775" indent="-341313" fontAlgn="auto">
              <a:spcAft>
                <a:spcPts val="0"/>
              </a:spcAft>
            </a:pPr>
            <a:r>
              <a:rPr lang="en-US" sz="1500" u="sng" dirty="0" smtClean="0">
                <a:latin typeface="Arial" panose="020B0604020202020204" pitchFamily="34" charset="0"/>
                <a:cs typeface="Arial" panose="020B0604020202020204" pitchFamily="34" charset="0"/>
              </a:rPr>
              <a:t>SC</a:t>
            </a:r>
            <a:r>
              <a:rPr lang="en-US" sz="1500" dirty="0" smtClean="0">
                <a:latin typeface="Arial" panose="020B0604020202020204" pitchFamily="34" charset="0"/>
                <a:cs typeface="Arial" panose="020B0604020202020204" pitchFamily="34" charset="0"/>
              </a:rPr>
              <a:t> - Significant reduction across all ratios primarily due to losses driven by Bluestem</a:t>
            </a:r>
          </a:p>
        </p:txBody>
      </p:sp>
      <p:sp>
        <p:nvSpPr>
          <p:cNvPr id="6" name="38 Elipse"/>
          <p:cNvSpPr/>
          <p:nvPr/>
        </p:nvSpPr>
        <p:spPr>
          <a:xfrm>
            <a:off x="7888827" y="89352"/>
            <a:ext cx="640080" cy="640080"/>
          </a:xfrm>
          <a:prstGeom prst="ellipse">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7" name="39 CuadroTexto"/>
          <p:cNvSpPr txBox="1"/>
          <p:nvPr/>
        </p:nvSpPr>
        <p:spPr>
          <a:xfrm>
            <a:off x="8032255" y="209336"/>
            <a:ext cx="353223" cy="400110"/>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chemeClr val="bg1"/>
                </a:solidFill>
                <a:ea typeface="ＭＳ Ｐゴシック" pitchFamily="1" charset="-128"/>
              </a:rPr>
              <a:t>5</a:t>
            </a:r>
            <a:endParaRPr lang="en-US" sz="2000" b="1" dirty="0">
              <a:solidFill>
                <a:schemeClr val="bg1"/>
              </a:solidFill>
              <a:ea typeface="ＭＳ Ｐゴシック" pitchFamily="1" charset="-128"/>
            </a:endParaRPr>
          </a:p>
        </p:txBody>
      </p:sp>
    </p:spTree>
    <p:extLst>
      <p:ext uri="{BB962C8B-B14F-4D97-AF65-F5344CB8AC3E}">
        <p14:creationId xmlns:p14="http://schemas.microsoft.com/office/powerpoint/2010/main" val="7276474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6400" y="235512"/>
            <a:ext cx="8890000" cy="461665"/>
          </a:xfrm>
          <a:prstGeom prst="rect">
            <a:avLst/>
          </a:prstGeom>
          <a:noFill/>
        </p:spPr>
        <p:txBody>
          <a:bodyPr wrap="square" rtlCol="0">
            <a:spAutoFit/>
          </a:bodyPr>
          <a:lstStyle/>
          <a:p>
            <a:r>
              <a:rPr lang="en-US" b="1" dirty="0" smtClean="0"/>
              <a:t>Summary – Changes as of December 2015</a:t>
            </a:r>
          </a:p>
        </p:txBody>
      </p:sp>
      <p:sp>
        <p:nvSpPr>
          <p:cNvPr id="5" name="Content Placeholder 2"/>
          <p:cNvSpPr txBox="1">
            <a:spLocks/>
          </p:cNvSpPr>
          <p:nvPr/>
        </p:nvSpPr>
        <p:spPr>
          <a:xfrm>
            <a:off x="381000" y="762000"/>
            <a:ext cx="8382000" cy="56388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pPr>
            <a:r>
              <a:rPr lang="en-US" sz="1400" i="1" dirty="0" smtClean="0">
                <a:latin typeface="Arial" panose="020B0604020202020204" pitchFamily="34" charset="0"/>
                <a:cs typeface="Arial" panose="020B0604020202020204" pitchFamily="34" charset="0"/>
              </a:rPr>
              <a:t>All capital ratios remain above 2015 Planned Capital Hold on a Basel III transition-basis; small increases in ratios at SBNA offset by significant decrease at SC</a:t>
            </a:r>
            <a:endParaRPr lang="en-US" sz="1400" dirty="0" smtClean="0">
              <a:latin typeface="Arial" panose="020B0604020202020204" pitchFamily="34" charset="0"/>
              <a:cs typeface="Arial" panose="020B0604020202020204" pitchFamily="34" charset="0"/>
            </a:endParaRPr>
          </a:p>
          <a:p>
            <a:pPr marL="0" indent="0" fontAlgn="auto">
              <a:spcBef>
                <a:spcPts val="0"/>
              </a:spcBef>
              <a:spcAft>
                <a:spcPts val="0"/>
              </a:spcAft>
            </a:pPr>
            <a:endParaRPr lang="en-US" sz="1400" u="sng" dirty="0" smtClean="0">
              <a:latin typeface="Arial" panose="020B0604020202020204" pitchFamily="34" charset="0"/>
              <a:cs typeface="Arial" panose="020B0604020202020204" pitchFamily="34" charset="0"/>
            </a:endParaRPr>
          </a:p>
          <a:p>
            <a:pPr marL="0" indent="0" fontAlgn="auto">
              <a:spcAft>
                <a:spcPts val="0"/>
              </a:spcAft>
              <a:buNone/>
            </a:pPr>
            <a:r>
              <a:rPr lang="en-US" sz="1400" b="1" u="sng" dirty="0" smtClean="0">
                <a:latin typeface="Arial" panose="020B0604020202020204" pitchFamily="34" charset="0"/>
                <a:cs typeface="Arial" panose="020B0604020202020204" pitchFamily="34" charset="0"/>
              </a:rPr>
              <a:t>SHUSA</a:t>
            </a:r>
          </a:p>
          <a:p>
            <a:pPr marL="285750" indent="-285750" fontAlgn="auto">
              <a:spcAft>
                <a:spcPts val="0"/>
              </a:spcAft>
              <a:buFont typeface="Arial" panose="020B0604020202020204" pitchFamily="34" charset="0"/>
              <a:buChar char="•"/>
            </a:pPr>
            <a:r>
              <a:rPr lang="en-US" sz="1400" dirty="0" smtClean="0">
                <a:latin typeface="Arial" panose="020B0604020202020204" pitchFamily="34" charset="0"/>
                <a:cs typeface="Arial" panose="020B0604020202020204" pitchFamily="34" charset="0"/>
              </a:rPr>
              <a:t>All ratios down significantly in December and through the 4</a:t>
            </a:r>
            <a:r>
              <a:rPr lang="en-US" sz="1400" baseline="30000" dirty="0" smtClean="0">
                <a:latin typeface="Arial" panose="020B0604020202020204" pitchFamily="34" charset="0"/>
                <a:cs typeface="Arial" panose="020B0604020202020204" pitchFamily="34" charset="0"/>
              </a:rPr>
              <a:t>th</a:t>
            </a:r>
            <a:r>
              <a:rPr lang="en-US" sz="1400" dirty="0" smtClean="0">
                <a:latin typeface="Arial" panose="020B0604020202020204" pitchFamily="34" charset="0"/>
                <a:cs typeface="Arial" panose="020B0604020202020204" pitchFamily="34" charset="0"/>
              </a:rPr>
              <a:t> quarter</a:t>
            </a:r>
          </a:p>
          <a:p>
            <a:pPr marL="644525" lvl="1" fontAlgn="auto">
              <a:spcAft>
                <a:spcPts val="0"/>
              </a:spcAft>
              <a:buFont typeface="Arial" panose="020B0604020202020204" pitchFamily="34" charset="0"/>
              <a:buChar char="•"/>
            </a:pPr>
            <a:r>
              <a:rPr lang="en-US" sz="1400" dirty="0" smtClean="0">
                <a:latin typeface="Arial" panose="020B0604020202020204" pitchFamily="34" charset="0"/>
                <a:cs typeface="Arial" panose="020B0604020202020204" pitchFamily="34" charset="0"/>
              </a:rPr>
              <a:t>Reductions in SBNA RWA moderates the SC loss in December</a:t>
            </a:r>
          </a:p>
          <a:p>
            <a:pPr marL="644525" lvl="1" fontAlgn="auto">
              <a:spcAft>
                <a:spcPts val="0"/>
              </a:spcAft>
              <a:buFont typeface="Arial" panose="020B0604020202020204" pitchFamily="34" charset="0"/>
              <a:buChar char="•"/>
            </a:pPr>
            <a:r>
              <a:rPr lang="en-US" sz="1400" dirty="0" smtClean="0">
                <a:latin typeface="Arial" panose="020B0604020202020204" pitchFamily="34" charset="0"/>
                <a:cs typeface="Arial" panose="020B0604020202020204" pitchFamily="34" charset="0"/>
              </a:rPr>
              <a:t>Detailed monthly roll-forward not available due to delays in closing</a:t>
            </a:r>
          </a:p>
          <a:p>
            <a:pPr marL="0" indent="0" fontAlgn="auto">
              <a:spcAft>
                <a:spcPts val="0"/>
              </a:spcAft>
              <a:buNone/>
            </a:pPr>
            <a:r>
              <a:rPr lang="en-US" sz="1400" b="1" u="sng" dirty="0" smtClean="0">
                <a:latin typeface="Arial" panose="020B0604020202020204" pitchFamily="34" charset="0"/>
                <a:cs typeface="Arial" panose="020B0604020202020204" pitchFamily="34" charset="0"/>
              </a:rPr>
              <a:t>SBNA</a:t>
            </a:r>
          </a:p>
          <a:p>
            <a:pPr marL="285750" indent="-285750" fontAlgn="auto">
              <a:spcAft>
                <a:spcPts val="0"/>
              </a:spcAft>
              <a:buFont typeface="Arial" panose="020B0604020202020204" pitchFamily="34" charset="0"/>
              <a:buChar char="•"/>
            </a:pPr>
            <a:r>
              <a:rPr lang="en-US" sz="1400" dirty="0" smtClean="0">
                <a:latin typeface="Arial" panose="020B0604020202020204" pitchFamily="34" charset="0"/>
                <a:cs typeface="Arial" panose="020B0604020202020204" pitchFamily="34" charset="0"/>
              </a:rPr>
              <a:t>Monthly increase in risk-based ratios primarily due to reductions in RWA</a:t>
            </a:r>
          </a:p>
          <a:p>
            <a:pPr marL="644525" lvl="1" fontAlgn="auto">
              <a:spcAft>
                <a:spcPts val="0"/>
              </a:spcAft>
              <a:buFont typeface="Arial" panose="020B0604020202020204" pitchFamily="34" charset="0"/>
              <a:buChar char="•"/>
            </a:pPr>
            <a:r>
              <a:rPr lang="en-US" sz="1400" dirty="0" smtClean="0">
                <a:latin typeface="Arial" panose="020B0604020202020204" pitchFamily="34" charset="0"/>
                <a:cs typeface="Arial" panose="020B0604020202020204" pitchFamily="34" charset="0"/>
              </a:rPr>
              <a:t>Decrease of C&amp;I loans of $679MM partially offset by increases in financing leases and warehouse loans</a:t>
            </a:r>
          </a:p>
          <a:p>
            <a:pPr marL="644525" lvl="1" fontAlgn="auto">
              <a:spcAft>
                <a:spcPts val="0"/>
              </a:spcAft>
              <a:buFont typeface="Arial" panose="020B0604020202020204" pitchFamily="34" charset="0"/>
              <a:buChar char="•"/>
            </a:pPr>
            <a:r>
              <a:rPr lang="en-US" sz="1400" dirty="0" smtClean="0">
                <a:latin typeface="Arial" panose="020B0604020202020204" pitchFamily="34" charset="0"/>
                <a:cs typeface="Arial" panose="020B0604020202020204" pitchFamily="34" charset="0"/>
              </a:rPr>
              <a:t>Reclassification of multi-family loans to lower risk weight provided $200MM in RWA relief</a:t>
            </a:r>
          </a:p>
          <a:p>
            <a:pPr marL="285750" indent="-285750" fontAlgn="auto">
              <a:spcAft>
                <a:spcPts val="0"/>
              </a:spcAft>
              <a:buFont typeface="Arial" panose="020B0604020202020204" pitchFamily="34" charset="0"/>
              <a:buChar char="•"/>
            </a:pPr>
            <a:r>
              <a:rPr lang="en-US" sz="1400" dirty="0" smtClean="0">
                <a:latin typeface="Arial" panose="020B0604020202020204" pitchFamily="34" charset="0"/>
                <a:cs typeface="Arial" panose="020B0604020202020204" pitchFamily="34" charset="0"/>
              </a:rPr>
              <a:t>Leverage ratio continues to decline (although at slower pace) as earnings have not kept pace with balance sheet growth in lower RWA asset types</a:t>
            </a:r>
          </a:p>
          <a:p>
            <a:pPr marL="0" indent="0" fontAlgn="auto">
              <a:spcAft>
                <a:spcPts val="0"/>
              </a:spcAft>
              <a:buNone/>
            </a:pPr>
            <a:r>
              <a:rPr lang="en-US" sz="1400" b="1" u="sng" dirty="0" smtClean="0">
                <a:latin typeface="Arial" panose="020B0604020202020204" pitchFamily="34" charset="0"/>
                <a:cs typeface="Arial" panose="020B0604020202020204" pitchFamily="34" charset="0"/>
              </a:rPr>
              <a:t>SC</a:t>
            </a:r>
          </a:p>
          <a:p>
            <a:pPr marL="171450" indent="-171450" fontAlgn="auto">
              <a:spcAft>
                <a:spcPts val="0"/>
              </a:spcAft>
              <a:buFont typeface="Arial" panose="020B0604020202020204" pitchFamily="34" charset="0"/>
              <a:buChar char="•"/>
            </a:pPr>
            <a:r>
              <a:rPr lang="en-US" sz="1400" dirty="0" smtClean="0">
                <a:latin typeface="Arial" panose="020B0604020202020204" pitchFamily="34" charset="0"/>
                <a:cs typeface="Arial" panose="020B0604020202020204" pitchFamily="34" charset="0"/>
              </a:rPr>
              <a:t>Significant reduction across all ratios primarily due to losses driven by Bluestem</a:t>
            </a:r>
          </a:p>
          <a:p>
            <a:pPr marL="530225" lvl="1" indent="-171450" fontAlgn="auto">
              <a:spcAft>
                <a:spcPts val="0"/>
              </a:spcAft>
              <a:buFont typeface="Arial" panose="020B0604020202020204" pitchFamily="34" charset="0"/>
              <a:buChar char="•"/>
            </a:pPr>
            <a:r>
              <a:rPr lang="en-US" sz="1400" dirty="0" smtClean="0">
                <a:latin typeface="Arial" panose="020B0604020202020204" pitchFamily="34" charset="0"/>
                <a:cs typeface="Arial" panose="020B0604020202020204" pitchFamily="34" charset="0"/>
              </a:rPr>
              <a:t>$35MM reduction in retained earnings and $1.1B increase in RWA in December</a:t>
            </a:r>
          </a:p>
          <a:p>
            <a:pPr marL="171450" indent="-171450" fontAlgn="auto">
              <a:spcAft>
                <a:spcPts val="0"/>
              </a:spcAft>
              <a:buFont typeface="Arial" panose="020B0604020202020204" pitchFamily="34" charset="0"/>
              <a:buChar char="•"/>
            </a:pPr>
            <a:r>
              <a:rPr lang="en-US" sz="1400" dirty="0" smtClean="0">
                <a:latin typeface="Arial" panose="020B0604020202020204" pitchFamily="34" charset="0"/>
                <a:cs typeface="Arial" panose="020B0604020202020204" pitchFamily="34" charset="0"/>
              </a:rPr>
              <a:t>Impact of loss moderated by adoption of the current strategy used by SHUSA to apply DTLs to the DTAs specific to NOL carry forwards and tax credits.  This approach will be used on a go forward basis.</a:t>
            </a:r>
            <a:endParaRPr lang="en-US" sz="1400" dirty="0">
              <a:latin typeface="Arial" panose="020B0604020202020204" pitchFamily="34" charset="0"/>
              <a:cs typeface="Arial" panose="020B0604020202020204" pitchFamily="34" charset="0"/>
            </a:endParaRPr>
          </a:p>
        </p:txBody>
      </p:sp>
      <p:sp>
        <p:nvSpPr>
          <p:cNvPr id="6" name="38 Elipse"/>
          <p:cNvSpPr/>
          <p:nvPr/>
        </p:nvSpPr>
        <p:spPr>
          <a:xfrm>
            <a:off x="7888827" y="89352"/>
            <a:ext cx="640080" cy="640080"/>
          </a:xfrm>
          <a:prstGeom prst="ellipse">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7" name="39 CuadroTexto"/>
          <p:cNvSpPr txBox="1"/>
          <p:nvPr/>
        </p:nvSpPr>
        <p:spPr>
          <a:xfrm>
            <a:off x="8032255" y="209336"/>
            <a:ext cx="353223" cy="400110"/>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chemeClr val="bg1"/>
                </a:solidFill>
                <a:ea typeface="ＭＳ Ｐゴシック" pitchFamily="1" charset="-128"/>
              </a:rPr>
              <a:t>5</a:t>
            </a:r>
            <a:endParaRPr lang="en-US" sz="2000" b="1" dirty="0">
              <a:solidFill>
                <a:schemeClr val="bg1"/>
              </a:solidFill>
              <a:ea typeface="ＭＳ Ｐゴシック" pitchFamily="1" charset="-128"/>
            </a:endParaRPr>
          </a:p>
        </p:txBody>
      </p:sp>
    </p:spTree>
    <p:extLst>
      <p:ext uri="{BB962C8B-B14F-4D97-AF65-F5344CB8AC3E}">
        <p14:creationId xmlns:p14="http://schemas.microsoft.com/office/powerpoint/2010/main" val="26782681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6400" y="235512"/>
            <a:ext cx="8890000" cy="461665"/>
          </a:xfrm>
          <a:prstGeom prst="rect">
            <a:avLst/>
          </a:prstGeom>
          <a:noFill/>
        </p:spPr>
        <p:txBody>
          <a:bodyPr wrap="square" rtlCol="0">
            <a:spAutoFit/>
          </a:bodyPr>
          <a:lstStyle/>
          <a:p>
            <a:r>
              <a:rPr lang="en-US" b="1" dirty="0" smtClean="0"/>
              <a:t>Capital Ratios (w/ Benefit of Transition Provisions)</a:t>
            </a:r>
          </a:p>
        </p:txBody>
      </p:sp>
      <p:graphicFrame>
        <p:nvGraphicFramePr>
          <p:cNvPr id="5" name="Table 4"/>
          <p:cNvGraphicFramePr>
            <a:graphicFrameLocks noGrp="1"/>
          </p:cNvGraphicFramePr>
          <p:nvPr>
            <p:extLst>
              <p:ext uri="{D42A27DB-BD31-4B8C-83A1-F6EECF244321}">
                <p14:modId xmlns:p14="http://schemas.microsoft.com/office/powerpoint/2010/main" val="866371200"/>
              </p:ext>
            </p:extLst>
          </p:nvPr>
        </p:nvGraphicFramePr>
        <p:xfrm>
          <a:off x="381000" y="802576"/>
          <a:ext cx="8381996" cy="5450763"/>
        </p:xfrm>
        <a:graphic>
          <a:graphicData uri="http://schemas.openxmlformats.org/drawingml/2006/table">
            <a:tbl>
              <a:tblPr/>
              <a:tblGrid>
                <a:gridCol w="1546815"/>
                <a:gridCol w="760603"/>
                <a:gridCol w="92194"/>
                <a:gridCol w="542922"/>
                <a:gridCol w="145974"/>
                <a:gridCol w="760603"/>
                <a:gridCol w="145974"/>
                <a:gridCol w="760603"/>
                <a:gridCol w="145974"/>
                <a:gridCol w="760603"/>
                <a:gridCol w="145974"/>
                <a:gridCol w="760603"/>
                <a:gridCol w="145974"/>
                <a:gridCol w="760603"/>
                <a:gridCol w="145974"/>
                <a:gridCol w="760603"/>
              </a:tblGrid>
              <a:tr h="301203">
                <a:tc>
                  <a:txBody>
                    <a:bodyPr/>
                    <a:lstStyle/>
                    <a:p>
                      <a:pPr algn="l" fontAlgn="ctr"/>
                      <a:r>
                        <a:rPr lang="en-US" sz="1050" b="1" i="0" u="sng" strike="noStrike" dirty="0">
                          <a:solidFill>
                            <a:srgbClr val="000000"/>
                          </a:solidFill>
                          <a:effectLst/>
                          <a:latin typeface="Arial"/>
                        </a:rPr>
                        <a:t>SHUSA</a:t>
                      </a:r>
                    </a:p>
                  </a:txBody>
                  <a:tcPr marL="7713" marR="7713" marT="771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FFFFFF"/>
                          </a:solidFill>
                          <a:effectLst/>
                          <a:latin typeface="Arial"/>
                        </a:rPr>
                        <a:t>Planned Capital Hold</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ctr"/>
                      <a:endParaRPr lang="en-US" sz="1050" b="1" i="0" u="sng" strike="noStrike">
                        <a:solidFill>
                          <a:srgbClr val="000000"/>
                        </a:solidFill>
                        <a:effectLst/>
                        <a:latin typeface="Arial"/>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1" i="1" u="none" strike="noStrike">
                          <a:solidFill>
                            <a:srgbClr val="FFFFFF"/>
                          </a:solidFill>
                          <a:effectLst/>
                          <a:latin typeface="Arial"/>
                        </a:rPr>
                        <a:t>vs. Target</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endParaRPr lang="en-US" sz="1050" b="1" i="0" u="sng" strike="noStrike">
                        <a:solidFill>
                          <a:srgbClr val="000000"/>
                        </a:solidFill>
                        <a:effectLst/>
                        <a:latin typeface="Arial"/>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FFFFFF"/>
                          </a:solidFill>
                          <a:effectLst/>
                          <a:latin typeface="Arial"/>
                        </a:rPr>
                        <a:t>12/31/15</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endParaRPr lang="en-US" sz="800" b="0" i="0" u="none" strike="noStrike">
                        <a:solidFill>
                          <a:srgbClr val="000000"/>
                        </a:solidFill>
                        <a:effectLst/>
                        <a:latin typeface="Arial"/>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FFFFFF"/>
                          </a:solidFill>
                          <a:effectLst/>
                          <a:latin typeface="Arial"/>
                        </a:rPr>
                        <a:t>11/30/15</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9694"/>
                    </a:solidFill>
                  </a:tcPr>
                </a:tc>
                <a:tc>
                  <a:txBody>
                    <a:bodyPr/>
                    <a:lstStyle/>
                    <a:p>
                      <a:pPr algn="l" fontAlgn="ctr"/>
                      <a:endParaRPr lang="en-US" sz="800" b="0" i="0" u="none" strike="noStrike">
                        <a:solidFill>
                          <a:srgbClr val="000000"/>
                        </a:solidFill>
                        <a:effectLst/>
                        <a:latin typeface="Arial"/>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1" i="1" u="none" strike="noStrike">
                          <a:solidFill>
                            <a:srgbClr val="FFFFFF"/>
                          </a:solidFill>
                          <a:effectLst/>
                          <a:latin typeface="Arial"/>
                        </a:rPr>
                        <a:t>Monthly Change</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endParaRPr lang="en-US" sz="800" b="0" i="0" u="none" strike="noStrike">
                        <a:solidFill>
                          <a:srgbClr val="000000"/>
                        </a:solidFill>
                        <a:effectLst/>
                        <a:latin typeface="Arial"/>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FFFFFF"/>
                          </a:solidFill>
                          <a:effectLst/>
                          <a:latin typeface="Arial"/>
                        </a:rPr>
                        <a:t>9/30/15</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9694"/>
                    </a:solidFill>
                  </a:tcPr>
                </a:tc>
                <a:tc>
                  <a:txBody>
                    <a:bodyPr/>
                    <a:lstStyle/>
                    <a:p>
                      <a:pPr algn="l" fontAlgn="ctr"/>
                      <a:endParaRPr lang="en-US" sz="800" b="0" i="0" u="none" strike="noStrike">
                        <a:solidFill>
                          <a:srgbClr val="000000"/>
                        </a:solidFill>
                        <a:effectLst/>
                        <a:latin typeface="Arial"/>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1" i="1" u="none" strike="noStrike">
                          <a:solidFill>
                            <a:srgbClr val="FFFFFF"/>
                          </a:solidFill>
                          <a:effectLst/>
                          <a:latin typeface="Arial"/>
                        </a:rPr>
                        <a:t>3-Month Change</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endParaRPr lang="en-US" sz="800" b="0" i="0" u="none" strike="noStrike">
                        <a:solidFill>
                          <a:srgbClr val="000000"/>
                        </a:solidFill>
                        <a:effectLst/>
                        <a:latin typeface="Arial"/>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FFFFFF"/>
                          </a:solidFill>
                          <a:effectLst/>
                          <a:latin typeface="Arial"/>
                        </a:rPr>
                        <a:t>12/31/14</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195782">
                <a:tc>
                  <a:txBody>
                    <a:bodyPr/>
                    <a:lstStyle/>
                    <a:p>
                      <a:pPr algn="l" fontAlgn="ctr"/>
                      <a:r>
                        <a:rPr lang="en-US" sz="900" b="0" i="0" u="none" strike="noStrike">
                          <a:solidFill>
                            <a:srgbClr val="000000"/>
                          </a:solidFill>
                          <a:effectLst/>
                          <a:latin typeface="Arial"/>
                        </a:rPr>
                        <a:t>Common Equity Tier 1</a:t>
                      </a:r>
                    </a:p>
                  </a:txBody>
                  <a:tcPr marL="7713" marR="7713" marT="7713" marB="0" anchor="ctr">
                    <a:lnL>
                      <a:noFill/>
                    </a:lnL>
                    <a:lnR>
                      <a:noFill/>
                    </a:lnR>
                    <a:lnT>
                      <a:noFill/>
                    </a:lnT>
                    <a:lnB>
                      <a:noFill/>
                    </a:lnB>
                  </a:tcPr>
                </a:tc>
                <a:tc>
                  <a:txBody>
                    <a:bodyPr/>
                    <a:lstStyle/>
                    <a:p>
                      <a:pPr algn="ctr" fontAlgn="ctr"/>
                      <a:r>
                        <a:rPr lang="en-US" sz="900" b="0" i="0" u="none" strike="noStrike" dirty="0">
                          <a:solidFill>
                            <a:srgbClr val="000000"/>
                          </a:solidFill>
                          <a:effectLst/>
                          <a:latin typeface="Arial" panose="020B0604020202020204" pitchFamily="34" charset="0"/>
                          <a:cs typeface="Arial" panose="020B0604020202020204" pitchFamily="34" charset="0"/>
                        </a:rPr>
                        <a:t>11.00%</a:t>
                      </a:r>
                    </a:p>
                  </a:txBody>
                  <a:tcPr marL="7713" marR="7713" marT="77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a:noFill/>
                    </a:lnR>
                    <a:lnT>
                      <a:noFill/>
                    </a:lnT>
                    <a:lnB>
                      <a:noFill/>
                    </a:lnB>
                  </a:tcPr>
                </a:tc>
                <a:tc>
                  <a:txBody>
                    <a:bodyPr/>
                    <a:lstStyle/>
                    <a:p>
                      <a:pPr algn="ctr" fontAlgn="ctr"/>
                      <a:r>
                        <a:rPr lang="en-US" sz="900" b="0" i="0" u="none" strike="noStrike">
                          <a:solidFill>
                            <a:srgbClr val="00B050"/>
                          </a:solidFill>
                          <a:effectLst/>
                          <a:latin typeface="Arial" panose="020B0604020202020204" pitchFamily="34" charset="0"/>
                          <a:cs typeface="Arial" panose="020B0604020202020204" pitchFamily="34" charset="0"/>
                        </a:rPr>
                        <a:t>0.89%</a:t>
                      </a:r>
                    </a:p>
                  </a:txBody>
                  <a:tcPr marL="7713" marR="7713" marT="77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Arial" panose="020B0604020202020204" pitchFamily="34" charset="0"/>
                          <a:cs typeface="Arial" panose="020B0604020202020204" pitchFamily="34" charset="0"/>
                        </a:rPr>
                        <a:t>11.89%</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sz="900" b="0" i="0" u="none" strike="noStrike">
                          <a:solidFill>
                            <a:srgbClr val="000000"/>
                          </a:solidFill>
                          <a:effectLst/>
                          <a:latin typeface="Arial" panose="020B0604020202020204" pitchFamily="34" charset="0"/>
                          <a:cs typeface="Arial" panose="020B0604020202020204" pitchFamily="34" charset="0"/>
                        </a:rPr>
                        <a:t>12.05%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9C0006"/>
                          </a:solidFill>
                          <a:effectLst/>
                          <a:latin typeface="Arial" panose="020B0604020202020204" pitchFamily="34" charset="0"/>
                          <a:cs typeface="Arial" panose="020B0604020202020204" pitchFamily="34" charset="0"/>
                        </a:rPr>
                        <a:t>-0.17%</a:t>
                      </a:r>
                    </a:p>
                  </a:txBody>
                  <a:tcPr marL="7713" marR="7713" marT="77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Arial" panose="020B0604020202020204" pitchFamily="34" charset="0"/>
                          <a:cs typeface="Arial" panose="020B0604020202020204" pitchFamily="34" charset="0"/>
                        </a:rPr>
                        <a:t>12.09%</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900" b="0" i="0" u="none" strike="noStrike" dirty="0">
                          <a:solidFill>
                            <a:srgbClr val="9C0006"/>
                          </a:solidFill>
                          <a:effectLst/>
                          <a:latin typeface="Arial" panose="020B0604020202020204" pitchFamily="34" charset="0"/>
                          <a:cs typeface="Arial" panose="020B0604020202020204" pitchFamily="34" charset="0"/>
                        </a:rPr>
                        <a:t>-0.20%</a:t>
                      </a:r>
                    </a:p>
                  </a:txBody>
                  <a:tcPr marL="7713" marR="7713" marT="77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sz="900" b="0" i="0" u="none" strike="noStrike">
                          <a:solidFill>
                            <a:srgbClr val="000000"/>
                          </a:solidFill>
                          <a:effectLst/>
                          <a:latin typeface="Arial" panose="020B0604020202020204" pitchFamily="34" charset="0"/>
                          <a:cs typeface="Arial" panose="020B0604020202020204" pitchFamily="34" charset="0"/>
                        </a:rPr>
                        <a:t>12.22%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95782">
                <a:tc>
                  <a:txBody>
                    <a:bodyPr/>
                    <a:lstStyle/>
                    <a:p>
                      <a:pPr algn="l" fontAlgn="ctr"/>
                      <a:r>
                        <a:rPr lang="en-US" sz="900" b="0" i="0" u="none" strike="noStrike">
                          <a:solidFill>
                            <a:srgbClr val="000000"/>
                          </a:solidFill>
                          <a:effectLst/>
                          <a:latin typeface="Arial"/>
                        </a:rPr>
                        <a:t>Tier 1 Capital</a:t>
                      </a:r>
                    </a:p>
                  </a:txBody>
                  <a:tcPr marL="7713" marR="7713" marT="7713" marB="0" anchor="ctr">
                    <a:lnL>
                      <a:noFill/>
                    </a:lnL>
                    <a:lnR>
                      <a:noFill/>
                    </a:lnR>
                    <a:lnT>
                      <a:noFill/>
                    </a:lnT>
                    <a:lnB>
                      <a:noFill/>
                    </a:lnB>
                  </a:tcPr>
                </a:tc>
                <a:tc>
                  <a:txBody>
                    <a:bodyPr/>
                    <a:lstStyle/>
                    <a:p>
                      <a:pPr algn="ctr" fontAlgn="ctr"/>
                      <a:r>
                        <a:rPr lang="en-US" sz="900" b="0" i="0" u="none" strike="noStrike" dirty="0">
                          <a:solidFill>
                            <a:srgbClr val="000000"/>
                          </a:solidFill>
                          <a:effectLst/>
                          <a:latin typeface="Arial" panose="020B0604020202020204" pitchFamily="34" charset="0"/>
                          <a:cs typeface="Arial" panose="020B0604020202020204" pitchFamily="34" charset="0"/>
                        </a:rPr>
                        <a:t>12.50%</a:t>
                      </a:r>
                    </a:p>
                  </a:txBody>
                  <a:tcPr marL="7713" marR="7713" marT="7713" marB="0" anchor="ctr">
                    <a:lnL>
                      <a:noFill/>
                    </a:lnL>
                    <a:lnR>
                      <a:noFill/>
                    </a:lnR>
                    <a:lnT>
                      <a:noFill/>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a:noFill/>
                    </a:lnR>
                    <a:lnT>
                      <a:noFill/>
                    </a:lnT>
                    <a:lnB>
                      <a:noFill/>
                    </a:lnB>
                  </a:tcPr>
                </a:tc>
                <a:tc>
                  <a:txBody>
                    <a:bodyPr/>
                    <a:lstStyle/>
                    <a:p>
                      <a:pPr algn="ctr" fontAlgn="ctr"/>
                      <a:r>
                        <a:rPr lang="en-US" sz="900" b="0" i="0" u="none" strike="noStrike" dirty="0">
                          <a:solidFill>
                            <a:srgbClr val="00B050"/>
                          </a:solidFill>
                          <a:effectLst/>
                          <a:latin typeface="Arial" panose="020B0604020202020204" pitchFamily="34" charset="0"/>
                          <a:cs typeface="Arial" panose="020B0604020202020204" pitchFamily="34" charset="0"/>
                        </a:rPr>
                        <a:t>0.74%</a:t>
                      </a:r>
                    </a:p>
                  </a:txBody>
                  <a:tcPr marL="7713" marR="7713" marT="7713" marB="0" anchor="ctr">
                    <a:lnL>
                      <a:noFill/>
                    </a:lnL>
                    <a:lnR>
                      <a:noFill/>
                    </a:lnR>
                    <a:lnT>
                      <a:noFill/>
                    </a:lnT>
                    <a:lnB>
                      <a:noFill/>
                    </a:lnB>
                  </a:tcPr>
                </a:tc>
                <a:tc>
                  <a:txBody>
                    <a:bodyPr/>
                    <a:lstStyle/>
                    <a:p>
                      <a:pPr algn="ctr" fontAlgn="ct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dirty="0">
                          <a:solidFill>
                            <a:srgbClr val="000000"/>
                          </a:solidFill>
                          <a:effectLst/>
                          <a:latin typeface="Arial" panose="020B0604020202020204" pitchFamily="34" charset="0"/>
                          <a:cs typeface="Arial" panose="020B0604020202020204" pitchFamily="34" charset="0"/>
                        </a:rPr>
                        <a:t>13.24%</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sz="900" b="0" i="0" u="none" strike="noStrike">
                          <a:solidFill>
                            <a:srgbClr val="000000"/>
                          </a:solidFill>
                          <a:effectLst/>
                          <a:latin typeface="Arial" panose="020B0604020202020204" pitchFamily="34" charset="0"/>
                          <a:cs typeface="Arial" panose="020B0604020202020204" pitchFamily="34" charset="0"/>
                        </a:rPr>
                        <a:t>13.39%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9C0006"/>
                          </a:solidFill>
                          <a:effectLst/>
                          <a:latin typeface="Arial" panose="020B0604020202020204" pitchFamily="34" charset="0"/>
                          <a:cs typeface="Arial" panose="020B0604020202020204" pitchFamily="34" charset="0"/>
                        </a:rPr>
                        <a:t>-0.17%</a:t>
                      </a:r>
                    </a:p>
                  </a:txBody>
                  <a:tcPr marL="7713" marR="7713" marT="7713" marB="0" anchor="ctr">
                    <a:lnL>
                      <a:noFill/>
                    </a:lnL>
                    <a:lnR>
                      <a:noFill/>
                    </a:lnR>
                    <a:lnT>
                      <a:noFill/>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Arial" panose="020B0604020202020204" pitchFamily="34" charset="0"/>
                          <a:cs typeface="Arial" panose="020B0604020202020204" pitchFamily="34" charset="0"/>
                        </a:rPr>
                        <a:t>13.44%</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9C0006"/>
                          </a:solidFill>
                          <a:effectLst/>
                          <a:latin typeface="Arial" panose="020B0604020202020204" pitchFamily="34" charset="0"/>
                          <a:cs typeface="Arial" panose="020B0604020202020204" pitchFamily="34" charset="0"/>
                        </a:rPr>
                        <a:t>-0.20%</a:t>
                      </a:r>
                    </a:p>
                  </a:txBody>
                  <a:tcPr marL="7713" marR="7713" marT="7713" marB="0" anchor="ctr">
                    <a:lnL>
                      <a:noFill/>
                    </a:lnL>
                    <a:lnR>
                      <a:noFill/>
                    </a:lnR>
                    <a:lnT>
                      <a:noFill/>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sz="900" b="0" i="0" u="none" strike="noStrike">
                          <a:solidFill>
                            <a:srgbClr val="000000"/>
                          </a:solidFill>
                          <a:effectLst/>
                          <a:latin typeface="Arial" panose="020B0604020202020204" pitchFamily="34" charset="0"/>
                          <a:cs typeface="Arial" panose="020B0604020202020204" pitchFamily="34" charset="0"/>
                        </a:rPr>
                        <a:t>13.39%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95782">
                <a:tc>
                  <a:txBody>
                    <a:bodyPr/>
                    <a:lstStyle/>
                    <a:p>
                      <a:pPr algn="l" fontAlgn="ctr"/>
                      <a:r>
                        <a:rPr lang="en-US" sz="900" b="0" i="0" u="none" strike="noStrike" dirty="0">
                          <a:solidFill>
                            <a:srgbClr val="000000"/>
                          </a:solidFill>
                          <a:effectLst/>
                          <a:latin typeface="Arial"/>
                        </a:rPr>
                        <a:t>Total Capital</a:t>
                      </a:r>
                    </a:p>
                  </a:txBody>
                  <a:tcPr marL="7713" marR="7713" marT="7713" marB="0" anchor="ctr">
                    <a:lnL>
                      <a:noFill/>
                    </a:lnL>
                    <a:lnR>
                      <a:noFill/>
                    </a:lnR>
                    <a:lnT>
                      <a:noFill/>
                    </a:lnT>
                    <a:lnB>
                      <a:noFill/>
                    </a:lnB>
                  </a:tcPr>
                </a:tc>
                <a:tc>
                  <a:txBody>
                    <a:bodyPr/>
                    <a:lstStyle/>
                    <a:p>
                      <a:pPr algn="ctr" fontAlgn="ctr"/>
                      <a:r>
                        <a:rPr lang="en-US" sz="900" b="0" i="0" u="none" strike="noStrike">
                          <a:solidFill>
                            <a:srgbClr val="000000"/>
                          </a:solidFill>
                          <a:effectLst/>
                          <a:latin typeface="Arial" panose="020B0604020202020204" pitchFamily="34" charset="0"/>
                          <a:cs typeface="Arial" panose="020B0604020202020204" pitchFamily="34" charset="0"/>
                        </a:rPr>
                        <a:t>14.50%</a:t>
                      </a:r>
                    </a:p>
                  </a:txBody>
                  <a:tcPr marL="7713" marR="7713" marT="7713" marB="0" anchor="ctr">
                    <a:lnL>
                      <a:noFill/>
                    </a:lnL>
                    <a:lnR>
                      <a:noFill/>
                    </a:lnR>
                    <a:lnT>
                      <a:noFill/>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a:noFill/>
                    </a:lnR>
                    <a:lnT>
                      <a:noFill/>
                    </a:lnT>
                    <a:lnB>
                      <a:noFill/>
                    </a:lnB>
                  </a:tcPr>
                </a:tc>
                <a:tc>
                  <a:txBody>
                    <a:bodyPr/>
                    <a:lstStyle/>
                    <a:p>
                      <a:pPr algn="ctr" fontAlgn="ctr"/>
                      <a:r>
                        <a:rPr lang="en-US" sz="900" b="0" i="0" u="none" strike="noStrike">
                          <a:solidFill>
                            <a:srgbClr val="00B050"/>
                          </a:solidFill>
                          <a:effectLst/>
                          <a:latin typeface="Arial" panose="020B0604020202020204" pitchFamily="34" charset="0"/>
                          <a:cs typeface="Arial" panose="020B0604020202020204" pitchFamily="34" charset="0"/>
                        </a:rPr>
                        <a:t>0.60%</a:t>
                      </a:r>
                    </a:p>
                  </a:txBody>
                  <a:tcPr marL="7713" marR="7713" marT="7713" marB="0" anchor="ctr">
                    <a:lnL>
                      <a:noFill/>
                    </a:lnL>
                    <a:lnR>
                      <a:noFill/>
                    </a:lnR>
                    <a:lnT>
                      <a:noFill/>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dirty="0">
                          <a:solidFill>
                            <a:srgbClr val="000000"/>
                          </a:solidFill>
                          <a:effectLst/>
                          <a:latin typeface="Arial" panose="020B0604020202020204" pitchFamily="34" charset="0"/>
                          <a:cs typeface="Arial" panose="020B0604020202020204" pitchFamily="34" charset="0"/>
                        </a:rPr>
                        <a:t>15.10%</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sz="900" b="0" i="0" u="none" strike="noStrike">
                          <a:solidFill>
                            <a:srgbClr val="000000"/>
                          </a:solidFill>
                          <a:effectLst/>
                          <a:latin typeface="Arial" panose="020B0604020202020204" pitchFamily="34" charset="0"/>
                          <a:cs typeface="Arial" panose="020B0604020202020204" pitchFamily="34" charset="0"/>
                        </a:rPr>
                        <a:t>15.25%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9C0006"/>
                          </a:solidFill>
                          <a:effectLst/>
                          <a:latin typeface="Arial" panose="020B0604020202020204" pitchFamily="34" charset="0"/>
                          <a:cs typeface="Arial" panose="020B0604020202020204" pitchFamily="34" charset="0"/>
                        </a:rPr>
                        <a:t>-0.17%</a:t>
                      </a:r>
                    </a:p>
                  </a:txBody>
                  <a:tcPr marL="7713" marR="7713" marT="7713" marB="0" anchor="ctr">
                    <a:lnL>
                      <a:noFill/>
                    </a:lnL>
                    <a:lnR>
                      <a:noFill/>
                    </a:lnR>
                    <a:lnT>
                      <a:noFill/>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Arial" panose="020B0604020202020204" pitchFamily="34" charset="0"/>
                          <a:cs typeface="Arial" panose="020B0604020202020204" pitchFamily="34" charset="0"/>
                        </a:rPr>
                        <a:t>15.31%</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9C0006"/>
                          </a:solidFill>
                          <a:effectLst/>
                          <a:latin typeface="Arial" panose="020B0604020202020204" pitchFamily="34" charset="0"/>
                          <a:cs typeface="Arial" panose="020B0604020202020204" pitchFamily="34" charset="0"/>
                        </a:rPr>
                        <a:t>-0.21%</a:t>
                      </a:r>
                    </a:p>
                  </a:txBody>
                  <a:tcPr marL="7713" marR="7713" marT="7713" marB="0" anchor="ctr">
                    <a:lnL>
                      <a:noFill/>
                    </a:lnL>
                    <a:lnR>
                      <a:noFill/>
                    </a:lnR>
                    <a:lnT>
                      <a:noFill/>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sz="900" b="0" i="0" u="none" strike="noStrike">
                          <a:solidFill>
                            <a:srgbClr val="000000"/>
                          </a:solidFill>
                          <a:effectLst/>
                          <a:latin typeface="Arial" panose="020B0604020202020204" pitchFamily="34" charset="0"/>
                          <a:cs typeface="Arial" panose="020B0604020202020204" pitchFamily="34" charset="0"/>
                        </a:rPr>
                        <a:t>15.37%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95782">
                <a:tc>
                  <a:txBody>
                    <a:bodyPr/>
                    <a:lstStyle/>
                    <a:p>
                      <a:pPr algn="l" fontAlgn="ctr"/>
                      <a:r>
                        <a:rPr lang="en-US" sz="900" b="0" i="0" u="none" strike="noStrike" dirty="0">
                          <a:solidFill>
                            <a:srgbClr val="000000"/>
                          </a:solidFill>
                          <a:effectLst/>
                          <a:latin typeface="Arial"/>
                        </a:rPr>
                        <a:t>Tier 1 Leverage</a:t>
                      </a:r>
                    </a:p>
                  </a:txBody>
                  <a:tcPr marL="7713" marR="7713" marT="7713" marB="0" anchor="ctr">
                    <a:lnL>
                      <a:noFill/>
                    </a:lnL>
                    <a:lnR>
                      <a:noFill/>
                    </a:lnR>
                    <a:lnT>
                      <a:noFill/>
                    </a:lnT>
                    <a:lnB>
                      <a:noFill/>
                    </a:lnB>
                  </a:tcPr>
                </a:tc>
                <a:tc>
                  <a:txBody>
                    <a:bodyPr/>
                    <a:lstStyle/>
                    <a:p>
                      <a:pPr algn="ctr" fontAlgn="ctr"/>
                      <a:r>
                        <a:rPr lang="en-US" sz="900" b="0" i="0" u="none" strike="noStrike">
                          <a:solidFill>
                            <a:srgbClr val="000000"/>
                          </a:solidFill>
                          <a:effectLst/>
                          <a:latin typeface="Arial" panose="020B0604020202020204" pitchFamily="34" charset="0"/>
                          <a:cs typeface="Arial" panose="020B0604020202020204" pitchFamily="34" charset="0"/>
                        </a:rPr>
                        <a:t>10.25%</a:t>
                      </a:r>
                    </a:p>
                  </a:txBody>
                  <a:tcPr marL="7713" marR="7713" marT="7713" marB="0" anchor="ctr">
                    <a:lnL>
                      <a:noFill/>
                    </a:lnL>
                    <a:lnR>
                      <a:noFill/>
                    </a:lnR>
                    <a:lnT>
                      <a:noFill/>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a:noFill/>
                    </a:lnR>
                    <a:lnT>
                      <a:noFill/>
                    </a:lnT>
                    <a:lnB>
                      <a:noFill/>
                    </a:lnB>
                  </a:tcPr>
                </a:tc>
                <a:tc>
                  <a:txBody>
                    <a:bodyPr/>
                    <a:lstStyle/>
                    <a:p>
                      <a:pPr algn="ctr" fontAlgn="ctr"/>
                      <a:r>
                        <a:rPr lang="en-US" sz="900" b="0" i="0" u="none" strike="noStrike">
                          <a:solidFill>
                            <a:srgbClr val="00B050"/>
                          </a:solidFill>
                          <a:effectLst/>
                          <a:latin typeface="Arial" panose="020B0604020202020204" pitchFamily="34" charset="0"/>
                          <a:cs typeface="Arial" panose="020B0604020202020204" pitchFamily="34" charset="0"/>
                        </a:rPr>
                        <a:t>1.43%</a:t>
                      </a:r>
                    </a:p>
                  </a:txBody>
                  <a:tcPr marL="7713" marR="7713" marT="7713" marB="0" anchor="ctr">
                    <a:lnL>
                      <a:noFill/>
                    </a:lnL>
                    <a:lnR>
                      <a:noFill/>
                    </a:lnR>
                    <a:lnT>
                      <a:noFill/>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Arial" panose="020B0604020202020204" pitchFamily="34" charset="0"/>
                          <a:cs typeface="Arial" panose="020B0604020202020204" pitchFamily="34" charset="0"/>
                        </a:rPr>
                        <a:t>11.68%</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11.74%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9C0006"/>
                          </a:solidFill>
                          <a:effectLst/>
                          <a:latin typeface="Arial" panose="020B0604020202020204" pitchFamily="34" charset="0"/>
                          <a:cs typeface="Arial" panose="020B0604020202020204" pitchFamily="34" charset="0"/>
                        </a:rPr>
                        <a:t>-0.07%</a:t>
                      </a:r>
                    </a:p>
                  </a:txBody>
                  <a:tcPr marL="7713" marR="7713" marT="7713" marB="0" anchor="ctr">
                    <a:lnL>
                      <a:noFill/>
                    </a:lnL>
                    <a:lnR>
                      <a:noFill/>
                    </a:lnR>
                    <a:lnT>
                      <a:noFill/>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Arial" panose="020B0604020202020204" pitchFamily="34" charset="0"/>
                          <a:cs typeface="Arial" panose="020B0604020202020204" pitchFamily="34" charset="0"/>
                        </a:rPr>
                        <a:t>11.92%</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9C0006"/>
                          </a:solidFill>
                          <a:effectLst/>
                          <a:latin typeface="Arial" panose="020B0604020202020204" pitchFamily="34" charset="0"/>
                          <a:cs typeface="Arial" panose="020B0604020202020204" pitchFamily="34" charset="0"/>
                        </a:rPr>
                        <a:t>-0.24%</a:t>
                      </a:r>
                    </a:p>
                  </a:txBody>
                  <a:tcPr marL="7713" marR="7713" marT="7713" marB="0" anchor="ctr">
                    <a:lnL>
                      <a:noFill/>
                    </a:lnL>
                    <a:lnR>
                      <a:noFill/>
                    </a:lnR>
                    <a:lnT>
                      <a:noFill/>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13.05%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50602">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1203">
                <a:tc>
                  <a:txBody>
                    <a:bodyPr/>
                    <a:lstStyle/>
                    <a:p>
                      <a:pPr algn="l" fontAlgn="ctr"/>
                      <a:r>
                        <a:rPr lang="en-US" sz="1050" b="1" i="0" u="sng" strike="noStrike">
                          <a:solidFill>
                            <a:srgbClr val="000000"/>
                          </a:solidFill>
                          <a:effectLst/>
                          <a:latin typeface="Arial"/>
                        </a:rPr>
                        <a:t>SBNA</a:t>
                      </a:r>
                    </a:p>
                  </a:txBody>
                  <a:tcPr marL="7713" marR="7713" marT="771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dirty="0">
                          <a:solidFill>
                            <a:srgbClr val="FFFFFF"/>
                          </a:solidFill>
                          <a:effectLst/>
                          <a:latin typeface="Arial" panose="020B0604020202020204" pitchFamily="34" charset="0"/>
                          <a:cs typeface="Arial" panose="020B0604020202020204" pitchFamily="34" charset="0"/>
                        </a:rPr>
                        <a:t>Planned Capital Hold</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ctr"/>
                      <a:endParaRPr lang="en-US" sz="1050" b="1" i="0" u="sng"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1" i="1" u="none" strike="noStrike">
                          <a:solidFill>
                            <a:srgbClr val="FFFFFF"/>
                          </a:solidFill>
                          <a:effectLst/>
                          <a:latin typeface="Arial" panose="020B0604020202020204" pitchFamily="34" charset="0"/>
                          <a:cs typeface="Arial" panose="020B0604020202020204" pitchFamily="34" charset="0"/>
                        </a:rPr>
                        <a:t>vs. Target</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endParaRPr lang="en-US" sz="1050" b="1" i="0" u="sng"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FFFFFF"/>
                          </a:solidFill>
                          <a:effectLst/>
                          <a:latin typeface="Arial" panose="020B0604020202020204" pitchFamily="34" charset="0"/>
                          <a:cs typeface="Arial" panose="020B0604020202020204" pitchFamily="34" charset="0"/>
                        </a:rPr>
                        <a:t>12/31/15</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FFFFFF"/>
                          </a:solidFill>
                          <a:effectLst/>
                          <a:latin typeface="Arial" panose="020B0604020202020204" pitchFamily="34" charset="0"/>
                          <a:cs typeface="Arial" panose="020B0604020202020204" pitchFamily="34" charset="0"/>
                        </a:rPr>
                        <a:t>11/30/15</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9694"/>
                    </a:solidFill>
                  </a:tcPr>
                </a:tc>
                <a:tc>
                  <a:txBody>
                    <a:bodyPr/>
                    <a:lstStyle/>
                    <a:p>
                      <a:pPr algn="l" fontAlgn="ct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1" i="1" u="none" strike="noStrike">
                          <a:solidFill>
                            <a:srgbClr val="FFFFFF"/>
                          </a:solidFill>
                          <a:effectLst/>
                          <a:latin typeface="Arial" panose="020B0604020202020204" pitchFamily="34" charset="0"/>
                          <a:cs typeface="Arial" panose="020B0604020202020204" pitchFamily="34" charset="0"/>
                        </a:rPr>
                        <a:t>Monthly Change</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FFFFFF"/>
                          </a:solidFill>
                          <a:effectLst/>
                          <a:latin typeface="Arial" panose="020B0604020202020204" pitchFamily="34" charset="0"/>
                          <a:cs typeface="Arial" panose="020B0604020202020204" pitchFamily="34" charset="0"/>
                        </a:rPr>
                        <a:t>9/30/15</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9694"/>
                    </a:solidFill>
                  </a:tcPr>
                </a:tc>
                <a:tc>
                  <a:txBody>
                    <a:bodyPr/>
                    <a:lstStyle/>
                    <a:p>
                      <a:pPr algn="l" fontAlgn="ct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1" i="1" u="none" strike="noStrike" dirty="0">
                          <a:solidFill>
                            <a:srgbClr val="FFFFFF"/>
                          </a:solidFill>
                          <a:effectLst/>
                          <a:latin typeface="Arial" panose="020B0604020202020204" pitchFamily="34" charset="0"/>
                          <a:cs typeface="Arial" panose="020B0604020202020204" pitchFamily="34" charset="0"/>
                        </a:rPr>
                        <a:t>3-Month Change</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FFFFFF"/>
                          </a:solidFill>
                          <a:effectLst/>
                          <a:latin typeface="Arial" panose="020B0604020202020204" pitchFamily="34" charset="0"/>
                          <a:cs typeface="Arial" panose="020B0604020202020204" pitchFamily="34" charset="0"/>
                        </a:rPr>
                        <a:t>12/31/14</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195782">
                <a:tc>
                  <a:txBody>
                    <a:bodyPr/>
                    <a:lstStyle/>
                    <a:p>
                      <a:pPr algn="l" fontAlgn="ctr"/>
                      <a:r>
                        <a:rPr lang="en-US" sz="900" b="0" i="0" u="none" strike="noStrike">
                          <a:solidFill>
                            <a:srgbClr val="000000"/>
                          </a:solidFill>
                          <a:effectLst/>
                          <a:latin typeface="Arial"/>
                        </a:rPr>
                        <a:t>Common Equity Tier 1</a:t>
                      </a:r>
                    </a:p>
                  </a:txBody>
                  <a:tcPr marL="7713" marR="7713" marT="7713" marB="0" anchor="ctr">
                    <a:lnL>
                      <a:noFill/>
                    </a:lnL>
                    <a:lnR>
                      <a:noFill/>
                    </a:lnR>
                    <a:lnT>
                      <a:noFill/>
                    </a:lnT>
                    <a:lnB>
                      <a:noFill/>
                    </a:lnB>
                  </a:tcPr>
                </a:tc>
                <a:tc>
                  <a:txBody>
                    <a:bodyPr/>
                    <a:lstStyle/>
                    <a:p>
                      <a:pPr algn="ctr" fontAlgn="ctr"/>
                      <a:r>
                        <a:rPr lang="en-US" sz="900" b="0" i="0" u="none" strike="noStrike" dirty="0">
                          <a:solidFill>
                            <a:srgbClr val="000000"/>
                          </a:solidFill>
                          <a:effectLst/>
                          <a:latin typeface="Arial" panose="020B0604020202020204" pitchFamily="34" charset="0"/>
                          <a:cs typeface="Arial" panose="020B0604020202020204" pitchFamily="34" charset="0"/>
                        </a:rPr>
                        <a:t>11.00%</a:t>
                      </a:r>
                    </a:p>
                  </a:txBody>
                  <a:tcPr marL="7713" marR="7713" marT="77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a:noFill/>
                    </a:lnR>
                    <a:lnT>
                      <a:noFill/>
                    </a:lnT>
                    <a:lnB>
                      <a:noFill/>
                    </a:lnB>
                  </a:tcPr>
                </a:tc>
                <a:tc>
                  <a:txBody>
                    <a:bodyPr/>
                    <a:lstStyle/>
                    <a:p>
                      <a:pPr algn="ctr" fontAlgn="ctr"/>
                      <a:r>
                        <a:rPr lang="en-US" sz="900" b="0" i="0" u="none" strike="noStrike" dirty="0" smtClean="0">
                          <a:solidFill>
                            <a:srgbClr val="00B050"/>
                          </a:solidFill>
                          <a:effectLst/>
                          <a:latin typeface="Arial" panose="020B0604020202020204" pitchFamily="34" charset="0"/>
                          <a:cs typeface="Arial" panose="020B0604020202020204" pitchFamily="34" charset="0"/>
                        </a:rPr>
                        <a:t>2.81%</a:t>
                      </a:r>
                      <a:endParaRPr lang="en-US" sz="900" b="0" i="0" u="none" strike="noStrike" dirty="0">
                        <a:solidFill>
                          <a:srgbClr val="00B050"/>
                        </a:solidFill>
                        <a:effectLst/>
                        <a:latin typeface="Arial" panose="020B0604020202020204" pitchFamily="34" charset="0"/>
                        <a:cs typeface="Arial" panose="020B0604020202020204" pitchFamily="34" charset="0"/>
                      </a:endParaRPr>
                    </a:p>
                  </a:txBody>
                  <a:tcPr marL="7713" marR="7713" marT="77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dirty="0" smtClean="0">
                          <a:solidFill>
                            <a:srgbClr val="000000"/>
                          </a:solidFill>
                          <a:effectLst/>
                          <a:latin typeface="Arial" panose="020B0604020202020204" pitchFamily="34" charset="0"/>
                          <a:cs typeface="Arial" panose="020B0604020202020204" pitchFamily="34" charset="0"/>
                        </a:rPr>
                        <a:t>13.81%</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Arial" panose="020B0604020202020204" pitchFamily="34" charset="0"/>
                          <a:cs typeface="Arial" panose="020B0604020202020204" pitchFamily="34" charset="0"/>
                        </a:rPr>
                        <a:t>13.72%</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900" b="0" i="0" u="none" strike="noStrike" dirty="0" smtClean="0">
                          <a:solidFill>
                            <a:srgbClr val="00B050"/>
                          </a:solidFill>
                          <a:effectLst/>
                          <a:latin typeface="Arial" panose="020B0604020202020204" pitchFamily="34" charset="0"/>
                          <a:cs typeface="Arial" panose="020B0604020202020204" pitchFamily="34" charset="0"/>
                        </a:rPr>
                        <a:t>0.09%</a:t>
                      </a:r>
                      <a:endParaRPr lang="en-US" sz="900" b="0" i="0" u="none" strike="noStrike" dirty="0">
                        <a:solidFill>
                          <a:srgbClr val="00B050"/>
                        </a:solidFill>
                        <a:effectLst/>
                        <a:latin typeface="Arial" panose="020B0604020202020204" pitchFamily="34" charset="0"/>
                        <a:cs typeface="Arial" panose="020B0604020202020204" pitchFamily="34" charset="0"/>
                      </a:endParaRPr>
                    </a:p>
                  </a:txBody>
                  <a:tcPr marL="7713" marR="7713" marT="77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Arial" panose="020B0604020202020204" pitchFamily="34" charset="0"/>
                          <a:cs typeface="Arial" panose="020B0604020202020204" pitchFamily="34" charset="0"/>
                        </a:rPr>
                        <a:t>13.86%</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900" b="0" i="0" u="none" strike="noStrike" dirty="0">
                          <a:solidFill>
                            <a:srgbClr val="9C0006"/>
                          </a:solidFill>
                          <a:effectLst/>
                          <a:latin typeface="Arial" panose="020B0604020202020204" pitchFamily="34" charset="0"/>
                          <a:cs typeface="Arial" panose="020B0604020202020204" pitchFamily="34" charset="0"/>
                        </a:rPr>
                        <a:t>-0.06%</a:t>
                      </a:r>
                    </a:p>
                  </a:txBody>
                  <a:tcPr marL="7713" marR="7713" marT="77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sz="900" b="0" i="0" u="none" strike="noStrike">
                          <a:solidFill>
                            <a:srgbClr val="000000"/>
                          </a:solidFill>
                          <a:effectLst/>
                          <a:latin typeface="Arial" panose="020B0604020202020204" pitchFamily="34" charset="0"/>
                          <a:cs typeface="Arial" panose="020B0604020202020204" pitchFamily="34" charset="0"/>
                        </a:rPr>
                        <a:t>13.95%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95782">
                <a:tc>
                  <a:txBody>
                    <a:bodyPr/>
                    <a:lstStyle/>
                    <a:p>
                      <a:pPr algn="l" fontAlgn="ctr"/>
                      <a:r>
                        <a:rPr lang="en-US" sz="900" b="0" i="0" u="none" strike="noStrike">
                          <a:solidFill>
                            <a:srgbClr val="000000"/>
                          </a:solidFill>
                          <a:effectLst/>
                          <a:latin typeface="Arial"/>
                        </a:rPr>
                        <a:t>Tier 1 Capital</a:t>
                      </a:r>
                    </a:p>
                  </a:txBody>
                  <a:tcPr marL="7713" marR="7713" marT="7713" marB="0" anchor="ctr">
                    <a:lnL>
                      <a:noFill/>
                    </a:lnL>
                    <a:lnR>
                      <a:noFill/>
                    </a:lnR>
                    <a:lnT>
                      <a:noFill/>
                    </a:lnT>
                    <a:lnB>
                      <a:noFill/>
                    </a:lnB>
                  </a:tcPr>
                </a:tc>
                <a:tc>
                  <a:txBody>
                    <a:bodyPr/>
                    <a:lstStyle/>
                    <a:p>
                      <a:pPr algn="ctr" fontAlgn="ctr"/>
                      <a:r>
                        <a:rPr lang="en-US" sz="900" b="0" i="0" u="none" strike="noStrike">
                          <a:solidFill>
                            <a:srgbClr val="000000"/>
                          </a:solidFill>
                          <a:effectLst/>
                          <a:latin typeface="Arial" panose="020B0604020202020204" pitchFamily="34" charset="0"/>
                          <a:cs typeface="Arial" panose="020B0604020202020204" pitchFamily="34" charset="0"/>
                        </a:rPr>
                        <a:t>12.50%</a:t>
                      </a:r>
                    </a:p>
                  </a:txBody>
                  <a:tcPr marL="7713" marR="7713" marT="7713" marB="0" anchor="ctr">
                    <a:lnL>
                      <a:noFill/>
                    </a:lnL>
                    <a:lnR>
                      <a:noFill/>
                    </a:lnR>
                    <a:lnT>
                      <a:noFill/>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a:noFill/>
                    </a:lnR>
                    <a:lnT>
                      <a:noFill/>
                    </a:lnT>
                    <a:lnB>
                      <a:noFill/>
                    </a:lnB>
                  </a:tcPr>
                </a:tc>
                <a:tc>
                  <a:txBody>
                    <a:bodyPr/>
                    <a:lstStyle/>
                    <a:p>
                      <a:pPr algn="ctr" fontAlgn="ctr"/>
                      <a:r>
                        <a:rPr lang="en-US" sz="900" b="0" i="0" u="none" strike="noStrike" dirty="0" smtClean="0">
                          <a:solidFill>
                            <a:srgbClr val="00B050"/>
                          </a:solidFill>
                          <a:effectLst/>
                          <a:latin typeface="Arial" panose="020B0604020202020204" pitchFamily="34" charset="0"/>
                          <a:cs typeface="Arial" panose="020B0604020202020204" pitchFamily="34" charset="0"/>
                        </a:rPr>
                        <a:t>1.31%</a:t>
                      </a:r>
                      <a:endParaRPr lang="en-US" sz="900" b="0" i="0" u="none" strike="noStrike" dirty="0">
                        <a:solidFill>
                          <a:srgbClr val="00B050"/>
                        </a:solidFill>
                        <a:effectLst/>
                        <a:latin typeface="Arial" panose="020B0604020202020204" pitchFamily="34" charset="0"/>
                        <a:cs typeface="Arial" panose="020B0604020202020204" pitchFamily="34" charset="0"/>
                      </a:endParaRPr>
                    </a:p>
                  </a:txBody>
                  <a:tcPr marL="7713" marR="7713" marT="7713" marB="0" anchor="ctr">
                    <a:lnL>
                      <a:noFill/>
                    </a:lnL>
                    <a:lnR>
                      <a:noFill/>
                    </a:lnR>
                    <a:lnT>
                      <a:noFill/>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dirty="0" smtClean="0">
                          <a:solidFill>
                            <a:srgbClr val="000000"/>
                          </a:solidFill>
                          <a:effectLst/>
                          <a:latin typeface="Arial" panose="020B0604020202020204" pitchFamily="34" charset="0"/>
                          <a:cs typeface="Arial" panose="020B0604020202020204" pitchFamily="34" charset="0"/>
                        </a:rPr>
                        <a:t>13.81%</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Arial" panose="020B0604020202020204" pitchFamily="34" charset="0"/>
                          <a:cs typeface="Arial" panose="020B0604020202020204" pitchFamily="34" charset="0"/>
                        </a:rPr>
                        <a:t>13.72%</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900" b="0" i="0" u="none" strike="noStrike" dirty="0" smtClean="0">
                          <a:solidFill>
                            <a:srgbClr val="00B050"/>
                          </a:solidFill>
                          <a:effectLst/>
                          <a:latin typeface="Arial" panose="020B0604020202020204" pitchFamily="34" charset="0"/>
                          <a:cs typeface="Arial" panose="020B0604020202020204" pitchFamily="34" charset="0"/>
                        </a:rPr>
                        <a:t>0.09%</a:t>
                      </a:r>
                      <a:endParaRPr lang="en-US" sz="900" b="0" i="0" u="none" strike="noStrike" dirty="0">
                        <a:solidFill>
                          <a:srgbClr val="00B050"/>
                        </a:solidFill>
                        <a:effectLst/>
                        <a:latin typeface="Arial" panose="020B0604020202020204" pitchFamily="34" charset="0"/>
                        <a:cs typeface="Arial" panose="020B0604020202020204" pitchFamily="34" charset="0"/>
                      </a:endParaRPr>
                    </a:p>
                  </a:txBody>
                  <a:tcPr marL="7713" marR="7713" marT="7713" marB="0" anchor="ctr">
                    <a:lnL>
                      <a:noFill/>
                    </a:lnL>
                    <a:lnR>
                      <a:noFill/>
                    </a:lnR>
                    <a:lnT>
                      <a:noFill/>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Arial" panose="020B0604020202020204" pitchFamily="34" charset="0"/>
                          <a:cs typeface="Arial" panose="020B0604020202020204" pitchFamily="34" charset="0"/>
                        </a:rPr>
                        <a:t>13.86%</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9C0006"/>
                          </a:solidFill>
                          <a:effectLst/>
                          <a:latin typeface="Arial" panose="020B0604020202020204" pitchFamily="34" charset="0"/>
                          <a:cs typeface="Arial" panose="020B0604020202020204" pitchFamily="34" charset="0"/>
                        </a:rPr>
                        <a:t>-0.06%</a:t>
                      </a:r>
                    </a:p>
                  </a:txBody>
                  <a:tcPr marL="7713" marR="7713" marT="7713" marB="0" anchor="ctr">
                    <a:lnL>
                      <a:noFill/>
                    </a:lnL>
                    <a:lnR>
                      <a:noFill/>
                    </a:lnR>
                    <a:lnT>
                      <a:noFill/>
                    </a:lnT>
                    <a:lnB>
                      <a:noFill/>
                    </a:lnB>
                  </a:tcPr>
                </a:tc>
                <a:tc>
                  <a:txBody>
                    <a:bodyPr/>
                    <a:lstStyle/>
                    <a:p>
                      <a:pPr algn="ctr" fontAlgn="ct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sz="900" b="0" i="0" u="none" strike="noStrike">
                          <a:solidFill>
                            <a:srgbClr val="000000"/>
                          </a:solidFill>
                          <a:effectLst/>
                          <a:latin typeface="Arial" panose="020B0604020202020204" pitchFamily="34" charset="0"/>
                          <a:cs typeface="Arial" panose="020B0604020202020204" pitchFamily="34" charset="0"/>
                        </a:rPr>
                        <a:t>13.95%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95782">
                <a:tc>
                  <a:txBody>
                    <a:bodyPr/>
                    <a:lstStyle/>
                    <a:p>
                      <a:pPr algn="l" fontAlgn="ctr"/>
                      <a:r>
                        <a:rPr lang="en-US" sz="900" b="0" i="0" u="none" strike="noStrike">
                          <a:solidFill>
                            <a:srgbClr val="000000"/>
                          </a:solidFill>
                          <a:effectLst/>
                          <a:latin typeface="Arial"/>
                        </a:rPr>
                        <a:t>Total Capital</a:t>
                      </a:r>
                    </a:p>
                  </a:txBody>
                  <a:tcPr marL="7713" marR="7713" marT="7713" marB="0" anchor="ctr">
                    <a:lnL>
                      <a:noFill/>
                    </a:lnL>
                    <a:lnR>
                      <a:noFill/>
                    </a:lnR>
                    <a:lnT>
                      <a:noFill/>
                    </a:lnT>
                    <a:lnB>
                      <a:noFill/>
                    </a:lnB>
                  </a:tcPr>
                </a:tc>
                <a:tc>
                  <a:txBody>
                    <a:bodyPr/>
                    <a:lstStyle/>
                    <a:p>
                      <a:pPr algn="ctr" fontAlgn="ctr"/>
                      <a:r>
                        <a:rPr lang="en-US" sz="900" b="0" i="0" u="none" strike="noStrike" dirty="0">
                          <a:solidFill>
                            <a:srgbClr val="000000"/>
                          </a:solidFill>
                          <a:effectLst/>
                          <a:latin typeface="Arial" panose="020B0604020202020204" pitchFamily="34" charset="0"/>
                          <a:cs typeface="Arial" panose="020B0604020202020204" pitchFamily="34" charset="0"/>
                        </a:rPr>
                        <a:t>14.30%</a:t>
                      </a:r>
                    </a:p>
                  </a:txBody>
                  <a:tcPr marL="7713" marR="7713" marT="7713" marB="0" anchor="ctr">
                    <a:lnL>
                      <a:noFill/>
                    </a:lnL>
                    <a:lnR>
                      <a:noFill/>
                    </a:lnR>
                    <a:lnT>
                      <a:noFill/>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a:noFill/>
                    </a:lnR>
                    <a:lnT>
                      <a:noFill/>
                    </a:lnT>
                    <a:lnB>
                      <a:noFill/>
                    </a:lnB>
                  </a:tcPr>
                </a:tc>
                <a:tc>
                  <a:txBody>
                    <a:bodyPr/>
                    <a:lstStyle/>
                    <a:p>
                      <a:pPr algn="ctr" fontAlgn="ctr"/>
                      <a:r>
                        <a:rPr lang="en-US" sz="900" b="0" i="0" u="none" strike="noStrike">
                          <a:solidFill>
                            <a:srgbClr val="00B050"/>
                          </a:solidFill>
                          <a:effectLst/>
                          <a:latin typeface="Arial" panose="020B0604020202020204" pitchFamily="34" charset="0"/>
                          <a:cs typeface="Arial" panose="020B0604020202020204" pitchFamily="34" charset="0"/>
                        </a:rPr>
                        <a:t>0.79%</a:t>
                      </a:r>
                    </a:p>
                  </a:txBody>
                  <a:tcPr marL="7713" marR="7713" marT="7713" marB="0" anchor="ctr">
                    <a:lnL>
                      <a:noFill/>
                    </a:lnL>
                    <a:lnR>
                      <a:noFill/>
                    </a:lnR>
                    <a:lnT>
                      <a:noFill/>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Arial" panose="020B0604020202020204" pitchFamily="34" charset="0"/>
                          <a:cs typeface="Arial" panose="020B0604020202020204" pitchFamily="34" charset="0"/>
                        </a:rPr>
                        <a:t>15.09%</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Arial" panose="020B0604020202020204" pitchFamily="34" charset="0"/>
                          <a:cs typeface="Arial" panose="020B0604020202020204" pitchFamily="34" charset="0"/>
                        </a:rPr>
                        <a:t>15.00%</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B050"/>
                          </a:solidFill>
                          <a:effectLst/>
                          <a:latin typeface="Arial" panose="020B0604020202020204" pitchFamily="34" charset="0"/>
                          <a:cs typeface="Arial" panose="020B0604020202020204" pitchFamily="34" charset="0"/>
                        </a:rPr>
                        <a:t>0.09%</a:t>
                      </a:r>
                    </a:p>
                  </a:txBody>
                  <a:tcPr marL="7713" marR="7713" marT="7713" marB="0" anchor="ctr">
                    <a:lnL>
                      <a:noFill/>
                    </a:lnL>
                    <a:lnR>
                      <a:noFill/>
                    </a:lnR>
                    <a:lnT>
                      <a:noFill/>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Arial" panose="020B0604020202020204" pitchFamily="34" charset="0"/>
                          <a:cs typeface="Arial" panose="020B0604020202020204" pitchFamily="34" charset="0"/>
                        </a:rPr>
                        <a:t>15.14%</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9C0006"/>
                          </a:solidFill>
                          <a:effectLst/>
                          <a:latin typeface="Arial" panose="020B0604020202020204" pitchFamily="34" charset="0"/>
                          <a:cs typeface="Arial" panose="020B0604020202020204" pitchFamily="34" charset="0"/>
                        </a:rPr>
                        <a:t>-0.05%</a:t>
                      </a:r>
                    </a:p>
                  </a:txBody>
                  <a:tcPr marL="7713" marR="7713" marT="7713" marB="0" anchor="ctr">
                    <a:lnL>
                      <a:noFill/>
                    </a:lnL>
                    <a:lnR>
                      <a:noFill/>
                    </a:lnR>
                    <a:lnT>
                      <a:noFill/>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15.44%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95782">
                <a:tc>
                  <a:txBody>
                    <a:bodyPr/>
                    <a:lstStyle/>
                    <a:p>
                      <a:pPr algn="l" fontAlgn="ctr"/>
                      <a:r>
                        <a:rPr lang="en-US" sz="900" b="0" i="0" u="none" strike="noStrike">
                          <a:solidFill>
                            <a:srgbClr val="000000"/>
                          </a:solidFill>
                          <a:effectLst/>
                          <a:latin typeface="Arial"/>
                        </a:rPr>
                        <a:t>Tier 1 Leverage</a:t>
                      </a:r>
                    </a:p>
                  </a:txBody>
                  <a:tcPr marL="7713" marR="7713" marT="7713" marB="0" anchor="ctr">
                    <a:lnL>
                      <a:noFill/>
                    </a:lnL>
                    <a:lnR>
                      <a:noFill/>
                    </a:lnR>
                    <a:lnT>
                      <a:noFill/>
                    </a:lnT>
                    <a:lnB>
                      <a:noFill/>
                    </a:lnB>
                  </a:tcPr>
                </a:tc>
                <a:tc>
                  <a:txBody>
                    <a:bodyPr/>
                    <a:lstStyle/>
                    <a:p>
                      <a:pPr algn="ctr" fontAlgn="ctr"/>
                      <a:r>
                        <a:rPr lang="en-US" sz="900" b="0" i="0" u="none" strike="noStrike">
                          <a:solidFill>
                            <a:srgbClr val="000000"/>
                          </a:solidFill>
                          <a:effectLst/>
                          <a:latin typeface="Arial" panose="020B0604020202020204" pitchFamily="34" charset="0"/>
                          <a:cs typeface="Arial" panose="020B0604020202020204" pitchFamily="34" charset="0"/>
                        </a:rPr>
                        <a:t>9.95%</a:t>
                      </a:r>
                    </a:p>
                  </a:txBody>
                  <a:tcPr marL="7713" marR="7713" marT="7713" marB="0" anchor="ctr">
                    <a:lnL>
                      <a:noFill/>
                    </a:lnL>
                    <a:lnR>
                      <a:noFill/>
                    </a:lnR>
                    <a:lnT>
                      <a:noFill/>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a:noFill/>
                    </a:lnR>
                    <a:lnT>
                      <a:noFill/>
                    </a:lnT>
                    <a:lnB>
                      <a:noFill/>
                    </a:lnB>
                  </a:tcPr>
                </a:tc>
                <a:tc>
                  <a:txBody>
                    <a:bodyPr/>
                    <a:lstStyle/>
                    <a:p>
                      <a:pPr algn="ctr" fontAlgn="ctr"/>
                      <a:r>
                        <a:rPr lang="en-US" sz="900" b="0" i="0" u="none" strike="noStrike" dirty="0">
                          <a:solidFill>
                            <a:srgbClr val="00B050"/>
                          </a:solidFill>
                          <a:effectLst/>
                          <a:latin typeface="Arial" panose="020B0604020202020204" pitchFamily="34" charset="0"/>
                          <a:cs typeface="Arial" panose="020B0604020202020204" pitchFamily="34" charset="0"/>
                        </a:rPr>
                        <a:t>1.51%</a:t>
                      </a:r>
                    </a:p>
                  </a:txBody>
                  <a:tcPr marL="7713" marR="7713" marT="7713" marB="0" anchor="ctr">
                    <a:lnL>
                      <a:noFill/>
                    </a:lnL>
                    <a:lnR>
                      <a:noFill/>
                    </a:lnR>
                    <a:lnT>
                      <a:noFill/>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Arial" panose="020B0604020202020204" pitchFamily="34" charset="0"/>
                          <a:cs typeface="Arial" panose="020B0604020202020204" pitchFamily="34" charset="0"/>
                        </a:rPr>
                        <a:t>11.46%</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Arial" panose="020B0604020202020204" pitchFamily="34" charset="0"/>
                          <a:cs typeface="Arial" panose="020B0604020202020204" pitchFamily="34" charset="0"/>
                        </a:rPr>
                        <a:t>11.49%</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9C0006"/>
                          </a:solidFill>
                          <a:effectLst/>
                          <a:latin typeface="Arial" panose="020B0604020202020204" pitchFamily="34" charset="0"/>
                          <a:cs typeface="Arial" panose="020B0604020202020204" pitchFamily="34" charset="0"/>
                        </a:rPr>
                        <a:t>-0.03%</a:t>
                      </a:r>
                    </a:p>
                  </a:txBody>
                  <a:tcPr marL="7713" marR="7713" marT="7713" marB="0" anchor="ctr">
                    <a:lnL>
                      <a:noFill/>
                    </a:lnL>
                    <a:lnR>
                      <a:noFill/>
                    </a:lnR>
                    <a:lnT>
                      <a:noFill/>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Arial" panose="020B0604020202020204" pitchFamily="34" charset="0"/>
                          <a:cs typeface="Arial" panose="020B0604020202020204" pitchFamily="34" charset="0"/>
                        </a:rPr>
                        <a:t>11.69%</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9C0006"/>
                          </a:solidFill>
                          <a:effectLst/>
                          <a:latin typeface="Arial" panose="020B0604020202020204" pitchFamily="34" charset="0"/>
                          <a:cs typeface="Arial" panose="020B0604020202020204" pitchFamily="34" charset="0"/>
                        </a:rPr>
                        <a:t>-0.23%</a:t>
                      </a:r>
                    </a:p>
                  </a:txBody>
                  <a:tcPr marL="7713" marR="7713" marT="7713" marB="0" anchor="ctr">
                    <a:lnL>
                      <a:noFill/>
                    </a:lnL>
                    <a:lnR>
                      <a:noFill/>
                    </a:lnR>
                    <a:lnT>
                      <a:noFill/>
                    </a:lnT>
                    <a:lnB>
                      <a:noFill/>
                    </a:lnB>
                  </a:tcPr>
                </a:tc>
                <a:tc>
                  <a:txBody>
                    <a:bodyPr/>
                    <a:lstStyle/>
                    <a:p>
                      <a:pPr algn="ctr"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13" marR="7713" marT="771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13.06%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43071">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1203">
                <a:tc>
                  <a:txBody>
                    <a:bodyPr/>
                    <a:lstStyle/>
                    <a:p>
                      <a:pPr algn="l" fontAlgn="ctr"/>
                      <a:r>
                        <a:rPr lang="en-US" sz="1050" b="1" i="0" u="sng" strike="noStrike" dirty="0">
                          <a:solidFill>
                            <a:srgbClr val="000000"/>
                          </a:solidFill>
                          <a:effectLst/>
                          <a:latin typeface="Arial"/>
                        </a:rPr>
                        <a:t>SCUSA</a:t>
                      </a:r>
                    </a:p>
                  </a:txBody>
                  <a:tcPr marL="7713" marR="7713" marT="771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dirty="0">
                          <a:solidFill>
                            <a:srgbClr val="FFFFFF"/>
                          </a:solidFill>
                          <a:effectLst/>
                          <a:latin typeface="Arial"/>
                        </a:rPr>
                        <a:t>Planned Capital Hold</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ctr"/>
                      <a:endParaRPr lang="en-US" sz="1050" b="1" i="0" u="sng" strike="noStrike">
                        <a:solidFill>
                          <a:srgbClr val="000000"/>
                        </a:solidFill>
                        <a:effectLst/>
                        <a:latin typeface="Arial"/>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1" i="1" u="none" strike="noStrike">
                          <a:solidFill>
                            <a:srgbClr val="FFFFFF"/>
                          </a:solidFill>
                          <a:effectLst/>
                          <a:latin typeface="Arial"/>
                        </a:rPr>
                        <a:t>vs. Target</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endParaRPr lang="en-US" sz="1050" b="1" i="0" u="sng" strike="noStrike">
                        <a:solidFill>
                          <a:srgbClr val="000000"/>
                        </a:solidFill>
                        <a:effectLst/>
                        <a:latin typeface="Arial"/>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FFFFFF"/>
                          </a:solidFill>
                          <a:effectLst/>
                          <a:latin typeface="Arial"/>
                        </a:rPr>
                        <a:t>12/31/15</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endParaRPr lang="en-US" sz="800" b="0" i="0" u="none" strike="noStrike">
                        <a:solidFill>
                          <a:srgbClr val="000000"/>
                        </a:solidFill>
                        <a:effectLst/>
                        <a:latin typeface="Arial"/>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FFFFFF"/>
                          </a:solidFill>
                          <a:effectLst/>
                          <a:latin typeface="Arial"/>
                        </a:rPr>
                        <a:t>11/30/15</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9694"/>
                    </a:solidFill>
                  </a:tcPr>
                </a:tc>
                <a:tc>
                  <a:txBody>
                    <a:bodyPr/>
                    <a:lstStyle/>
                    <a:p>
                      <a:pPr algn="l" fontAlgn="ctr"/>
                      <a:endParaRPr lang="en-US" sz="800" b="0" i="0" u="none" strike="noStrike">
                        <a:solidFill>
                          <a:srgbClr val="000000"/>
                        </a:solidFill>
                        <a:effectLst/>
                        <a:latin typeface="Arial"/>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1" i="1" u="none" strike="noStrike">
                          <a:solidFill>
                            <a:srgbClr val="FFFFFF"/>
                          </a:solidFill>
                          <a:effectLst/>
                          <a:latin typeface="Arial"/>
                        </a:rPr>
                        <a:t>Monthly Change</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endParaRPr lang="en-US" sz="800" b="0" i="0" u="none" strike="noStrike">
                        <a:solidFill>
                          <a:srgbClr val="000000"/>
                        </a:solidFill>
                        <a:effectLst/>
                        <a:latin typeface="Arial"/>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FFFFFF"/>
                          </a:solidFill>
                          <a:effectLst/>
                          <a:latin typeface="Arial"/>
                        </a:rPr>
                        <a:t>9/30/15</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9694"/>
                    </a:solidFill>
                  </a:tcPr>
                </a:tc>
                <a:tc>
                  <a:txBody>
                    <a:bodyPr/>
                    <a:lstStyle/>
                    <a:p>
                      <a:pPr algn="l" fontAlgn="ctr"/>
                      <a:endParaRPr lang="en-US" sz="800" b="0" i="0" u="none" strike="noStrike">
                        <a:solidFill>
                          <a:srgbClr val="000000"/>
                        </a:solidFill>
                        <a:effectLst/>
                        <a:latin typeface="Arial"/>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1" i="1" u="none" strike="noStrike">
                          <a:solidFill>
                            <a:srgbClr val="FFFFFF"/>
                          </a:solidFill>
                          <a:effectLst/>
                          <a:latin typeface="Arial"/>
                        </a:rPr>
                        <a:t>3-Month Change</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endParaRPr lang="en-US" sz="800" b="0" i="0" u="none" strike="noStrike">
                        <a:solidFill>
                          <a:srgbClr val="000000"/>
                        </a:solidFill>
                        <a:effectLst/>
                        <a:latin typeface="Arial"/>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FFFFFF"/>
                          </a:solidFill>
                          <a:effectLst/>
                          <a:latin typeface="Arial"/>
                        </a:rPr>
                        <a:t>12/31/14</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195782">
                <a:tc>
                  <a:txBody>
                    <a:bodyPr/>
                    <a:lstStyle/>
                    <a:p>
                      <a:pPr algn="l" fontAlgn="ctr"/>
                      <a:r>
                        <a:rPr lang="en-US" sz="900" b="0" i="0" u="none" strike="noStrike" dirty="0">
                          <a:solidFill>
                            <a:srgbClr val="000000"/>
                          </a:solidFill>
                          <a:effectLst/>
                          <a:latin typeface="Arial"/>
                        </a:rPr>
                        <a:t>Common Equity Tier 1</a:t>
                      </a:r>
                    </a:p>
                  </a:txBody>
                  <a:tcPr marL="7713" marR="7713" marT="7713" marB="0" anchor="ctr">
                    <a:lnL>
                      <a:noFill/>
                    </a:lnL>
                    <a:lnR>
                      <a:noFill/>
                    </a:lnR>
                    <a:lnT>
                      <a:noFill/>
                    </a:lnT>
                    <a:lnB>
                      <a:noFill/>
                    </a:lnB>
                  </a:tcPr>
                </a:tc>
                <a:tc>
                  <a:txBody>
                    <a:bodyPr/>
                    <a:lstStyle/>
                    <a:p>
                      <a:pPr algn="ctr" fontAlgn="ctr"/>
                      <a:r>
                        <a:rPr lang="en-US" sz="900" b="0" i="0" u="none" strike="noStrike" dirty="0">
                          <a:solidFill>
                            <a:srgbClr val="000000"/>
                          </a:solidFill>
                          <a:effectLst/>
                          <a:latin typeface="Arial"/>
                        </a:rPr>
                        <a:t>10.00%</a:t>
                      </a:r>
                    </a:p>
                  </a:txBody>
                  <a:tcPr marL="7713" marR="7713" marT="77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9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ctr" fontAlgn="ctr"/>
                      <a:r>
                        <a:rPr lang="en-US" sz="900" b="0" i="0" u="none" strike="noStrike">
                          <a:solidFill>
                            <a:srgbClr val="00B050"/>
                          </a:solidFill>
                          <a:effectLst/>
                          <a:latin typeface="Arial"/>
                        </a:rPr>
                        <a:t>1.18%</a:t>
                      </a:r>
                    </a:p>
                  </a:txBody>
                  <a:tcPr marL="7713" marR="7713" marT="77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900" b="0" i="0" u="none" strike="noStrike" dirty="0">
                        <a:solidFill>
                          <a:srgbClr val="000000"/>
                        </a:solidFill>
                        <a:effectLst/>
                        <a:latin typeface="Arial"/>
                      </a:endParaRPr>
                    </a:p>
                  </a:txBody>
                  <a:tcPr marL="7713" marR="7713" marT="771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Arial"/>
                        </a:rPr>
                        <a:t>11.18%</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900" b="0" i="0" u="none" strike="noStrike">
                        <a:solidFill>
                          <a:srgbClr val="000000"/>
                        </a:solidFill>
                        <a:effectLst/>
                        <a:latin typeface="Arial"/>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Arial"/>
                        </a:rPr>
                        <a:t>11.64%</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900" b="0" i="0" u="none" strike="noStrike">
                        <a:solidFill>
                          <a:srgbClr val="000000"/>
                        </a:solidFill>
                        <a:effectLst/>
                        <a:latin typeface="Arial"/>
                      </a:endParaRPr>
                    </a:p>
                  </a:txBody>
                  <a:tcPr marL="7713" marR="7713" marT="771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9C0006"/>
                          </a:solidFill>
                          <a:effectLst/>
                          <a:latin typeface="Arial"/>
                        </a:rPr>
                        <a:t>-0.46%</a:t>
                      </a:r>
                    </a:p>
                  </a:txBody>
                  <a:tcPr marL="7713" marR="7713" marT="77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900" b="0" i="0" u="none" strike="noStrike">
                        <a:solidFill>
                          <a:srgbClr val="000000"/>
                        </a:solidFill>
                        <a:effectLst/>
                        <a:latin typeface="Arial"/>
                      </a:endParaRPr>
                    </a:p>
                  </a:txBody>
                  <a:tcPr marL="7713" marR="7713" marT="771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Arial"/>
                        </a:rPr>
                        <a:t>11.22%</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900" b="0" i="0" u="none" strike="noStrike">
                        <a:solidFill>
                          <a:srgbClr val="000000"/>
                        </a:solidFill>
                        <a:effectLst/>
                        <a:latin typeface="Arial"/>
                      </a:endParaRPr>
                    </a:p>
                  </a:txBody>
                  <a:tcPr marL="7713" marR="7713" marT="771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9C0006"/>
                          </a:solidFill>
                          <a:effectLst/>
                          <a:latin typeface="Arial"/>
                        </a:rPr>
                        <a:t>-0.04%</a:t>
                      </a:r>
                    </a:p>
                  </a:txBody>
                  <a:tcPr marL="7713" marR="7713" marT="77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900" b="0" i="0" u="none" strike="noStrike">
                        <a:solidFill>
                          <a:srgbClr val="000000"/>
                        </a:solidFill>
                        <a:effectLst/>
                        <a:latin typeface="Arial"/>
                      </a:endParaRPr>
                    </a:p>
                  </a:txBody>
                  <a:tcPr marL="7713" marR="7713" marT="771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dirty="0" smtClean="0">
                          <a:solidFill>
                            <a:srgbClr val="000000"/>
                          </a:solidFill>
                          <a:effectLst/>
                          <a:latin typeface="Arial"/>
                        </a:rPr>
                        <a:t>10.04%</a:t>
                      </a:r>
                      <a:endParaRPr lang="en-US" sz="900" b="0" i="0" u="none" strike="noStrike" dirty="0">
                        <a:solidFill>
                          <a:srgbClr val="000000"/>
                        </a:solidFill>
                        <a:effectLst/>
                        <a:latin typeface="Arial"/>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95782">
                <a:tc>
                  <a:txBody>
                    <a:bodyPr/>
                    <a:lstStyle/>
                    <a:p>
                      <a:pPr algn="l" fontAlgn="ctr"/>
                      <a:r>
                        <a:rPr lang="en-US" sz="900" b="0" i="0" u="none" strike="noStrike" dirty="0">
                          <a:solidFill>
                            <a:srgbClr val="000000"/>
                          </a:solidFill>
                          <a:effectLst/>
                          <a:latin typeface="Arial"/>
                        </a:rPr>
                        <a:t>Tier 1 Capital</a:t>
                      </a:r>
                    </a:p>
                  </a:txBody>
                  <a:tcPr marL="7713" marR="7713" marT="7713" marB="0" anchor="ctr">
                    <a:lnL>
                      <a:noFill/>
                    </a:lnL>
                    <a:lnR>
                      <a:noFill/>
                    </a:lnR>
                    <a:lnT>
                      <a:noFill/>
                    </a:lnT>
                    <a:lnB>
                      <a:noFill/>
                    </a:lnB>
                  </a:tcPr>
                </a:tc>
                <a:tc>
                  <a:txBody>
                    <a:bodyPr/>
                    <a:lstStyle/>
                    <a:p>
                      <a:pPr algn="ctr" fontAlgn="ctr"/>
                      <a:r>
                        <a:rPr lang="en-US" sz="900" b="0" i="0" u="none" strike="noStrike" dirty="0">
                          <a:solidFill>
                            <a:srgbClr val="000000"/>
                          </a:solidFill>
                          <a:effectLst/>
                          <a:latin typeface="Arial"/>
                        </a:rPr>
                        <a:t>10.00%</a:t>
                      </a:r>
                    </a:p>
                  </a:txBody>
                  <a:tcPr marL="7713" marR="7713" marT="7713" marB="0" anchor="ctr">
                    <a:lnL>
                      <a:noFill/>
                    </a:lnL>
                    <a:lnR>
                      <a:noFill/>
                    </a:lnR>
                    <a:lnT>
                      <a:noFill/>
                    </a:lnT>
                    <a:lnB>
                      <a:noFill/>
                    </a:lnB>
                  </a:tcPr>
                </a:tc>
                <a:tc>
                  <a:txBody>
                    <a:bodyPr/>
                    <a:lstStyle/>
                    <a:p>
                      <a:pPr algn="ctr" fontAlgn="ctr"/>
                      <a:endParaRPr lang="en-US" sz="9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ctr" fontAlgn="ctr"/>
                      <a:r>
                        <a:rPr lang="en-US" sz="900" b="0" i="0" u="none" strike="noStrike">
                          <a:solidFill>
                            <a:srgbClr val="00B050"/>
                          </a:solidFill>
                          <a:effectLst/>
                          <a:latin typeface="Arial"/>
                        </a:rPr>
                        <a:t>1.18%</a:t>
                      </a:r>
                    </a:p>
                  </a:txBody>
                  <a:tcPr marL="7713" marR="7713" marT="7713" marB="0" anchor="ctr">
                    <a:lnL>
                      <a:noFill/>
                    </a:lnL>
                    <a:lnR>
                      <a:noFill/>
                    </a:lnR>
                    <a:lnT>
                      <a:noFill/>
                    </a:lnT>
                    <a:lnB>
                      <a:noFill/>
                    </a:lnB>
                  </a:tcPr>
                </a:tc>
                <a:tc>
                  <a:txBody>
                    <a:bodyPr/>
                    <a:lstStyle/>
                    <a:p>
                      <a:pPr algn="ctr" fontAlgn="ctr"/>
                      <a:endParaRPr lang="en-US" sz="900" b="0" i="0" u="none" strike="noStrike">
                        <a:solidFill>
                          <a:srgbClr val="000000"/>
                        </a:solidFill>
                        <a:effectLst/>
                        <a:latin typeface="Arial"/>
                      </a:endParaRPr>
                    </a:p>
                  </a:txBody>
                  <a:tcPr marL="7713" marR="7713" marT="771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dirty="0">
                          <a:solidFill>
                            <a:srgbClr val="000000"/>
                          </a:solidFill>
                          <a:effectLst/>
                          <a:latin typeface="Arial"/>
                        </a:rPr>
                        <a:t>11.18%</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Arial"/>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Arial"/>
                        </a:rPr>
                        <a:t>11.64%</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Arial"/>
                      </a:endParaRPr>
                    </a:p>
                  </a:txBody>
                  <a:tcPr marL="7713" marR="7713" marT="771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9C0006"/>
                          </a:solidFill>
                          <a:effectLst/>
                          <a:latin typeface="Arial"/>
                        </a:rPr>
                        <a:t>-0.46%</a:t>
                      </a:r>
                    </a:p>
                  </a:txBody>
                  <a:tcPr marL="7713" marR="7713" marT="7713" marB="0" anchor="ctr">
                    <a:lnL>
                      <a:noFill/>
                    </a:lnL>
                    <a:lnR>
                      <a:noFill/>
                    </a:lnR>
                    <a:lnT>
                      <a:noFill/>
                    </a:lnT>
                    <a:lnB>
                      <a:noFill/>
                    </a:lnB>
                  </a:tcPr>
                </a:tc>
                <a:tc>
                  <a:txBody>
                    <a:bodyPr/>
                    <a:lstStyle/>
                    <a:p>
                      <a:pPr algn="ctr" fontAlgn="ctr"/>
                      <a:endParaRPr lang="en-US" sz="900" b="0" i="0" u="none" strike="noStrike">
                        <a:solidFill>
                          <a:srgbClr val="000000"/>
                        </a:solidFill>
                        <a:effectLst/>
                        <a:latin typeface="Arial"/>
                      </a:endParaRPr>
                    </a:p>
                  </a:txBody>
                  <a:tcPr marL="7713" marR="7713" marT="771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Arial"/>
                        </a:rPr>
                        <a:t>11.22%</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Arial"/>
                      </a:endParaRPr>
                    </a:p>
                  </a:txBody>
                  <a:tcPr marL="7713" marR="7713" marT="771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9C0006"/>
                          </a:solidFill>
                          <a:effectLst/>
                          <a:latin typeface="Arial"/>
                        </a:rPr>
                        <a:t>-0.04%</a:t>
                      </a:r>
                    </a:p>
                  </a:txBody>
                  <a:tcPr marL="7713" marR="7713" marT="7713" marB="0" anchor="ctr">
                    <a:lnL>
                      <a:noFill/>
                    </a:lnL>
                    <a:lnR>
                      <a:noFill/>
                    </a:lnR>
                    <a:lnT>
                      <a:noFill/>
                    </a:lnT>
                    <a:lnB>
                      <a:noFill/>
                    </a:lnB>
                  </a:tcPr>
                </a:tc>
                <a:tc>
                  <a:txBody>
                    <a:bodyPr/>
                    <a:lstStyle/>
                    <a:p>
                      <a:pPr algn="ctr" fontAlgn="ctr"/>
                      <a:endParaRPr lang="en-US" sz="900" b="0" i="0" u="none" strike="noStrike">
                        <a:solidFill>
                          <a:srgbClr val="000000"/>
                        </a:solidFill>
                        <a:effectLst/>
                        <a:latin typeface="Arial"/>
                      </a:endParaRPr>
                    </a:p>
                  </a:txBody>
                  <a:tcPr marL="7713" marR="7713" marT="771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dirty="0" smtClean="0">
                          <a:solidFill>
                            <a:srgbClr val="000000"/>
                          </a:solidFill>
                          <a:effectLst/>
                          <a:latin typeface="Arial"/>
                        </a:rPr>
                        <a:t>10.04%</a:t>
                      </a:r>
                      <a:endParaRPr lang="en-US" sz="900" b="0" i="0" u="none" strike="noStrike" dirty="0">
                        <a:solidFill>
                          <a:srgbClr val="000000"/>
                        </a:solidFill>
                        <a:effectLst/>
                        <a:latin typeface="Arial"/>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95782">
                <a:tc>
                  <a:txBody>
                    <a:bodyPr/>
                    <a:lstStyle/>
                    <a:p>
                      <a:pPr algn="l" fontAlgn="ctr"/>
                      <a:r>
                        <a:rPr lang="en-US" sz="900" b="0" i="0" u="none" strike="noStrike" dirty="0">
                          <a:solidFill>
                            <a:srgbClr val="000000"/>
                          </a:solidFill>
                          <a:effectLst/>
                          <a:latin typeface="Arial"/>
                        </a:rPr>
                        <a:t>Total Capital</a:t>
                      </a:r>
                    </a:p>
                  </a:txBody>
                  <a:tcPr marL="7713" marR="7713" marT="7713" marB="0" anchor="ctr">
                    <a:lnL>
                      <a:noFill/>
                    </a:lnL>
                    <a:lnR>
                      <a:noFill/>
                    </a:lnR>
                    <a:lnT>
                      <a:noFill/>
                    </a:lnT>
                    <a:lnB>
                      <a:noFill/>
                    </a:lnB>
                  </a:tcPr>
                </a:tc>
                <a:tc>
                  <a:txBody>
                    <a:bodyPr/>
                    <a:lstStyle/>
                    <a:p>
                      <a:pPr algn="ctr" fontAlgn="ctr"/>
                      <a:r>
                        <a:rPr lang="en-US" sz="900" b="0" i="0" u="none" strike="noStrike">
                          <a:solidFill>
                            <a:srgbClr val="000000"/>
                          </a:solidFill>
                          <a:effectLst/>
                          <a:latin typeface="Arial"/>
                        </a:rPr>
                        <a:t>11.50%</a:t>
                      </a:r>
                    </a:p>
                  </a:txBody>
                  <a:tcPr marL="7713" marR="7713" marT="7713" marB="0" anchor="ctr">
                    <a:lnL>
                      <a:noFill/>
                    </a:lnL>
                    <a:lnR>
                      <a:noFill/>
                    </a:lnR>
                    <a:lnT>
                      <a:noFill/>
                    </a:lnT>
                    <a:lnB>
                      <a:noFill/>
                    </a:lnB>
                  </a:tcPr>
                </a:tc>
                <a:tc>
                  <a:txBody>
                    <a:bodyPr/>
                    <a:lstStyle/>
                    <a:p>
                      <a:pPr algn="ctr" fontAlgn="ctr"/>
                      <a:endParaRPr lang="en-US" sz="9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ctr" fontAlgn="ctr"/>
                      <a:r>
                        <a:rPr lang="en-US" sz="900" b="0" i="0" u="none" strike="noStrike">
                          <a:solidFill>
                            <a:srgbClr val="00B050"/>
                          </a:solidFill>
                          <a:effectLst/>
                          <a:latin typeface="Arial"/>
                        </a:rPr>
                        <a:t>1.03%</a:t>
                      </a:r>
                    </a:p>
                  </a:txBody>
                  <a:tcPr marL="7713" marR="7713" marT="7713" marB="0" anchor="ctr">
                    <a:lnL>
                      <a:noFill/>
                    </a:lnL>
                    <a:lnR>
                      <a:noFill/>
                    </a:lnR>
                    <a:lnT>
                      <a:noFill/>
                    </a:lnT>
                    <a:lnB>
                      <a:noFill/>
                    </a:lnB>
                  </a:tcPr>
                </a:tc>
                <a:tc>
                  <a:txBody>
                    <a:bodyPr/>
                    <a:lstStyle/>
                    <a:p>
                      <a:pPr algn="ctr" fontAlgn="ctr"/>
                      <a:endParaRPr lang="en-US" sz="900" b="0" i="0" u="none" strike="noStrike">
                        <a:solidFill>
                          <a:srgbClr val="000000"/>
                        </a:solidFill>
                        <a:effectLst/>
                        <a:latin typeface="Arial"/>
                      </a:endParaRPr>
                    </a:p>
                  </a:txBody>
                  <a:tcPr marL="7713" marR="7713" marT="771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dirty="0">
                          <a:solidFill>
                            <a:srgbClr val="000000"/>
                          </a:solidFill>
                          <a:effectLst/>
                          <a:latin typeface="Arial"/>
                        </a:rPr>
                        <a:t>12.53%</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Arial"/>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dirty="0">
                          <a:solidFill>
                            <a:srgbClr val="000000"/>
                          </a:solidFill>
                          <a:effectLst/>
                          <a:latin typeface="Arial"/>
                        </a:rPr>
                        <a:t>12.99%</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Arial"/>
                      </a:endParaRPr>
                    </a:p>
                  </a:txBody>
                  <a:tcPr marL="7713" marR="7713" marT="771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9C0006"/>
                          </a:solidFill>
                          <a:effectLst/>
                          <a:latin typeface="Arial"/>
                        </a:rPr>
                        <a:t>-0.46%</a:t>
                      </a:r>
                    </a:p>
                  </a:txBody>
                  <a:tcPr marL="7713" marR="7713" marT="7713" marB="0" anchor="ctr">
                    <a:lnL>
                      <a:noFill/>
                    </a:lnL>
                    <a:lnR>
                      <a:noFill/>
                    </a:lnR>
                    <a:lnT>
                      <a:noFill/>
                    </a:lnT>
                    <a:lnB>
                      <a:noFill/>
                    </a:lnB>
                  </a:tcPr>
                </a:tc>
                <a:tc>
                  <a:txBody>
                    <a:bodyPr/>
                    <a:lstStyle/>
                    <a:p>
                      <a:pPr algn="ctr" fontAlgn="ctr"/>
                      <a:endParaRPr lang="en-US" sz="900" b="0" i="0" u="none" strike="noStrike">
                        <a:solidFill>
                          <a:srgbClr val="000000"/>
                        </a:solidFill>
                        <a:effectLst/>
                        <a:latin typeface="Arial"/>
                      </a:endParaRPr>
                    </a:p>
                  </a:txBody>
                  <a:tcPr marL="7713" marR="7713" marT="771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Arial"/>
                        </a:rPr>
                        <a:t>12.56%</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Arial"/>
                      </a:endParaRPr>
                    </a:p>
                  </a:txBody>
                  <a:tcPr marL="7713" marR="7713" marT="771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9C0006"/>
                          </a:solidFill>
                          <a:effectLst/>
                          <a:latin typeface="Arial"/>
                        </a:rPr>
                        <a:t>-0.03%</a:t>
                      </a:r>
                    </a:p>
                  </a:txBody>
                  <a:tcPr marL="7713" marR="7713" marT="7713" marB="0" anchor="ctr">
                    <a:lnL>
                      <a:noFill/>
                    </a:lnL>
                    <a:lnR>
                      <a:noFill/>
                    </a:lnR>
                    <a:lnT>
                      <a:noFill/>
                    </a:lnT>
                    <a:lnB>
                      <a:noFill/>
                    </a:lnB>
                  </a:tcPr>
                </a:tc>
                <a:tc>
                  <a:txBody>
                    <a:bodyPr/>
                    <a:lstStyle/>
                    <a:p>
                      <a:pPr algn="ctr" fontAlgn="ctr"/>
                      <a:endParaRPr lang="en-US" sz="900" b="0" i="0" u="none" strike="noStrike">
                        <a:solidFill>
                          <a:srgbClr val="000000"/>
                        </a:solidFill>
                        <a:effectLst/>
                        <a:latin typeface="Arial"/>
                      </a:endParaRPr>
                    </a:p>
                  </a:txBody>
                  <a:tcPr marL="7713" marR="7713" marT="771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dirty="0" smtClean="0">
                          <a:solidFill>
                            <a:srgbClr val="000000"/>
                          </a:solidFill>
                          <a:effectLst/>
                          <a:latin typeface="Arial"/>
                        </a:rPr>
                        <a:t>11.40%</a:t>
                      </a:r>
                      <a:endParaRPr lang="en-US" sz="900" b="0" i="0" u="none" strike="noStrike" dirty="0">
                        <a:solidFill>
                          <a:srgbClr val="000000"/>
                        </a:solidFill>
                        <a:effectLst/>
                        <a:latin typeface="Arial"/>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95782">
                <a:tc>
                  <a:txBody>
                    <a:bodyPr/>
                    <a:lstStyle/>
                    <a:p>
                      <a:pPr algn="l" fontAlgn="ctr"/>
                      <a:r>
                        <a:rPr lang="en-US" sz="900" b="0" i="0" u="none" strike="noStrike" dirty="0">
                          <a:solidFill>
                            <a:srgbClr val="000000"/>
                          </a:solidFill>
                          <a:effectLst/>
                          <a:latin typeface="Arial"/>
                        </a:rPr>
                        <a:t>Tier 1 Leverage</a:t>
                      </a:r>
                    </a:p>
                  </a:txBody>
                  <a:tcPr marL="7713" marR="7713" marT="7713" marB="0" anchor="ctr">
                    <a:lnL>
                      <a:noFill/>
                    </a:lnL>
                    <a:lnR>
                      <a:noFill/>
                    </a:lnR>
                    <a:lnT>
                      <a:noFill/>
                    </a:lnT>
                    <a:lnB>
                      <a:noFill/>
                    </a:lnB>
                  </a:tcPr>
                </a:tc>
                <a:tc>
                  <a:txBody>
                    <a:bodyPr/>
                    <a:lstStyle/>
                    <a:p>
                      <a:pPr algn="ctr" fontAlgn="ctr"/>
                      <a:r>
                        <a:rPr lang="en-US" sz="900" b="0" i="0" u="none" strike="noStrike" dirty="0">
                          <a:solidFill>
                            <a:srgbClr val="000000"/>
                          </a:solidFill>
                          <a:effectLst/>
                          <a:latin typeface="Arial"/>
                        </a:rPr>
                        <a:t>10.50%</a:t>
                      </a:r>
                    </a:p>
                  </a:txBody>
                  <a:tcPr marL="7713" marR="7713" marT="7713" marB="0" anchor="ctr">
                    <a:lnL>
                      <a:noFill/>
                    </a:lnL>
                    <a:lnR>
                      <a:noFill/>
                    </a:lnR>
                    <a:lnT>
                      <a:noFill/>
                    </a:lnT>
                    <a:lnB>
                      <a:noFill/>
                    </a:lnB>
                  </a:tcPr>
                </a:tc>
                <a:tc>
                  <a:txBody>
                    <a:bodyPr/>
                    <a:lstStyle/>
                    <a:p>
                      <a:pPr algn="ctr" fontAlgn="ctr"/>
                      <a:endParaRPr lang="en-US" sz="9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ctr" fontAlgn="ctr"/>
                      <a:r>
                        <a:rPr lang="en-US" sz="900" b="0" i="0" u="none" strike="noStrike">
                          <a:solidFill>
                            <a:srgbClr val="00B050"/>
                          </a:solidFill>
                          <a:effectLst/>
                          <a:latin typeface="Arial"/>
                        </a:rPr>
                        <a:t>1.27%</a:t>
                      </a:r>
                    </a:p>
                  </a:txBody>
                  <a:tcPr marL="7713" marR="7713" marT="7713" marB="0" anchor="ctr">
                    <a:lnL>
                      <a:noFill/>
                    </a:lnL>
                    <a:lnR>
                      <a:noFill/>
                    </a:lnR>
                    <a:lnT>
                      <a:noFill/>
                    </a:lnT>
                    <a:lnB>
                      <a:noFill/>
                    </a:lnB>
                  </a:tcPr>
                </a:tc>
                <a:tc>
                  <a:txBody>
                    <a:bodyPr/>
                    <a:lstStyle/>
                    <a:p>
                      <a:pPr algn="ctr" fontAlgn="ctr"/>
                      <a:endParaRPr lang="en-US" sz="900" b="0" i="0" u="none" strike="noStrike">
                        <a:solidFill>
                          <a:srgbClr val="000000"/>
                        </a:solidFill>
                        <a:effectLst/>
                        <a:latin typeface="Arial"/>
                      </a:endParaRPr>
                    </a:p>
                  </a:txBody>
                  <a:tcPr marL="7713" marR="7713" marT="771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dirty="0">
                          <a:solidFill>
                            <a:srgbClr val="000000"/>
                          </a:solidFill>
                          <a:effectLst/>
                          <a:latin typeface="Arial"/>
                        </a:rPr>
                        <a:t>11.77%</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Arial"/>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Arial"/>
                        </a:rPr>
                        <a:t>11.83%</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Arial"/>
                      </a:endParaRPr>
                    </a:p>
                  </a:txBody>
                  <a:tcPr marL="7713" marR="7713" marT="771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9C0006"/>
                          </a:solidFill>
                          <a:effectLst/>
                          <a:latin typeface="Arial"/>
                        </a:rPr>
                        <a:t>-0.06%</a:t>
                      </a:r>
                    </a:p>
                  </a:txBody>
                  <a:tcPr marL="7713" marR="7713" marT="7713" marB="0" anchor="ctr">
                    <a:lnL>
                      <a:noFill/>
                    </a:lnL>
                    <a:lnR>
                      <a:noFill/>
                    </a:lnR>
                    <a:lnT>
                      <a:noFill/>
                    </a:lnT>
                    <a:lnB>
                      <a:noFill/>
                    </a:lnB>
                  </a:tcPr>
                </a:tc>
                <a:tc>
                  <a:txBody>
                    <a:bodyPr/>
                    <a:lstStyle/>
                    <a:p>
                      <a:pPr algn="ctr" fontAlgn="ctr"/>
                      <a:endParaRPr lang="en-US" sz="900" b="0" i="0" u="none" strike="noStrike">
                        <a:solidFill>
                          <a:srgbClr val="000000"/>
                        </a:solidFill>
                        <a:effectLst/>
                        <a:latin typeface="Arial"/>
                      </a:endParaRPr>
                    </a:p>
                  </a:txBody>
                  <a:tcPr marL="7713" marR="7713" marT="771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Arial"/>
                        </a:rPr>
                        <a:t>11.59%</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Arial"/>
                      </a:endParaRPr>
                    </a:p>
                  </a:txBody>
                  <a:tcPr marL="7713" marR="7713" marT="771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B050"/>
                          </a:solidFill>
                          <a:effectLst/>
                          <a:latin typeface="Arial"/>
                        </a:rPr>
                        <a:t>0.18%</a:t>
                      </a:r>
                    </a:p>
                  </a:txBody>
                  <a:tcPr marL="7713" marR="7713" marT="7713" marB="0" anchor="ctr">
                    <a:lnL>
                      <a:noFill/>
                    </a:lnL>
                    <a:lnR>
                      <a:noFill/>
                    </a:lnR>
                    <a:lnT>
                      <a:noFill/>
                    </a:lnT>
                    <a:lnB>
                      <a:noFill/>
                    </a:lnB>
                  </a:tcPr>
                </a:tc>
                <a:tc>
                  <a:txBody>
                    <a:bodyPr/>
                    <a:lstStyle/>
                    <a:p>
                      <a:pPr algn="ctr" fontAlgn="ctr"/>
                      <a:endParaRPr lang="en-US" sz="900" b="0" i="0" u="none" strike="noStrike">
                        <a:solidFill>
                          <a:srgbClr val="000000"/>
                        </a:solidFill>
                        <a:effectLst/>
                        <a:latin typeface="Arial"/>
                      </a:endParaRPr>
                    </a:p>
                  </a:txBody>
                  <a:tcPr marL="7713" marR="7713" marT="771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dirty="0" smtClean="0">
                          <a:solidFill>
                            <a:srgbClr val="000000"/>
                          </a:solidFill>
                          <a:effectLst/>
                          <a:latin typeface="Arial"/>
                        </a:rPr>
                        <a:t>10.32%</a:t>
                      </a:r>
                      <a:endParaRPr lang="en-US" sz="900" b="0" i="0" u="none" strike="noStrike" dirty="0">
                        <a:solidFill>
                          <a:srgbClr val="000000"/>
                        </a:solidFill>
                        <a:effectLst/>
                        <a:latin typeface="Arial"/>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95782">
                <a:tc>
                  <a:txBody>
                    <a:bodyPr/>
                    <a:lstStyle/>
                    <a:p>
                      <a:pPr algn="l" fontAlgn="ctr"/>
                      <a:r>
                        <a:rPr lang="en-US" sz="900" b="0" i="0" u="none" strike="noStrike">
                          <a:solidFill>
                            <a:srgbClr val="000000"/>
                          </a:solidFill>
                          <a:effectLst/>
                          <a:latin typeface="Arial"/>
                        </a:rPr>
                        <a:t>Tangible Common Equity</a:t>
                      </a:r>
                    </a:p>
                  </a:txBody>
                  <a:tcPr marL="7713" marR="7713" marT="7713" marB="0" anchor="ctr">
                    <a:lnL>
                      <a:noFill/>
                    </a:lnL>
                    <a:lnR>
                      <a:noFill/>
                    </a:lnR>
                    <a:lnT>
                      <a:noFill/>
                    </a:lnT>
                    <a:lnB>
                      <a:noFill/>
                    </a:lnB>
                  </a:tcPr>
                </a:tc>
                <a:tc>
                  <a:txBody>
                    <a:bodyPr/>
                    <a:lstStyle/>
                    <a:p>
                      <a:pPr algn="ctr" fontAlgn="ctr"/>
                      <a:r>
                        <a:rPr lang="en-US" sz="900" b="0" i="0" u="none" strike="noStrike" dirty="0">
                          <a:solidFill>
                            <a:srgbClr val="000000"/>
                          </a:solidFill>
                          <a:effectLst/>
                          <a:latin typeface="Arial"/>
                        </a:rPr>
                        <a:t>10.50%</a:t>
                      </a:r>
                    </a:p>
                  </a:txBody>
                  <a:tcPr marL="7713" marR="7713" marT="7713" marB="0" anchor="ctr">
                    <a:lnL>
                      <a:noFill/>
                    </a:lnL>
                    <a:lnR>
                      <a:noFill/>
                    </a:lnR>
                    <a:lnT>
                      <a:noFill/>
                    </a:lnT>
                    <a:lnB>
                      <a:noFill/>
                    </a:lnB>
                  </a:tcPr>
                </a:tc>
                <a:tc>
                  <a:txBody>
                    <a:bodyPr/>
                    <a:lstStyle/>
                    <a:p>
                      <a:pPr algn="ctr" fontAlgn="ctr"/>
                      <a:endParaRPr lang="en-US" sz="9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ctr" fontAlgn="ctr"/>
                      <a:r>
                        <a:rPr lang="en-US" sz="900" b="0" i="0" u="none" strike="noStrike">
                          <a:solidFill>
                            <a:srgbClr val="00B050"/>
                          </a:solidFill>
                          <a:effectLst/>
                          <a:latin typeface="Arial"/>
                        </a:rPr>
                        <a:t>1.34%</a:t>
                      </a:r>
                    </a:p>
                  </a:txBody>
                  <a:tcPr marL="7713" marR="7713" marT="7713" marB="0" anchor="ctr">
                    <a:lnL>
                      <a:noFill/>
                    </a:lnL>
                    <a:lnR>
                      <a:noFill/>
                    </a:lnR>
                    <a:lnT>
                      <a:noFill/>
                    </a:lnT>
                    <a:lnB>
                      <a:noFill/>
                    </a:lnB>
                  </a:tcPr>
                </a:tc>
                <a:tc>
                  <a:txBody>
                    <a:bodyPr/>
                    <a:lstStyle/>
                    <a:p>
                      <a:pPr algn="ctr" fontAlgn="ctr"/>
                      <a:endParaRPr lang="en-US" sz="900" b="0" i="0" u="none" strike="noStrike">
                        <a:solidFill>
                          <a:srgbClr val="000000"/>
                        </a:solidFill>
                        <a:effectLst/>
                        <a:latin typeface="Arial"/>
                      </a:endParaRPr>
                    </a:p>
                  </a:txBody>
                  <a:tcPr marL="7713" marR="7713" marT="771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dirty="0">
                          <a:solidFill>
                            <a:srgbClr val="000000"/>
                          </a:solidFill>
                          <a:effectLst/>
                          <a:latin typeface="Arial"/>
                        </a:rPr>
                        <a:t>11.84%</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Arial"/>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dirty="0">
                          <a:solidFill>
                            <a:srgbClr val="000000"/>
                          </a:solidFill>
                          <a:effectLst/>
                          <a:latin typeface="Arial"/>
                        </a:rPr>
                        <a:t>12.32%</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Arial"/>
                      </a:endParaRPr>
                    </a:p>
                  </a:txBody>
                  <a:tcPr marL="7713" marR="7713" marT="771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900" b="0" i="0" u="none" strike="noStrike" dirty="0">
                          <a:solidFill>
                            <a:srgbClr val="9C0006"/>
                          </a:solidFill>
                          <a:effectLst/>
                          <a:latin typeface="Arial"/>
                        </a:rPr>
                        <a:t>-0.48%</a:t>
                      </a:r>
                    </a:p>
                  </a:txBody>
                  <a:tcPr marL="7713" marR="7713" marT="7713" marB="0" anchor="ctr">
                    <a:lnL>
                      <a:noFill/>
                    </a:lnL>
                    <a:lnR>
                      <a:noFill/>
                    </a:lnR>
                    <a:lnT>
                      <a:noFill/>
                    </a:lnT>
                    <a:lnB>
                      <a:noFill/>
                    </a:lnB>
                  </a:tcPr>
                </a:tc>
                <a:tc>
                  <a:txBody>
                    <a:bodyPr/>
                    <a:lstStyle/>
                    <a:p>
                      <a:pPr algn="ctr" fontAlgn="ctr"/>
                      <a:endParaRPr lang="en-US" sz="900" b="0" i="0" u="none" strike="noStrike">
                        <a:solidFill>
                          <a:srgbClr val="000000"/>
                        </a:solidFill>
                        <a:effectLst/>
                        <a:latin typeface="Arial"/>
                      </a:endParaRPr>
                    </a:p>
                  </a:txBody>
                  <a:tcPr marL="7713" marR="7713" marT="771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dirty="0">
                          <a:solidFill>
                            <a:srgbClr val="000000"/>
                          </a:solidFill>
                          <a:effectLst/>
                          <a:latin typeface="Arial"/>
                        </a:rPr>
                        <a:t>11.80%</a:t>
                      </a: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Arial"/>
                      </a:endParaRPr>
                    </a:p>
                  </a:txBody>
                  <a:tcPr marL="7713" marR="7713" marT="771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900" b="0" i="0" u="none" strike="noStrike" dirty="0">
                          <a:solidFill>
                            <a:srgbClr val="00B050"/>
                          </a:solidFill>
                          <a:effectLst/>
                          <a:latin typeface="Arial"/>
                        </a:rPr>
                        <a:t>0.04%</a:t>
                      </a:r>
                    </a:p>
                  </a:txBody>
                  <a:tcPr marL="7713" marR="7713" marT="7713" marB="0" anchor="ctr">
                    <a:lnL>
                      <a:noFill/>
                    </a:lnL>
                    <a:lnR>
                      <a:noFill/>
                    </a:lnR>
                    <a:lnT>
                      <a:noFill/>
                    </a:lnT>
                    <a:lnB>
                      <a:noFill/>
                    </a:lnB>
                  </a:tcPr>
                </a:tc>
                <a:tc>
                  <a:txBody>
                    <a:bodyPr/>
                    <a:lstStyle/>
                    <a:p>
                      <a:pPr algn="ctr" fontAlgn="ctr"/>
                      <a:endParaRPr lang="en-US" sz="900" b="0" i="0" u="none" strike="noStrike" dirty="0">
                        <a:solidFill>
                          <a:srgbClr val="000000"/>
                        </a:solidFill>
                        <a:effectLst/>
                        <a:latin typeface="Arial"/>
                      </a:endParaRPr>
                    </a:p>
                  </a:txBody>
                  <a:tcPr marL="7713" marR="7713" marT="771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dirty="0" smtClean="0">
                          <a:solidFill>
                            <a:srgbClr val="000000"/>
                          </a:solidFill>
                          <a:effectLst/>
                          <a:latin typeface="Arial"/>
                        </a:rPr>
                        <a:t>10.28%</a:t>
                      </a:r>
                      <a:endParaRPr lang="en-US" sz="900" b="0" i="0" u="none" strike="noStrike" dirty="0">
                        <a:solidFill>
                          <a:srgbClr val="000000"/>
                        </a:solidFill>
                        <a:effectLst/>
                        <a:latin typeface="Arial"/>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43071">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w="6350" cap="flat" cmpd="sng" algn="ctr">
                      <a:solidFill>
                        <a:srgbClr val="000000"/>
                      </a:solidFill>
                      <a:prstDash val="solid"/>
                      <a:round/>
                      <a:headEnd type="none" w="med" len="med"/>
                      <a:tailEnd type="none" w="med" len="med"/>
                    </a:lnT>
                    <a:lnB>
                      <a:noFill/>
                    </a:lnB>
                  </a:tcPr>
                </a:tc>
              </a:tr>
              <a:tr h="143071">
                <a:tc gridSpan="4">
                  <a:txBody>
                    <a:bodyPr/>
                    <a:lstStyle/>
                    <a:p>
                      <a:pPr algn="l" fontAlgn="ctr"/>
                      <a:r>
                        <a:rPr lang="en-US" sz="800" b="0" i="0" u="none" strike="noStrike" dirty="0">
                          <a:solidFill>
                            <a:srgbClr val="000000"/>
                          </a:solidFill>
                          <a:effectLst/>
                          <a:latin typeface="Arial"/>
                        </a:rPr>
                        <a:t>2015 Basel III ratios are subject to transition provisions.</a:t>
                      </a:r>
                    </a:p>
                  </a:txBody>
                  <a:tcPr marL="7713" marR="7713" marT="7713"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r>
              <a:tr h="143071">
                <a:tc gridSpan="6">
                  <a:txBody>
                    <a:bodyPr/>
                    <a:lstStyle/>
                    <a:p>
                      <a:pPr algn="l" fontAlgn="ctr"/>
                      <a:r>
                        <a:rPr lang="en-US" sz="800" b="0" i="0" u="none" strike="noStrike">
                          <a:solidFill>
                            <a:srgbClr val="000000"/>
                          </a:solidFill>
                          <a:effectLst/>
                          <a:latin typeface="Arial"/>
                        </a:rPr>
                        <a:t>2014 Basel III ratios are calculated under fully phased-in requirements.</a:t>
                      </a:r>
                    </a:p>
                  </a:txBody>
                  <a:tcPr marL="7713" marR="7713" marT="7713"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r>
              <a:tr h="143071">
                <a:tc gridSpan="2">
                  <a:txBody>
                    <a:bodyPr/>
                    <a:lstStyle/>
                    <a:p>
                      <a:pPr algn="l" fontAlgn="ctr"/>
                      <a:r>
                        <a:rPr lang="en-US" sz="800" b="0" i="0" u="none" strike="noStrike">
                          <a:solidFill>
                            <a:srgbClr val="000000"/>
                          </a:solidFill>
                          <a:effectLst/>
                          <a:latin typeface="Arial"/>
                        </a:rPr>
                        <a:t>Most recent quarter is Pro-forma</a:t>
                      </a:r>
                    </a:p>
                  </a:txBody>
                  <a:tcPr marL="7713" marR="7713" marT="7713" marB="0" anchor="ctr">
                    <a:lnL>
                      <a:noFill/>
                    </a:lnL>
                    <a:lnR>
                      <a:noFill/>
                    </a:lnR>
                    <a:lnT>
                      <a:noFill/>
                    </a:lnT>
                    <a:lnB>
                      <a:noFill/>
                    </a:lnB>
                  </a:tcPr>
                </a:tc>
                <a:tc hMerge="1">
                  <a:txBody>
                    <a:bodyPr/>
                    <a:lstStyle/>
                    <a:p>
                      <a:endParaRPr lang="en-US"/>
                    </a:p>
                  </a:txBody>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r>
              <a:tr h="126551">
                <a:tc gridSpan="2">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c hMerge="1">
                  <a:txBody>
                    <a:bodyPr/>
                    <a:lstStyle/>
                    <a:p>
                      <a:endParaRPr lang="en-US"/>
                    </a:p>
                  </a:txBody>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r>
              <a:tr h="275327">
                <a:tc>
                  <a:txBody>
                    <a:bodyPr/>
                    <a:lstStyle/>
                    <a:p>
                      <a:pPr algn="l" fontAlgn="ctr"/>
                      <a:r>
                        <a:rPr lang="en-US" sz="1050" b="1" i="0" u="sng" strike="noStrike" dirty="0">
                          <a:solidFill>
                            <a:srgbClr val="000000"/>
                          </a:solidFill>
                          <a:effectLst/>
                          <a:latin typeface="Arial"/>
                        </a:rPr>
                        <a:t>SCUSA</a:t>
                      </a:r>
                    </a:p>
                  </a:txBody>
                  <a:tcPr marL="7713" marR="7713" marT="7713" marB="0" anchor="ctr">
                    <a:lnL>
                      <a:noFill/>
                    </a:lnL>
                    <a:lnR>
                      <a:noFill/>
                    </a:lnR>
                    <a:lnT>
                      <a:noFill/>
                    </a:lnT>
                    <a:lnB>
                      <a:noFill/>
                    </a:lnB>
                  </a:tcPr>
                </a:tc>
                <a:tc>
                  <a:txBody>
                    <a:bodyPr/>
                    <a:lstStyle/>
                    <a:p>
                      <a:pPr algn="ctr" fontAlgn="ctr"/>
                      <a:r>
                        <a:rPr lang="en-US" sz="900" b="1" i="0" u="none" strike="noStrike" dirty="0" smtClean="0">
                          <a:solidFill>
                            <a:srgbClr val="333333"/>
                          </a:solidFill>
                          <a:effectLst/>
                          <a:latin typeface="Arial"/>
                        </a:rPr>
                        <a:t>2016 Approved</a:t>
                      </a:r>
                      <a:endParaRPr lang="en-US" sz="900" b="0" i="0" u="none" strike="noStrike" dirty="0">
                        <a:solidFill>
                          <a:srgbClr val="FFFFFF"/>
                        </a:solidFill>
                        <a:effectLst/>
                        <a:latin typeface="Arial"/>
                      </a:endParaRPr>
                    </a:p>
                  </a:txBody>
                  <a:tcPr marL="7713" marR="7713" marT="7713" marB="0" anchor="ctr">
                    <a:lnL>
                      <a:noFill/>
                    </a:lnL>
                  </a:tcPr>
                </a:tc>
                <a:tc>
                  <a:txBody>
                    <a:bodyPr/>
                    <a:lstStyle/>
                    <a:p>
                      <a:pPr algn="l" fontAlgn="ctr"/>
                      <a:endParaRPr lang="en-US" sz="800" b="0" i="0" u="none" strike="noStrike">
                        <a:solidFill>
                          <a:srgbClr val="000000"/>
                        </a:solidFill>
                        <a:effectLst/>
                        <a:latin typeface="Arial"/>
                      </a:endParaRPr>
                    </a:p>
                  </a:txBody>
                  <a:tcPr marL="7713" marR="7713" marT="7713" marB="0" anchor="ctr">
                    <a:lnR>
                      <a:noFill/>
                    </a:lnR>
                    <a:lnT>
                      <a:noFill/>
                    </a:lnT>
                    <a:lnB>
                      <a:noFill/>
                    </a:lnB>
                  </a:tcPr>
                </a:tc>
                <a:tc gridSpan="7">
                  <a:txBody>
                    <a:bodyPr/>
                    <a:lstStyle/>
                    <a:p>
                      <a:pPr algn="l" fontAlgn="ctr"/>
                      <a:r>
                        <a:rPr lang="en-US" sz="800" b="0" i="0" u="none" strike="noStrike" dirty="0" smtClean="0">
                          <a:solidFill>
                            <a:srgbClr val="000000"/>
                          </a:solidFill>
                          <a:effectLst/>
                          <a:latin typeface="Arial"/>
                        </a:rPr>
                        <a:t>SC has approved increases in</a:t>
                      </a:r>
                      <a:r>
                        <a:rPr lang="en-US" sz="800" b="0" i="0" u="none" strike="noStrike" baseline="0" dirty="0" smtClean="0">
                          <a:solidFill>
                            <a:srgbClr val="000000"/>
                          </a:solidFill>
                          <a:effectLst/>
                          <a:latin typeface="Arial"/>
                        </a:rPr>
                        <a:t> the 2016 Planned Capital Hold Levels  which remain under review at SHUSA</a:t>
                      </a: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c hMerge="1">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c hMerge="1">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c hMerge="1">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c hMerge="1">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c hMerge="1">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c hMerge="1">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r>
              <a:tr h="143071">
                <a:tc>
                  <a:txBody>
                    <a:bodyPr/>
                    <a:lstStyle/>
                    <a:p>
                      <a:pPr algn="l" fontAlgn="ctr"/>
                      <a:r>
                        <a:rPr lang="en-US" sz="900" b="0" i="0" u="none" strike="noStrike" dirty="0">
                          <a:solidFill>
                            <a:srgbClr val="000000"/>
                          </a:solidFill>
                          <a:effectLst/>
                          <a:latin typeface="Arial"/>
                        </a:rPr>
                        <a:t>Common Equity Tier 1</a:t>
                      </a:r>
                    </a:p>
                  </a:txBody>
                  <a:tcPr marL="7713" marR="7713" marT="7713" marB="0" anchor="ctr">
                    <a:lnL>
                      <a:noFill/>
                    </a:lnL>
                    <a:lnR>
                      <a:noFill/>
                    </a:lnR>
                    <a:lnT>
                      <a:noFill/>
                    </a:lnT>
                    <a:lnB>
                      <a:noFill/>
                    </a:lnB>
                  </a:tcPr>
                </a:tc>
                <a:tc>
                  <a:txBody>
                    <a:bodyPr/>
                    <a:lstStyle/>
                    <a:p>
                      <a:pPr algn="ctr" fontAlgn="ctr"/>
                      <a:r>
                        <a:rPr lang="en-US" sz="900" b="0" i="0" u="none" strike="noStrike" dirty="0" smtClean="0">
                          <a:solidFill>
                            <a:srgbClr val="000000"/>
                          </a:solidFill>
                          <a:effectLst/>
                          <a:latin typeface="Arial"/>
                        </a:rPr>
                        <a:t>11.00</a:t>
                      </a:r>
                      <a:r>
                        <a:rPr lang="en-US" sz="900" b="0" i="0" u="none" strike="noStrike" dirty="0">
                          <a:solidFill>
                            <a:srgbClr val="000000"/>
                          </a:solidFill>
                          <a:effectLst/>
                          <a:latin typeface="Arial"/>
                        </a:rPr>
                        <a:t>%</a:t>
                      </a:r>
                    </a:p>
                  </a:txBody>
                  <a:tcPr marL="7713" marR="7713" marT="7713" marB="0" anchor="ctr">
                    <a:lnL>
                      <a:noFill/>
                    </a:lnL>
                  </a:tcPr>
                </a:tc>
                <a:tc>
                  <a:txBody>
                    <a:bodyPr/>
                    <a:lstStyle/>
                    <a:p>
                      <a:pPr algn="l" fontAlgn="ctr"/>
                      <a:endParaRPr lang="en-US" sz="800" b="0" i="0" u="none" strike="noStrike">
                        <a:solidFill>
                          <a:srgbClr val="000000"/>
                        </a:solidFill>
                        <a:effectLst/>
                        <a:latin typeface="Arial"/>
                      </a:endParaRPr>
                    </a:p>
                  </a:txBody>
                  <a:tcPr marL="7713" marR="7713" marT="7713" marB="0" anchor="ctr">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r>
              <a:tr h="143071">
                <a:tc>
                  <a:txBody>
                    <a:bodyPr/>
                    <a:lstStyle/>
                    <a:p>
                      <a:pPr algn="l" fontAlgn="ctr"/>
                      <a:r>
                        <a:rPr lang="en-US" sz="900" b="0" i="0" u="none" strike="noStrike" dirty="0">
                          <a:solidFill>
                            <a:srgbClr val="000000"/>
                          </a:solidFill>
                          <a:effectLst/>
                          <a:latin typeface="Arial"/>
                        </a:rPr>
                        <a:t>Tier 1 Capital</a:t>
                      </a:r>
                    </a:p>
                  </a:txBody>
                  <a:tcPr marL="7713" marR="7713" marT="7713" marB="0" anchor="ctr">
                    <a:lnL>
                      <a:noFill/>
                    </a:lnL>
                    <a:lnR>
                      <a:noFill/>
                    </a:lnR>
                    <a:lnT>
                      <a:noFill/>
                    </a:lnT>
                    <a:lnB>
                      <a:noFill/>
                    </a:lnB>
                  </a:tcPr>
                </a:tc>
                <a:tc>
                  <a:txBody>
                    <a:bodyPr/>
                    <a:lstStyle/>
                    <a:p>
                      <a:pPr algn="ctr" fontAlgn="ctr"/>
                      <a:r>
                        <a:rPr lang="en-US" sz="900" b="0" i="0" u="none" strike="noStrike" dirty="0" smtClean="0">
                          <a:solidFill>
                            <a:srgbClr val="000000"/>
                          </a:solidFill>
                          <a:effectLst/>
                          <a:latin typeface="Arial"/>
                        </a:rPr>
                        <a:t>11.00</a:t>
                      </a:r>
                      <a:r>
                        <a:rPr lang="en-US" sz="900" b="0" i="0" u="none" strike="noStrike" dirty="0">
                          <a:solidFill>
                            <a:srgbClr val="000000"/>
                          </a:solidFill>
                          <a:effectLst/>
                          <a:latin typeface="Arial"/>
                        </a:rPr>
                        <a:t>%</a:t>
                      </a:r>
                    </a:p>
                  </a:txBody>
                  <a:tcPr marL="7713" marR="7713" marT="7713" marB="0" anchor="ctr">
                    <a:lnL>
                      <a:noFill/>
                    </a:lnL>
                  </a:tcPr>
                </a:tc>
                <a:tc>
                  <a:txBody>
                    <a:bodyPr/>
                    <a:lstStyle/>
                    <a:p>
                      <a:pPr algn="l" fontAlgn="ctr"/>
                      <a:endParaRPr lang="en-US" sz="800" b="0" i="0" u="none" strike="noStrike">
                        <a:solidFill>
                          <a:srgbClr val="000000"/>
                        </a:solidFill>
                        <a:effectLst/>
                        <a:latin typeface="Arial"/>
                      </a:endParaRPr>
                    </a:p>
                  </a:txBody>
                  <a:tcPr marL="7713" marR="7713" marT="7713" marB="0" anchor="ctr">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r>
              <a:tr h="143071">
                <a:tc>
                  <a:txBody>
                    <a:bodyPr/>
                    <a:lstStyle/>
                    <a:p>
                      <a:pPr algn="l" fontAlgn="ctr"/>
                      <a:r>
                        <a:rPr lang="en-US" sz="900" b="0" i="0" u="none" strike="noStrike" dirty="0">
                          <a:solidFill>
                            <a:srgbClr val="000000"/>
                          </a:solidFill>
                          <a:effectLst/>
                          <a:latin typeface="Arial"/>
                        </a:rPr>
                        <a:t>Total Capital</a:t>
                      </a:r>
                    </a:p>
                  </a:txBody>
                  <a:tcPr marL="7713" marR="7713" marT="7713" marB="0" anchor="ctr">
                    <a:lnL>
                      <a:noFill/>
                    </a:lnL>
                    <a:lnR>
                      <a:noFill/>
                    </a:lnR>
                    <a:lnT>
                      <a:noFill/>
                    </a:lnT>
                    <a:lnB>
                      <a:noFill/>
                    </a:lnB>
                  </a:tcPr>
                </a:tc>
                <a:tc>
                  <a:txBody>
                    <a:bodyPr/>
                    <a:lstStyle/>
                    <a:p>
                      <a:pPr algn="ctr" fontAlgn="ctr"/>
                      <a:r>
                        <a:rPr lang="en-US" sz="900" b="0" i="0" u="none" strike="noStrike" dirty="0" smtClean="0">
                          <a:solidFill>
                            <a:srgbClr val="000000"/>
                          </a:solidFill>
                          <a:effectLst/>
                          <a:latin typeface="Arial"/>
                        </a:rPr>
                        <a:t>12.50</a:t>
                      </a:r>
                      <a:r>
                        <a:rPr lang="en-US" sz="900" b="0" i="0" u="none" strike="noStrike" dirty="0">
                          <a:solidFill>
                            <a:srgbClr val="000000"/>
                          </a:solidFill>
                          <a:effectLst/>
                          <a:latin typeface="Arial"/>
                        </a:rPr>
                        <a:t>%</a:t>
                      </a:r>
                    </a:p>
                  </a:txBody>
                  <a:tcPr marL="7713" marR="7713" marT="7713" marB="0" anchor="ctr">
                    <a:lnL>
                      <a:noFill/>
                    </a:lnL>
                  </a:tcPr>
                </a:tc>
                <a:tc>
                  <a:txBody>
                    <a:bodyPr/>
                    <a:lstStyle/>
                    <a:p>
                      <a:pPr algn="l" fontAlgn="ctr"/>
                      <a:endParaRPr lang="en-US" sz="800" b="0" i="0" u="none" strike="noStrike">
                        <a:solidFill>
                          <a:srgbClr val="000000"/>
                        </a:solidFill>
                        <a:effectLst/>
                        <a:latin typeface="Arial"/>
                      </a:endParaRPr>
                    </a:p>
                  </a:txBody>
                  <a:tcPr marL="7713" marR="7713" marT="7713" marB="0" anchor="ctr">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r>
              <a:tr h="143071">
                <a:tc>
                  <a:txBody>
                    <a:bodyPr/>
                    <a:lstStyle/>
                    <a:p>
                      <a:pPr algn="l" fontAlgn="ctr"/>
                      <a:r>
                        <a:rPr lang="en-US" sz="900" b="0" i="0" u="none" strike="noStrike" dirty="0">
                          <a:solidFill>
                            <a:srgbClr val="000000"/>
                          </a:solidFill>
                          <a:effectLst/>
                          <a:latin typeface="Arial"/>
                        </a:rPr>
                        <a:t>Tier 1 Leverage</a:t>
                      </a:r>
                    </a:p>
                  </a:txBody>
                  <a:tcPr marL="7713" marR="7713" marT="7713" marB="0" anchor="ctr">
                    <a:lnL>
                      <a:noFill/>
                    </a:lnL>
                    <a:lnR>
                      <a:noFill/>
                    </a:lnR>
                    <a:lnT>
                      <a:noFill/>
                    </a:lnT>
                    <a:lnB>
                      <a:noFill/>
                    </a:lnB>
                  </a:tcPr>
                </a:tc>
                <a:tc>
                  <a:txBody>
                    <a:bodyPr/>
                    <a:lstStyle/>
                    <a:p>
                      <a:pPr algn="ctr" fontAlgn="ctr"/>
                      <a:r>
                        <a:rPr lang="en-US" sz="900" b="0" i="0" u="none" strike="noStrike" dirty="0" smtClean="0">
                          <a:solidFill>
                            <a:srgbClr val="000000"/>
                          </a:solidFill>
                          <a:effectLst/>
                          <a:latin typeface="Arial"/>
                        </a:rPr>
                        <a:t>11.60</a:t>
                      </a:r>
                      <a:r>
                        <a:rPr lang="en-US" sz="900" b="0" i="0" u="none" strike="noStrike" dirty="0">
                          <a:solidFill>
                            <a:srgbClr val="000000"/>
                          </a:solidFill>
                          <a:effectLst/>
                          <a:latin typeface="Arial"/>
                        </a:rPr>
                        <a:t>%</a:t>
                      </a:r>
                    </a:p>
                  </a:txBody>
                  <a:tcPr marL="7713" marR="7713" marT="7713" marB="0" anchor="ctr">
                    <a:lnL>
                      <a:noFill/>
                    </a:lnL>
                  </a:tcPr>
                </a:tc>
                <a:tc>
                  <a:txBody>
                    <a:bodyPr/>
                    <a:lstStyle/>
                    <a:p>
                      <a:pPr algn="l" fontAlgn="ctr"/>
                      <a:endParaRPr lang="en-US" sz="800" b="0" i="0" u="none" strike="noStrike">
                        <a:solidFill>
                          <a:srgbClr val="000000"/>
                        </a:solidFill>
                        <a:effectLst/>
                        <a:latin typeface="Arial"/>
                      </a:endParaRPr>
                    </a:p>
                  </a:txBody>
                  <a:tcPr marL="7713" marR="7713" marT="7713" marB="0" anchor="ctr">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r>
              <a:tr h="143071">
                <a:tc>
                  <a:txBody>
                    <a:bodyPr/>
                    <a:lstStyle/>
                    <a:p>
                      <a:pPr algn="l" fontAlgn="ctr"/>
                      <a:r>
                        <a:rPr lang="en-US" sz="900" b="0" i="0" u="none" strike="noStrike">
                          <a:solidFill>
                            <a:srgbClr val="000000"/>
                          </a:solidFill>
                          <a:effectLst/>
                          <a:latin typeface="Arial"/>
                        </a:rPr>
                        <a:t>Tangible Common Equity</a:t>
                      </a:r>
                    </a:p>
                  </a:txBody>
                  <a:tcPr marL="7713" marR="7713" marT="7713" marB="0" anchor="ctr">
                    <a:lnL>
                      <a:noFill/>
                    </a:lnL>
                    <a:lnR>
                      <a:noFill/>
                    </a:lnR>
                    <a:lnT>
                      <a:noFill/>
                    </a:lnT>
                    <a:lnB>
                      <a:noFill/>
                    </a:lnB>
                  </a:tcPr>
                </a:tc>
                <a:tc>
                  <a:txBody>
                    <a:bodyPr/>
                    <a:lstStyle/>
                    <a:p>
                      <a:pPr algn="ctr" fontAlgn="ctr"/>
                      <a:r>
                        <a:rPr lang="en-US" sz="900" b="0" i="0" u="none" strike="noStrike" dirty="0" smtClean="0">
                          <a:solidFill>
                            <a:srgbClr val="000000"/>
                          </a:solidFill>
                          <a:effectLst/>
                          <a:latin typeface="Arial"/>
                        </a:rPr>
                        <a:t>11.50</a:t>
                      </a:r>
                      <a:r>
                        <a:rPr lang="en-US" sz="900" b="0" i="0" u="none" strike="noStrike" dirty="0">
                          <a:solidFill>
                            <a:srgbClr val="000000"/>
                          </a:solidFill>
                          <a:effectLst/>
                          <a:latin typeface="Arial"/>
                        </a:rPr>
                        <a:t>%</a:t>
                      </a:r>
                    </a:p>
                  </a:txBody>
                  <a:tcPr marL="7713" marR="7713" marT="7713" marB="0" anchor="ctr">
                    <a:lnL>
                      <a:noFill/>
                    </a:lnL>
                  </a:tcPr>
                </a:tc>
                <a:tc>
                  <a:txBody>
                    <a:bodyPr/>
                    <a:lstStyle/>
                    <a:p>
                      <a:pPr algn="l" fontAlgn="ctr"/>
                      <a:endParaRPr lang="en-US" sz="800" b="0" i="0" u="none" strike="noStrike">
                        <a:solidFill>
                          <a:srgbClr val="000000"/>
                        </a:solidFill>
                        <a:effectLst/>
                        <a:latin typeface="Arial"/>
                      </a:endParaRPr>
                    </a:p>
                  </a:txBody>
                  <a:tcPr marL="7713" marR="7713" marT="7713" marB="0" anchor="ctr">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7713" marR="7713" marT="7713" marB="0" anchor="ctr">
                    <a:lnL>
                      <a:noFill/>
                    </a:lnL>
                    <a:lnR>
                      <a:noFill/>
                    </a:lnR>
                    <a:lnT>
                      <a:noFill/>
                    </a:lnT>
                    <a:lnB>
                      <a:noFill/>
                    </a:lnB>
                  </a:tcPr>
                </a:tc>
              </a:tr>
            </a:tbl>
          </a:graphicData>
        </a:graphic>
      </p:graphicFrame>
      <p:sp>
        <p:nvSpPr>
          <p:cNvPr id="7" name="38 Elipse"/>
          <p:cNvSpPr/>
          <p:nvPr/>
        </p:nvSpPr>
        <p:spPr>
          <a:xfrm>
            <a:off x="7888827" y="89352"/>
            <a:ext cx="640080" cy="640080"/>
          </a:xfrm>
          <a:prstGeom prst="ellipse">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8" name="39 CuadroTexto"/>
          <p:cNvSpPr txBox="1"/>
          <p:nvPr/>
        </p:nvSpPr>
        <p:spPr>
          <a:xfrm>
            <a:off x="8032255" y="209336"/>
            <a:ext cx="353223" cy="400110"/>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chemeClr val="bg1"/>
                </a:solidFill>
                <a:ea typeface="ＭＳ Ｐゴシック" pitchFamily="1" charset="-128"/>
              </a:rPr>
              <a:t>5</a:t>
            </a:r>
            <a:endParaRPr lang="en-US" sz="2000" b="1" dirty="0">
              <a:solidFill>
                <a:schemeClr val="bg1"/>
              </a:solidFill>
              <a:ea typeface="ＭＳ Ｐゴシック" pitchFamily="1" charset="-128"/>
            </a:endParaRPr>
          </a:p>
        </p:txBody>
      </p:sp>
    </p:spTree>
    <p:extLst>
      <p:ext uri="{BB962C8B-B14F-4D97-AF65-F5344CB8AC3E}">
        <p14:creationId xmlns:p14="http://schemas.microsoft.com/office/powerpoint/2010/main" val="28965421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6400" y="235512"/>
            <a:ext cx="8890000" cy="461665"/>
          </a:xfrm>
          <a:prstGeom prst="rect">
            <a:avLst/>
          </a:prstGeom>
          <a:noFill/>
        </p:spPr>
        <p:txBody>
          <a:bodyPr wrap="square" rtlCol="0">
            <a:spAutoFit/>
          </a:bodyPr>
          <a:lstStyle/>
          <a:p>
            <a:r>
              <a:rPr lang="en-US" b="1" dirty="0"/>
              <a:t>Capital Ratios </a:t>
            </a:r>
            <a:r>
              <a:rPr lang="en-US" b="1" dirty="0" smtClean="0"/>
              <a:t>(Fully Phased or w/o Benefit)</a:t>
            </a: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344848365"/>
              </p:ext>
            </p:extLst>
          </p:nvPr>
        </p:nvGraphicFramePr>
        <p:xfrm>
          <a:off x="381000" y="838200"/>
          <a:ext cx="8381999" cy="3849125"/>
        </p:xfrm>
        <a:graphic>
          <a:graphicData uri="http://schemas.openxmlformats.org/drawingml/2006/table">
            <a:tbl>
              <a:tblPr/>
              <a:tblGrid>
                <a:gridCol w="1548235"/>
                <a:gridCol w="761301"/>
                <a:gridCol w="112785"/>
                <a:gridCol w="515224"/>
                <a:gridCol w="146108"/>
                <a:gridCol w="761301"/>
                <a:gridCol w="146108"/>
                <a:gridCol w="761301"/>
                <a:gridCol w="146108"/>
                <a:gridCol w="761301"/>
                <a:gridCol w="146108"/>
                <a:gridCol w="761301"/>
                <a:gridCol w="146108"/>
                <a:gridCol w="761301"/>
                <a:gridCol w="146108"/>
                <a:gridCol w="761301"/>
              </a:tblGrid>
              <a:tr h="308919">
                <a:tc>
                  <a:txBody>
                    <a:bodyPr/>
                    <a:lstStyle/>
                    <a:p>
                      <a:pPr algn="l" fontAlgn="ctr"/>
                      <a:r>
                        <a:rPr lang="en-US" sz="1100" b="1" i="0" u="sng" strike="noStrike" dirty="0">
                          <a:solidFill>
                            <a:srgbClr val="000000"/>
                          </a:solidFill>
                          <a:effectLst/>
                          <a:latin typeface="Arial"/>
                        </a:rPr>
                        <a:t>SHUSA</a:t>
                      </a:r>
                    </a:p>
                  </a:txBody>
                  <a:tcPr marL="7723" marR="7723" marT="772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FFFFFF"/>
                          </a:solidFill>
                          <a:effectLst/>
                          <a:latin typeface="Arial"/>
                        </a:rPr>
                        <a:t>Planned Capital Hold</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ctr"/>
                      <a:endParaRPr lang="en-US" sz="900" b="0" i="0" u="none" strike="noStrike">
                        <a:solidFill>
                          <a:srgbClr val="000000"/>
                        </a:solidFill>
                        <a:effectLst/>
                        <a:latin typeface="Arial"/>
                      </a:endParaRP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1" i="1" u="none" strike="noStrike">
                          <a:solidFill>
                            <a:srgbClr val="FFFFFF"/>
                          </a:solidFill>
                          <a:effectLst/>
                          <a:latin typeface="Arial"/>
                        </a:rPr>
                        <a:t>vs. Target</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endParaRPr lang="en-US" sz="900" b="0" i="0" u="none" strike="noStrike">
                        <a:solidFill>
                          <a:srgbClr val="000000"/>
                        </a:solidFill>
                        <a:effectLst/>
                        <a:latin typeface="Arial"/>
                      </a:endParaRP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FFFFFF"/>
                          </a:solidFill>
                          <a:effectLst/>
                          <a:latin typeface="Arial"/>
                        </a:rPr>
                        <a:t>12/31/15</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endParaRPr lang="en-US" sz="900" b="0" i="0" u="none" strike="noStrike">
                        <a:solidFill>
                          <a:srgbClr val="000000"/>
                        </a:solidFill>
                        <a:effectLst/>
                        <a:latin typeface="Arial"/>
                      </a:endParaRP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FFFFFF"/>
                          </a:solidFill>
                          <a:effectLst/>
                          <a:latin typeface="Arial"/>
                        </a:rPr>
                        <a:t>11/30/15</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9694"/>
                    </a:solidFill>
                  </a:tcPr>
                </a:tc>
                <a:tc>
                  <a:txBody>
                    <a:bodyPr/>
                    <a:lstStyle/>
                    <a:p>
                      <a:pPr algn="l" fontAlgn="ctr"/>
                      <a:endParaRPr lang="en-US" sz="900" b="0" i="0" u="none" strike="noStrike">
                        <a:solidFill>
                          <a:srgbClr val="000000"/>
                        </a:solidFill>
                        <a:effectLst/>
                        <a:latin typeface="Arial"/>
                      </a:endParaRP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1" i="1" u="none" strike="noStrike">
                          <a:solidFill>
                            <a:srgbClr val="FFFFFF"/>
                          </a:solidFill>
                          <a:effectLst/>
                          <a:latin typeface="Arial"/>
                        </a:rPr>
                        <a:t>Monthly Change</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endParaRPr lang="en-US" sz="900" b="0" i="0" u="none" strike="noStrike">
                        <a:solidFill>
                          <a:srgbClr val="000000"/>
                        </a:solidFill>
                        <a:effectLst/>
                        <a:latin typeface="Arial"/>
                      </a:endParaRP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FFFFFF"/>
                          </a:solidFill>
                          <a:effectLst/>
                          <a:latin typeface="Arial"/>
                        </a:rPr>
                        <a:t>9/30/15</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9694"/>
                    </a:solidFill>
                  </a:tcPr>
                </a:tc>
                <a:tc>
                  <a:txBody>
                    <a:bodyPr/>
                    <a:lstStyle/>
                    <a:p>
                      <a:pPr algn="l" fontAlgn="ctr"/>
                      <a:endParaRPr lang="en-US" sz="900" b="0" i="0" u="none" strike="noStrike">
                        <a:solidFill>
                          <a:srgbClr val="000000"/>
                        </a:solidFill>
                        <a:effectLst/>
                        <a:latin typeface="Arial"/>
                      </a:endParaRP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1" i="1" u="none" strike="noStrike">
                          <a:solidFill>
                            <a:srgbClr val="FFFFFF"/>
                          </a:solidFill>
                          <a:effectLst/>
                          <a:latin typeface="Arial"/>
                        </a:rPr>
                        <a:t>3-Month Change</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endParaRPr lang="en-US" sz="900" b="0" i="0" u="none" strike="noStrike">
                        <a:solidFill>
                          <a:srgbClr val="000000"/>
                        </a:solidFill>
                        <a:effectLst/>
                        <a:latin typeface="Arial"/>
                      </a:endParaRP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FFFFFF"/>
                          </a:solidFill>
                          <a:effectLst/>
                          <a:latin typeface="Arial"/>
                        </a:rPr>
                        <a:t>12/31/14</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00797">
                <a:tc>
                  <a:txBody>
                    <a:bodyPr/>
                    <a:lstStyle/>
                    <a:p>
                      <a:pPr algn="l" fontAlgn="ctr"/>
                      <a:r>
                        <a:rPr lang="en-US" sz="1000" b="0" i="0" u="none" strike="noStrike" dirty="0">
                          <a:solidFill>
                            <a:srgbClr val="000000"/>
                          </a:solidFill>
                          <a:effectLst/>
                          <a:latin typeface="Arial"/>
                        </a:rPr>
                        <a:t>Common Equity Tier 1</a:t>
                      </a:r>
                    </a:p>
                  </a:txBody>
                  <a:tcPr marL="7723" marR="7723" marT="7723" marB="0" anchor="ctr">
                    <a:lnL>
                      <a:noFill/>
                    </a:lnL>
                    <a:lnR>
                      <a:noFill/>
                    </a:lnR>
                    <a:lnT>
                      <a:noFill/>
                    </a:lnT>
                    <a:lnB>
                      <a:noFill/>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11.00%</a:t>
                      </a:r>
                    </a:p>
                  </a:txBody>
                  <a:tcPr marL="7723" marR="7723" marT="772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a:noFill/>
                    </a:lnR>
                    <a:lnT>
                      <a:noFill/>
                    </a:lnT>
                    <a:lnB>
                      <a:noFill/>
                    </a:lnB>
                  </a:tcPr>
                </a:tc>
                <a:tc>
                  <a:txBody>
                    <a:bodyPr/>
                    <a:lstStyle/>
                    <a:p>
                      <a:pPr algn="ctr" fontAlgn="ctr"/>
                      <a:r>
                        <a:rPr lang="en-US" sz="1000" b="0" i="0" u="none" strike="noStrike">
                          <a:solidFill>
                            <a:srgbClr val="9C0006"/>
                          </a:solidFill>
                          <a:effectLst/>
                          <a:latin typeface="Arial" panose="020B0604020202020204" pitchFamily="34" charset="0"/>
                          <a:cs typeface="Arial" panose="020B0604020202020204" pitchFamily="34" charset="0"/>
                        </a:rPr>
                        <a:t>-0.12%</a:t>
                      </a:r>
                    </a:p>
                  </a:txBody>
                  <a:tcPr marL="7723" marR="7723" marT="772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10.88%</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dirty="0" smtClean="0">
                          <a:solidFill>
                            <a:srgbClr val="000000"/>
                          </a:solidFill>
                          <a:effectLst/>
                          <a:latin typeface="Arial" panose="020B0604020202020204" pitchFamily="34" charset="0"/>
                          <a:cs typeface="Arial" panose="020B0604020202020204" pitchFamily="34" charset="0"/>
                        </a:rPr>
                        <a:t>11.03%</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n-US" sz="1000" b="0" i="0" u="none" strike="noStrike">
                          <a:solidFill>
                            <a:srgbClr val="9C0006"/>
                          </a:solidFill>
                          <a:effectLst/>
                          <a:latin typeface="Arial" panose="020B0604020202020204" pitchFamily="34" charset="0"/>
                          <a:cs typeface="Arial" panose="020B0604020202020204" pitchFamily="34" charset="0"/>
                        </a:rPr>
                        <a:t>-0.15%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11.09%</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000" b="0" i="0" u="none" strike="noStrike">
                          <a:solidFill>
                            <a:srgbClr val="9C0006"/>
                          </a:solidFill>
                          <a:effectLst/>
                          <a:latin typeface="Arial" panose="020B0604020202020204" pitchFamily="34" charset="0"/>
                          <a:cs typeface="Arial" panose="020B0604020202020204" pitchFamily="34" charset="0"/>
                        </a:rPr>
                        <a:t>-0.21%</a:t>
                      </a:r>
                    </a:p>
                  </a:txBody>
                  <a:tcPr marL="7723" marR="7723" marT="772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sz="1000" b="0" i="0" u="none" strike="noStrike">
                          <a:solidFill>
                            <a:srgbClr val="000000"/>
                          </a:solidFill>
                          <a:effectLst/>
                          <a:latin typeface="Arial" panose="020B0604020202020204" pitchFamily="34" charset="0"/>
                          <a:cs typeface="Arial" panose="020B0604020202020204" pitchFamily="34" charset="0"/>
                        </a:rPr>
                        <a:t>11.05%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00797">
                <a:tc>
                  <a:txBody>
                    <a:bodyPr/>
                    <a:lstStyle/>
                    <a:p>
                      <a:pPr algn="l" fontAlgn="ctr"/>
                      <a:r>
                        <a:rPr lang="en-US" sz="1000" b="0" i="0" u="none" strike="noStrike">
                          <a:solidFill>
                            <a:srgbClr val="000000"/>
                          </a:solidFill>
                          <a:effectLst/>
                          <a:latin typeface="Arial"/>
                        </a:rPr>
                        <a:t>Tier 1 Capital</a:t>
                      </a:r>
                    </a:p>
                  </a:txBody>
                  <a:tcPr marL="7723" marR="7723" marT="7723" marB="0" anchor="ctr">
                    <a:lnL>
                      <a:noFill/>
                    </a:lnL>
                    <a:lnR>
                      <a:noFill/>
                    </a:lnR>
                    <a:lnT>
                      <a:noFill/>
                    </a:lnT>
                    <a:lnB>
                      <a:noFill/>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12.50%</a:t>
                      </a:r>
                    </a:p>
                  </a:txBody>
                  <a:tcPr marL="7723" marR="7723" marT="7723" marB="0" anchor="ctr">
                    <a:lnL>
                      <a:noFill/>
                    </a:lnL>
                    <a:lnR>
                      <a:noFill/>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a:noFill/>
                    </a:lnR>
                    <a:lnT>
                      <a:noFill/>
                    </a:lnT>
                    <a:lnB>
                      <a:noFill/>
                    </a:lnB>
                  </a:tcPr>
                </a:tc>
                <a:tc>
                  <a:txBody>
                    <a:bodyPr/>
                    <a:lstStyle/>
                    <a:p>
                      <a:pPr algn="ctr" fontAlgn="ctr"/>
                      <a:r>
                        <a:rPr lang="en-US" sz="1000" b="0" i="0" u="none" strike="noStrike" dirty="0">
                          <a:solidFill>
                            <a:srgbClr val="9C0006"/>
                          </a:solidFill>
                          <a:effectLst/>
                          <a:latin typeface="Arial" panose="020B0604020202020204" pitchFamily="34" charset="0"/>
                          <a:cs typeface="Arial" panose="020B0604020202020204" pitchFamily="34" charset="0"/>
                        </a:rPr>
                        <a:t>-0.37%</a:t>
                      </a:r>
                    </a:p>
                  </a:txBody>
                  <a:tcPr marL="7723" marR="7723" marT="7723" marB="0" anchor="ctr">
                    <a:lnL>
                      <a:noFill/>
                    </a:lnL>
                    <a:lnR>
                      <a:noFill/>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12.13%</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dirty="0" smtClean="0">
                          <a:solidFill>
                            <a:srgbClr val="000000"/>
                          </a:solidFill>
                          <a:effectLst/>
                          <a:latin typeface="Arial" panose="020B0604020202020204" pitchFamily="34" charset="0"/>
                          <a:cs typeface="Arial" panose="020B0604020202020204" pitchFamily="34" charset="0"/>
                        </a:rPr>
                        <a:t>12.26%</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n-US" sz="1000" b="0" i="0" u="none" strike="noStrike">
                          <a:solidFill>
                            <a:srgbClr val="9C0006"/>
                          </a:solidFill>
                          <a:effectLst/>
                          <a:latin typeface="Arial" panose="020B0604020202020204" pitchFamily="34" charset="0"/>
                          <a:cs typeface="Arial" panose="020B0604020202020204" pitchFamily="34" charset="0"/>
                        </a:rPr>
                        <a:t>-0.13%</a:t>
                      </a:r>
                    </a:p>
                  </a:txBody>
                  <a:tcPr marL="9525" marR="9525" marT="9525" marB="0" anchor="ctr">
                    <a:lnL>
                      <a:noFill/>
                    </a:lnL>
                    <a:lnR>
                      <a:noFill/>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12.35%</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000" b="0" i="0" u="none" strike="noStrike">
                          <a:solidFill>
                            <a:srgbClr val="9C0006"/>
                          </a:solidFill>
                          <a:effectLst/>
                          <a:latin typeface="Arial" panose="020B0604020202020204" pitchFamily="34" charset="0"/>
                          <a:cs typeface="Arial" panose="020B0604020202020204" pitchFamily="34" charset="0"/>
                        </a:rPr>
                        <a:t>-0.22%</a:t>
                      </a:r>
                    </a:p>
                  </a:txBody>
                  <a:tcPr marL="7723" marR="7723" marT="7723" marB="0" anchor="ctr">
                    <a:lnL>
                      <a:noFill/>
                    </a:lnL>
                    <a:lnR>
                      <a:noFill/>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sz="1000" b="0" i="0" u="none" strike="noStrike">
                          <a:solidFill>
                            <a:srgbClr val="000000"/>
                          </a:solidFill>
                          <a:effectLst/>
                          <a:latin typeface="Arial" panose="020B0604020202020204" pitchFamily="34" charset="0"/>
                          <a:cs typeface="Arial" panose="020B0604020202020204" pitchFamily="34" charset="0"/>
                        </a:rPr>
                        <a:t>12.10%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00797">
                <a:tc>
                  <a:txBody>
                    <a:bodyPr/>
                    <a:lstStyle/>
                    <a:p>
                      <a:pPr algn="l" fontAlgn="ctr"/>
                      <a:r>
                        <a:rPr lang="en-US" sz="1000" b="0" i="0" u="none" strike="noStrike">
                          <a:solidFill>
                            <a:srgbClr val="000000"/>
                          </a:solidFill>
                          <a:effectLst/>
                          <a:latin typeface="Arial"/>
                        </a:rPr>
                        <a:t>Total Capital</a:t>
                      </a:r>
                    </a:p>
                  </a:txBody>
                  <a:tcPr marL="7723" marR="7723" marT="7723" marB="0" anchor="ctr">
                    <a:lnL>
                      <a:noFill/>
                    </a:lnL>
                    <a:lnR>
                      <a:noFill/>
                    </a:lnR>
                    <a:lnT>
                      <a:noFill/>
                    </a:lnT>
                    <a:lnB>
                      <a:noFill/>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14.50%</a:t>
                      </a:r>
                    </a:p>
                  </a:txBody>
                  <a:tcPr marL="7723" marR="7723" marT="7723" marB="0" anchor="ctr">
                    <a:lnL>
                      <a:noFill/>
                    </a:lnL>
                    <a:lnR>
                      <a:noFill/>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a:noFill/>
                    </a:lnR>
                    <a:lnT>
                      <a:noFill/>
                    </a:lnT>
                    <a:lnB>
                      <a:noFill/>
                    </a:lnB>
                  </a:tcPr>
                </a:tc>
                <a:tc>
                  <a:txBody>
                    <a:bodyPr/>
                    <a:lstStyle/>
                    <a:p>
                      <a:pPr algn="ctr" fontAlgn="ctr"/>
                      <a:r>
                        <a:rPr lang="en-US" sz="1000" b="0" i="0" u="none" strike="noStrike" dirty="0">
                          <a:solidFill>
                            <a:srgbClr val="9C0006"/>
                          </a:solidFill>
                          <a:effectLst/>
                          <a:latin typeface="Arial" panose="020B0604020202020204" pitchFamily="34" charset="0"/>
                          <a:cs typeface="Arial" panose="020B0604020202020204" pitchFamily="34" charset="0"/>
                        </a:rPr>
                        <a:t>-0.47%</a:t>
                      </a:r>
                    </a:p>
                  </a:txBody>
                  <a:tcPr marL="7723" marR="7723" marT="7723" marB="0" anchor="ctr">
                    <a:lnL>
                      <a:noFill/>
                    </a:lnL>
                    <a:lnR>
                      <a:noFill/>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14.03%</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dirty="0" smtClean="0">
                          <a:solidFill>
                            <a:srgbClr val="000000"/>
                          </a:solidFill>
                          <a:effectLst/>
                          <a:latin typeface="Arial" panose="020B0604020202020204" pitchFamily="34" charset="0"/>
                          <a:cs typeface="Arial" panose="020B0604020202020204" pitchFamily="34" charset="0"/>
                        </a:rPr>
                        <a:t>14.16%</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n-US" sz="1000" b="0" i="0" u="none" strike="noStrike">
                          <a:solidFill>
                            <a:srgbClr val="9C0006"/>
                          </a:solidFill>
                          <a:effectLst/>
                          <a:latin typeface="Arial" panose="020B0604020202020204" pitchFamily="34" charset="0"/>
                          <a:cs typeface="Arial" panose="020B0604020202020204" pitchFamily="34" charset="0"/>
                        </a:rPr>
                        <a:t>-0.13%</a:t>
                      </a:r>
                    </a:p>
                  </a:txBody>
                  <a:tcPr marL="9525" marR="9525" marT="9525" marB="0" anchor="ctr">
                    <a:lnL>
                      <a:noFill/>
                    </a:lnL>
                    <a:lnR>
                      <a:noFill/>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14.25%</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000" b="0" i="0" u="none" strike="noStrike">
                          <a:solidFill>
                            <a:srgbClr val="9C0006"/>
                          </a:solidFill>
                          <a:effectLst/>
                          <a:latin typeface="Arial" panose="020B0604020202020204" pitchFamily="34" charset="0"/>
                          <a:cs typeface="Arial" panose="020B0604020202020204" pitchFamily="34" charset="0"/>
                        </a:rPr>
                        <a:t>-0.22%</a:t>
                      </a:r>
                    </a:p>
                  </a:txBody>
                  <a:tcPr marL="7723" marR="7723" marT="7723" marB="0" anchor="ctr">
                    <a:lnL>
                      <a:noFill/>
                    </a:lnL>
                    <a:lnR>
                      <a:noFill/>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sz="1000" b="0" i="0" u="none" strike="noStrike">
                          <a:solidFill>
                            <a:srgbClr val="000000"/>
                          </a:solidFill>
                          <a:effectLst/>
                          <a:latin typeface="Arial" panose="020B0604020202020204" pitchFamily="34" charset="0"/>
                          <a:cs typeface="Arial" panose="020B0604020202020204" pitchFamily="34" charset="0"/>
                        </a:rPr>
                        <a:t>14.17%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00797">
                <a:tc>
                  <a:txBody>
                    <a:bodyPr/>
                    <a:lstStyle/>
                    <a:p>
                      <a:pPr algn="l" fontAlgn="ctr"/>
                      <a:r>
                        <a:rPr lang="en-US" sz="1000" b="0" i="0" u="none" strike="noStrike">
                          <a:solidFill>
                            <a:srgbClr val="000000"/>
                          </a:solidFill>
                          <a:effectLst/>
                          <a:latin typeface="Arial"/>
                        </a:rPr>
                        <a:t>Tier 1 Leverage</a:t>
                      </a:r>
                    </a:p>
                  </a:txBody>
                  <a:tcPr marL="7723" marR="7723" marT="7723" marB="0" anchor="ctr">
                    <a:lnL>
                      <a:noFill/>
                    </a:lnL>
                    <a:lnR>
                      <a:noFill/>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10.25%</a:t>
                      </a:r>
                    </a:p>
                  </a:txBody>
                  <a:tcPr marL="7723" marR="7723" marT="7723" marB="0" anchor="ctr">
                    <a:lnL>
                      <a:noFill/>
                    </a:lnL>
                    <a:lnR>
                      <a:noFill/>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a:noFill/>
                    </a:lnR>
                    <a:lnT>
                      <a:noFill/>
                    </a:lnT>
                    <a:lnB>
                      <a:noFill/>
                    </a:lnB>
                  </a:tcPr>
                </a:tc>
                <a:tc>
                  <a:txBody>
                    <a:bodyPr/>
                    <a:lstStyle/>
                    <a:p>
                      <a:pPr algn="ctr" fontAlgn="ctr"/>
                      <a:r>
                        <a:rPr lang="en-US" sz="1000" b="0" i="0" u="none" strike="noStrike">
                          <a:solidFill>
                            <a:srgbClr val="00B050"/>
                          </a:solidFill>
                          <a:effectLst/>
                          <a:latin typeface="Arial" panose="020B0604020202020204" pitchFamily="34" charset="0"/>
                          <a:cs typeface="Arial" panose="020B0604020202020204" pitchFamily="34" charset="0"/>
                        </a:rPr>
                        <a:t>0.56%</a:t>
                      </a:r>
                    </a:p>
                  </a:txBody>
                  <a:tcPr marL="7723" marR="7723" marT="7723" marB="0" anchor="ctr">
                    <a:lnL>
                      <a:noFill/>
                    </a:lnL>
                    <a:lnR>
                      <a:noFill/>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10.81%</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10.86%</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n-US" sz="1000" b="0" i="0" u="none" strike="noStrike" dirty="0">
                          <a:solidFill>
                            <a:srgbClr val="9C0006"/>
                          </a:solidFill>
                          <a:effectLst/>
                          <a:latin typeface="Arial" panose="020B0604020202020204" pitchFamily="34" charset="0"/>
                          <a:cs typeface="Arial" panose="020B0604020202020204" pitchFamily="34" charset="0"/>
                        </a:rPr>
                        <a:t>-0.05%</a:t>
                      </a:r>
                    </a:p>
                  </a:txBody>
                  <a:tcPr marL="9525" marR="9525" marT="9525" marB="0" anchor="ctr">
                    <a:lnL>
                      <a:noFill/>
                    </a:lnL>
                    <a:lnR>
                      <a:noFill/>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11.06%</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000" b="0" i="0" u="none" strike="noStrike" dirty="0">
                          <a:solidFill>
                            <a:srgbClr val="9C0006"/>
                          </a:solidFill>
                          <a:effectLst/>
                          <a:latin typeface="Arial" panose="020B0604020202020204" pitchFamily="34" charset="0"/>
                          <a:cs typeface="Arial" panose="020B0604020202020204" pitchFamily="34" charset="0"/>
                        </a:rPr>
                        <a:t>-0.25%</a:t>
                      </a:r>
                    </a:p>
                  </a:txBody>
                  <a:tcPr marL="7723" marR="7723" marT="7723" marB="0" anchor="ctr">
                    <a:lnL>
                      <a:noFill/>
                    </a:lnL>
                    <a:lnR>
                      <a:noFill/>
                    </a:lnR>
                    <a:lnT>
                      <a:noFill/>
                    </a:lnT>
                    <a:lnB>
                      <a:noFill/>
                    </a:lnB>
                  </a:tcPr>
                </a:tc>
                <a:tc>
                  <a:txBody>
                    <a:bodyPr/>
                    <a:lstStyle/>
                    <a:p>
                      <a:pPr algn="ctr"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sz="1000" b="0" i="0" u="none" strike="noStrike" dirty="0">
                          <a:solidFill>
                            <a:srgbClr val="000000"/>
                          </a:solidFill>
                          <a:effectLst/>
                          <a:latin typeface="Arial" panose="020B0604020202020204" pitchFamily="34" charset="0"/>
                          <a:cs typeface="Arial" panose="020B0604020202020204" pitchFamily="34" charset="0"/>
                        </a:rPr>
                        <a:t>11.79%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54459">
                <a:tc>
                  <a:txBody>
                    <a:bodyPr/>
                    <a:lstStyle/>
                    <a:p>
                      <a:pPr algn="l" fontAlgn="ctr"/>
                      <a:endParaRPr lang="en-US" sz="900" b="0" i="0" u="none" strike="noStrike">
                        <a:solidFill>
                          <a:srgbClr val="000000"/>
                        </a:solidFill>
                        <a:effectLst/>
                        <a:latin typeface="Arial"/>
                      </a:endParaRPr>
                    </a:p>
                  </a:txBody>
                  <a:tcPr marL="7723" marR="7723" marT="7723" marB="0" anchor="ctr">
                    <a:lnL>
                      <a:noFill/>
                    </a:lnL>
                    <a:lnR>
                      <a:noFill/>
                    </a:lnR>
                    <a:lnT>
                      <a:noFill/>
                    </a:lnT>
                    <a:lnB>
                      <a:noFill/>
                    </a:lnB>
                  </a:tcPr>
                </a:tc>
                <a:tc>
                  <a:txBody>
                    <a:bodyPr/>
                    <a:lstStyle/>
                    <a:p>
                      <a:pPr algn="l"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a:noFill/>
                    </a:lnR>
                    <a:lnT>
                      <a:noFill/>
                    </a:lnT>
                    <a:lnB>
                      <a:noFill/>
                    </a:lnB>
                  </a:tcPr>
                </a:tc>
                <a:tc>
                  <a:txBody>
                    <a:bodyPr/>
                    <a:lstStyle/>
                    <a:p>
                      <a:pPr algn="l"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a:noFill/>
                    </a:lnR>
                    <a:lnT>
                      <a:noFill/>
                    </a:lnT>
                    <a:lnB>
                      <a:noFill/>
                    </a:lnB>
                  </a:tcPr>
                </a:tc>
                <a:tc>
                  <a:txBody>
                    <a:bodyPr/>
                    <a:lstStyle/>
                    <a:p>
                      <a:pPr algn="l"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a:noFill/>
                    </a:lnR>
                    <a:lnT>
                      <a:noFill/>
                    </a:lnT>
                    <a:lnB>
                      <a:noFill/>
                    </a:lnB>
                  </a:tcPr>
                </a:tc>
                <a:tc>
                  <a:txBody>
                    <a:bodyPr/>
                    <a:lstStyle/>
                    <a:p>
                      <a:pPr algn="l"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a:noFill/>
                    </a:lnR>
                    <a:lnT>
                      <a:noFill/>
                    </a:lnT>
                    <a:lnB>
                      <a:noFill/>
                    </a:lnB>
                  </a:tcPr>
                </a:tc>
                <a:tc>
                  <a:txBody>
                    <a:bodyPr/>
                    <a:lstStyle/>
                    <a:p>
                      <a:pPr algn="l" fontAlgn="ct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a:noFill/>
                    </a:lnR>
                    <a:lnT>
                      <a:noFill/>
                    </a:lnT>
                    <a:lnB>
                      <a:noFill/>
                    </a:lnB>
                  </a:tcPr>
                </a:tc>
                <a:tc>
                  <a:txBody>
                    <a:bodyPr/>
                    <a:lstStyle/>
                    <a:p>
                      <a:pPr algn="l" fontAlgn="ct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a:noFill/>
                    </a:lnR>
                    <a:lnT>
                      <a:noFill/>
                    </a:lnT>
                    <a:lnB>
                      <a:noFill/>
                    </a:lnB>
                  </a:tcPr>
                </a:tc>
                <a:tc>
                  <a:txBody>
                    <a:bodyPr/>
                    <a:lstStyle/>
                    <a:p>
                      <a:pPr algn="l" fontAlgn="ct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a:noFill/>
                    </a:lnR>
                    <a:lnT>
                      <a:noFill/>
                    </a:lnT>
                    <a:lnB>
                      <a:noFill/>
                    </a:lnB>
                  </a:tcPr>
                </a:tc>
                <a:tc>
                  <a:txBody>
                    <a:bodyPr/>
                    <a:lstStyle/>
                    <a:p>
                      <a:pPr algn="l" fontAlgn="ct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8919">
                <a:tc>
                  <a:txBody>
                    <a:bodyPr/>
                    <a:lstStyle/>
                    <a:p>
                      <a:pPr algn="l" fontAlgn="ctr"/>
                      <a:r>
                        <a:rPr lang="en-US" sz="1100" b="1" i="0" u="sng" strike="noStrike">
                          <a:solidFill>
                            <a:srgbClr val="000000"/>
                          </a:solidFill>
                          <a:effectLst/>
                          <a:latin typeface="Arial"/>
                        </a:rPr>
                        <a:t>SBNA</a:t>
                      </a:r>
                    </a:p>
                  </a:txBody>
                  <a:tcPr marL="7723" marR="7723" marT="772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FFFFFF"/>
                          </a:solidFill>
                          <a:effectLst/>
                          <a:latin typeface="Arial" panose="020B0604020202020204" pitchFamily="34" charset="0"/>
                          <a:cs typeface="Arial" panose="020B0604020202020204" pitchFamily="34" charset="0"/>
                        </a:rPr>
                        <a:t>Planned Capital Hold</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ct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1" i="1" u="none" strike="noStrike" dirty="0">
                          <a:solidFill>
                            <a:srgbClr val="FFFFFF"/>
                          </a:solidFill>
                          <a:effectLst/>
                          <a:latin typeface="Arial" panose="020B0604020202020204" pitchFamily="34" charset="0"/>
                          <a:cs typeface="Arial" panose="020B0604020202020204" pitchFamily="34" charset="0"/>
                        </a:rPr>
                        <a:t>vs. Target</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FFFFFF"/>
                          </a:solidFill>
                          <a:effectLst/>
                          <a:latin typeface="Arial" panose="020B0604020202020204" pitchFamily="34" charset="0"/>
                          <a:cs typeface="Arial" panose="020B0604020202020204" pitchFamily="34" charset="0"/>
                        </a:rPr>
                        <a:t>12/31/15</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FFFFFF"/>
                          </a:solidFill>
                          <a:effectLst/>
                          <a:latin typeface="Arial" panose="020B0604020202020204" pitchFamily="34" charset="0"/>
                          <a:cs typeface="Arial" panose="020B0604020202020204" pitchFamily="34" charset="0"/>
                        </a:rPr>
                        <a:t>11/30/15</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9694"/>
                    </a:solidFill>
                  </a:tcPr>
                </a:tc>
                <a:tc>
                  <a:txBody>
                    <a:bodyPr/>
                    <a:lstStyle/>
                    <a:p>
                      <a:pPr algn="l"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1" i="1" u="none" strike="noStrike">
                          <a:solidFill>
                            <a:srgbClr val="FFFFFF"/>
                          </a:solidFill>
                          <a:effectLst/>
                          <a:latin typeface="Arial" panose="020B0604020202020204" pitchFamily="34" charset="0"/>
                          <a:cs typeface="Arial" panose="020B0604020202020204" pitchFamily="34" charset="0"/>
                        </a:rPr>
                        <a:t>Monthly Change</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FFFFFF"/>
                          </a:solidFill>
                          <a:effectLst/>
                          <a:latin typeface="Arial" panose="020B0604020202020204" pitchFamily="34" charset="0"/>
                          <a:cs typeface="Arial" panose="020B0604020202020204" pitchFamily="34" charset="0"/>
                        </a:rPr>
                        <a:t>9/30/15</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9694"/>
                    </a:solidFill>
                  </a:tcPr>
                </a:tc>
                <a:tc>
                  <a:txBody>
                    <a:bodyPr/>
                    <a:lstStyle/>
                    <a:p>
                      <a:pPr algn="l"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1" i="1" u="none" strike="noStrike">
                          <a:solidFill>
                            <a:srgbClr val="FFFFFF"/>
                          </a:solidFill>
                          <a:effectLst/>
                          <a:latin typeface="Arial" panose="020B0604020202020204" pitchFamily="34" charset="0"/>
                          <a:cs typeface="Arial" panose="020B0604020202020204" pitchFamily="34" charset="0"/>
                        </a:rPr>
                        <a:t>3-Month Change</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endParaRPr lang="en-US" sz="9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FFFFFF"/>
                          </a:solidFill>
                          <a:effectLst/>
                          <a:latin typeface="Arial" panose="020B0604020202020204" pitchFamily="34" charset="0"/>
                          <a:cs typeface="Arial" panose="020B0604020202020204" pitchFamily="34" charset="0"/>
                        </a:rPr>
                        <a:t>12/31/14</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00797">
                <a:tc>
                  <a:txBody>
                    <a:bodyPr/>
                    <a:lstStyle/>
                    <a:p>
                      <a:pPr algn="l" fontAlgn="ctr"/>
                      <a:r>
                        <a:rPr lang="en-US" sz="1000" b="0" i="0" u="none" strike="noStrike">
                          <a:solidFill>
                            <a:srgbClr val="000000"/>
                          </a:solidFill>
                          <a:effectLst/>
                          <a:latin typeface="Arial"/>
                        </a:rPr>
                        <a:t>Common Equity Tier 1</a:t>
                      </a:r>
                    </a:p>
                  </a:txBody>
                  <a:tcPr marL="7723" marR="7723" marT="7723" marB="0" anchor="ctr">
                    <a:lnL>
                      <a:noFill/>
                    </a:lnL>
                    <a:lnR>
                      <a:noFill/>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11.00%</a:t>
                      </a:r>
                    </a:p>
                  </a:txBody>
                  <a:tcPr marL="7723" marR="7723" marT="772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a:noFill/>
                    </a:lnR>
                    <a:lnT>
                      <a:noFill/>
                    </a:lnT>
                    <a:lnB>
                      <a:noFill/>
                    </a:lnB>
                  </a:tcPr>
                </a:tc>
                <a:tc>
                  <a:txBody>
                    <a:bodyPr/>
                    <a:lstStyle/>
                    <a:p>
                      <a:pPr algn="ctr" fontAlgn="ctr"/>
                      <a:r>
                        <a:rPr lang="en-US" sz="1000" b="0" i="0" u="none" strike="noStrike">
                          <a:solidFill>
                            <a:srgbClr val="00B050"/>
                          </a:solidFill>
                          <a:effectLst/>
                          <a:latin typeface="Arial" panose="020B0604020202020204" pitchFamily="34" charset="0"/>
                          <a:cs typeface="Arial" panose="020B0604020202020204" pitchFamily="34" charset="0"/>
                        </a:rPr>
                        <a:t>2.35%</a:t>
                      </a:r>
                    </a:p>
                  </a:txBody>
                  <a:tcPr marL="7723" marR="7723" marT="772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sz="1000" b="0" i="0" u="none" strike="noStrike">
                          <a:solidFill>
                            <a:srgbClr val="000000"/>
                          </a:solidFill>
                          <a:effectLst/>
                          <a:latin typeface="Arial" panose="020B0604020202020204" pitchFamily="34" charset="0"/>
                          <a:cs typeface="Arial" panose="020B0604020202020204" pitchFamily="34" charset="0"/>
                        </a:rPr>
                        <a:t>13.36%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13.29%</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n-US" sz="1000" b="0" i="0" u="none" strike="noStrike">
                          <a:solidFill>
                            <a:srgbClr val="00B050"/>
                          </a:solidFill>
                          <a:effectLst/>
                          <a:latin typeface="Arial" panose="020B0604020202020204" pitchFamily="34" charset="0"/>
                          <a:cs typeface="Arial" panose="020B0604020202020204" pitchFamily="34" charset="0"/>
                        </a:rPr>
                        <a:t>0.07%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13.43%</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000" b="0" i="0" u="none" strike="noStrike">
                          <a:solidFill>
                            <a:srgbClr val="9C0006"/>
                          </a:solidFill>
                          <a:effectLst/>
                          <a:latin typeface="Arial" panose="020B0604020202020204" pitchFamily="34" charset="0"/>
                          <a:cs typeface="Arial" panose="020B0604020202020204" pitchFamily="34" charset="0"/>
                        </a:rPr>
                        <a:t>-0.08%</a:t>
                      </a:r>
                    </a:p>
                  </a:txBody>
                  <a:tcPr marL="7723" marR="7723" marT="772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sz="1000" b="0" i="0" u="none" strike="noStrike" dirty="0">
                          <a:solidFill>
                            <a:srgbClr val="000000"/>
                          </a:solidFill>
                          <a:effectLst/>
                          <a:latin typeface="Arial" panose="020B0604020202020204" pitchFamily="34" charset="0"/>
                          <a:cs typeface="Arial" panose="020B0604020202020204" pitchFamily="34" charset="0"/>
                        </a:rPr>
                        <a:t>13.41%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00797">
                <a:tc>
                  <a:txBody>
                    <a:bodyPr/>
                    <a:lstStyle/>
                    <a:p>
                      <a:pPr algn="l" fontAlgn="ctr"/>
                      <a:r>
                        <a:rPr lang="en-US" sz="1000" b="0" i="0" u="none" strike="noStrike">
                          <a:solidFill>
                            <a:srgbClr val="000000"/>
                          </a:solidFill>
                          <a:effectLst/>
                          <a:latin typeface="Arial"/>
                        </a:rPr>
                        <a:t>Tier 1 Capital</a:t>
                      </a:r>
                    </a:p>
                  </a:txBody>
                  <a:tcPr marL="7723" marR="7723" marT="7723" marB="0" anchor="ctr">
                    <a:lnL>
                      <a:noFill/>
                    </a:lnL>
                    <a:lnR>
                      <a:noFill/>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12.50%</a:t>
                      </a:r>
                    </a:p>
                  </a:txBody>
                  <a:tcPr marL="7723" marR="7723" marT="7723" marB="0" anchor="ctr">
                    <a:lnL>
                      <a:noFill/>
                    </a:lnL>
                    <a:lnR>
                      <a:noFill/>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a:noFill/>
                    </a:lnR>
                    <a:lnT>
                      <a:noFill/>
                    </a:lnT>
                    <a:lnB>
                      <a:noFill/>
                    </a:lnB>
                  </a:tcPr>
                </a:tc>
                <a:tc>
                  <a:txBody>
                    <a:bodyPr/>
                    <a:lstStyle/>
                    <a:p>
                      <a:pPr algn="ctr" fontAlgn="ctr"/>
                      <a:r>
                        <a:rPr lang="en-US" sz="1000" b="0" i="0" u="none" strike="noStrike" dirty="0">
                          <a:solidFill>
                            <a:srgbClr val="00B050"/>
                          </a:solidFill>
                          <a:effectLst/>
                          <a:latin typeface="Arial" panose="020B0604020202020204" pitchFamily="34" charset="0"/>
                          <a:cs typeface="Arial" panose="020B0604020202020204" pitchFamily="34" charset="0"/>
                        </a:rPr>
                        <a:t>0.85%</a:t>
                      </a:r>
                    </a:p>
                  </a:txBody>
                  <a:tcPr marL="7723" marR="7723" marT="7723" marB="0" anchor="ctr">
                    <a:lnL>
                      <a:noFill/>
                    </a:lnL>
                    <a:lnR>
                      <a:noFill/>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sz="1000" b="0" i="0" u="none" strike="noStrike">
                          <a:solidFill>
                            <a:srgbClr val="000000"/>
                          </a:solidFill>
                          <a:effectLst/>
                          <a:latin typeface="Arial" panose="020B0604020202020204" pitchFamily="34" charset="0"/>
                          <a:cs typeface="Arial" panose="020B0604020202020204" pitchFamily="34" charset="0"/>
                        </a:rPr>
                        <a:t>13.36%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13.29%</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n-US" sz="1000" b="0" i="0" u="none" strike="noStrike">
                          <a:solidFill>
                            <a:srgbClr val="00B050"/>
                          </a:solidFill>
                          <a:effectLst/>
                          <a:latin typeface="Arial" panose="020B0604020202020204" pitchFamily="34" charset="0"/>
                          <a:cs typeface="Arial" panose="020B0604020202020204" pitchFamily="34" charset="0"/>
                        </a:rPr>
                        <a:t>0.07%</a:t>
                      </a:r>
                    </a:p>
                  </a:txBody>
                  <a:tcPr marL="9525" marR="9525" marT="9525" marB="0" anchor="ctr">
                    <a:lnL>
                      <a:noFill/>
                    </a:lnL>
                    <a:lnR>
                      <a:noFill/>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13.43%</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000" b="0" i="0" u="none" strike="noStrike">
                          <a:solidFill>
                            <a:srgbClr val="9C0006"/>
                          </a:solidFill>
                          <a:effectLst/>
                          <a:latin typeface="Arial" panose="020B0604020202020204" pitchFamily="34" charset="0"/>
                          <a:cs typeface="Arial" panose="020B0604020202020204" pitchFamily="34" charset="0"/>
                        </a:rPr>
                        <a:t>-0.08%</a:t>
                      </a:r>
                    </a:p>
                  </a:txBody>
                  <a:tcPr marL="7723" marR="7723" marT="7723" marB="0" anchor="ctr">
                    <a:lnL>
                      <a:noFill/>
                    </a:lnL>
                    <a:lnR>
                      <a:noFill/>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sz="1000" b="0" i="0" u="none" strike="noStrike" dirty="0">
                          <a:solidFill>
                            <a:srgbClr val="000000"/>
                          </a:solidFill>
                          <a:effectLst/>
                          <a:latin typeface="Arial" panose="020B0604020202020204" pitchFamily="34" charset="0"/>
                          <a:cs typeface="Arial" panose="020B0604020202020204" pitchFamily="34" charset="0"/>
                        </a:rPr>
                        <a:t>13.41%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00797">
                <a:tc>
                  <a:txBody>
                    <a:bodyPr/>
                    <a:lstStyle/>
                    <a:p>
                      <a:pPr algn="l" fontAlgn="ctr"/>
                      <a:r>
                        <a:rPr lang="en-US" sz="1000" b="0" i="0" u="none" strike="noStrike">
                          <a:solidFill>
                            <a:srgbClr val="000000"/>
                          </a:solidFill>
                          <a:effectLst/>
                          <a:latin typeface="Arial"/>
                        </a:rPr>
                        <a:t>Total Capital</a:t>
                      </a:r>
                    </a:p>
                  </a:txBody>
                  <a:tcPr marL="7723" marR="7723" marT="7723" marB="0" anchor="ctr">
                    <a:lnL>
                      <a:noFill/>
                    </a:lnL>
                    <a:lnR>
                      <a:noFill/>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14.30%</a:t>
                      </a:r>
                    </a:p>
                  </a:txBody>
                  <a:tcPr marL="7723" marR="7723" marT="7723" marB="0" anchor="ctr">
                    <a:lnL>
                      <a:noFill/>
                    </a:lnL>
                    <a:lnR>
                      <a:noFill/>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a:noFill/>
                    </a:lnR>
                    <a:lnT>
                      <a:noFill/>
                    </a:lnT>
                    <a:lnB>
                      <a:noFill/>
                    </a:lnB>
                  </a:tcPr>
                </a:tc>
                <a:tc>
                  <a:txBody>
                    <a:bodyPr/>
                    <a:lstStyle/>
                    <a:p>
                      <a:pPr algn="ctr" fontAlgn="ctr"/>
                      <a:r>
                        <a:rPr lang="en-US" sz="1000" b="0" i="0" u="none" strike="noStrike">
                          <a:solidFill>
                            <a:srgbClr val="00B050"/>
                          </a:solidFill>
                          <a:effectLst/>
                          <a:latin typeface="Arial" panose="020B0604020202020204" pitchFamily="34" charset="0"/>
                          <a:cs typeface="Arial" panose="020B0604020202020204" pitchFamily="34" charset="0"/>
                        </a:rPr>
                        <a:t>0.32%</a:t>
                      </a:r>
                    </a:p>
                  </a:txBody>
                  <a:tcPr marL="7723" marR="7723" marT="7723" marB="0" anchor="ctr">
                    <a:lnL>
                      <a:noFill/>
                    </a:lnL>
                    <a:lnR>
                      <a:noFill/>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sz="1000" b="0" i="0" u="none" strike="noStrike">
                          <a:solidFill>
                            <a:srgbClr val="000000"/>
                          </a:solidFill>
                          <a:effectLst/>
                          <a:latin typeface="Arial" panose="020B0604020202020204" pitchFamily="34" charset="0"/>
                          <a:cs typeface="Arial" panose="020B0604020202020204" pitchFamily="34" charset="0"/>
                        </a:rPr>
                        <a:t>14.63%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14.55%</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n-US" sz="1000" b="0" i="0" u="none" strike="noStrike">
                          <a:solidFill>
                            <a:srgbClr val="00B050"/>
                          </a:solidFill>
                          <a:effectLst/>
                          <a:latin typeface="Arial" panose="020B0604020202020204" pitchFamily="34" charset="0"/>
                          <a:cs typeface="Arial" panose="020B0604020202020204" pitchFamily="34" charset="0"/>
                        </a:rPr>
                        <a:t>0.08%</a:t>
                      </a:r>
                    </a:p>
                  </a:txBody>
                  <a:tcPr marL="9525" marR="9525" marT="9525" marB="0" anchor="ctr">
                    <a:lnL>
                      <a:noFill/>
                    </a:lnL>
                    <a:lnR>
                      <a:noFill/>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14.69%</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000" b="0" i="0" u="none" strike="noStrike">
                          <a:solidFill>
                            <a:srgbClr val="9C0006"/>
                          </a:solidFill>
                          <a:effectLst/>
                          <a:latin typeface="Arial" panose="020B0604020202020204" pitchFamily="34" charset="0"/>
                          <a:cs typeface="Arial" panose="020B0604020202020204" pitchFamily="34" charset="0"/>
                        </a:rPr>
                        <a:t>-0.07%</a:t>
                      </a:r>
                    </a:p>
                  </a:txBody>
                  <a:tcPr marL="7723" marR="7723" marT="7723" marB="0" anchor="ctr">
                    <a:lnL>
                      <a:noFill/>
                    </a:lnL>
                    <a:lnR>
                      <a:noFill/>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sz="1000" b="0" i="0" u="none" strike="noStrike" dirty="0">
                          <a:solidFill>
                            <a:srgbClr val="000000"/>
                          </a:solidFill>
                          <a:effectLst/>
                          <a:latin typeface="Arial" panose="020B0604020202020204" pitchFamily="34" charset="0"/>
                          <a:cs typeface="Arial" panose="020B0604020202020204" pitchFamily="34" charset="0"/>
                        </a:rPr>
                        <a:t>14.89%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00797">
                <a:tc>
                  <a:txBody>
                    <a:bodyPr/>
                    <a:lstStyle/>
                    <a:p>
                      <a:pPr algn="l" fontAlgn="ctr"/>
                      <a:r>
                        <a:rPr lang="en-US" sz="1000" b="0" i="0" u="none" strike="noStrike">
                          <a:solidFill>
                            <a:srgbClr val="000000"/>
                          </a:solidFill>
                          <a:effectLst/>
                          <a:latin typeface="Arial"/>
                        </a:rPr>
                        <a:t>Tier 1 Leverage</a:t>
                      </a:r>
                    </a:p>
                  </a:txBody>
                  <a:tcPr marL="7723" marR="7723" marT="7723" marB="0" anchor="ctr">
                    <a:lnL>
                      <a:noFill/>
                    </a:lnL>
                    <a:lnR>
                      <a:noFill/>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9.95%</a:t>
                      </a:r>
                    </a:p>
                  </a:txBody>
                  <a:tcPr marL="7723" marR="7723" marT="7723" marB="0" anchor="ctr">
                    <a:lnL>
                      <a:noFill/>
                    </a:lnL>
                    <a:lnR>
                      <a:noFill/>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a:noFill/>
                    </a:lnR>
                    <a:lnT>
                      <a:noFill/>
                    </a:lnT>
                    <a:lnB>
                      <a:noFill/>
                    </a:lnB>
                  </a:tcPr>
                </a:tc>
                <a:tc>
                  <a:txBody>
                    <a:bodyPr/>
                    <a:lstStyle/>
                    <a:p>
                      <a:pPr algn="ctr" fontAlgn="ctr"/>
                      <a:r>
                        <a:rPr lang="en-US" sz="1000" b="0" i="0" u="none" strike="noStrike">
                          <a:solidFill>
                            <a:srgbClr val="00B050"/>
                          </a:solidFill>
                          <a:effectLst/>
                          <a:latin typeface="Arial" panose="020B0604020202020204" pitchFamily="34" charset="0"/>
                          <a:cs typeface="Arial" panose="020B0604020202020204" pitchFamily="34" charset="0"/>
                        </a:rPr>
                        <a:t>1.31%</a:t>
                      </a:r>
                    </a:p>
                  </a:txBody>
                  <a:tcPr marL="7723" marR="7723" marT="7723" marB="0" anchor="ctr">
                    <a:lnL>
                      <a:noFill/>
                    </a:lnL>
                    <a:lnR>
                      <a:noFill/>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sz="1000" b="0" i="0" u="none" strike="noStrike" dirty="0">
                          <a:solidFill>
                            <a:srgbClr val="000000"/>
                          </a:solidFill>
                          <a:effectLst/>
                          <a:latin typeface="Arial" panose="020B0604020202020204" pitchFamily="34" charset="0"/>
                          <a:cs typeface="Arial" panose="020B0604020202020204" pitchFamily="34" charset="0"/>
                        </a:rPr>
                        <a:t>11.26%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11.29%</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n-US" sz="1000" b="0" i="0" u="none" strike="noStrike" dirty="0">
                          <a:solidFill>
                            <a:srgbClr val="9C0006"/>
                          </a:solidFill>
                          <a:effectLst/>
                          <a:latin typeface="Arial" panose="020B0604020202020204" pitchFamily="34" charset="0"/>
                          <a:cs typeface="Arial" panose="020B0604020202020204" pitchFamily="34" charset="0"/>
                        </a:rPr>
                        <a:t>-0.03%</a:t>
                      </a:r>
                    </a:p>
                  </a:txBody>
                  <a:tcPr marL="9525" marR="9525" marT="9525" marB="0" anchor="ctr">
                    <a:lnL>
                      <a:noFill/>
                    </a:lnL>
                    <a:lnR>
                      <a:noFill/>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11.50%</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000" b="0" i="0" u="none" strike="noStrike">
                          <a:solidFill>
                            <a:srgbClr val="9C0006"/>
                          </a:solidFill>
                          <a:effectLst/>
                          <a:latin typeface="Arial" panose="020B0604020202020204" pitchFamily="34" charset="0"/>
                          <a:cs typeface="Arial" panose="020B0604020202020204" pitchFamily="34" charset="0"/>
                        </a:rPr>
                        <a:t>-0.24%</a:t>
                      </a:r>
                    </a:p>
                  </a:txBody>
                  <a:tcPr marL="7723" marR="7723" marT="7723" marB="0" anchor="ctr">
                    <a:lnL>
                      <a:noFill/>
                    </a:lnL>
                    <a:lnR>
                      <a:noFill/>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723" marR="7723" marT="772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sz="1000" b="0" i="0" u="none" strike="noStrike" dirty="0">
                          <a:solidFill>
                            <a:srgbClr val="000000"/>
                          </a:solidFill>
                          <a:effectLst/>
                          <a:latin typeface="Arial" panose="020B0604020202020204" pitchFamily="34" charset="0"/>
                          <a:cs typeface="Arial" panose="020B0604020202020204" pitchFamily="34" charset="0"/>
                        </a:rPr>
                        <a:t>12.76%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46736">
                <a:tc>
                  <a:txBody>
                    <a:bodyPr/>
                    <a:lstStyle/>
                    <a:p>
                      <a:pPr algn="l" fontAlgn="ctr"/>
                      <a:endParaRPr lang="en-US" sz="900" b="0" i="0" u="none" strike="noStrike">
                        <a:solidFill>
                          <a:srgbClr val="000000"/>
                        </a:solidFill>
                        <a:effectLst/>
                        <a:latin typeface="Arial"/>
                      </a:endParaRPr>
                    </a:p>
                  </a:txBody>
                  <a:tcPr marL="7723" marR="7723" marT="7723" marB="0" anchor="ctr">
                    <a:lnL>
                      <a:noFill/>
                    </a:lnL>
                    <a:lnR>
                      <a:noFill/>
                    </a:lnR>
                    <a:lnT>
                      <a:noFill/>
                    </a:lnT>
                    <a:lnB>
                      <a:noFill/>
                    </a:lnB>
                  </a:tcPr>
                </a:tc>
                <a:tc>
                  <a:txBody>
                    <a:bodyPr/>
                    <a:lstStyle/>
                    <a:p>
                      <a:pPr algn="l" fontAlgn="ctr"/>
                      <a:endParaRPr lang="en-US" sz="900" b="0" i="0" u="none" strike="noStrike">
                        <a:solidFill>
                          <a:srgbClr val="000000"/>
                        </a:solidFill>
                        <a:effectLst/>
                        <a:latin typeface="Arial"/>
                      </a:endParaRPr>
                    </a:p>
                  </a:txBody>
                  <a:tcPr marL="7723" marR="7723" marT="772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en-US" sz="900" b="0" i="0" u="none" strike="noStrike">
                        <a:solidFill>
                          <a:srgbClr val="000000"/>
                        </a:solidFill>
                        <a:effectLst/>
                        <a:latin typeface="Arial"/>
                      </a:endParaRPr>
                    </a:p>
                  </a:txBody>
                  <a:tcPr marL="7723" marR="7723" marT="7723" marB="0" anchor="ctr">
                    <a:lnL>
                      <a:noFill/>
                    </a:lnL>
                    <a:lnR>
                      <a:noFill/>
                    </a:lnR>
                    <a:lnT>
                      <a:noFill/>
                    </a:lnT>
                    <a:lnB>
                      <a:noFill/>
                    </a:lnB>
                  </a:tcPr>
                </a:tc>
                <a:tc>
                  <a:txBody>
                    <a:bodyPr/>
                    <a:lstStyle/>
                    <a:p>
                      <a:pPr algn="l" fontAlgn="ctr"/>
                      <a:endParaRPr lang="en-US" sz="900" b="0" i="0" u="none" strike="noStrike">
                        <a:solidFill>
                          <a:srgbClr val="000000"/>
                        </a:solidFill>
                        <a:effectLst/>
                        <a:latin typeface="Arial"/>
                      </a:endParaRPr>
                    </a:p>
                  </a:txBody>
                  <a:tcPr marL="7723" marR="7723" marT="772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en-US" sz="900" b="0" i="0" u="none" strike="noStrike">
                        <a:solidFill>
                          <a:srgbClr val="000000"/>
                        </a:solidFill>
                        <a:effectLst/>
                        <a:latin typeface="Arial"/>
                      </a:endParaRPr>
                    </a:p>
                  </a:txBody>
                  <a:tcPr marL="7723" marR="7723" marT="7723" marB="0" anchor="ctr">
                    <a:lnL>
                      <a:noFill/>
                    </a:lnL>
                    <a:lnR>
                      <a:noFill/>
                    </a:lnR>
                    <a:lnT>
                      <a:noFill/>
                    </a:lnT>
                    <a:lnB>
                      <a:noFill/>
                    </a:lnB>
                  </a:tcPr>
                </a:tc>
                <a:tc>
                  <a:txBody>
                    <a:bodyPr/>
                    <a:lstStyle/>
                    <a:p>
                      <a:pPr algn="l" fontAlgn="ctr"/>
                      <a:endParaRPr lang="en-US" sz="900" b="0" i="0" u="none" strike="noStrike">
                        <a:solidFill>
                          <a:srgbClr val="000000"/>
                        </a:solidFill>
                        <a:effectLst/>
                        <a:latin typeface="Arial"/>
                      </a:endParaRPr>
                    </a:p>
                  </a:txBody>
                  <a:tcPr marL="7723" marR="7723" marT="772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900" b="0" i="0" u="none" strike="noStrike">
                        <a:solidFill>
                          <a:srgbClr val="000000"/>
                        </a:solidFill>
                        <a:effectLst/>
                        <a:latin typeface="Arial"/>
                      </a:endParaRPr>
                    </a:p>
                  </a:txBody>
                  <a:tcPr marL="7723" marR="7723" marT="7723" marB="0" anchor="ctr">
                    <a:lnL>
                      <a:noFill/>
                    </a:lnL>
                    <a:lnR>
                      <a:noFill/>
                    </a:lnR>
                    <a:lnT>
                      <a:noFill/>
                    </a:lnT>
                    <a:lnB>
                      <a:noFill/>
                    </a:lnB>
                  </a:tcPr>
                </a:tc>
                <a:tc>
                  <a:txBody>
                    <a:bodyPr/>
                    <a:lstStyle/>
                    <a:p>
                      <a:pPr algn="l" fontAlgn="ctr"/>
                      <a:endParaRPr lang="en-US" sz="900" b="0" i="0" u="none" strike="noStrike">
                        <a:solidFill>
                          <a:srgbClr val="000000"/>
                        </a:solidFill>
                        <a:effectLst/>
                        <a:latin typeface="Arial"/>
                      </a:endParaRPr>
                    </a:p>
                  </a:txBody>
                  <a:tcPr marL="7723" marR="7723" marT="772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900" b="0" i="0" u="none" strike="noStrike">
                        <a:solidFill>
                          <a:srgbClr val="000000"/>
                        </a:solidFill>
                        <a:effectLst/>
                        <a:latin typeface="Arial"/>
                      </a:endParaRPr>
                    </a:p>
                  </a:txBody>
                  <a:tcPr marL="7723" marR="7723" marT="7723" marB="0" anchor="ctr">
                    <a:lnL>
                      <a:noFill/>
                    </a:lnL>
                    <a:lnR>
                      <a:noFill/>
                    </a:lnR>
                    <a:lnT>
                      <a:noFill/>
                    </a:lnT>
                    <a:lnB>
                      <a:noFill/>
                    </a:lnB>
                  </a:tcPr>
                </a:tc>
                <a:tc>
                  <a:txBody>
                    <a:bodyPr/>
                    <a:lstStyle/>
                    <a:p>
                      <a:pPr algn="l" fontAlgn="ctr"/>
                      <a:endParaRPr lang="en-US" sz="900" b="0" i="0" u="none" strike="noStrike">
                        <a:solidFill>
                          <a:srgbClr val="000000"/>
                        </a:solidFill>
                        <a:effectLst/>
                        <a:latin typeface="Arial"/>
                      </a:endParaRPr>
                    </a:p>
                  </a:txBody>
                  <a:tcPr marL="7723" marR="7723" marT="772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en-US" sz="900" b="0" i="0" u="none" strike="noStrike">
                        <a:solidFill>
                          <a:srgbClr val="000000"/>
                        </a:solidFill>
                        <a:effectLst/>
                        <a:latin typeface="Arial"/>
                      </a:endParaRPr>
                    </a:p>
                  </a:txBody>
                  <a:tcPr marL="7723" marR="7723" marT="7723" marB="0" anchor="ctr">
                    <a:lnL>
                      <a:noFill/>
                    </a:lnL>
                    <a:lnR>
                      <a:noFill/>
                    </a:lnR>
                    <a:lnT>
                      <a:noFill/>
                    </a:lnT>
                    <a:lnB>
                      <a:noFill/>
                    </a:lnB>
                  </a:tcPr>
                </a:tc>
                <a:tc>
                  <a:txBody>
                    <a:bodyPr/>
                    <a:lstStyle/>
                    <a:p>
                      <a:pPr algn="l" fontAlgn="ctr"/>
                      <a:endParaRPr lang="en-US" sz="900" b="0" i="0" u="none" strike="noStrike">
                        <a:solidFill>
                          <a:srgbClr val="000000"/>
                        </a:solidFill>
                        <a:effectLst/>
                        <a:latin typeface="Arial"/>
                      </a:endParaRPr>
                    </a:p>
                  </a:txBody>
                  <a:tcPr marL="7723" marR="7723" marT="772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900" b="0" i="0" u="none" strike="noStrike">
                        <a:solidFill>
                          <a:srgbClr val="000000"/>
                        </a:solidFill>
                        <a:effectLst/>
                        <a:latin typeface="Arial"/>
                      </a:endParaRPr>
                    </a:p>
                  </a:txBody>
                  <a:tcPr marL="7723" marR="7723" marT="7723" marB="0" anchor="ctr">
                    <a:lnL>
                      <a:noFill/>
                    </a:lnL>
                    <a:lnR>
                      <a:noFill/>
                    </a:lnR>
                    <a:lnT>
                      <a:noFill/>
                    </a:lnT>
                    <a:lnB>
                      <a:noFill/>
                    </a:lnB>
                  </a:tcPr>
                </a:tc>
                <a:tc>
                  <a:txBody>
                    <a:bodyPr/>
                    <a:lstStyle/>
                    <a:p>
                      <a:pPr algn="l" fontAlgn="ctr"/>
                      <a:endParaRPr lang="en-US" sz="900" b="0" i="0" u="none" strike="noStrike">
                        <a:solidFill>
                          <a:srgbClr val="000000"/>
                        </a:solidFill>
                        <a:effectLst/>
                        <a:latin typeface="Arial"/>
                      </a:endParaRPr>
                    </a:p>
                  </a:txBody>
                  <a:tcPr marL="7723" marR="7723" marT="772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en-US" sz="900" b="0" i="0" u="none" strike="noStrike">
                        <a:solidFill>
                          <a:srgbClr val="000000"/>
                        </a:solidFill>
                        <a:effectLst/>
                        <a:latin typeface="Arial"/>
                      </a:endParaRPr>
                    </a:p>
                  </a:txBody>
                  <a:tcPr marL="7723" marR="7723" marT="7723" marB="0" anchor="ctr">
                    <a:lnL>
                      <a:noFill/>
                    </a:lnL>
                    <a:lnR>
                      <a:noFill/>
                    </a:lnR>
                    <a:lnT>
                      <a:noFill/>
                    </a:lnT>
                    <a:lnB>
                      <a:noFill/>
                    </a:lnB>
                  </a:tcPr>
                </a:tc>
                <a:tc>
                  <a:txBody>
                    <a:bodyPr/>
                    <a:lstStyle/>
                    <a:p>
                      <a:pPr algn="l" fontAlgn="ctr"/>
                      <a:endParaRPr lang="en-US" sz="900" b="0" i="0" u="none" strike="noStrike" dirty="0">
                        <a:solidFill>
                          <a:srgbClr val="000000"/>
                        </a:solidFill>
                        <a:effectLst/>
                        <a:latin typeface="Arial"/>
                      </a:endParaRPr>
                    </a:p>
                  </a:txBody>
                  <a:tcPr marL="7723" marR="7723" marT="772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8919">
                <a:tc>
                  <a:txBody>
                    <a:bodyPr/>
                    <a:lstStyle/>
                    <a:p>
                      <a:pPr algn="l" fontAlgn="ctr"/>
                      <a:r>
                        <a:rPr lang="en-US" sz="1100" b="1" i="0" u="sng" strike="noStrike">
                          <a:solidFill>
                            <a:srgbClr val="000000"/>
                          </a:solidFill>
                          <a:effectLst/>
                          <a:latin typeface="Arial"/>
                        </a:rPr>
                        <a:t>SCUSA</a:t>
                      </a:r>
                    </a:p>
                  </a:txBody>
                  <a:tcPr marL="7723" marR="7723" marT="772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FFFFFF"/>
                          </a:solidFill>
                          <a:effectLst/>
                          <a:latin typeface="Arial"/>
                        </a:rPr>
                        <a:t>Planned Capital Hold</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ctr"/>
                      <a:endParaRPr lang="en-US" sz="900" b="0" i="0" u="none" strike="noStrike">
                        <a:solidFill>
                          <a:srgbClr val="000000"/>
                        </a:solidFill>
                        <a:effectLst/>
                        <a:latin typeface="Arial"/>
                      </a:endParaRP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1" i="1" u="none" strike="noStrike">
                          <a:solidFill>
                            <a:srgbClr val="FFFFFF"/>
                          </a:solidFill>
                          <a:effectLst/>
                          <a:latin typeface="Arial"/>
                        </a:rPr>
                        <a:t>vs. Target</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endParaRPr lang="en-US" sz="900" b="0" i="0" u="none" strike="noStrike">
                        <a:solidFill>
                          <a:srgbClr val="000000"/>
                        </a:solidFill>
                        <a:effectLst/>
                        <a:latin typeface="Arial"/>
                      </a:endParaRP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FFFFFF"/>
                          </a:solidFill>
                          <a:effectLst/>
                          <a:latin typeface="Arial"/>
                        </a:rPr>
                        <a:t>12/31/15</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endParaRPr lang="en-US" sz="900" b="0" i="0" u="none" strike="noStrike">
                        <a:solidFill>
                          <a:srgbClr val="000000"/>
                        </a:solidFill>
                        <a:effectLst/>
                        <a:latin typeface="Arial"/>
                      </a:endParaRP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FFFFFF"/>
                          </a:solidFill>
                          <a:effectLst/>
                          <a:latin typeface="Arial"/>
                        </a:rPr>
                        <a:t>11/30/15</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9694"/>
                    </a:solidFill>
                  </a:tcPr>
                </a:tc>
                <a:tc>
                  <a:txBody>
                    <a:bodyPr/>
                    <a:lstStyle/>
                    <a:p>
                      <a:pPr algn="l" fontAlgn="ctr"/>
                      <a:endParaRPr lang="en-US" sz="900" b="0" i="0" u="none" strike="noStrike">
                        <a:solidFill>
                          <a:srgbClr val="000000"/>
                        </a:solidFill>
                        <a:effectLst/>
                        <a:latin typeface="Arial"/>
                      </a:endParaRP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1" i="1" u="none" strike="noStrike">
                          <a:solidFill>
                            <a:srgbClr val="FFFFFF"/>
                          </a:solidFill>
                          <a:effectLst/>
                          <a:latin typeface="Arial"/>
                        </a:rPr>
                        <a:t>Monthly Change</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endParaRPr lang="en-US" sz="900" b="0" i="0" u="none" strike="noStrike">
                        <a:solidFill>
                          <a:srgbClr val="000000"/>
                        </a:solidFill>
                        <a:effectLst/>
                        <a:latin typeface="Arial"/>
                      </a:endParaRP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FFFFFF"/>
                          </a:solidFill>
                          <a:effectLst/>
                          <a:latin typeface="Arial"/>
                        </a:rPr>
                        <a:t>9/30/15</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9694"/>
                    </a:solidFill>
                  </a:tcPr>
                </a:tc>
                <a:tc>
                  <a:txBody>
                    <a:bodyPr/>
                    <a:lstStyle/>
                    <a:p>
                      <a:pPr algn="l" fontAlgn="ctr"/>
                      <a:endParaRPr lang="en-US" sz="900" b="0" i="0" u="none" strike="noStrike">
                        <a:solidFill>
                          <a:srgbClr val="000000"/>
                        </a:solidFill>
                        <a:effectLst/>
                        <a:latin typeface="Arial"/>
                      </a:endParaRP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1" i="1" u="none" strike="noStrike">
                          <a:solidFill>
                            <a:srgbClr val="FFFFFF"/>
                          </a:solidFill>
                          <a:effectLst/>
                          <a:latin typeface="Arial"/>
                        </a:rPr>
                        <a:t>3-Month Change</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endParaRPr lang="en-US" sz="900" b="0" i="0" u="none" strike="noStrike">
                        <a:solidFill>
                          <a:srgbClr val="000000"/>
                        </a:solidFill>
                        <a:effectLst/>
                        <a:latin typeface="Arial"/>
                      </a:endParaRP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FFFFFF"/>
                          </a:solidFill>
                          <a:effectLst/>
                          <a:latin typeface="Arial"/>
                        </a:rPr>
                        <a:t>12/31/14</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00797">
                <a:tc>
                  <a:txBody>
                    <a:bodyPr/>
                    <a:lstStyle/>
                    <a:p>
                      <a:pPr algn="l" fontAlgn="ctr"/>
                      <a:r>
                        <a:rPr lang="en-US" sz="1000" b="0" i="0" u="none" strike="noStrike">
                          <a:solidFill>
                            <a:srgbClr val="000000"/>
                          </a:solidFill>
                          <a:effectLst/>
                          <a:latin typeface="Arial"/>
                        </a:rPr>
                        <a:t>Common Equity Tier 1</a:t>
                      </a:r>
                    </a:p>
                  </a:txBody>
                  <a:tcPr marL="7723" marR="7723" marT="7723" marB="0" anchor="ctr">
                    <a:lnL>
                      <a:noFill/>
                    </a:lnL>
                    <a:lnR>
                      <a:noFill/>
                    </a:lnR>
                    <a:lnT>
                      <a:noFill/>
                    </a:lnT>
                    <a:lnB>
                      <a:noFill/>
                    </a:lnB>
                  </a:tcPr>
                </a:tc>
                <a:tc>
                  <a:txBody>
                    <a:bodyPr/>
                    <a:lstStyle/>
                    <a:p>
                      <a:pPr algn="ctr" fontAlgn="ctr"/>
                      <a:r>
                        <a:rPr lang="en-US" sz="1000" b="0" i="0" u="none" strike="noStrike">
                          <a:solidFill>
                            <a:srgbClr val="000000"/>
                          </a:solidFill>
                          <a:effectLst/>
                          <a:latin typeface="Arial"/>
                        </a:rPr>
                        <a:t>10.00%</a:t>
                      </a:r>
                    </a:p>
                  </a:txBody>
                  <a:tcPr marL="7723" marR="7723" marT="772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000" b="0" i="0" u="none" strike="noStrike">
                        <a:solidFill>
                          <a:srgbClr val="000000"/>
                        </a:solidFill>
                        <a:effectLst/>
                        <a:latin typeface="Arial"/>
                      </a:endParaRPr>
                    </a:p>
                  </a:txBody>
                  <a:tcPr marL="7723" marR="7723" marT="7723" marB="0" anchor="ctr">
                    <a:lnL>
                      <a:noFill/>
                    </a:lnL>
                    <a:lnR>
                      <a:noFill/>
                    </a:lnR>
                    <a:lnT>
                      <a:noFill/>
                    </a:lnT>
                    <a:lnB>
                      <a:noFill/>
                    </a:lnB>
                  </a:tcPr>
                </a:tc>
                <a:tc>
                  <a:txBody>
                    <a:bodyPr/>
                    <a:lstStyle/>
                    <a:p>
                      <a:pPr algn="ctr" fontAlgn="ctr"/>
                      <a:r>
                        <a:rPr lang="en-US" sz="1000" b="0" i="0" u="none" strike="noStrike">
                          <a:solidFill>
                            <a:srgbClr val="00B050"/>
                          </a:solidFill>
                          <a:effectLst/>
                          <a:latin typeface="Arial"/>
                        </a:rPr>
                        <a:t>1.18%</a:t>
                      </a:r>
                    </a:p>
                  </a:txBody>
                  <a:tcPr marL="7723" marR="7723" marT="772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000" b="0" i="0" u="none" strike="noStrike">
                        <a:solidFill>
                          <a:srgbClr val="000000"/>
                        </a:solidFill>
                        <a:effectLst/>
                        <a:latin typeface="Arial"/>
                      </a:endParaRPr>
                    </a:p>
                  </a:txBody>
                  <a:tcPr marL="7723" marR="7723" marT="772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dirty="0">
                          <a:solidFill>
                            <a:srgbClr val="000000"/>
                          </a:solidFill>
                          <a:effectLst/>
                          <a:latin typeface="Arial"/>
                        </a:rPr>
                        <a:t>11.18%</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000" b="0" i="0" u="none" strike="noStrike">
                        <a:solidFill>
                          <a:srgbClr val="000000"/>
                        </a:solidFill>
                        <a:effectLst/>
                        <a:latin typeface="Arial"/>
                      </a:endParaRP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a:rPr>
                        <a:t>11.64%</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000" b="0" i="0" u="none" strike="noStrike">
                        <a:solidFill>
                          <a:srgbClr val="000000"/>
                        </a:solidFill>
                        <a:effectLst/>
                        <a:latin typeface="Arial"/>
                      </a:endParaRPr>
                    </a:p>
                  </a:txBody>
                  <a:tcPr marL="7723" marR="7723" marT="772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000" b="0" i="0" u="none" strike="noStrike">
                          <a:solidFill>
                            <a:srgbClr val="9C0006"/>
                          </a:solidFill>
                          <a:effectLst/>
                          <a:latin typeface="Arial"/>
                        </a:rPr>
                        <a:t>-0.46%</a:t>
                      </a:r>
                    </a:p>
                  </a:txBody>
                  <a:tcPr marL="7723" marR="7723" marT="772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000" b="0" i="0" u="none" strike="noStrike">
                        <a:solidFill>
                          <a:srgbClr val="000000"/>
                        </a:solidFill>
                        <a:effectLst/>
                        <a:latin typeface="Arial"/>
                      </a:endParaRPr>
                    </a:p>
                  </a:txBody>
                  <a:tcPr marL="7723" marR="7723" marT="772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a:rPr>
                        <a:t>11.22%</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000" b="0" i="0" u="none" strike="noStrike">
                        <a:solidFill>
                          <a:srgbClr val="000000"/>
                        </a:solidFill>
                        <a:effectLst/>
                        <a:latin typeface="Arial"/>
                      </a:endParaRPr>
                    </a:p>
                  </a:txBody>
                  <a:tcPr marL="7723" marR="7723" marT="772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000" b="0" i="0" u="none" strike="noStrike">
                          <a:solidFill>
                            <a:srgbClr val="9C0006"/>
                          </a:solidFill>
                          <a:effectLst/>
                          <a:latin typeface="Arial"/>
                        </a:rPr>
                        <a:t>-0.04%</a:t>
                      </a:r>
                    </a:p>
                  </a:txBody>
                  <a:tcPr marL="7723" marR="7723" marT="772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000" b="0" i="0" u="none" strike="noStrike">
                        <a:solidFill>
                          <a:srgbClr val="000000"/>
                        </a:solidFill>
                        <a:effectLst/>
                        <a:latin typeface="Arial"/>
                      </a:endParaRPr>
                    </a:p>
                  </a:txBody>
                  <a:tcPr marL="7723" marR="7723" marT="772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dirty="0" smtClean="0">
                          <a:solidFill>
                            <a:srgbClr val="000000"/>
                          </a:solidFill>
                          <a:effectLst/>
                          <a:latin typeface="Arial"/>
                        </a:rPr>
                        <a:t>10.04%</a:t>
                      </a:r>
                      <a:endParaRPr lang="en-US" sz="1000" b="0" i="0" u="none" strike="noStrike" dirty="0">
                        <a:solidFill>
                          <a:srgbClr val="000000"/>
                        </a:solidFill>
                        <a:effectLst/>
                        <a:latin typeface="Arial"/>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00797">
                <a:tc>
                  <a:txBody>
                    <a:bodyPr/>
                    <a:lstStyle/>
                    <a:p>
                      <a:pPr algn="l" fontAlgn="ctr"/>
                      <a:r>
                        <a:rPr lang="en-US" sz="1000" b="0" i="0" u="none" strike="noStrike">
                          <a:solidFill>
                            <a:srgbClr val="000000"/>
                          </a:solidFill>
                          <a:effectLst/>
                          <a:latin typeface="Arial"/>
                        </a:rPr>
                        <a:t>Tier 1 Capital</a:t>
                      </a:r>
                    </a:p>
                  </a:txBody>
                  <a:tcPr marL="7723" marR="7723" marT="7723" marB="0" anchor="ctr">
                    <a:lnL>
                      <a:noFill/>
                    </a:lnL>
                    <a:lnR>
                      <a:noFill/>
                    </a:lnR>
                    <a:lnT>
                      <a:noFill/>
                    </a:lnT>
                    <a:lnB>
                      <a:noFill/>
                    </a:lnB>
                  </a:tcPr>
                </a:tc>
                <a:tc>
                  <a:txBody>
                    <a:bodyPr/>
                    <a:lstStyle/>
                    <a:p>
                      <a:pPr algn="ctr" fontAlgn="ctr"/>
                      <a:r>
                        <a:rPr lang="en-US" sz="1000" b="0" i="0" u="none" strike="noStrike">
                          <a:solidFill>
                            <a:srgbClr val="000000"/>
                          </a:solidFill>
                          <a:effectLst/>
                          <a:latin typeface="Arial"/>
                        </a:rPr>
                        <a:t>10.00%</a:t>
                      </a:r>
                    </a:p>
                  </a:txBody>
                  <a:tcPr marL="7723" marR="7723" marT="7723" marB="0" anchor="ctr">
                    <a:lnL>
                      <a:noFill/>
                    </a:lnL>
                    <a:lnR>
                      <a:noFill/>
                    </a:lnR>
                    <a:lnT>
                      <a:noFill/>
                    </a:lnT>
                    <a:lnB>
                      <a:noFill/>
                    </a:lnB>
                  </a:tcPr>
                </a:tc>
                <a:tc>
                  <a:txBody>
                    <a:bodyPr/>
                    <a:lstStyle/>
                    <a:p>
                      <a:pPr algn="ctr" fontAlgn="ctr"/>
                      <a:endParaRPr lang="en-US" sz="1000" b="0" i="0" u="none" strike="noStrike">
                        <a:solidFill>
                          <a:srgbClr val="000000"/>
                        </a:solidFill>
                        <a:effectLst/>
                        <a:latin typeface="Arial"/>
                      </a:endParaRPr>
                    </a:p>
                  </a:txBody>
                  <a:tcPr marL="7723" marR="7723" marT="7723" marB="0" anchor="ctr">
                    <a:lnL>
                      <a:noFill/>
                    </a:lnL>
                    <a:lnR>
                      <a:noFill/>
                    </a:lnR>
                    <a:lnT>
                      <a:noFill/>
                    </a:lnT>
                    <a:lnB>
                      <a:noFill/>
                    </a:lnB>
                  </a:tcPr>
                </a:tc>
                <a:tc>
                  <a:txBody>
                    <a:bodyPr/>
                    <a:lstStyle/>
                    <a:p>
                      <a:pPr algn="ctr" fontAlgn="ctr"/>
                      <a:r>
                        <a:rPr lang="en-US" sz="1000" b="0" i="0" u="none" strike="noStrike">
                          <a:solidFill>
                            <a:srgbClr val="00B050"/>
                          </a:solidFill>
                          <a:effectLst/>
                          <a:latin typeface="Arial"/>
                        </a:rPr>
                        <a:t>1.18%</a:t>
                      </a:r>
                    </a:p>
                  </a:txBody>
                  <a:tcPr marL="7723" marR="7723" marT="7723" marB="0" anchor="ctr">
                    <a:lnL>
                      <a:noFill/>
                    </a:lnL>
                    <a:lnR>
                      <a:noFill/>
                    </a:lnR>
                    <a:lnT>
                      <a:noFill/>
                    </a:lnT>
                    <a:lnB>
                      <a:noFill/>
                    </a:lnB>
                  </a:tcPr>
                </a:tc>
                <a:tc>
                  <a:txBody>
                    <a:bodyPr/>
                    <a:lstStyle/>
                    <a:p>
                      <a:pPr algn="ctr" fontAlgn="ctr"/>
                      <a:endParaRPr lang="en-US" sz="1000" b="0" i="0" u="none" strike="noStrike">
                        <a:solidFill>
                          <a:srgbClr val="000000"/>
                        </a:solidFill>
                        <a:effectLst/>
                        <a:latin typeface="Arial"/>
                      </a:endParaRPr>
                    </a:p>
                  </a:txBody>
                  <a:tcPr marL="7723" marR="7723" marT="772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a:rPr>
                        <a:t>11.18%</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1000" b="0" i="0" u="none" strike="noStrike">
                        <a:solidFill>
                          <a:srgbClr val="000000"/>
                        </a:solidFill>
                        <a:effectLst/>
                        <a:latin typeface="Arial"/>
                      </a:endParaRP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dirty="0">
                          <a:solidFill>
                            <a:srgbClr val="000000"/>
                          </a:solidFill>
                          <a:effectLst/>
                          <a:latin typeface="Arial"/>
                        </a:rPr>
                        <a:t>11.64%</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1000" b="0" i="0" u="none" strike="noStrike">
                        <a:solidFill>
                          <a:srgbClr val="000000"/>
                        </a:solidFill>
                        <a:effectLst/>
                        <a:latin typeface="Arial"/>
                      </a:endParaRPr>
                    </a:p>
                  </a:txBody>
                  <a:tcPr marL="7723" marR="7723" marT="772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000" b="0" i="0" u="none" strike="noStrike">
                          <a:solidFill>
                            <a:srgbClr val="9C0006"/>
                          </a:solidFill>
                          <a:effectLst/>
                          <a:latin typeface="Arial"/>
                        </a:rPr>
                        <a:t>-0.46%</a:t>
                      </a:r>
                    </a:p>
                  </a:txBody>
                  <a:tcPr marL="7723" marR="7723" marT="7723" marB="0" anchor="ctr">
                    <a:lnL>
                      <a:noFill/>
                    </a:lnL>
                    <a:lnR>
                      <a:noFill/>
                    </a:lnR>
                    <a:lnT>
                      <a:noFill/>
                    </a:lnT>
                    <a:lnB>
                      <a:noFill/>
                    </a:lnB>
                  </a:tcPr>
                </a:tc>
                <a:tc>
                  <a:txBody>
                    <a:bodyPr/>
                    <a:lstStyle/>
                    <a:p>
                      <a:pPr algn="ctr" fontAlgn="ctr"/>
                      <a:endParaRPr lang="en-US" sz="1000" b="0" i="0" u="none" strike="noStrike">
                        <a:solidFill>
                          <a:srgbClr val="000000"/>
                        </a:solidFill>
                        <a:effectLst/>
                        <a:latin typeface="Arial"/>
                      </a:endParaRPr>
                    </a:p>
                  </a:txBody>
                  <a:tcPr marL="7723" marR="7723" marT="772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a:rPr>
                        <a:t>11.22%</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1000" b="0" i="0" u="none" strike="noStrike">
                        <a:solidFill>
                          <a:srgbClr val="000000"/>
                        </a:solidFill>
                        <a:effectLst/>
                        <a:latin typeface="Arial"/>
                      </a:endParaRPr>
                    </a:p>
                  </a:txBody>
                  <a:tcPr marL="7723" marR="7723" marT="772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000" b="0" i="0" u="none" strike="noStrike">
                          <a:solidFill>
                            <a:srgbClr val="9C0006"/>
                          </a:solidFill>
                          <a:effectLst/>
                          <a:latin typeface="Arial"/>
                        </a:rPr>
                        <a:t>-0.04%</a:t>
                      </a:r>
                    </a:p>
                  </a:txBody>
                  <a:tcPr marL="7723" marR="7723" marT="7723" marB="0" anchor="ctr">
                    <a:lnL>
                      <a:noFill/>
                    </a:lnL>
                    <a:lnR>
                      <a:noFill/>
                    </a:lnR>
                    <a:lnT>
                      <a:noFill/>
                    </a:lnT>
                    <a:lnB>
                      <a:noFill/>
                    </a:lnB>
                  </a:tcPr>
                </a:tc>
                <a:tc>
                  <a:txBody>
                    <a:bodyPr/>
                    <a:lstStyle/>
                    <a:p>
                      <a:pPr algn="ctr" fontAlgn="ctr"/>
                      <a:endParaRPr lang="en-US" sz="1000" b="0" i="0" u="none" strike="noStrike">
                        <a:solidFill>
                          <a:srgbClr val="000000"/>
                        </a:solidFill>
                        <a:effectLst/>
                        <a:latin typeface="Arial"/>
                      </a:endParaRPr>
                    </a:p>
                  </a:txBody>
                  <a:tcPr marL="7723" marR="7723" marT="772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dirty="0" smtClean="0">
                          <a:solidFill>
                            <a:srgbClr val="000000"/>
                          </a:solidFill>
                          <a:effectLst/>
                          <a:latin typeface="Arial"/>
                        </a:rPr>
                        <a:t>10.04%</a:t>
                      </a:r>
                      <a:endParaRPr lang="en-US" sz="1000" b="0" i="0" u="none" strike="noStrike" dirty="0">
                        <a:solidFill>
                          <a:srgbClr val="000000"/>
                        </a:solidFill>
                        <a:effectLst/>
                        <a:latin typeface="Arial"/>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00797">
                <a:tc>
                  <a:txBody>
                    <a:bodyPr/>
                    <a:lstStyle/>
                    <a:p>
                      <a:pPr algn="l" fontAlgn="ctr"/>
                      <a:r>
                        <a:rPr lang="en-US" sz="1000" b="0" i="0" u="none" strike="noStrike">
                          <a:solidFill>
                            <a:srgbClr val="000000"/>
                          </a:solidFill>
                          <a:effectLst/>
                          <a:latin typeface="Arial"/>
                        </a:rPr>
                        <a:t>Total Capital</a:t>
                      </a:r>
                    </a:p>
                  </a:txBody>
                  <a:tcPr marL="7723" marR="7723" marT="7723" marB="0" anchor="ctr">
                    <a:lnL>
                      <a:noFill/>
                    </a:lnL>
                    <a:lnR>
                      <a:noFill/>
                    </a:lnR>
                    <a:lnT>
                      <a:noFill/>
                    </a:lnT>
                    <a:lnB>
                      <a:noFill/>
                    </a:lnB>
                  </a:tcPr>
                </a:tc>
                <a:tc>
                  <a:txBody>
                    <a:bodyPr/>
                    <a:lstStyle/>
                    <a:p>
                      <a:pPr algn="ctr" fontAlgn="ctr"/>
                      <a:r>
                        <a:rPr lang="en-US" sz="1000" b="0" i="0" u="none" strike="noStrike">
                          <a:solidFill>
                            <a:srgbClr val="000000"/>
                          </a:solidFill>
                          <a:effectLst/>
                          <a:latin typeface="Arial"/>
                        </a:rPr>
                        <a:t>11.50%</a:t>
                      </a:r>
                    </a:p>
                  </a:txBody>
                  <a:tcPr marL="7723" marR="7723" marT="7723" marB="0" anchor="ctr">
                    <a:lnL>
                      <a:noFill/>
                    </a:lnL>
                    <a:lnR>
                      <a:noFill/>
                    </a:lnR>
                    <a:lnT>
                      <a:noFill/>
                    </a:lnT>
                    <a:lnB>
                      <a:noFill/>
                    </a:lnB>
                  </a:tcPr>
                </a:tc>
                <a:tc>
                  <a:txBody>
                    <a:bodyPr/>
                    <a:lstStyle/>
                    <a:p>
                      <a:pPr algn="ctr" fontAlgn="ctr"/>
                      <a:endParaRPr lang="en-US" sz="1000" b="0" i="0" u="none" strike="noStrike">
                        <a:solidFill>
                          <a:srgbClr val="000000"/>
                        </a:solidFill>
                        <a:effectLst/>
                        <a:latin typeface="Arial"/>
                      </a:endParaRPr>
                    </a:p>
                  </a:txBody>
                  <a:tcPr marL="7723" marR="7723" marT="7723" marB="0" anchor="ctr">
                    <a:lnL>
                      <a:noFill/>
                    </a:lnL>
                    <a:lnR>
                      <a:noFill/>
                    </a:lnR>
                    <a:lnT>
                      <a:noFill/>
                    </a:lnT>
                    <a:lnB>
                      <a:noFill/>
                    </a:lnB>
                  </a:tcPr>
                </a:tc>
                <a:tc>
                  <a:txBody>
                    <a:bodyPr/>
                    <a:lstStyle/>
                    <a:p>
                      <a:pPr algn="ctr" fontAlgn="ctr"/>
                      <a:r>
                        <a:rPr lang="en-US" sz="1000" b="0" i="0" u="none" strike="noStrike">
                          <a:solidFill>
                            <a:srgbClr val="00B050"/>
                          </a:solidFill>
                          <a:effectLst/>
                          <a:latin typeface="Arial"/>
                        </a:rPr>
                        <a:t>1.03%</a:t>
                      </a:r>
                    </a:p>
                  </a:txBody>
                  <a:tcPr marL="7723" marR="7723" marT="7723" marB="0" anchor="ctr">
                    <a:lnL>
                      <a:noFill/>
                    </a:lnL>
                    <a:lnR>
                      <a:noFill/>
                    </a:lnR>
                    <a:lnT>
                      <a:noFill/>
                    </a:lnT>
                    <a:lnB>
                      <a:noFill/>
                    </a:lnB>
                  </a:tcPr>
                </a:tc>
                <a:tc>
                  <a:txBody>
                    <a:bodyPr/>
                    <a:lstStyle/>
                    <a:p>
                      <a:pPr algn="ctr" fontAlgn="ctr"/>
                      <a:endParaRPr lang="en-US" sz="1000" b="0" i="0" u="none" strike="noStrike">
                        <a:solidFill>
                          <a:srgbClr val="000000"/>
                        </a:solidFill>
                        <a:effectLst/>
                        <a:latin typeface="Arial"/>
                      </a:endParaRPr>
                    </a:p>
                  </a:txBody>
                  <a:tcPr marL="7723" marR="7723" marT="772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a:rPr>
                        <a:t>12.53%</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1000" b="0" i="0" u="none" strike="noStrike">
                        <a:solidFill>
                          <a:srgbClr val="000000"/>
                        </a:solidFill>
                        <a:effectLst/>
                        <a:latin typeface="Arial"/>
                      </a:endParaRP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dirty="0">
                          <a:solidFill>
                            <a:srgbClr val="000000"/>
                          </a:solidFill>
                          <a:effectLst/>
                          <a:latin typeface="Arial"/>
                        </a:rPr>
                        <a:t>12.99%</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1000" b="0" i="0" u="none" strike="noStrike">
                        <a:solidFill>
                          <a:srgbClr val="000000"/>
                        </a:solidFill>
                        <a:effectLst/>
                        <a:latin typeface="Arial"/>
                      </a:endParaRPr>
                    </a:p>
                  </a:txBody>
                  <a:tcPr marL="7723" marR="7723" marT="772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000" b="0" i="0" u="none" strike="noStrike">
                          <a:solidFill>
                            <a:srgbClr val="9C0006"/>
                          </a:solidFill>
                          <a:effectLst/>
                          <a:latin typeface="Arial"/>
                        </a:rPr>
                        <a:t>-0.46%</a:t>
                      </a:r>
                    </a:p>
                  </a:txBody>
                  <a:tcPr marL="7723" marR="7723" marT="7723" marB="0" anchor="ctr">
                    <a:lnL>
                      <a:noFill/>
                    </a:lnL>
                    <a:lnR>
                      <a:noFill/>
                    </a:lnR>
                    <a:lnT>
                      <a:noFill/>
                    </a:lnT>
                    <a:lnB>
                      <a:noFill/>
                    </a:lnB>
                  </a:tcPr>
                </a:tc>
                <a:tc>
                  <a:txBody>
                    <a:bodyPr/>
                    <a:lstStyle/>
                    <a:p>
                      <a:pPr algn="ctr" fontAlgn="ctr"/>
                      <a:endParaRPr lang="en-US" sz="1000" b="0" i="0" u="none" strike="noStrike">
                        <a:solidFill>
                          <a:srgbClr val="000000"/>
                        </a:solidFill>
                        <a:effectLst/>
                        <a:latin typeface="Arial"/>
                      </a:endParaRPr>
                    </a:p>
                  </a:txBody>
                  <a:tcPr marL="7723" marR="7723" marT="772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a:rPr>
                        <a:t>12.56%</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1000" b="0" i="0" u="none" strike="noStrike">
                        <a:solidFill>
                          <a:srgbClr val="000000"/>
                        </a:solidFill>
                        <a:effectLst/>
                        <a:latin typeface="Arial"/>
                      </a:endParaRPr>
                    </a:p>
                  </a:txBody>
                  <a:tcPr marL="7723" marR="7723" marT="772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000" b="0" i="0" u="none" strike="noStrike">
                          <a:solidFill>
                            <a:srgbClr val="9C0006"/>
                          </a:solidFill>
                          <a:effectLst/>
                          <a:latin typeface="Arial"/>
                        </a:rPr>
                        <a:t>-0.03%</a:t>
                      </a:r>
                    </a:p>
                  </a:txBody>
                  <a:tcPr marL="7723" marR="7723" marT="7723" marB="0" anchor="ctr">
                    <a:lnL>
                      <a:noFill/>
                    </a:lnL>
                    <a:lnR>
                      <a:noFill/>
                    </a:lnR>
                    <a:lnT>
                      <a:noFill/>
                    </a:lnT>
                    <a:lnB>
                      <a:noFill/>
                    </a:lnB>
                  </a:tcPr>
                </a:tc>
                <a:tc>
                  <a:txBody>
                    <a:bodyPr/>
                    <a:lstStyle/>
                    <a:p>
                      <a:pPr algn="ctr" fontAlgn="ctr"/>
                      <a:endParaRPr lang="en-US" sz="1000" b="0" i="0" u="none" strike="noStrike">
                        <a:solidFill>
                          <a:srgbClr val="000000"/>
                        </a:solidFill>
                        <a:effectLst/>
                        <a:latin typeface="Arial"/>
                      </a:endParaRPr>
                    </a:p>
                  </a:txBody>
                  <a:tcPr marL="7723" marR="7723" marT="772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dirty="0" smtClean="0">
                          <a:solidFill>
                            <a:srgbClr val="000000"/>
                          </a:solidFill>
                          <a:effectLst/>
                          <a:latin typeface="Arial"/>
                        </a:rPr>
                        <a:t>11.40%</a:t>
                      </a:r>
                      <a:endParaRPr lang="en-US" sz="1000" b="0" i="0" u="none" strike="noStrike" dirty="0">
                        <a:solidFill>
                          <a:srgbClr val="000000"/>
                        </a:solidFill>
                        <a:effectLst/>
                        <a:latin typeface="Arial"/>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00797">
                <a:tc>
                  <a:txBody>
                    <a:bodyPr/>
                    <a:lstStyle/>
                    <a:p>
                      <a:pPr algn="l" fontAlgn="ctr"/>
                      <a:r>
                        <a:rPr lang="en-US" sz="1000" b="0" i="0" u="none" strike="noStrike">
                          <a:solidFill>
                            <a:srgbClr val="000000"/>
                          </a:solidFill>
                          <a:effectLst/>
                          <a:latin typeface="Arial"/>
                        </a:rPr>
                        <a:t>Tier 1 Leverage</a:t>
                      </a:r>
                    </a:p>
                  </a:txBody>
                  <a:tcPr marL="7723" marR="7723" marT="7723" marB="0" anchor="ctr">
                    <a:lnL>
                      <a:noFill/>
                    </a:lnL>
                    <a:lnR>
                      <a:noFill/>
                    </a:lnR>
                    <a:lnT>
                      <a:noFill/>
                    </a:lnT>
                    <a:lnB>
                      <a:noFill/>
                    </a:lnB>
                  </a:tcPr>
                </a:tc>
                <a:tc>
                  <a:txBody>
                    <a:bodyPr/>
                    <a:lstStyle/>
                    <a:p>
                      <a:pPr algn="ctr" fontAlgn="ctr"/>
                      <a:r>
                        <a:rPr lang="en-US" sz="1000" b="0" i="0" u="none" strike="noStrike">
                          <a:solidFill>
                            <a:srgbClr val="000000"/>
                          </a:solidFill>
                          <a:effectLst/>
                          <a:latin typeface="Arial"/>
                        </a:rPr>
                        <a:t>10.50%</a:t>
                      </a:r>
                    </a:p>
                  </a:txBody>
                  <a:tcPr marL="7723" marR="7723" marT="7723" marB="0" anchor="ctr">
                    <a:lnL>
                      <a:noFill/>
                    </a:lnL>
                    <a:lnR>
                      <a:noFill/>
                    </a:lnR>
                    <a:lnT>
                      <a:noFill/>
                    </a:lnT>
                    <a:lnB>
                      <a:noFill/>
                    </a:lnB>
                  </a:tcPr>
                </a:tc>
                <a:tc>
                  <a:txBody>
                    <a:bodyPr/>
                    <a:lstStyle/>
                    <a:p>
                      <a:pPr algn="ctr" fontAlgn="ctr"/>
                      <a:endParaRPr lang="en-US" sz="1000" b="0" i="0" u="none" strike="noStrike">
                        <a:solidFill>
                          <a:srgbClr val="000000"/>
                        </a:solidFill>
                        <a:effectLst/>
                        <a:latin typeface="Arial"/>
                      </a:endParaRPr>
                    </a:p>
                  </a:txBody>
                  <a:tcPr marL="7723" marR="7723" marT="7723" marB="0" anchor="ctr">
                    <a:lnL>
                      <a:noFill/>
                    </a:lnL>
                    <a:lnR>
                      <a:noFill/>
                    </a:lnR>
                    <a:lnT>
                      <a:noFill/>
                    </a:lnT>
                    <a:lnB>
                      <a:noFill/>
                    </a:lnB>
                  </a:tcPr>
                </a:tc>
                <a:tc>
                  <a:txBody>
                    <a:bodyPr/>
                    <a:lstStyle/>
                    <a:p>
                      <a:pPr algn="ctr" fontAlgn="ctr"/>
                      <a:r>
                        <a:rPr lang="en-US" sz="1000" b="0" i="0" u="none" strike="noStrike">
                          <a:solidFill>
                            <a:srgbClr val="00B050"/>
                          </a:solidFill>
                          <a:effectLst/>
                          <a:latin typeface="Arial"/>
                        </a:rPr>
                        <a:t>1.27%</a:t>
                      </a:r>
                    </a:p>
                  </a:txBody>
                  <a:tcPr marL="7723" marR="7723" marT="7723" marB="0" anchor="ctr">
                    <a:lnL>
                      <a:noFill/>
                    </a:lnL>
                    <a:lnR>
                      <a:noFill/>
                    </a:lnR>
                    <a:lnT>
                      <a:noFill/>
                    </a:lnT>
                    <a:lnB>
                      <a:noFill/>
                    </a:lnB>
                  </a:tcPr>
                </a:tc>
                <a:tc>
                  <a:txBody>
                    <a:bodyPr/>
                    <a:lstStyle/>
                    <a:p>
                      <a:pPr algn="ctr" fontAlgn="ctr"/>
                      <a:endParaRPr lang="en-US" sz="1000" b="0" i="0" u="none" strike="noStrike">
                        <a:solidFill>
                          <a:srgbClr val="000000"/>
                        </a:solidFill>
                        <a:effectLst/>
                        <a:latin typeface="Arial"/>
                      </a:endParaRPr>
                    </a:p>
                  </a:txBody>
                  <a:tcPr marL="7723" marR="7723" marT="772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a:rPr>
                        <a:t>11.77%</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1000" b="0" i="0" u="none" strike="noStrike">
                        <a:solidFill>
                          <a:srgbClr val="000000"/>
                        </a:solidFill>
                        <a:effectLst/>
                        <a:latin typeface="Arial"/>
                      </a:endParaRP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a:rPr>
                        <a:t>11.83%</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1000" b="0" i="0" u="none" strike="noStrike" dirty="0">
                        <a:solidFill>
                          <a:srgbClr val="000000"/>
                        </a:solidFill>
                        <a:effectLst/>
                        <a:latin typeface="Arial"/>
                      </a:endParaRPr>
                    </a:p>
                  </a:txBody>
                  <a:tcPr marL="7723" marR="7723" marT="772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000" b="0" i="0" u="none" strike="noStrike" dirty="0">
                          <a:solidFill>
                            <a:srgbClr val="9C0006"/>
                          </a:solidFill>
                          <a:effectLst/>
                          <a:latin typeface="Arial"/>
                        </a:rPr>
                        <a:t>-0.06%</a:t>
                      </a:r>
                    </a:p>
                  </a:txBody>
                  <a:tcPr marL="7723" marR="7723" marT="7723" marB="0" anchor="ctr">
                    <a:lnL>
                      <a:noFill/>
                    </a:lnL>
                    <a:lnR>
                      <a:noFill/>
                    </a:lnR>
                    <a:lnT>
                      <a:noFill/>
                    </a:lnT>
                    <a:lnB>
                      <a:noFill/>
                    </a:lnB>
                  </a:tcPr>
                </a:tc>
                <a:tc>
                  <a:txBody>
                    <a:bodyPr/>
                    <a:lstStyle/>
                    <a:p>
                      <a:pPr algn="ctr" fontAlgn="ctr"/>
                      <a:endParaRPr lang="en-US" sz="1000" b="0" i="0" u="none" strike="noStrike">
                        <a:solidFill>
                          <a:srgbClr val="000000"/>
                        </a:solidFill>
                        <a:effectLst/>
                        <a:latin typeface="Arial"/>
                      </a:endParaRPr>
                    </a:p>
                  </a:txBody>
                  <a:tcPr marL="7723" marR="7723" marT="772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a:rPr>
                        <a:t>11.59%</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1000" b="0" i="0" u="none" strike="noStrike">
                        <a:solidFill>
                          <a:srgbClr val="000000"/>
                        </a:solidFill>
                        <a:effectLst/>
                        <a:latin typeface="Arial"/>
                      </a:endParaRPr>
                    </a:p>
                  </a:txBody>
                  <a:tcPr marL="7723" marR="7723" marT="772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000" b="0" i="0" u="none" strike="noStrike">
                          <a:solidFill>
                            <a:srgbClr val="00B050"/>
                          </a:solidFill>
                          <a:effectLst/>
                          <a:latin typeface="Arial"/>
                        </a:rPr>
                        <a:t>0.18%</a:t>
                      </a:r>
                    </a:p>
                  </a:txBody>
                  <a:tcPr marL="7723" marR="7723" marT="7723" marB="0" anchor="ctr">
                    <a:lnL>
                      <a:noFill/>
                    </a:lnL>
                    <a:lnR>
                      <a:noFill/>
                    </a:lnR>
                    <a:lnT>
                      <a:noFill/>
                    </a:lnT>
                    <a:lnB>
                      <a:noFill/>
                    </a:lnB>
                  </a:tcPr>
                </a:tc>
                <a:tc>
                  <a:txBody>
                    <a:bodyPr/>
                    <a:lstStyle/>
                    <a:p>
                      <a:pPr algn="ctr" fontAlgn="ctr"/>
                      <a:endParaRPr lang="en-US" sz="1000" b="0" i="0" u="none" strike="noStrike">
                        <a:solidFill>
                          <a:srgbClr val="000000"/>
                        </a:solidFill>
                        <a:effectLst/>
                        <a:latin typeface="Arial"/>
                      </a:endParaRPr>
                    </a:p>
                  </a:txBody>
                  <a:tcPr marL="7723" marR="7723" marT="772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dirty="0" smtClean="0">
                          <a:solidFill>
                            <a:srgbClr val="000000"/>
                          </a:solidFill>
                          <a:effectLst/>
                          <a:latin typeface="Arial"/>
                        </a:rPr>
                        <a:t>10.32%</a:t>
                      </a:r>
                      <a:endParaRPr lang="en-US" sz="1000" b="0" i="0" u="none" strike="noStrike" dirty="0">
                        <a:solidFill>
                          <a:srgbClr val="000000"/>
                        </a:solidFill>
                        <a:effectLst/>
                        <a:latin typeface="Arial"/>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00797">
                <a:tc>
                  <a:txBody>
                    <a:bodyPr/>
                    <a:lstStyle/>
                    <a:p>
                      <a:pPr algn="l" fontAlgn="ctr"/>
                      <a:r>
                        <a:rPr lang="en-US" sz="1000" b="0" i="0" u="none" strike="noStrike">
                          <a:solidFill>
                            <a:srgbClr val="000000"/>
                          </a:solidFill>
                          <a:effectLst/>
                          <a:latin typeface="Arial"/>
                        </a:rPr>
                        <a:t>Tangible Common Equity</a:t>
                      </a:r>
                    </a:p>
                  </a:txBody>
                  <a:tcPr marL="7723" marR="7723" marT="7723" marB="0" anchor="ctr">
                    <a:lnL>
                      <a:noFill/>
                    </a:lnL>
                    <a:lnR>
                      <a:noFill/>
                    </a:lnR>
                    <a:lnT>
                      <a:noFill/>
                    </a:lnT>
                    <a:lnB>
                      <a:noFill/>
                    </a:lnB>
                  </a:tcPr>
                </a:tc>
                <a:tc>
                  <a:txBody>
                    <a:bodyPr/>
                    <a:lstStyle/>
                    <a:p>
                      <a:pPr algn="ctr" fontAlgn="ctr"/>
                      <a:r>
                        <a:rPr lang="en-US" sz="1000" b="0" i="0" u="none" strike="noStrike">
                          <a:solidFill>
                            <a:srgbClr val="000000"/>
                          </a:solidFill>
                          <a:effectLst/>
                          <a:latin typeface="Arial"/>
                        </a:rPr>
                        <a:t>10.50%</a:t>
                      </a:r>
                    </a:p>
                  </a:txBody>
                  <a:tcPr marL="7723" marR="7723" marT="7723" marB="0" anchor="ctr">
                    <a:lnL>
                      <a:noFill/>
                    </a:lnL>
                    <a:lnR>
                      <a:noFill/>
                    </a:lnR>
                    <a:lnT>
                      <a:noFill/>
                    </a:lnT>
                    <a:lnB>
                      <a:noFill/>
                    </a:lnB>
                  </a:tcPr>
                </a:tc>
                <a:tc>
                  <a:txBody>
                    <a:bodyPr/>
                    <a:lstStyle/>
                    <a:p>
                      <a:pPr algn="ctr" fontAlgn="ctr"/>
                      <a:endParaRPr lang="en-US" sz="1000" b="0" i="0" u="none" strike="noStrike">
                        <a:solidFill>
                          <a:srgbClr val="000000"/>
                        </a:solidFill>
                        <a:effectLst/>
                        <a:latin typeface="Arial"/>
                      </a:endParaRPr>
                    </a:p>
                  </a:txBody>
                  <a:tcPr marL="7723" marR="7723" marT="7723" marB="0" anchor="ctr">
                    <a:lnL>
                      <a:noFill/>
                    </a:lnL>
                    <a:lnR>
                      <a:noFill/>
                    </a:lnR>
                    <a:lnT>
                      <a:noFill/>
                    </a:lnT>
                    <a:lnB>
                      <a:noFill/>
                    </a:lnB>
                  </a:tcPr>
                </a:tc>
                <a:tc>
                  <a:txBody>
                    <a:bodyPr/>
                    <a:lstStyle/>
                    <a:p>
                      <a:pPr algn="ctr" fontAlgn="ctr"/>
                      <a:r>
                        <a:rPr lang="en-US" sz="1000" b="0" i="0" u="none" strike="noStrike">
                          <a:solidFill>
                            <a:srgbClr val="00B050"/>
                          </a:solidFill>
                          <a:effectLst/>
                          <a:latin typeface="Arial"/>
                        </a:rPr>
                        <a:t>1.34%</a:t>
                      </a:r>
                    </a:p>
                  </a:txBody>
                  <a:tcPr marL="7723" marR="7723" marT="7723" marB="0" anchor="ctr">
                    <a:lnL>
                      <a:noFill/>
                    </a:lnL>
                    <a:lnR>
                      <a:noFill/>
                    </a:lnR>
                    <a:lnT>
                      <a:noFill/>
                    </a:lnT>
                    <a:lnB>
                      <a:noFill/>
                    </a:lnB>
                  </a:tcPr>
                </a:tc>
                <a:tc>
                  <a:txBody>
                    <a:bodyPr/>
                    <a:lstStyle/>
                    <a:p>
                      <a:pPr algn="ctr" fontAlgn="ctr"/>
                      <a:endParaRPr lang="en-US" sz="1000" b="0" i="0" u="none" strike="noStrike">
                        <a:solidFill>
                          <a:srgbClr val="000000"/>
                        </a:solidFill>
                        <a:effectLst/>
                        <a:latin typeface="Arial"/>
                      </a:endParaRPr>
                    </a:p>
                  </a:txBody>
                  <a:tcPr marL="7723" marR="7723" marT="772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a:rPr>
                        <a:t>11.84%</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Arial"/>
                      </a:endParaRP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a:rPr>
                        <a:t>12.32%</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Arial"/>
                      </a:endParaRPr>
                    </a:p>
                  </a:txBody>
                  <a:tcPr marL="7723" marR="7723" marT="772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000" b="0" i="0" u="none" strike="noStrike">
                          <a:solidFill>
                            <a:srgbClr val="9C0006"/>
                          </a:solidFill>
                          <a:effectLst/>
                          <a:latin typeface="Arial"/>
                        </a:rPr>
                        <a:t>-0.48%</a:t>
                      </a:r>
                    </a:p>
                  </a:txBody>
                  <a:tcPr marL="7723" marR="7723" marT="7723" marB="0" anchor="ctr">
                    <a:lnL>
                      <a:noFill/>
                    </a:lnL>
                    <a:lnR>
                      <a:noFill/>
                    </a:lnR>
                    <a:lnT>
                      <a:noFill/>
                    </a:lnT>
                    <a:lnB>
                      <a:noFill/>
                    </a:lnB>
                  </a:tcPr>
                </a:tc>
                <a:tc>
                  <a:txBody>
                    <a:bodyPr/>
                    <a:lstStyle/>
                    <a:p>
                      <a:pPr algn="ctr" fontAlgn="ctr"/>
                      <a:endParaRPr lang="en-US" sz="1000" b="0" i="0" u="none" strike="noStrike">
                        <a:solidFill>
                          <a:srgbClr val="000000"/>
                        </a:solidFill>
                        <a:effectLst/>
                        <a:latin typeface="Arial"/>
                      </a:endParaRPr>
                    </a:p>
                  </a:txBody>
                  <a:tcPr marL="7723" marR="7723" marT="772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dirty="0">
                          <a:solidFill>
                            <a:srgbClr val="000000"/>
                          </a:solidFill>
                          <a:effectLst/>
                          <a:latin typeface="Arial"/>
                        </a:rPr>
                        <a:t>11.80%</a:t>
                      </a:r>
                    </a:p>
                  </a:txBody>
                  <a:tcPr marL="7723" marR="7723" marT="77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dirty="0">
                        <a:solidFill>
                          <a:srgbClr val="000000"/>
                        </a:solidFill>
                        <a:effectLst/>
                        <a:latin typeface="Arial"/>
                      </a:endParaRPr>
                    </a:p>
                  </a:txBody>
                  <a:tcPr marL="7723" marR="7723" marT="772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000" b="0" i="0" u="none" strike="noStrike" dirty="0">
                          <a:solidFill>
                            <a:srgbClr val="00B050"/>
                          </a:solidFill>
                          <a:effectLst/>
                          <a:latin typeface="Arial"/>
                        </a:rPr>
                        <a:t>0.04%</a:t>
                      </a:r>
                    </a:p>
                  </a:txBody>
                  <a:tcPr marL="7723" marR="7723" marT="7723" marB="0" anchor="ctr">
                    <a:lnL>
                      <a:noFill/>
                    </a:lnL>
                    <a:lnR>
                      <a:noFill/>
                    </a:lnR>
                    <a:lnT>
                      <a:noFill/>
                    </a:lnT>
                    <a:lnB>
                      <a:noFill/>
                    </a:lnB>
                  </a:tcPr>
                </a:tc>
                <a:tc>
                  <a:txBody>
                    <a:bodyPr/>
                    <a:lstStyle/>
                    <a:p>
                      <a:pPr algn="ctr" fontAlgn="ctr"/>
                      <a:endParaRPr lang="en-US" sz="1000" b="0" i="0" u="none" strike="noStrike">
                        <a:solidFill>
                          <a:srgbClr val="000000"/>
                        </a:solidFill>
                        <a:effectLst/>
                        <a:latin typeface="Arial"/>
                      </a:endParaRPr>
                    </a:p>
                  </a:txBody>
                  <a:tcPr marL="7723" marR="7723" marT="772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dirty="0" smtClean="0">
                          <a:solidFill>
                            <a:srgbClr val="000000"/>
                          </a:solidFill>
                          <a:effectLst/>
                          <a:latin typeface="Arial"/>
                        </a:rPr>
                        <a:t>10.28%</a:t>
                      </a:r>
                      <a:endParaRPr lang="en-US" sz="1000" b="0" i="0" u="none" strike="noStrike" dirty="0">
                        <a:solidFill>
                          <a:srgbClr val="000000"/>
                        </a:solidFill>
                        <a:effectLst/>
                        <a:latin typeface="Arial"/>
                      </a:endParaRPr>
                    </a:p>
                  </a:txBody>
                  <a:tcPr marL="7713" marR="7713" marT="77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
        <p:nvSpPr>
          <p:cNvPr id="6" name="TextBox 5"/>
          <p:cNvSpPr txBox="1"/>
          <p:nvPr/>
        </p:nvSpPr>
        <p:spPr>
          <a:xfrm>
            <a:off x="304800" y="4876800"/>
            <a:ext cx="8534400"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Ending CCAR 2016 ratios will be fully phased in by Q1 2018</a:t>
            </a:r>
          </a:p>
          <a:p>
            <a:endParaRPr lang="en-US" sz="1600" dirty="0"/>
          </a:p>
        </p:txBody>
      </p:sp>
      <p:sp>
        <p:nvSpPr>
          <p:cNvPr id="7" name="38 Elipse"/>
          <p:cNvSpPr/>
          <p:nvPr/>
        </p:nvSpPr>
        <p:spPr>
          <a:xfrm>
            <a:off x="7888827" y="89352"/>
            <a:ext cx="640080" cy="640080"/>
          </a:xfrm>
          <a:prstGeom prst="ellipse">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8" name="39 CuadroTexto"/>
          <p:cNvSpPr txBox="1"/>
          <p:nvPr/>
        </p:nvSpPr>
        <p:spPr>
          <a:xfrm>
            <a:off x="8032255" y="209336"/>
            <a:ext cx="353223" cy="400110"/>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chemeClr val="bg1"/>
                </a:solidFill>
                <a:ea typeface="ＭＳ Ｐゴシック" pitchFamily="1" charset="-128"/>
              </a:rPr>
              <a:t>5</a:t>
            </a:r>
            <a:endParaRPr lang="en-US" sz="2000" b="1" dirty="0">
              <a:solidFill>
                <a:schemeClr val="bg1"/>
              </a:solidFill>
              <a:ea typeface="ＭＳ Ｐゴシック" pitchFamily="1" charset="-128"/>
            </a:endParaRPr>
          </a:p>
        </p:txBody>
      </p:sp>
    </p:spTree>
    <p:extLst>
      <p:ext uri="{BB962C8B-B14F-4D97-AF65-F5344CB8AC3E}">
        <p14:creationId xmlns:p14="http://schemas.microsoft.com/office/powerpoint/2010/main" val="2213732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48488"/>
            <a:ext cx="8890000" cy="461665"/>
          </a:xfrm>
          <a:prstGeom prst="rect">
            <a:avLst/>
          </a:prstGeom>
          <a:noFill/>
        </p:spPr>
        <p:txBody>
          <a:bodyPr wrap="square" rtlCol="0">
            <a:spAutoFit/>
          </a:bodyPr>
          <a:lstStyle/>
          <a:p>
            <a:r>
              <a:rPr lang="en-US" b="1" dirty="0" smtClean="0"/>
              <a:t>Approval : Minutes from January 7 Meeting</a:t>
            </a:r>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006" y="718030"/>
            <a:ext cx="7505988" cy="5267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42835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6400" y="235512"/>
            <a:ext cx="8890000" cy="461665"/>
          </a:xfrm>
          <a:prstGeom prst="rect">
            <a:avLst/>
          </a:prstGeom>
          <a:noFill/>
        </p:spPr>
        <p:txBody>
          <a:bodyPr wrap="square" rtlCol="0">
            <a:spAutoFit/>
          </a:bodyPr>
          <a:lstStyle/>
          <a:p>
            <a:r>
              <a:rPr lang="en-US" b="1" dirty="0" smtClean="0"/>
              <a:t>IHC Entities</a:t>
            </a:r>
          </a:p>
        </p:txBody>
      </p:sp>
      <p:graphicFrame>
        <p:nvGraphicFramePr>
          <p:cNvPr id="5" name="Table 4"/>
          <p:cNvGraphicFramePr>
            <a:graphicFrameLocks noGrp="1"/>
          </p:cNvGraphicFramePr>
          <p:nvPr>
            <p:extLst>
              <p:ext uri="{D42A27DB-BD31-4B8C-83A1-F6EECF244321}">
                <p14:modId xmlns:p14="http://schemas.microsoft.com/office/powerpoint/2010/main" val="735801749"/>
              </p:ext>
            </p:extLst>
          </p:nvPr>
        </p:nvGraphicFramePr>
        <p:xfrm>
          <a:off x="457200" y="990600"/>
          <a:ext cx="8382002" cy="2870423"/>
        </p:xfrm>
        <a:graphic>
          <a:graphicData uri="http://schemas.openxmlformats.org/drawingml/2006/table">
            <a:tbl>
              <a:tblPr/>
              <a:tblGrid>
                <a:gridCol w="1864725"/>
                <a:gridCol w="916926"/>
                <a:gridCol w="135841"/>
                <a:gridCol w="175976"/>
                <a:gridCol w="916926"/>
                <a:gridCol w="175976"/>
                <a:gridCol w="916926"/>
                <a:gridCol w="175976"/>
                <a:gridCol w="916926"/>
                <a:gridCol w="175976"/>
                <a:gridCol w="916926"/>
                <a:gridCol w="175976"/>
                <a:gridCol w="916926"/>
              </a:tblGrid>
              <a:tr h="371982">
                <a:tc>
                  <a:txBody>
                    <a:bodyPr/>
                    <a:lstStyle/>
                    <a:p>
                      <a:pPr algn="l" fontAlgn="ctr"/>
                      <a:r>
                        <a:rPr lang="en-US" sz="1400" b="1" i="0" u="sng" strike="noStrike" dirty="0">
                          <a:solidFill>
                            <a:srgbClr val="000000"/>
                          </a:solidFill>
                          <a:effectLst/>
                          <a:latin typeface="Arial"/>
                        </a:rPr>
                        <a:t>BSPR</a:t>
                      </a:r>
                    </a:p>
                  </a:txBody>
                  <a:tcPr marL="9300" marR="9300" marT="930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dirty="0">
                          <a:solidFill>
                            <a:srgbClr val="FFFFFF"/>
                          </a:solidFill>
                          <a:effectLst/>
                          <a:latin typeface="Arial"/>
                        </a:rPr>
                        <a:t>Planned Capital Hold</a:t>
                      </a: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ctr"/>
                      <a:endParaRPr lang="en-US" sz="1100" b="0" i="0" u="none" strike="noStrike" dirty="0">
                        <a:solidFill>
                          <a:srgbClr val="000000"/>
                        </a:solidFill>
                        <a:effectLst/>
                        <a:latin typeface="Arial"/>
                      </a:endParaRPr>
                    </a:p>
                  </a:txBody>
                  <a:tcPr marL="9300" marR="9300" marT="930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en-US" sz="1100" b="0" i="0" u="none" strike="noStrike">
                        <a:solidFill>
                          <a:srgbClr val="000000"/>
                        </a:solidFill>
                        <a:effectLst/>
                        <a:latin typeface="Arial"/>
                      </a:endParaRPr>
                    </a:p>
                  </a:txBody>
                  <a:tcPr marL="9300" marR="9300" marT="930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FFFFFF"/>
                          </a:solidFill>
                          <a:effectLst/>
                          <a:latin typeface="Arial"/>
                        </a:rPr>
                        <a:t>12/31/15</a:t>
                      </a: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endParaRPr lang="en-US" sz="1100" b="0" i="0" u="none" strike="noStrike">
                        <a:solidFill>
                          <a:srgbClr val="000000"/>
                        </a:solidFill>
                        <a:effectLst/>
                        <a:latin typeface="Arial"/>
                      </a:endParaRP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FFFFFF"/>
                          </a:solidFill>
                          <a:effectLst/>
                          <a:latin typeface="Arial"/>
                        </a:rPr>
                        <a:t>11/30/15</a:t>
                      </a: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9694"/>
                    </a:solidFill>
                  </a:tcPr>
                </a:tc>
                <a:tc>
                  <a:txBody>
                    <a:bodyPr/>
                    <a:lstStyle/>
                    <a:p>
                      <a:pPr algn="l" fontAlgn="ctr"/>
                      <a:endParaRPr lang="en-US" sz="1100" b="0" i="0" u="none" strike="noStrike">
                        <a:solidFill>
                          <a:srgbClr val="000000"/>
                        </a:solidFill>
                        <a:effectLst/>
                        <a:latin typeface="Arial"/>
                      </a:endParaRP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1" u="none" strike="noStrike">
                          <a:solidFill>
                            <a:srgbClr val="FFFFFF"/>
                          </a:solidFill>
                          <a:effectLst/>
                          <a:latin typeface="Arial"/>
                        </a:rPr>
                        <a:t>Monthly Change</a:t>
                      </a: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endParaRPr lang="en-US" sz="1100" b="0" i="0" u="none" strike="noStrike">
                        <a:solidFill>
                          <a:srgbClr val="000000"/>
                        </a:solidFill>
                        <a:effectLst/>
                        <a:latin typeface="Arial"/>
                      </a:endParaRP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FFFFFF"/>
                          </a:solidFill>
                          <a:effectLst/>
                          <a:latin typeface="Arial"/>
                        </a:rPr>
                        <a:t>9/30/15</a:t>
                      </a: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9694"/>
                    </a:solidFill>
                  </a:tcPr>
                </a:tc>
                <a:tc>
                  <a:txBody>
                    <a:bodyPr/>
                    <a:lstStyle/>
                    <a:p>
                      <a:pPr algn="l" fontAlgn="ctr"/>
                      <a:endParaRPr lang="en-US" sz="1100" b="0" i="0" u="none" strike="noStrike">
                        <a:solidFill>
                          <a:srgbClr val="000000"/>
                        </a:solidFill>
                        <a:effectLst/>
                        <a:latin typeface="Arial"/>
                      </a:endParaRP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1" u="none" strike="noStrike">
                          <a:solidFill>
                            <a:srgbClr val="FFFFFF"/>
                          </a:solidFill>
                          <a:effectLst/>
                          <a:latin typeface="Arial"/>
                        </a:rPr>
                        <a:t>3-Month Change</a:t>
                      </a: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241789">
                <a:tc>
                  <a:txBody>
                    <a:bodyPr/>
                    <a:lstStyle/>
                    <a:p>
                      <a:pPr algn="l" fontAlgn="ctr"/>
                      <a:r>
                        <a:rPr lang="en-US" sz="1200" b="0" i="0" u="none" strike="noStrike" dirty="0">
                          <a:solidFill>
                            <a:srgbClr val="000000"/>
                          </a:solidFill>
                          <a:effectLst/>
                          <a:latin typeface="Arial"/>
                        </a:rPr>
                        <a:t>Common Equity Tier 1</a:t>
                      </a:r>
                    </a:p>
                  </a:txBody>
                  <a:tcPr marL="9300" marR="9300" marT="9300" marB="0" anchor="ctr">
                    <a:lnL>
                      <a:noFill/>
                    </a:lnL>
                    <a:lnR>
                      <a:noFill/>
                    </a:lnR>
                    <a:lnT>
                      <a:noFill/>
                    </a:lnT>
                    <a:lnB>
                      <a:noFill/>
                    </a:lnB>
                  </a:tcPr>
                </a:tc>
                <a:tc>
                  <a:txBody>
                    <a:bodyPr/>
                    <a:lstStyle/>
                    <a:p>
                      <a:pPr algn="ctr" fontAlgn="ctr"/>
                      <a:r>
                        <a:rPr lang="en-US" sz="1200" b="0" i="0" u="none" strike="noStrike" dirty="0" smtClean="0">
                          <a:solidFill>
                            <a:srgbClr val="000000"/>
                          </a:solidFill>
                          <a:effectLst/>
                          <a:latin typeface="Arial"/>
                        </a:rPr>
                        <a:t>13.0%</a:t>
                      </a:r>
                      <a:endParaRPr lang="en-US" sz="1200" b="0" i="0" u="none" strike="noStrike" dirty="0">
                        <a:solidFill>
                          <a:srgbClr val="000000"/>
                        </a:solidFill>
                        <a:effectLst/>
                        <a:latin typeface="Arial"/>
                      </a:endParaRPr>
                    </a:p>
                  </a:txBody>
                  <a:tcPr marL="9300" marR="9300" marT="930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200" b="0" i="0" u="none" strike="noStrike">
                        <a:solidFill>
                          <a:srgbClr val="000000"/>
                        </a:solidFill>
                        <a:effectLst/>
                        <a:latin typeface="Arial"/>
                      </a:endParaRPr>
                    </a:p>
                  </a:txBody>
                  <a:tcPr marL="9300" marR="9300" marT="9300" marB="0" anchor="ctr">
                    <a:lnL>
                      <a:noFill/>
                    </a:lnL>
                    <a:lnR>
                      <a:noFill/>
                    </a:lnR>
                    <a:lnT>
                      <a:noFill/>
                    </a:lnT>
                    <a:lnB>
                      <a:noFill/>
                    </a:lnB>
                  </a:tcPr>
                </a:tc>
                <a:tc>
                  <a:txBody>
                    <a:bodyPr/>
                    <a:lstStyle/>
                    <a:p>
                      <a:pPr algn="ctr" fontAlgn="ctr"/>
                      <a:endParaRPr lang="en-US" sz="1200" b="0" i="0" u="none" strike="noStrike">
                        <a:solidFill>
                          <a:srgbClr val="000000"/>
                        </a:solidFill>
                        <a:effectLst/>
                        <a:latin typeface="Arial"/>
                      </a:endParaRPr>
                    </a:p>
                  </a:txBody>
                  <a:tcPr marL="9300" marR="9300" marT="930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Arial"/>
                        </a:rPr>
                        <a:t>23.60%</a:t>
                      </a: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200" b="0" i="0" u="none" strike="noStrike">
                        <a:solidFill>
                          <a:srgbClr val="000000"/>
                        </a:solidFill>
                        <a:effectLst/>
                        <a:latin typeface="Arial"/>
                      </a:endParaRP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Arial"/>
                        </a:rPr>
                        <a:t>23.50%</a:t>
                      </a: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200" b="0" i="0" u="none" strike="noStrike">
                        <a:solidFill>
                          <a:srgbClr val="000000"/>
                        </a:solidFill>
                        <a:effectLst/>
                        <a:latin typeface="Arial"/>
                      </a:endParaRPr>
                    </a:p>
                  </a:txBody>
                  <a:tcPr marL="9300" marR="9300" marT="930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n-US" sz="1200" b="0" i="0" u="none" strike="noStrike">
                          <a:solidFill>
                            <a:srgbClr val="00B050"/>
                          </a:solidFill>
                          <a:effectLst/>
                          <a:latin typeface="Arial"/>
                        </a:rPr>
                        <a:t>0.10%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200" b="0" i="0" u="none" strike="noStrike">
                        <a:solidFill>
                          <a:srgbClr val="000000"/>
                        </a:solidFill>
                        <a:effectLst/>
                        <a:latin typeface="Arial"/>
                      </a:endParaRPr>
                    </a:p>
                  </a:txBody>
                  <a:tcPr marL="9300" marR="9300" marT="930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dirty="0" smtClean="0">
                          <a:solidFill>
                            <a:srgbClr val="000000"/>
                          </a:solidFill>
                          <a:effectLst/>
                          <a:latin typeface="Arial"/>
                        </a:rPr>
                        <a:t>22.94%</a:t>
                      </a:r>
                      <a:endParaRPr lang="en-US" sz="1200" b="0" i="0" u="none" strike="noStrike" dirty="0">
                        <a:solidFill>
                          <a:srgbClr val="000000"/>
                        </a:solidFill>
                        <a:effectLst/>
                        <a:latin typeface="Arial"/>
                      </a:endParaRP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200" b="0" i="0" u="none" strike="noStrike">
                        <a:solidFill>
                          <a:srgbClr val="000000"/>
                        </a:solidFill>
                        <a:effectLst/>
                        <a:latin typeface="Arial"/>
                      </a:endParaRPr>
                    </a:p>
                  </a:txBody>
                  <a:tcPr marL="9300" marR="9300" marT="930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n-US" sz="1200" b="0" i="0" u="none" strike="noStrike">
                          <a:solidFill>
                            <a:srgbClr val="00B050"/>
                          </a:solidFill>
                          <a:effectLst/>
                          <a:latin typeface="Arial"/>
                        </a:rPr>
                        <a:t>0.66%</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r>
              <a:tr h="241789">
                <a:tc>
                  <a:txBody>
                    <a:bodyPr/>
                    <a:lstStyle/>
                    <a:p>
                      <a:pPr algn="l" fontAlgn="ctr"/>
                      <a:r>
                        <a:rPr lang="en-US" sz="1200" b="0" i="0" u="none" strike="noStrike" dirty="0">
                          <a:solidFill>
                            <a:srgbClr val="000000"/>
                          </a:solidFill>
                          <a:effectLst/>
                          <a:latin typeface="Arial"/>
                        </a:rPr>
                        <a:t>Tier 1 Capital</a:t>
                      </a:r>
                    </a:p>
                  </a:txBody>
                  <a:tcPr marL="9300" marR="9300" marT="9300" marB="0" anchor="ctr">
                    <a:lnL>
                      <a:noFill/>
                    </a:lnL>
                    <a:lnR>
                      <a:noFill/>
                    </a:lnR>
                    <a:lnT>
                      <a:noFill/>
                    </a:lnT>
                    <a:lnB>
                      <a:noFill/>
                    </a:lnB>
                  </a:tcPr>
                </a:tc>
                <a:tc>
                  <a:txBody>
                    <a:bodyPr/>
                    <a:lstStyle/>
                    <a:p>
                      <a:pPr algn="ctr" fontAlgn="ctr"/>
                      <a:r>
                        <a:rPr lang="en-US" sz="1200" b="0" i="0" u="none" strike="noStrike" dirty="0" smtClean="0">
                          <a:solidFill>
                            <a:srgbClr val="000000"/>
                          </a:solidFill>
                          <a:effectLst/>
                          <a:latin typeface="Arial"/>
                        </a:rPr>
                        <a:t>15.8%</a:t>
                      </a:r>
                      <a:endParaRPr lang="en-US" sz="1200" b="0" i="0" u="none" strike="noStrike" dirty="0">
                        <a:solidFill>
                          <a:srgbClr val="000000"/>
                        </a:solidFill>
                        <a:effectLst/>
                        <a:latin typeface="Arial"/>
                      </a:endParaRPr>
                    </a:p>
                  </a:txBody>
                  <a:tcPr marL="9300" marR="9300" marT="9300" marB="0" anchor="ctr">
                    <a:lnL>
                      <a:noFill/>
                    </a:lnL>
                    <a:lnR>
                      <a:noFill/>
                    </a:lnR>
                    <a:lnT>
                      <a:noFill/>
                    </a:lnT>
                    <a:lnB>
                      <a:noFill/>
                    </a:lnB>
                  </a:tcPr>
                </a:tc>
                <a:tc>
                  <a:txBody>
                    <a:bodyPr/>
                    <a:lstStyle/>
                    <a:p>
                      <a:pPr algn="ctr" fontAlgn="ctr"/>
                      <a:endParaRPr lang="en-US" sz="1200" b="0" i="0" u="none" strike="noStrike">
                        <a:solidFill>
                          <a:srgbClr val="000000"/>
                        </a:solidFill>
                        <a:effectLst/>
                        <a:latin typeface="Arial"/>
                      </a:endParaRPr>
                    </a:p>
                  </a:txBody>
                  <a:tcPr marL="9300" marR="9300" marT="9300" marB="0" anchor="ctr">
                    <a:lnL>
                      <a:noFill/>
                    </a:lnL>
                    <a:lnR>
                      <a:noFill/>
                    </a:lnR>
                    <a:lnT>
                      <a:noFill/>
                    </a:lnT>
                    <a:lnB>
                      <a:noFill/>
                    </a:lnB>
                  </a:tcPr>
                </a:tc>
                <a:tc>
                  <a:txBody>
                    <a:bodyPr/>
                    <a:lstStyle/>
                    <a:p>
                      <a:pPr algn="ctr" fontAlgn="ctr"/>
                      <a:endParaRPr lang="en-US" sz="1200" b="0" i="0" u="none" strike="noStrike">
                        <a:solidFill>
                          <a:srgbClr val="000000"/>
                        </a:solidFill>
                        <a:effectLst/>
                        <a:latin typeface="Arial"/>
                      </a:endParaRPr>
                    </a:p>
                  </a:txBody>
                  <a:tcPr marL="9300" marR="9300" marT="930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Arial"/>
                        </a:rPr>
                        <a:t>25.70%</a:t>
                      </a: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1200" b="0" i="0" u="none" strike="noStrike">
                        <a:solidFill>
                          <a:srgbClr val="000000"/>
                        </a:solidFill>
                        <a:effectLst/>
                        <a:latin typeface="Arial"/>
                      </a:endParaRP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Arial"/>
                        </a:rPr>
                        <a:t>25.60%</a:t>
                      </a: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1200" b="0" i="0" u="none" strike="noStrike">
                        <a:solidFill>
                          <a:srgbClr val="000000"/>
                        </a:solidFill>
                        <a:effectLst/>
                        <a:latin typeface="Arial"/>
                      </a:endParaRPr>
                    </a:p>
                  </a:txBody>
                  <a:tcPr marL="9300" marR="9300" marT="930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n-US" sz="1200" b="0" i="0" u="none" strike="noStrike">
                          <a:solidFill>
                            <a:srgbClr val="00B050"/>
                          </a:solidFill>
                          <a:effectLst/>
                          <a:latin typeface="Arial"/>
                        </a:rPr>
                        <a:t>0.10%</a:t>
                      </a:r>
                    </a:p>
                  </a:txBody>
                  <a:tcPr marL="9525" marR="9525" marT="9525" marB="0" anchor="ctr">
                    <a:lnL>
                      <a:noFill/>
                    </a:lnL>
                    <a:lnR>
                      <a:noFill/>
                    </a:lnR>
                    <a:lnT>
                      <a:noFill/>
                    </a:lnT>
                    <a:lnB>
                      <a:noFill/>
                    </a:lnB>
                  </a:tcPr>
                </a:tc>
                <a:tc>
                  <a:txBody>
                    <a:bodyPr/>
                    <a:lstStyle/>
                    <a:p>
                      <a:pPr algn="ctr" fontAlgn="ctr"/>
                      <a:endParaRPr lang="en-US" sz="1200" b="0" i="0" u="none" strike="noStrike">
                        <a:solidFill>
                          <a:srgbClr val="000000"/>
                        </a:solidFill>
                        <a:effectLst/>
                        <a:latin typeface="Arial"/>
                      </a:endParaRPr>
                    </a:p>
                  </a:txBody>
                  <a:tcPr marL="9300" marR="9300" marT="930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dirty="0" smtClean="0">
                          <a:solidFill>
                            <a:srgbClr val="000000"/>
                          </a:solidFill>
                          <a:effectLst/>
                          <a:latin typeface="Arial"/>
                        </a:rPr>
                        <a:t>25.02%</a:t>
                      </a:r>
                      <a:endParaRPr lang="en-US" sz="1200" b="0" i="0" u="none" strike="noStrike" dirty="0">
                        <a:solidFill>
                          <a:srgbClr val="000000"/>
                        </a:solidFill>
                        <a:effectLst/>
                        <a:latin typeface="Arial"/>
                      </a:endParaRP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1200" b="0" i="0" u="none" strike="noStrike">
                        <a:solidFill>
                          <a:srgbClr val="000000"/>
                        </a:solidFill>
                        <a:effectLst/>
                        <a:latin typeface="Arial"/>
                      </a:endParaRPr>
                    </a:p>
                  </a:txBody>
                  <a:tcPr marL="9300" marR="9300" marT="930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n-US" sz="1200" b="0" i="0" u="none" strike="noStrike">
                          <a:solidFill>
                            <a:srgbClr val="00B050"/>
                          </a:solidFill>
                          <a:effectLst/>
                          <a:latin typeface="Arial"/>
                        </a:rPr>
                        <a:t>0.68%</a:t>
                      </a:r>
                    </a:p>
                  </a:txBody>
                  <a:tcPr marL="9525" marR="9525" marT="9525" marB="0" anchor="ctr">
                    <a:lnL>
                      <a:noFill/>
                    </a:lnL>
                    <a:lnR>
                      <a:noFill/>
                    </a:lnR>
                    <a:lnT>
                      <a:noFill/>
                    </a:lnT>
                    <a:lnB>
                      <a:noFill/>
                    </a:lnB>
                  </a:tcPr>
                </a:tc>
              </a:tr>
              <a:tr h="241789">
                <a:tc>
                  <a:txBody>
                    <a:bodyPr/>
                    <a:lstStyle/>
                    <a:p>
                      <a:pPr algn="l" fontAlgn="ctr"/>
                      <a:r>
                        <a:rPr lang="en-US" sz="1200" b="0" i="0" u="none" strike="noStrike" dirty="0">
                          <a:solidFill>
                            <a:srgbClr val="000000"/>
                          </a:solidFill>
                          <a:effectLst/>
                          <a:latin typeface="Arial"/>
                        </a:rPr>
                        <a:t>Total Capital</a:t>
                      </a:r>
                    </a:p>
                  </a:txBody>
                  <a:tcPr marL="9300" marR="9300" marT="9300" marB="0" anchor="ctr">
                    <a:lnL>
                      <a:noFill/>
                    </a:lnL>
                    <a:lnR>
                      <a:noFill/>
                    </a:lnR>
                    <a:lnT>
                      <a:noFill/>
                    </a:lnT>
                    <a:lnB>
                      <a:noFill/>
                    </a:lnB>
                  </a:tcPr>
                </a:tc>
                <a:tc>
                  <a:txBody>
                    <a:bodyPr/>
                    <a:lstStyle/>
                    <a:p>
                      <a:pPr algn="ctr" fontAlgn="ctr"/>
                      <a:r>
                        <a:rPr lang="en-US" sz="1200" b="0" i="0" u="none" strike="noStrike" dirty="0" smtClean="0">
                          <a:solidFill>
                            <a:srgbClr val="000000"/>
                          </a:solidFill>
                          <a:effectLst/>
                          <a:latin typeface="Arial"/>
                        </a:rPr>
                        <a:t>17.8%</a:t>
                      </a:r>
                      <a:endParaRPr lang="en-US" sz="1200" b="0" i="0" u="none" strike="noStrike" dirty="0">
                        <a:solidFill>
                          <a:srgbClr val="000000"/>
                        </a:solidFill>
                        <a:effectLst/>
                        <a:latin typeface="Arial"/>
                      </a:endParaRPr>
                    </a:p>
                  </a:txBody>
                  <a:tcPr marL="9300" marR="9300" marT="9300" marB="0" anchor="ctr">
                    <a:lnL>
                      <a:noFill/>
                    </a:lnL>
                    <a:lnR>
                      <a:noFill/>
                    </a:lnR>
                    <a:lnT>
                      <a:noFill/>
                    </a:lnT>
                    <a:lnB>
                      <a:noFill/>
                    </a:lnB>
                  </a:tcPr>
                </a:tc>
                <a:tc>
                  <a:txBody>
                    <a:bodyPr/>
                    <a:lstStyle/>
                    <a:p>
                      <a:pPr algn="ctr" fontAlgn="ctr"/>
                      <a:endParaRPr lang="en-US" sz="1200" b="0" i="0" u="none" strike="noStrike" dirty="0">
                        <a:solidFill>
                          <a:srgbClr val="000000"/>
                        </a:solidFill>
                        <a:effectLst/>
                        <a:latin typeface="Arial"/>
                      </a:endParaRPr>
                    </a:p>
                  </a:txBody>
                  <a:tcPr marL="9300" marR="9300" marT="9300" marB="0" anchor="ctr">
                    <a:lnL>
                      <a:noFill/>
                    </a:lnL>
                    <a:lnR>
                      <a:noFill/>
                    </a:lnR>
                    <a:lnT>
                      <a:noFill/>
                    </a:lnT>
                    <a:lnB>
                      <a:noFill/>
                    </a:lnB>
                  </a:tcPr>
                </a:tc>
                <a:tc>
                  <a:txBody>
                    <a:bodyPr/>
                    <a:lstStyle/>
                    <a:p>
                      <a:pPr algn="ctr" fontAlgn="ctr"/>
                      <a:endParaRPr lang="en-US" sz="1200" b="0" i="0" u="none" strike="noStrike" dirty="0">
                        <a:solidFill>
                          <a:srgbClr val="000000"/>
                        </a:solidFill>
                        <a:effectLst/>
                        <a:latin typeface="Arial"/>
                      </a:endParaRPr>
                    </a:p>
                  </a:txBody>
                  <a:tcPr marL="9300" marR="9300" marT="930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dirty="0" smtClean="0">
                          <a:solidFill>
                            <a:srgbClr val="000000"/>
                          </a:solidFill>
                          <a:effectLst/>
                          <a:latin typeface="Arial"/>
                        </a:rPr>
                        <a:t>26.97%</a:t>
                      </a:r>
                      <a:endParaRPr lang="en-US" sz="1200" b="0" i="0" u="none" strike="noStrike" dirty="0">
                        <a:solidFill>
                          <a:srgbClr val="000000"/>
                        </a:solidFill>
                        <a:effectLst/>
                        <a:latin typeface="Arial"/>
                      </a:endParaRP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1200" b="0" i="0" u="none" strike="noStrike">
                        <a:solidFill>
                          <a:srgbClr val="000000"/>
                        </a:solidFill>
                        <a:effectLst/>
                        <a:latin typeface="Arial"/>
                      </a:endParaRP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Arial"/>
                        </a:rPr>
                        <a:t>26.90%</a:t>
                      </a: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1200" b="0" i="0" u="none" strike="noStrike">
                        <a:solidFill>
                          <a:srgbClr val="000000"/>
                        </a:solidFill>
                        <a:effectLst/>
                        <a:latin typeface="Arial"/>
                      </a:endParaRPr>
                    </a:p>
                  </a:txBody>
                  <a:tcPr marL="9300" marR="9300" marT="930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n-US" sz="1200" b="0" i="0" u="none" strike="noStrike">
                          <a:solidFill>
                            <a:srgbClr val="00B050"/>
                          </a:solidFill>
                          <a:effectLst/>
                          <a:latin typeface="Arial"/>
                        </a:rPr>
                        <a:t>0.07%</a:t>
                      </a:r>
                    </a:p>
                  </a:txBody>
                  <a:tcPr marL="9525" marR="9525" marT="9525" marB="0" anchor="ctr">
                    <a:lnL>
                      <a:noFill/>
                    </a:lnL>
                    <a:lnR>
                      <a:noFill/>
                    </a:lnR>
                    <a:lnT>
                      <a:noFill/>
                    </a:lnT>
                    <a:lnB>
                      <a:noFill/>
                    </a:lnB>
                  </a:tcPr>
                </a:tc>
                <a:tc>
                  <a:txBody>
                    <a:bodyPr/>
                    <a:lstStyle/>
                    <a:p>
                      <a:pPr algn="ctr" fontAlgn="ctr"/>
                      <a:endParaRPr lang="en-US" sz="1200" b="0" i="0" u="none" strike="noStrike">
                        <a:solidFill>
                          <a:srgbClr val="000000"/>
                        </a:solidFill>
                        <a:effectLst/>
                        <a:latin typeface="Arial"/>
                      </a:endParaRPr>
                    </a:p>
                  </a:txBody>
                  <a:tcPr marL="9300" marR="9300" marT="930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dirty="0" smtClean="0">
                          <a:solidFill>
                            <a:srgbClr val="000000"/>
                          </a:solidFill>
                          <a:effectLst/>
                          <a:latin typeface="Arial"/>
                        </a:rPr>
                        <a:t>26.28%</a:t>
                      </a:r>
                      <a:endParaRPr lang="en-US" sz="1200" b="0" i="0" u="none" strike="noStrike" dirty="0">
                        <a:solidFill>
                          <a:srgbClr val="000000"/>
                        </a:solidFill>
                        <a:effectLst/>
                        <a:latin typeface="Arial"/>
                      </a:endParaRP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1200" b="0" i="0" u="none" strike="noStrike">
                        <a:solidFill>
                          <a:srgbClr val="000000"/>
                        </a:solidFill>
                        <a:effectLst/>
                        <a:latin typeface="Arial"/>
                      </a:endParaRPr>
                    </a:p>
                  </a:txBody>
                  <a:tcPr marL="9300" marR="9300" marT="930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n-US" sz="1200" b="0" i="0" u="none" strike="noStrike">
                          <a:solidFill>
                            <a:srgbClr val="00B050"/>
                          </a:solidFill>
                          <a:effectLst/>
                          <a:latin typeface="Arial"/>
                        </a:rPr>
                        <a:t>0.69%</a:t>
                      </a:r>
                    </a:p>
                  </a:txBody>
                  <a:tcPr marL="9525" marR="9525" marT="9525" marB="0" anchor="ctr">
                    <a:lnL>
                      <a:noFill/>
                    </a:lnL>
                    <a:lnR>
                      <a:noFill/>
                    </a:lnR>
                    <a:lnT>
                      <a:noFill/>
                    </a:lnT>
                    <a:lnB>
                      <a:noFill/>
                    </a:lnB>
                  </a:tcPr>
                </a:tc>
              </a:tr>
              <a:tr h="241789">
                <a:tc>
                  <a:txBody>
                    <a:bodyPr/>
                    <a:lstStyle/>
                    <a:p>
                      <a:pPr algn="l" fontAlgn="ctr"/>
                      <a:r>
                        <a:rPr lang="en-US" sz="1200" b="0" i="0" u="none" strike="noStrike">
                          <a:solidFill>
                            <a:srgbClr val="000000"/>
                          </a:solidFill>
                          <a:effectLst/>
                          <a:latin typeface="Arial"/>
                        </a:rPr>
                        <a:t>Tier 1 Leverage</a:t>
                      </a:r>
                    </a:p>
                  </a:txBody>
                  <a:tcPr marL="9300" marR="9300" marT="9300" marB="0" anchor="ctr">
                    <a:lnL>
                      <a:noFill/>
                    </a:lnL>
                    <a:lnR>
                      <a:noFill/>
                    </a:lnR>
                    <a:lnT>
                      <a:noFill/>
                    </a:lnT>
                    <a:lnB>
                      <a:noFill/>
                    </a:lnB>
                  </a:tcPr>
                </a:tc>
                <a:tc>
                  <a:txBody>
                    <a:bodyPr/>
                    <a:lstStyle/>
                    <a:p>
                      <a:pPr algn="ctr" fontAlgn="ctr"/>
                      <a:r>
                        <a:rPr lang="en-US" sz="1200" b="0" i="0" u="none" strike="noStrike" dirty="0" smtClean="0">
                          <a:solidFill>
                            <a:srgbClr val="000000"/>
                          </a:solidFill>
                          <a:effectLst/>
                          <a:latin typeface="Arial"/>
                        </a:rPr>
                        <a:t>10.8%</a:t>
                      </a:r>
                      <a:endParaRPr lang="en-US" sz="1200" b="0" i="0" u="none" strike="noStrike" dirty="0">
                        <a:solidFill>
                          <a:srgbClr val="000000"/>
                        </a:solidFill>
                        <a:effectLst/>
                        <a:latin typeface="Arial"/>
                      </a:endParaRPr>
                    </a:p>
                  </a:txBody>
                  <a:tcPr marL="9300" marR="9300" marT="9300" marB="0" anchor="ctr">
                    <a:lnL>
                      <a:noFill/>
                    </a:lnL>
                    <a:lnR>
                      <a:noFill/>
                    </a:lnR>
                    <a:lnT>
                      <a:noFill/>
                    </a:lnT>
                    <a:lnB>
                      <a:noFill/>
                    </a:lnB>
                  </a:tcPr>
                </a:tc>
                <a:tc>
                  <a:txBody>
                    <a:bodyPr/>
                    <a:lstStyle/>
                    <a:p>
                      <a:pPr algn="ctr" fontAlgn="ctr"/>
                      <a:endParaRPr lang="en-US" sz="1200" b="0" i="0" u="none" strike="noStrike">
                        <a:solidFill>
                          <a:srgbClr val="000000"/>
                        </a:solidFill>
                        <a:effectLst/>
                        <a:latin typeface="Arial"/>
                      </a:endParaRPr>
                    </a:p>
                  </a:txBody>
                  <a:tcPr marL="9300" marR="9300" marT="9300" marB="0" anchor="ctr">
                    <a:lnL>
                      <a:noFill/>
                    </a:lnL>
                    <a:lnR>
                      <a:noFill/>
                    </a:lnR>
                    <a:lnT>
                      <a:noFill/>
                    </a:lnT>
                    <a:lnB>
                      <a:noFill/>
                    </a:lnB>
                  </a:tcPr>
                </a:tc>
                <a:tc>
                  <a:txBody>
                    <a:bodyPr/>
                    <a:lstStyle/>
                    <a:p>
                      <a:pPr algn="ctr" fontAlgn="ctr"/>
                      <a:endParaRPr lang="en-US" sz="1200" b="0" i="0" u="none" strike="noStrike" dirty="0">
                        <a:solidFill>
                          <a:srgbClr val="000000"/>
                        </a:solidFill>
                        <a:effectLst/>
                        <a:latin typeface="Arial"/>
                      </a:endParaRPr>
                    </a:p>
                  </a:txBody>
                  <a:tcPr marL="9300" marR="9300" marT="930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dirty="0" smtClean="0">
                          <a:solidFill>
                            <a:srgbClr val="000000"/>
                          </a:solidFill>
                          <a:effectLst/>
                          <a:latin typeface="Arial"/>
                        </a:rPr>
                        <a:t>17.05%</a:t>
                      </a:r>
                      <a:endParaRPr lang="en-US" sz="1200" b="0" i="0" u="none" strike="noStrike" dirty="0">
                        <a:solidFill>
                          <a:srgbClr val="000000"/>
                        </a:solidFill>
                        <a:effectLst/>
                        <a:latin typeface="Arial"/>
                      </a:endParaRP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200" b="0" i="0" u="none" strike="noStrike">
                        <a:solidFill>
                          <a:srgbClr val="000000"/>
                        </a:solidFill>
                        <a:effectLst/>
                        <a:latin typeface="Arial"/>
                      </a:endParaRP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dirty="0" smtClean="0">
                          <a:solidFill>
                            <a:srgbClr val="000000"/>
                          </a:solidFill>
                          <a:effectLst/>
                          <a:latin typeface="Arial"/>
                        </a:rPr>
                        <a:t>16.80</a:t>
                      </a:r>
                      <a:r>
                        <a:rPr lang="en-US" sz="1200" b="0" i="0" u="none" strike="noStrike" dirty="0">
                          <a:solidFill>
                            <a:srgbClr val="000000"/>
                          </a:solidFill>
                          <a:effectLst/>
                          <a:latin typeface="Arial"/>
                        </a:rPr>
                        <a:t>%</a:t>
                      </a: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200" b="0" i="0" u="none" strike="noStrike">
                        <a:solidFill>
                          <a:srgbClr val="000000"/>
                        </a:solidFill>
                        <a:effectLst/>
                        <a:latin typeface="Arial"/>
                      </a:endParaRPr>
                    </a:p>
                  </a:txBody>
                  <a:tcPr marL="9300" marR="9300" marT="930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n-US" sz="1200" b="0" i="0" u="none" strike="noStrike" dirty="0">
                          <a:solidFill>
                            <a:srgbClr val="00B050"/>
                          </a:solidFill>
                          <a:effectLst/>
                          <a:latin typeface="Arial"/>
                        </a:rPr>
                        <a:t>0.25%</a:t>
                      </a:r>
                    </a:p>
                  </a:txBody>
                  <a:tcPr marL="9525" marR="9525" marT="9525" marB="0" anchor="ctr">
                    <a:lnL>
                      <a:noFill/>
                    </a:lnL>
                    <a:lnR>
                      <a:noFill/>
                    </a:lnR>
                    <a:lnT>
                      <a:noFill/>
                    </a:lnT>
                    <a:lnB>
                      <a:noFill/>
                    </a:lnB>
                  </a:tcPr>
                </a:tc>
                <a:tc>
                  <a:txBody>
                    <a:bodyPr/>
                    <a:lstStyle/>
                    <a:p>
                      <a:pPr algn="ctr" fontAlgn="ctr"/>
                      <a:endParaRPr lang="en-US" sz="1200" b="0" i="0" u="none" strike="noStrike" dirty="0">
                        <a:solidFill>
                          <a:srgbClr val="000000"/>
                        </a:solidFill>
                        <a:effectLst/>
                        <a:latin typeface="Arial"/>
                      </a:endParaRPr>
                    </a:p>
                  </a:txBody>
                  <a:tcPr marL="9300" marR="9300" marT="930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dirty="0" smtClean="0">
                          <a:solidFill>
                            <a:srgbClr val="000000"/>
                          </a:solidFill>
                          <a:effectLst/>
                          <a:latin typeface="Arial"/>
                        </a:rPr>
                        <a:t>16.63%</a:t>
                      </a:r>
                      <a:endParaRPr lang="en-US" sz="1200" b="0" i="0" u="none" strike="noStrike" dirty="0">
                        <a:solidFill>
                          <a:srgbClr val="000000"/>
                        </a:solidFill>
                        <a:effectLst/>
                        <a:latin typeface="Arial"/>
                      </a:endParaRP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200" b="0" i="0" u="none" strike="noStrike">
                        <a:solidFill>
                          <a:srgbClr val="000000"/>
                        </a:solidFill>
                        <a:effectLst/>
                        <a:latin typeface="Arial"/>
                      </a:endParaRPr>
                    </a:p>
                  </a:txBody>
                  <a:tcPr marL="9300" marR="9300" marT="930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n-US" sz="1200" b="0" i="0" u="none" strike="noStrike" dirty="0">
                          <a:solidFill>
                            <a:srgbClr val="00B050"/>
                          </a:solidFill>
                          <a:effectLst/>
                          <a:latin typeface="Arial"/>
                        </a:rPr>
                        <a:t>0.42%</a:t>
                      </a:r>
                    </a:p>
                  </a:txBody>
                  <a:tcPr marL="9525" marR="9525" marT="9525" marB="0" anchor="ctr">
                    <a:lnL>
                      <a:noFill/>
                    </a:lnL>
                    <a:lnR>
                      <a:noFill/>
                    </a:lnR>
                    <a:lnT>
                      <a:noFill/>
                    </a:lnT>
                    <a:lnB>
                      <a:noFill/>
                    </a:lnB>
                  </a:tcPr>
                </a:tc>
              </a:tr>
              <a:tr h="185991">
                <a:tc>
                  <a:txBody>
                    <a:bodyPr/>
                    <a:lstStyle/>
                    <a:p>
                      <a:pPr algn="l" fontAlgn="ctr"/>
                      <a:endParaRPr lang="en-US" sz="1100" b="0" i="0" u="none" strike="noStrike">
                        <a:solidFill>
                          <a:srgbClr val="000000"/>
                        </a:solidFill>
                        <a:effectLst/>
                        <a:latin typeface="Arial"/>
                      </a:endParaRPr>
                    </a:p>
                  </a:txBody>
                  <a:tcPr marL="9300" marR="9300" marT="9300" marB="0" anchor="ctr">
                    <a:lnL>
                      <a:noFill/>
                    </a:lnL>
                    <a:lnR>
                      <a:noFill/>
                    </a:lnR>
                    <a:lnT>
                      <a:noFill/>
                    </a:lnT>
                    <a:lnB>
                      <a:noFill/>
                    </a:lnB>
                  </a:tcPr>
                </a:tc>
                <a:tc>
                  <a:txBody>
                    <a:bodyPr/>
                    <a:lstStyle/>
                    <a:p>
                      <a:pPr algn="l" fontAlgn="ctr"/>
                      <a:endParaRPr lang="en-US" sz="1100" b="0" i="0" u="none" strike="noStrike" dirty="0">
                        <a:solidFill>
                          <a:srgbClr val="000000"/>
                        </a:solidFill>
                        <a:effectLst/>
                        <a:latin typeface="Arial"/>
                      </a:endParaRPr>
                    </a:p>
                  </a:txBody>
                  <a:tcPr marL="9300" marR="9300" marT="930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en-US" sz="1100" b="0" i="0" u="none" strike="noStrike">
                        <a:solidFill>
                          <a:srgbClr val="000000"/>
                        </a:solidFill>
                        <a:effectLst/>
                        <a:latin typeface="Arial"/>
                      </a:endParaRPr>
                    </a:p>
                  </a:txBody>
                  <a:tcPr marL="9300" marR="9300" marT="9300" marB="0" anchor="ctr">
                    <a:lnL>
                      <a:noFill/>
                    </a:lnL>
                    <a:lnR>
                      <a:noFill/>
                    </a:lnR>
                    <a:lnT>
                      <a:noFill/>
                    </a:lnT>
                    <a:lnB>
                      <a:noFill/>
                    </a:lnB>
                  </a:tcPr>
                </a:tc>
                <a:tc>
                  <a:txBody>
                    <a:bodyPr/>
                    <a:lstStyle/>
                    <a:p>
                      <a:pPr algn="l" fontAlgn="ctr"/>
                      <a:endParaRPr lang="en-US" sz="1100" b="0" i="0" u="none" strike="noStrike">
                        <a:solidFill>
                          <a:srgbClr val="000000"/>
                        </a:solidFill>
                        <a:effectLst/>
                        <a:latin typeface="Arial"/>
                      </a:endParaRPr>
                    </a:p>
                  </a:txBody>
                  <a:tcPr marL="9300" marR="9300" marT="9300" marB="0" anchor="ctr">
                    <a:lnL>
                      <a:noFill/>
                    </a:lnL>
                    <a:lnR>
                      <a:noFill/>
                    </a:lnR>
                    <a:lnT>
                      <a:noFill/>
                    </a:lnT>
                    <a:lnB>
                      <a:noFill/>
                    </a:lnB>
                  </a:tcPr>
                </a:tc>
                <a:tc>
                  <a:txBody>
                    <a:bodyPr/>
                    <a:lstStyle/>
                    <a:p>
                      <a:pPr algn="l" fontAlgn="ctr"/>
                      <a:endParaRPr lang="en-US" sz="1100" b="0" i="0" u="none" strike="noStrike" dirty="0">
                        <a:solidFill>
                          <a:srgbClr val="000000"/>
                        </a:solidFill>
                        <a:effectLst/>
                        <a:latin typeface="Arial"/>
                      </a:endParaRPr>
                    </a:p>
                  </a:txBody>
                  <a:tcPr marL="9300" marR="9300" marT="93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100" b="0" i="0" u="none" strike="noStrike">
                        <a:solidFill>
                          <a:srgbClr val="000000"/>
                        </a:solidFill>
                        <a:effectLst/>
                        <a:latin typeface="Arial"/>
                      </a:endParaRPr>
                    </a:p>
                  </a:txBody>
                  <a:tcPr marL="9300" marR="9300" marT="9300" marB="0" anchor="ctr">
                    <a:lnL>
                      <a:noFill/>
                    </a:lnL>
                    <a:lnR>
                      <a:noFill/>
                    </a:lnR>
                    <a:lnT>
                      <a:noFill/>
                    </a:lnT>
                    <a:lnB>
                      <a:noFill/>
                    </a:lnB>
                  </a:tcPr>
                </a:tc>
                <a:tc>
                  <a:txBody>
                    <a:bodyPr/>
                    <a:lstStyle/>
                    <a:p>
                      <a:pPr algn="l" fontAlgn="ctr"/>
                      <a:endParaRPr lang="en-US" sz="1100" b="0" i="0" u="none" strike="noStrike">
                        <a:solidFill>
                          <a:srgbClr val="000000"/>
                        </a:solidFill>
                        <a:effectLst/>
                        <a:latin typeface="Arial"/>
                      </a:endParaRPr>
                    </a:p>
                  </a:txBody>
                  <a:tcPr marL="9300" marR="9300" marT="93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100" b="0" i="0" u="none" strike="noStrike" dirty="0">
                        <a:solidFill>
                          <a:srgbClr val="000000"/>
                        </a:solidFill>
                        <a:effectLst/>
                        <a:latin typeface="Arial"/>
                      </a:endParaRPr>
                    </a:p>
                  </a:txBody>
                  <a:tcPr marL="9300" marR="9300" marT="9300" marB="0" anchor="ctr">
                    <a:lnL>
                      <a:noFill/>
                    </a:lnL>
                    <a:lnR>
                      <a:noFill/>
                    </a:lnR>
                    <a:lnT>
                      <a:noFill/>
                    </a:lnT>
                    <a:lnB>
                      <a:noFill/>
                    </a:lnB>
                  </a:tcPr>
                </a:tc>
                <a:tc>
                  <a:txBody>
                    <a:bodyPr/>
                    <a:lstStyle/>
                    <a:p>
                      <a:pPr algn="l" fontAlgn="ctr"/>
                      <a:endParaRPr lang="en-US" sz="1100" b="0" i="0" u="none" strike="noStrike" dirty="0">
                        <a:solidFill>
                          <a:srgbClr val="000000"/>
                        </a:solidFill>
                        <a:effectLst/>
                        <a:latin typeface="Arial"/>
                      </a:endParaRPr>
                    </a:p>
                  </a:txBody>
                  <a:tcPr marL="9300" marR="9300" marT="930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en-US" sz="1100" b="0" i="0" u="none" strike="noStrike">
                        <a:solidFill>
                          <a:srgbClr val="000000"/>
                        </a:solidFill>
                        <a:effectLst/>
                        <a:latin typeface="Arial"/>
                      </a:endParaRPr>
                    </a:p>
                  </a:txBody>
                  <a:tcPr marL="9300" marR="9300" marT="9300" marB="0" anchor="ctr">
                    <a:lnL>
                      <a:noFill/>
                    </a:lnL>
                    <a:lnR>
                      <a:noFill/>
                    </a:lnR>
                    <a:lnT>
                      <a:noFill/>
                    </a:lnT>
                    <a:lnB>
                      <a:noFill/>
                    </a:lnB>
                  </a:tcPr>
                </a:tc>
                <a:tc>
                  <a:txBody>
                    <a:bodyPr/>
                    <a:lstStyle/>
                    <a:p>
                      <a:pPr algn="l" fontAlgn="ctr"/>
                      <a:endParaRPr lang="en-US" sz="1100" b="0" i="0" u="none" strike="noStrike" dirty="0">
                        <a:solidFill>
                          <a:srgbClr val="000000"/>
                        </a:solidFill>
                        <a:effectLst/>
                        <a:latin typeface="Arial"/>
                      </a:endParaRPr>
                    </a:p>
                  </a:txBody>
                  <a:tcPr marL="9300" marR="9300" marT="930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100" b="0" i="0" u="none" strike="noStrike">
                        <a:solidFill>
                          <a:srgbClr val="000000"/>
                        </a:solidFill>
                        <a:effectLst/>
                        <a:latin typeface="Arial"/>
                      </a:endParaRPr>
                    </a:p>
                  </a:txBody>
                  <a:tcPr marL="9300" marR="9300" marT="9300" marB="0" anchor="ctr">
                    <a:lnL>
                      <a:noFill/>
                    </a:lnL>
                    <a:lnR>
                      <a:noFill/>
                    </a:lnR>
                    <a:lnT>
                      <a:noFill/>
                    </a:lnT>
                    <a:lnB>
                      <a:noFill/>
                    </a:lnB>
                  </a:tcPr>
                </a:tc>
                <a:tc>
                  <a:txBody>
                    <a:bodyPr/>
                    <a:lstStyle/>
                    <a:p>
                      <a:pPr algn="l" fontAlgn="ctr"/>
                      <a:endParaRPr lang="en-US" sz="1100" b="0" i="0" u="none" strike="noStrike">
                        <a:solidFill>
                          <a:srgbClr val="000000"/>
                        </a:solidFill>
                        <a:effectLst/>
                        <a:latin typeface="Arial"/>
                      </a:endParaRPr>
                    </a:p>
                  </a:txBody>
                  <a:tcPr marL="9300" marR="9300" marT="9300" marB="0" anchor="ctr">
                    <a:lnL>
                      <a:noFill/>
                    </a:lnL>
                    <a:lnR>
                      <a:noFill/>
                    </a:lnR>
                    <a:lnT>
                      <a:noFill/>
                    </a:lnT>
                    <a:lnB w="6350" cap="flat" cmpd="sng" algn="ctr">
                      <a:solidFill>
                        <a:srgbClr val="000000"/>
                      </a:solidFill>
                      <a:prstDash val="solid"/>
                      <a:round/>
                      <a:headEnd type="none" w="med" len="med"/>
                      <a:tailEnd type="none" w="med" len="med"/>
                    </a:lnB>
                  </a:tcPr>
                </a:tc>
              </a:tr>
              <a:tr h="371982">
                <a:tc>
                  <a:txBody>
                    <a:bodyPr/>
                    <a:lstStyle/>
                    <a:p>
                      <a:pPr algn="l" fontAlgn="ctr"/>
                      <a:r>
                        <a:rPr lang="en-US" sz="1400" b="1" i="0" u="sng" strike="noStrike">
                          <a:solidFill>
                            <a:srgbClr val="000000"/>
                          </a:solidFill>
                          <a:effectLst/>
                          <a:latin typeface="Arial"/>
                        </a:rPr>
                        <a:t>BSI</a:t>
                      </a:r>
                    </a:p>
                  </a:txBody>
                  <a:tcPr marL="9300" marR="9300" marT="930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dirty="0">
                          <a:solidFill>
                            <a:srgbClr val="FFFFFF"/>
                          </a:solidFill>
                          <a:effectLst/>
                          <a:latin typeface="Arial"/>
                        </a:rPr>
                        <a:t>Planned Capital Hold</a:t>
                      </a: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ctr"/>
                      <a:endParaRPr lang="en-US" sz="1100" b="0" i="0" u="none" strike="noStrike">
                        <a:solidFill>
                          <a:srgbClr val="000000"/>
                        </a:solidFill>
                        <a:effectLst/>
                        <a:latin typeface="Arial"/>
                      </a:endParaRPr>
                    </a:p>
                  </a:txBody>
                  <a:tcPr marL="9300" marR="9300" marT="930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en-US" sz="1100" b="0" i="0" u="none" strike="noStrike">
                        <a:solidFill>
                          <a:srgbClr val="000000"/>
                        </a:solidFill>
                        <a:effectLst/>
                        <a:latin typeface="Arial"/>
                      </a:endParaRPr>
                    </a:p>
                  </a:txBody>
                  <a:tcPr marL="9300" marR="9300" marT="930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dirty="0">
                          <a:solidFill>
                            <a:srgbClr val="FFFFFF"/>
                          </a:solidFill>
                          <a:effectLst/>
                          <a:latin typeface="Arial"/>
                        </a:rPr>
                        <a:t>12/31/15</a:t>
                      </a: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endParaRPr lang="en-US" sz="1100" b="0" i="0" u="none" strike="noStrike" dirty="0">
                        <a:solidFill>
                          <a:srgbClr val="000000"/>
                        </a:solidFill>
                        <a:effectLst/>
                        <a:latin typeface="Arial"/>
                      </a:endParaRP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dirty="0">
                          <a:solidFill>
                            <a:srgbClr val="FFFFFF"/>
                          </a:solidFill>
                          <a:effectLst/>
                          <a:latin typeface="Arial"/>
                        </a:rPr>
                        <a:t>11/30/15</a:t>
                      </a: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9694"/>
                    </a:solidFill>
                  </a:tcPr>
                </a:tc>
                <a:tc>
                  <a:txBody>
                    <a:bodyPr/>
                    <a:lstStyle/>
                    <a:p>
                      <a:pPr algn="l" fontAlgn="ctr"/>
                      <a:endParaRPr lang="en-US" sz="1100" b="0" i="0" u="none" strike="noStrike">
                        <a:solidFill>
                          <a:srgbClr val="000000"/>
                        </a:solidFill>
                        <a:effectLst/>
                        <a:latin typeface="Arial"/>
                      </a:endParaRP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1" u="none" strike="noStrike">
                          <a:solidFill>
                            <a:srgbClr val="FFFFFF"/>
                          </a:solidFill>
                          <a:effectLst/>
                          <a:latin typeface="Arial"/>
                        </a:rPr>
                        <a:t>Monthly Change</a:t>
                      </a: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endParaRPr lang="en-US" sz="1100" b="0" i="0" u="none" strike="noStrike">
                        <a:solidFill>
                          <a:srgbClr val="000000"/>
                        </a:solidFill>
                        <a:effectLst/>
                        <a:latin typeface="Arial"/>
                      </a:endParaRP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dirty="0">
                          <a:solidFill>
                            <a:srgbClr val="FFFFFF"/>
                          </a:solidFill>
                          <a:effectLst/>
                          <a:latin typeface="Arial"/>
                        </a:rPr>
                        <a:t>9/30/15</a:t>
                      </a: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9694"/>
                    </a:solidFill>
                  </a:tcPr>
                </a:tc>
                <a:tc>
                  <a:txBody>
                    <a:bodyPr/>
                    <a:lstStyle/>
                    <a:p>
                      <a:pPr algn="l" fontAlgn="ctr"/>
                      <a:endParaRPr lang="en-US" sz="1100" b="0" i="0" u="none" strike="noStrike">
                        <a:solidFill>
                          <a:srgbClr val="000000"/>
                        </a:solidFill>
                        <a:effectLst/>
                        <a:latin typeface="Arial"/>
                      </a:endParaRP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1" u="none" strike="noStrike">
                          <a:solidFill>
                            <a:srgbClr val="FFFFFF"/>
                          </a:solidFill>
                          <a:effectLst/>
                          <a:latin typeface="Arial"/>
                        </a:rPr>
                        <a:t>3-Month Change</a:t>
                      </a: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241789">
                <a:tc>
                  <a:txBody>
                    <a:bodyPr/>
                    <a:lstStyle/>
                    <a:p>
                      <a:pPr algn="l" fontAlgn="ctr"/>
                      <a:r>
                        <a:rPr lang="en-US" sz="1200" b="0" i="0" u="none" strike="noStrike">
                          <a:solidFill>
                            <a:srgbClr val="000000"/>
                          </a:solidFill>
                          <a:effectLst/>
                          <a:latin typeface="Arial"/>
                        </a:rPr>
                        <a:t>Common Equity Tier 1</a:t>
                      </a:r>
                    </a:p>
                  </a:txBody>
                  <a:tcPr marL="9300" marR="9300" marT="9300" marB="0" anchor="ctr">
                    <a:lnL>
                      <a:noFill/>
                    </a:lnL>
                    <a:lnR>
                      <a:noFill/>
                    </a:lnR>
                    <a:lnT>
                      <a:noFill/>
                    </a:lnT>
                    <a:lnB>
                      <a:noFill/>
                    </a:lnB>
                  </a:tcPr>
                </a:tc>
                <a:tc>
                  <a:txBody>
                    <a:bodyPr/>
                    <a:lstStyle/>
                    <a:p>
                      <a:pPr algn="ctr" fontAlgn="ctr"/>
                      <a:r>
                        <a:rPr lang="en-US" sz="1200" b="0" i="0" u="none" strike="noStrike" dirty="0" smtClean="0">
                          <a:solidFill>
                            <a:srgbClr val="000000"/>
                          </a:solidFill>
                          <a:effectLst/>
                          <a:latin typeface="Arial"/>
                        </a:rPr>
                        <a:t>18.6%</a:t>
                      </a:r>
                      <a:endParaRPr lang="en-US" sz="1200" b="0" i="0" u="none" strike="noStrike" dirty="0">
                        <a:solidFill>
                          <a:srgbClr val="000000"/>
                        </a:solidFill>
                        <a:effectLst/>
                        <a:latin typeface="Arial"/>
                      </a:endParaRPr>
                    </a:p>
                  </a:txBody>
                  <a:tcPr marL="9300" marR="9300" marT="930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200" b="0" i="0" u="none" strike="noStrike">
                        <a:solidFill>
                          <a:srgbClr val="000000"/>
                        </a:solidFill>
                        <a:effectLst/>
                        <a:latin typeface="Arial"/>
                      </a:endParaRPr>
                    </a:p>
                  </a:txBody>
                  <a:tcPr marL="9300" marR="9300" marT="9300" marB="0" anchor="ctr">
                    <a:lnL>
                      <a:noFill/>
                    </a:lnL>
                    <a:lnR>
                      <a:noFill/>
                    </a:lnR>
                    <a:lnT>
                      <a:noFill/>
                    </a:lnT>
                    <a:lnB>
                      <a:noFill/>
                    </a:lnB>
                  </a:tcPr>
                </a:tc>
                <a:tc>
                  <a:txBody>
                    <a:bodyPr/>
                    <a:lstStyle/>
                    <a:p>
                      <a:pPr algn="ctr" fontAlgn="ctr"/>
                      <a:endParaRPr lang="en-US" sz="1200" b="0" i="0" u="none" strike="noStrike">
                        <a:solidFill>
                          <a:srgbClr val="000000"/>
                        </a:solidFill>
                        <a:effectLst/>
                        <a:latin typeface="Arial"/>
                      </a:endParaRPr>
                    </a:p>
                  </a:txBody>
                  <a:tcPr marL="9300" marR="9300" marT="930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Arial"/>
                        </a:rPr>
                        <a:t>84.50%</a:t>
                      </a: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200" b="0" i="0" u="none" strike="noStrike">
                        <a:solidFill>
                          <a:srgbClr val="000000"/>
                        </a:solidFill>
                        <a:effectLst/>
                        <a:latin typeface="Arial"/>
                      </a:endParaRP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Arial"/>
                        </a:rPr>
                        <a:t>75.94%</a:t>
                      </a: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200" b="0" i="0" u="none" strike="noStrike">
                        <a:solidFill>
                          <a:srgbClr val="000000"/>
                        </a:solidFill>
                        <a:effectLst/>
                        <a:latin typeface="Arial"/>
                      </a:endParaRPr>
                    </a:p>
                  </a:txBody>
                  <a:tcPr marL="9300" marR="9300" marT="930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200" b="0" i="0" u="none" strike="noStrike">
                          <a:solidFill>
                            <a:srgbClr val="00B050"/>
                          </a:solidFill>
                          <a:effectLst/>
                          <a:latin typeface="Arial"/>
                        </a:rPr>
                        <a:t>8.56%</a:t>
                      </a:r>
                    </a:p>
                  </a:txBody>
                  <a:tcPr marL="9300" marR="9300" marT="930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200" b="0" i="0" u="none" strike="noStrike">
                        <a:solidFill>
                          <a:srgbClr val="000000"/>
                        </a:solidFill>
                        <a:effectLst/>
                        <a:latin typeface="Arial"/>
                      </a:endParaRPr>
                    </a:p>
                  </a:txBody>
                  <a:tcPr marL="9300" marR="9300" marT="930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dirty="0">
                          <a:solidFill>
                            <a:srgbClr val="000000"/>
                          </a:solidFill>
                          <a:effectLst/>
                          <a:latin typeface="Arial"/>
                        </a:rPr>
                        <a:t>79.17%</a:t>
                      </a: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200" b="0" i="0" u="none" strike="noStrike">
                        <a:solidFill>
                          <a:srgbClr val="000000"/>
                        </a:solidFill>
                        <a:effectLst/>
                        <a:latin typeface="Arial"/>
                      </a:endParaRPr>
                    </a:p>
                  </a:txBody>
                  <a:tcPr marL="9300" marR="9300" marT="930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200" b="0" i="0" u="none" strike="noStrike">
                          <a:solidFill>
                            <a:srgbClr val="00B050"/>
                          </a:solidFill>
                          <a:effectLst/>
                          <a:latin typeface="Arial"/>
                        </a:rPr>
                        <a:t>5.33%</a:t>
                      </a:r>
                    </a:p>
                  </a:txBody>
                  <a:tcPr marL="9300" marR="9300" marT="9300" marB="0" anchor="ctr">
                    <a:lnL>
                      <a:noFill/>
                    </a:lnL>
                    <a:lnR>
                      <a:noFill/>
                    </a:lnR>
                    <a:lnT w="6350" cap="flat" cmpd="sng" algn="ctr">
                      <a:solidFill>
                        <a:srgbClr val="000000"/>
                      </a:solidFill>
                      <a:prstDash val="solid"/>
                      <a:round/>
                      <a:headEnd type="none" w="med" len="med"/>
                      <a:tailEnd type="none" w="med" len="med"/>
                    </a:lnT>
                    <a:lnB>
                      <a:noFill/>
                    </a:lnB>
                  </a:tcPr>
                </a:tc>
              </a:tr>
              <a:tr h="241789">
                <a:tc>
                  <a:txBody>
                    <a:bodyPr/>
                    <a:lstStyle/>
                    <a:p>
                      <a:pPr algn="l" fontAlgn="ctr"/>
                      <a:r>
                        <a:rPr lang="en-US" sz="1200" b="0" i="0" u="none" strike="noStrike">
                          <a:solidFill>
                            <a:srgbClr val="000000"/>
                          </a:solidFill>
                          <a:effectLst/>
                          <a:latin typeface="Arial"/>
                        </a:rPr>
                        <a:t>Tier 1 Capital</a:t>
                      </a:r>
                    </a:p>
                  </a:txBody>
                  <a:tcPr marL="9300" marR="9300" marT="9300" marB="0" anchor="ctr">
                    <a:lnL>
                      <a:noFill/>
                    </a:lnL>
                    <a:lnR>
                      <a:noFill/>
                    </a:lnR>
                    <a:lnT>
                      <a:noFill/>
                    </a:lnT>
                    <a:lnB>
                      <a:noFill/>
                    </a:lnB>
                  </a:tcPr>
                </a:tc>
                <a:tc>
                  <a:txBody>
                    <a:bodyPr/>
                    <a:lstStyle/>
                    <a:p>
                      <a:pPr algn="ctr" fontAlgn="ctr"/>
                      <a:r>
                        <a:rPr lang="en-US" sz="1200" b="0" i="0" u="none" strike="noStrike" dirty="0" smtClean="0">
                          <a:solidFill>
                            <a:srgbClr val="000000"/>
                          </a:solidFill>
                          <a:effectLst/>
                          <a:latin typeface="Arial"/>
                        </a:rPr>
                        <a:t>19.1%</a:t>
                      </a:r>
                      <a:endParaRPr lang="en-US" sz="1200" b="0" i="0" u="none" strike="noStrike" dirty="0">
                        <a:solidFill>
                          <a:srgbClr val="000000"/>
                        </a:solidFill>
                        <a:effectLst/>
                        <a:latin typeface="Arial"/>
                      </a:endParaRPr>
                    </a:p>
                  </a:txBody>
                  <a:tcPr marL="9300" marR="9300" marT="9300" marB="0" anchor="ctr">
                    <a:lnL>
                      <a:noFill/>
                    </a:lnL>
                    <a:lnR>
                      <a:noFill/>
                    </a:lnR>
                    <a:lnT>
                      <a:noFill/>
                    </a:lnT>
                    <a:lnB>
                      <a:noFill/>
                    </a:lnB>
                  </a:tcPr>
                </a:tc>
                <a:tc>
                  <a:txBody>
                    <a:bodyPr/>
                    <a:lstStyle/>
                    <a:p>
                      <a:pPr algn="ctr" fontAlgn="ctr"/>
                      <a:endParaRPr lang="en-US" sz="1200" b="0" i="0" u="none" strike="noStrike">
                        <a:solidFill>
                          <a:srgbClr val="000000"/>
                        </a:solidFill>
                        <a:effectLst/>
                        <a:latin typeface="Arial"/>
                      </a:endParaRPr>
                    </a:p>
                  </a:txBody>
                  <a:tcPr marL="9300" marR="9300" marT="9300" marB="0" anchor="ctr">
                    <a:lnL>
                      <a:noFill/>
                    </a:lnL>
                    <a:lnR>
                      <a:noFill/>
                    </a:lnR>
                    <a:lnT>
                      <a:noFill/>
                    </a:lnT>
                    <a:lnB>
                      <a:noFill/>
                    </a:lnB>
                  </a:tcPr>
                </a:tc>
                <a:tc>
                  <a:txBody>
                    <a:bodyPr/>
                    <a:lstStyle/>
                    <a:p>
                      <a:pPr algn="ctr" fontAlgn="ctr"/>
                      <a:endParaRPr lang="en-US" sz="1200" b="0" i="0" u="none" strike="noStrike">
                        <a:solidFill>
                          <a:srgbClr val="000000"/>
                        </a:solidFill>
                        <a:effectLst/>
                        <a:latin typeface="Arial"/>
                      </a:endParaRPr>
                    </a:p>
                  </a:txBody>
                  <a:tcPr marL="9300" marR="9300" marT="930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Arial"/>
                        </a:rPr>
                        <a:t>84.50%</a:t>
                      </a: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1200" b="0" i="0" u="none" strike="noStrike">
                        <a:solidFill>
                          <a:srgbClr val="000000"/>
                        </a:solidFill>
                        <a:effectLst/>
                        <a:latin typeface="Arial"/>
                      </a:endParaRP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Arial"/>
                        </a:rPr>
                        <a:t>75.94%</a:t>
                      </a: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1200" b="0" i="0" u="none" strike="noStrike">
                        <a:solidFill>
                          <a:srgbClr val="000000"/>
                        </a:solidFill>
                        <a:effectLst/>
                        <a:latin typeface="Arial"/>
                      </a:endParaRPr>
                    </a:p>
                  </a:txBody>
                  <a:tcPr marL="9300" marR="9300" marT="930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200" b="0" i="0" u="none" strike="noStrike">
                          <a:solidFill>
                            <a:srgbClr val="00B050"/>
                          </a:solidFill>
                          <a:effectLst/>
                          <a:latin typeface="Arial"/>
                        </a:rPr>
                        <a:t>8.56%</a:t>
                      </a:r>
                    </a:p>
                  </a:txBody>
                  <a:tcPr marL="9300" marR="9300" marT="9300" marB="0" anchor="ctr">
                    <a:lnL>
                      <a:noFill/>
                    </a:lnL>
                    <a:lnR>
                      <a:noFill/>
                    </a:lnR>
                    <a:lnT>
                      <a:noFill/>
                    </a:lnT>
                    <a:lnB>
                      <a:noFill/>
                    </a:lnB>
                  </a:tcPr>
                </a:tc>
                <a:tc>
                  <a:txBody>
                    <a:bodyPr/>
                    <a:lstStyle/>
                    <a:p>
                      <a:pPr algn="ctr" fontAlgn="ctr"/>
                      <a:endParaRPr lang="en-US" sz="1200" b="0" i="0" u="none" strike="noStrike">
                        <a:solidFill>
                          <a:srgbClr val="000000"/>
                        </a:solidFill>
                        <a:effectLst/>
                        <a:latin typeface="Arial"/>
                      </a:endParaRPr>
                    </a:p>
                  </a:txBody>
                  <a:tcPr marL="9300" marR="9300" marT="930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dirty="0">
                          <a:solidFill>
                            <a:srgbClr val="000000"/>
                          </a:solidFill>
                          <a:effectLst/>
                          <a:latin typeface="Arial"/>
                        </a:rPr>
                        <a:t>79.17%</a:t>
                      </a: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1200" b="0" i="0" u="none" strike="noStrike">
                        <a:solidFill>
                          <a:srgbClr val="000000"/>
                        </a:solidFill>
                        <a:effectLst/>
                        <a:latin typeface="Arial"/>
                      </a:endParaRPr>
                    </a:p>
                  </a:txBody>
                  <a:tcPr marL="9300" marR="9300" marT="930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200" b="0" i="0" u="none" strike="noStrike">
                          <a:solidFill>
                            <a:srgbClr val="00B050"/>
                          </a:solidFill>
                          <a:effectLst/>
                          <a:latin typeface="Arial"/>
                        </a:rPr>
                        <a:t>5.33%</a:t>
                      </a:r>
                    </a:p>
                  </a:txBody>
                  <a:tcPr marL="9300" marR="9300" marT="9300" marB="0" anchor="ctr">
                    <a:lnL>
                      <a:noFill/>
                    </a:lnL>
                    <a:lnR>
                      <a:noFill/>
                    </a:lnR>
                    <a:lnT>
                      <a:noFill/>
                    </a:lnT>
                    <a:lnB>
                      <a:noFill/>
                    </a:lnB>
                  </a:tcPr>
                </a:tc>
              </a:tr>
              <a:tr h="241789">
                <a:tc>
                  <a:txBody>
                    <a:bodyPr/>
                    <a:lstStyle/>
                    <a:p>
                      <a:pPr algn="l" fontAlgn="ctr"/>
                      <a:r>
                        <a:rPr lang="en-US" sz="1200" b="0" i="0" u="none" strike="noStrike">
                          <a:solidFill>
                            <a:srgbClr val="000000"/>
                          </a:solidFill>
                          <a:effectLst/>
                          <a:latin typeface="Arial"/>
                        </a:rPr>
                        <a:t>Total Capital</a:t>
                      </a:r>
                    </a:p>
                  </a:txBody>
                  <a:tcPr marL="9300" marR="9300" marT="9300" marB="0" anchor="ctr">
                    <a:lnL>
                      <a:noFill/>
                    </a:lnL>
                    <a:lnR>
                      <a:noFill/>
                    </a:lnR>
                    <a:lnT>
                      <a:noFill/>
                    </a:lnT>
                    <a:lnB>
                      <a:noFill/>
                    </a:lnB>
                  </a:tcPr>
                </a:tc>
                <a:tc>
                  <a:txBody>
                    <a:bodyPr/>
                    <a:lstStyle/>
                    <a:p>
                      <a:pPr algn="ctr" fontAlgn="ctr"/>
                      <a:r>
                        <a:rPr lang="en-US" sz="1200" b="0" i="0" u="none" strike="noStrike" dirty="0" smtClean="0">
                          <a:solidFill>
                            <a:srgbClr val="000000"/>
                          </a:solidFill>
                          <a:effectLst/>
                          <a:latin typeface="Arial"/>
                        </a:rPr>
                        <a:t>24.4%</a:t>
                      </a:r>
                      <a:endParaRPr lang="en-US" sz="1200" b="0" i="0" u="none" strike="noStrike" dirty="0">
                        <a:solidFill>
                          <a:srgbClr val="000000"/>
                        </a:solidFill>
                        <a:effectLst/>
                        <a:latin typeface="Arial"/>
                      </a:endParaRPr>
                    </a:p>
                  </a:txBody>
                  <a:tcPr marL="9300" marR="9300" marT="9300" marB="0" anchor="ctr">
                    <a:lnL>
                      <a:noFill/>
                    </a:lnL>
                    <a:lnR>
                      <a:noFill/>
                    </a:lnR>
                    <a:lnT>
                      <a:noFill/>
                    </a:lnT>
                    <a:lnB>
                      <a:noFill/>
                    </a:lnB>
                  </a:tcPr>
                </a:tc>
                <a:tc>
                  <a:txBody>
                    <a:bodyPr/>
                    <a:lstStyle/>
                    <a:p>
                      <a:pPr algn="ctr" fontAlgn="ctr"/>
                      <a:endParaRPr lang="en-US" sz="1200" b="0" i="0" u="none" strike="noStrike">
                        <a:solidFill>
                          <a:srgbClr val="000000"/>
                        </a:solidFill>
                        <a:effectLst/>
                        <a:latin typeface="Arial"/>
                      </a:endParaRPr>
                    </a:p>
                  </a:txBody>
                  <a:tcPr marL="9300" marR="9300" marT="9300" marB="0" anchor="ctr">
                    <a:lnL>
                      <a:noFill/>
                    </a:lnL>
                    <a:lnR>
                      <a:noFill/>
                    </a:lnR>
                    <a:lnT>
                      <a:noFill/>
                    </a:lnT>
                    <a:lnB>
                      <a:noFill/>
                    </a:lnB>
                  </a:tcPr>
                </a:tc>
                <a:tc>
                  <a:txBody>
                    <a:bodyPr/>
                    <a:lstStyle/>
                    <a:p>
                      <a:pPr algn="ctr" fontAlgn="ctr"/>
                      <a:endParaRPr lang="en-US" sz="1200" b="0" i="0" u="none" strike="noStrike">
                        <a:solidFill>
                          <a:srgbClr val="000000"/>
                        </a:solidFill>
                        <a:effectLst/>
                        <a:latin typeface="Arial"/>
                      </a:endParaRPr>
                    </a:p>
                  </a:txBody>
                  <a:tcPr marL="9300" marR="9300" marT="930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Arial"/>
                        </a:rPr>
                        <a:t>88.41%</a:t>
                      </a: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1200" b="0" i="0" u="none" strike="noStrike">
                        <a:solidFill>
                          <a:srgbClr val="000000"/>
                        </a:solidFill>
                        <a:effectLst/>
                        <a:latin typeface="Arial"/>
                      </a:endParaRP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Arial"/>
                        </a:rPr>
                        <a:t>79.48%</a:t>
                      </a: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1200" b="0" i="0" u="none" strike="noStrike">
                        <a:solidFill>
                          <a:srgbClr val="000000"/>
                        </a:solidFill>
                        <a:effectLst/>
                        <a:latin typeface="Arial"/>
                      </a:endParaRPr>
                    </a:p>
                  </a:txBody>
                  <a:tcPr marL="9300" marR="9300" marT="930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200" b="0" i="0" u="none" strike="noStrike">
                          <a:solidFill>
                            <a:srgbClr val="00B050"/>
                          </a:solidFill>
                          <a:effectLst/>
                          <a:latin typeface="Arial"/>
                        </a:rPr>
                        <a:t>8.93%</a:t>
                      </a:r>
                    </a:p>
                  </a:txBody>
                  <a:tcPr marL="9300" marR="9300" marT="9300" marB="0" anchor="ctr">
                    <a:lnL>
                      <a:noFill/>
                    </a:lnL>
                    <a:lnR>
                      <a:noFill/>
                    </a:lnR>
                    <a:lnT>
                      <a:noFill/>
                    </a:lnT>
                    <a:lnB>
                      <a:noFill/>
                    </a:lnB>
                  </a:tcPr>
                </a:tc>
                <a:tc>
                  <a:txBody>
                    <a:bodyPr/>
                    <a:lstStyle/>
                    <a:p>
                      <a:pPr algn="ctr" fontAlgn="ctr"/>
                      <a:endParaRPr lang="en-US" sz="1200" b="0" i="0" u="none" strike="noStrike">
                        <a:solidFill>
                          <a:srgbClr val="000000"/>
                        </a:solidFill>
                        <a:effectLst/>
                        <a:latin typeface="Arial"/>
                      </a:endParaRPr>
                    </a:p>
                  </a:txBody>
                  <a:tcPr marL="9300" marR="9300" marT="930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dirty="0">
                          <a:solidFill>
                            <a:srgbClr val="000000"/>
                          </a:solidFill>
                          <a:effectLst/>
                          <a:latin typeface="Arial"/>
                        </a:rPr>
                        <a:t>82.92%</a:t>
                      </a: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1200" b="0" i="0" u="none" strike="noStrike" dirty="0">
                        <a:solidFill>
                          <a:srgbClr val="000000"/>
                        </a:solidFill>
                        <a:effectLst/>
                        <a:latin typeface="Arial"/>
                      </a:endParaRPr>
                    </a:p>
                  </a:txBody>
                  <a:tcPr marL="9300" marR="9300" marT="930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200" b="0" i="0" u="none" strike="noStrike" dirty="0">
                          <a:solidFill>
                            <a:srgbClr val="00B050"/>
                          </a:solidFill>
                          <a:effectLst/>
                          <a:latin typeface="Arial"/>
                        </a:rPr>
                        <a:t>5.49%</a:t>
                      </a:r>
                    </a:p>
                  </a:txBody>
                  <a:tcPr marL="9300" marR="9300" marT="9300" marB="0" anchor="ctr">
                    <a:lnL>
                      <a:noFill/>
                    </a:lnL>
                    <a:lnR>
                      <a:noFill/>
                    </a:lnR>
                    <a:lnT>
                      <a:noFill/>
                    </a:lnT>
                    <a:lnB>
                      <a:noFill/>
                    </a:lnB>
                  </a:tcPr>
                </a:tc>
              </a:tr>
              <a:tr h="241789">
                <a:tc>
                  <a:txBody>
                    <a:bodyPr/>
                    <a:lstStyle/>
                    <a:p>
                      <a:pPr algn="l" fontAlgn="ctr"/>
                      <a:r>
                        <a:rPr lang="en-US" sz="1200" b="0" i="0" u="none" strike="noStrike" dirty="0">
                          <a:solidFill>
                            <a:srgbClr val="000000"/>
                          </a:solidFill>
                          <a:effectLst/>
                          <a:latin typeface="Arial"/>
                        </a:rPr>
                        <a:t>Tier 1 Leverage</a:t>
                      </a:r>
                    </a:p>
                  </a:txBody>
                  <a:tcPr marL="9300" marR="9300" marT="9300" marB="0" anchor="ctr">
                    <a:lnL>
                      <a:noFill/>
                    </a:lnL>
                    <a:lnR>
                      <a:noFill/>
                    </a:lnR>
                    <a:lnT>
                      <a:noFill/>
                    </a:lnT>
                    <a:lnB>
                      <a:noFill/>
                    </a:lnB>
                  </a:tcPr>
                </a:tc>
                <a:tc>
                  <a:txBody>
                    <a:bodyPr/>
                    <a:lstStyle/>
                    <a:p>
                      <a:pPr algn="ctr" fontAlgn="ctr"/>
                      <a:r>
                        <a:rPr lang="en-US" sz="1200" b="0" i="0" u="none" strike="noStrike" dirty="0" smtClean="0">
                          <a:solidFill>
                            <a:srgbClr val="000000"/>
                          </a:solidFill>
                          <a:effectLst/>
                          <a:latin typeface="Arial"/>
                        </a:rPr>
                        <a:t>11.4%</a:t>
                      </a:r>
                      <a:endParaRPr lang="en-US" sz="1200" b="0" i="0" u="none" strike="noStrike" dirty="0">
                        <a:solidFill>
                          <a:srgbClr val="000000"/>
                        </a:solidFill>
                        <a:effectLst/>
                        <a:latin typeface="Arial"/>
                      </a:endParaRPr>
                    </a:p>
                  </a:txBody>
                  <a:tcPr marL="9300" marR="9300" marT="9300" marB="0" anchor="ctr">
                    <a:lnL>
                      <a:noFill/>
                    </a:lnL>
                    <a:lnR>
                      <a:noFill/>
                    </a:lnR>
                    <a:lnT>
                      <a:noFill/>
                    </a:lnT>
                    <a:lnB>
                      <a:noFill/>
                    </a:lnB>
                  </a:tcPr>
                </a:tc>
                <a:tc>
                  <a:txBody>
                    <a:bodyPr/>
                    <a:lstStyle/>
                    <a:p>
                      <a:pPr algn="ctr" fontAlgn="ctr"/>
                      <a:endParaRPr lang="en-US" sz="1200" b="0" i="0" u="none" strike="noStrike">
                        <a:solidFill>
                          <a:srgbClr val="000000"/>
                        </a:solidFill>
                        <a:effectLst/>
                        <a:latin typeface="Arial"/>
                      </a:endParaRPr>
                    </a:p>
                  </a:txBody>
                  <a:tcPr marL="9300" marR="9300" marT="9300" marB="0" anchor="ctr">
                    <a:lnL>
                      <a:noFill/>
                    </a:lnL>
                    <a:lnR>
                      <a:noFill/>
                    </a:lnR>
                    <a:lnT>
                      <a:noFill/>
                    </a:lnT>
                    <a:lnB>
                      <a:noFill/>
                    </a:lnB>
                  </a:tcPr>
                </a:tc>
                <a:tc>
                  <a:txBody>
                    <a:bodyPr/>
                    <a:lstStyle/>
                    <a:p>
                      <a:pPr algn="ctr" fontAlgn="ctr"/>
                      <a:endParaRPr lang="en-US" sz="1200" b="0" i="0" u="none" strike="noStrike">
                        <a:solidFill>
                          <a:srgbClr val="000000"/>
                        </a:solidFill>
                        <a:effectLst/>
                        <a:latin typeface="Arial"/>
                      </a:endParaRPr>
                    </a:p>
                  </a:txBody>
                  <a:tcPr marL="9300" marR="9300" marT="930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Arial"/>
                        </a:rPr>
                        <a:t>11.60%</a:t>
                      </a: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200" b="0" i="0" u="none" strike="noStrike">
                        <a:solidFill>
                          <a:srgbClr val="000000"/>
                        </a:solidFill>
                        <a:effectLst/>
                        <a:latin typeface="Arial"/>
                      </a:endParaRP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Arial"/>
                        </a:rPr>
                        <a:t>11.45%</a:t>
                      </a: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200" b="0" i="0" u="none" strike="noStrike">
                        <a:solidFill>
                          <a:srgbClr val="000000"/>
                        </a:solidFill>
                        <a:effectLst/>
                        <a:latin typeface="Arial"/>
                      </a:endParaRPr>
                    </a:p>
                  </a:txBody>
                  <a:tcPr marL="9300" marR="9300" marT="930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200" b="0" i="0" u="none" strike="noStrike">
                          <a:solidFill>
                            <a:srgbClr val="00B050"/>
                          </a:solidFill>
                          <a:effectLst/>
                          <a:latin typeface="Arial"/>
                        </a:rPr>
                        <a:t>0.15%</a:t>
                      </a:r>
                    </a:p>
                  </a:txBody>
                  <a:tcPr marL="9300" marR="9300" marT="9300" marB="0" anchor="ctr">
                    <a:lnL>
                      <a:noFill/>
                    </a:lnL>
                    <a:lnR>
                      <a:noFill/>
                    </a:lnR>
                    <a:lnT>
                      <a:noFill/>
                    </a:lnT>
                    <a:lnB>
                      <a:noFill/>
                    </a:lnB>
                  </a:tcPr>
                </a:tc>
                <a:tc>
                  <a:txBody>
                    <a:bodyPr/>
                    <a:lstStyle/>
                    <a:p>
                      <a:pPr algn="ctr" fontAlgn="ctr"/>
                      <a:endParaRPr lang="en-US" sz="1200" b="0" i="0" u="none" strike="noStrike">
                        <a:solidFill>
                          <a:srgbClr val="000000"/>
                        </a:solidFill>
                        <a:effectLst/>
                        <a:latin typeface="Arial"/>
                      </a:endParaRPr>
                    </a:p>
                  </a:txBody>
                  <a:tcPr marL="9300" marR="9300" marT="930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Arial"/>
                        </a:rPr>
                        <a:t>11.41%</a:t>
                      </a:r>
                    </a:p>
                  </a:txBody>
                  <a:tcPr marL="9300" marR="9300" marT="9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200" b="0" i="0" u="none" strike="noStrike">
                        <a:solidFill>
                          <a:srgbClr val="000000"/>
                        </a:solidFill>
                        <a:effectLst/>
                        <a:latin typeface="Arial"/>
                      </a:endParaRPr>
                    </a:p>
                  </a:txBody>
                  <a:tcPr marL="9300" marR="9300" marT="930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200" b="0" i="0" u="none" strike="noStrike" dirty="0">
                          <a:solidFill>
                            <a:srgbClr val="00B050"/>
                          </a:solidFill>
                          <a:effectLst/>
                          <a:latin typeface="Arial"/>
                        </a:rPr>
                        <a:t>0.19%</a:t>
                      </a:r>
                    </a:p>
                  </a:txBody>
                  <a:tcPr marL="9300" marR="9300" marT="9300" marB="0" anchor="ctr">
                    <a:lnL>
                      <a:noFill/>
                    </a:lnL>
                    <a:lnR>
                      <a:noFill/>
                    </a:lnR>
                    <a:lnT>
                      <a:noFill/>
                    </a:lnT>
                    <a:lnB>
                      <a:noFill/>
                    </a:lnB>
                  </a:tcPr>
                </a:tc>
              </a:tr>
            </a:tbl>
          </a:graphicData>
        </a:graphic>
      </p:graphicFrame>
      <p:sp>
        <p:nvSpPr>
          <p:cNvPr id="6" name="TextBox 5"/>
          <p:cNvSpPr txBox="1"/>
          <p:nvPr/>
        </p:nvSpPr>
        <p:spPr>
          <a:xfrm>
            <a:off x="188068" y="4118043"/>
            <a:ext cx="8534400"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IHC entities will not be included in SHUSA’s quarterly financial reporting until 9/30/2016 reporting period</a:t>
            </a:r>
          </a:p>
          <a:p>
            <a:pPr marL="285750"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IHC entities will be included in the 2016 CCAR submission and forecasts starting with 9/30/2016 forecasts</a:t>
            </a:r>
          </a:p>
        </p:txBody>
      </p:sp>
      <p:sp>
        <p:nvSpPr>
          <p:cNvPr id="7" name="38 Elipse"/>
          <p:cNvSpPr/>
          <p:nvPr/>
        </p:nvSpPr>
        <p:spPr>
          <a:xfrm>
            <a:off x="7888827" y="89352"/>
            <a:ext cx="640080" cy="640080"/>
          </a:xfrm>
          <a:prstGeom prst="ellipse">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8" name="39 CuadroTexto"/>
          <p:cNvSpPr txBox="1"/>
          <p:nvPr/>
        </p:nvSpPr>
        <p:spPr>
          <a:xfrm>
            <a:off x="8032255" y="209336"/>
            <a:ext cx="353223" cy="400110"/>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chemeClr val="bg1"/>
                </a:solidFill>
                <a:ea typeface="ＭＳ Ｐゴシック" pitchFamily="1" charset="-128"/>
              </a:rPr>
              <a:t>5</a:t>
            </a:r>
            <a:endParaRPr lang="en-US" sz="2000" b="1" dirty="0">
              <a:solidFill>
                <a:schemeClr val="bg1"/>
              </a:solidFill>
              <a:ea typeface="ＭＳ Ｐゴシック" pitchFamily="1" charset="-128"/>
            </a:endParaRPr>
          </a:p>
        </p:txBody>
      </p:sp>
    </p:spTree>
    <p:extLst>
      <p:ext uri="{BB962C8B-B14F-4D97-AF65-F5344CB8AC3E}">
        <p14:creationId xmlns:p14="http://schemas.microsoft.com/office/powerpoint/2010/main" val="12272216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6400" y="235512"/>
            <a:ext cx="8890000" cy="461665"/>
          </a:xfrm>
          <a:prstGeom prst="rect">
            <a:avLst/>
          </a:prstGeom>
          <a:noFill/>
        </p:spPr>
        <p:txBody>
          <a:bodyPr wrap="square" rtlCol="0">
            <a:spAutoFit/>
          </a:bodyPr>
          <a:lstStyle/>
          <a:p>
            <a:r>
              <a:rPr lang="en-US" b="1" dirty="0" smtClean="0"/>
              <a:t>Capital Adequacy Assessment Summary - SHUSA</a:t>
            </a:r>
          </a:p>
        </p:txBody>
      </p:sp>
      <p:graphicFrame>
        <p:nvGraphicFramePr>
          <p:cNvPr id="6" name="Table 5"/>
          <p:cNvGraphicFramePr>
            <a:graphicFrameLocks noGrp="1"/>
          </p:cNvGraphicFramePr>
          <p:nvPr>
            <p:extLst>
              <p:ext uri="{D42A27DB-BD31-4B8C-83A1-F6EECF244321}">
                <p14:modId xmlns:p14="http://schemas.microsoft.com/office/powerpoint/2010/main" val="1452824015"/>
              </p:ext>
            </p:extLst>
          </p:nvPr>
        </p:nvGraphicFramePr>
        <p:xfrm>
          <a:off x="406402" y="782947"/>
          <a:ext cx="7885669" cy="282253"/>
        </p:xfrm>
        <a:graphic>
          <a:graphicData uri="http://schemas.openxmlformats.org/drawingml/2006/table">
            <a:tbl>
              <a:tblPr firstRow="1" bandRow="1">
                <a:tableStyleId>{2D5ABB26-0587-4C30-8999-92F81FD0307C}</a:tableStyleId>
              </a:tblPr>
              <a:tblGrid>
                <a:gridCol w="1636407"/>
                <a:gridCol w="1284051"/>
                <a:gridCol w="1264595"/>
                <a:gridCol w="1342417"/>
                <a:gridCol w="1215958"/>
                <a:gridCol w="1142241"/>
              </a:tblGrid>
              <a:tr h="282253">
                <a:tc>
                  <a:txBody>
                    <a:bodyPr/>
                    <a:lstStyle/>
                    <a:p>
                      <a:pPr algn="ctr"/>
                      <a:r>
                        <a:rPr lang="en-US" sz="1100" b="1" u="none" dirty="0" smtClean="0">
                          <a:solidFill>
                            <a:schemeClr val="tx1"/>
                          </a:solidFill>
                          <a:latin typeface="Arial Narrow" panose="020B0606020202030204" pitchFamily="34" charset="0"/>
                          <a:cs typeface="Arial" panose="020B0604020202020204" pitchFamily="34" charset="0"/>
                        </a:rPr>
                        <a:t>2015Assessment Levels-&gt;</a:t>
                      </a:r>
                      <a:endParaRPr lang="en-US" sz="1100" b="1" u="none" dirty="0">
                        <a:solidFill>
                          <a:schemeClr val="tx1"/>
                        </a:solidFill>
                        <a:latin typeface="Arial Narrow" panose="020B0606020202030204" pitchFamily="34" charset="0"/>
                        <a:cs typeface="Arial" panose="020B0604020202020204" pitchFamily="34" charset="0"/>
                      </a:endParaRPr>
                    </a:p>
                  </a:txBody>
                  <a:tcPr marL="45720"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r>
                        <a:rPr lang="en-US" sz="1100" b="1" u="none" dirty="0" smtClean="0">
                          <a:solidFill>
                            <a:schemeClr val="bg1"/>
                          </a:solidFill>
                          <a:latin typeface="Arial Narrow" panose="020B0606020202030204" pitchFamily="34" charset="0"/>
                          <a:cs typeface="Arial" panose="020B0604020202020204" pitchFamily="34" charset="0"/>
                        </a:rPr>
                        <a:t>Normal Operations</a:t>
                      </a:r>
                      <a:endParaRPr lang="en-US" sz="1100" b="1" u="none" dirty="0">
                        <a:solidFill>
                          <a:schemeClr val="bg1"/>
                        </a:solidFill>
                        <a:latin typeface="Arial Narrow" panose="020B0606020202030204" pitchFamily="34" charset="0"/>
                        <a:cs typeface="Arial" panose="020B0604020202020204" pitchFamily="34" charset="0"/>
                      </a:endParaRPr>
                    </a:p>
                  </a:txBody>
                  <a:tcPr marL="45720"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007033"/>
                    </a:solidFill>
                  </a:tcPr>
                </a:tc>
                <a:tc>
                  <a:txBody>
                    <a:bodyPr/>
                    <a:lstStyle/>
                    <a:p>
                      <a:pPr algn="ctr"/>
                      <a:r>
                        <a:rPr lang="en-US" sz="1100" b="1" u="none" dirty="0" smtClean="0">
                          <a:solidFill>
                            <a:schemeClr val="tx1"/>
                          </a:solidFill>
                          <a:latin typeface="Arial Narrow" panose="020B0606020202030204" pitchFamily="34" charset="0"/>
                          <a:cs typeface="Arial" panose="020B0604020202020204" pitchFamily="34" charset="0"/>
                        </a:rPr>
                        <a:t>Elevated Concern</a:t>
                      </a:r>
                      <a:endParaRPr lang="en-US" sz="1100" b="1" u="none" dirty="0">
                        <a:solidFill>
                          <a:schemeClr val="tx1"/>
                        </a:solidFill>
                        <a:latin typeface="Arial Narrow" panose="020B0606020202030204" pitchFamily="34" charset="0"/>
                        <a:cs typeface="Arial" panose="020B0604020202020204" pitchFamily="34" charset="0"/>
                      </a:endParaRPr>
                    </a:p>
                  </a:txBody>
                  <a:tcPr marL="45720"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92D050"/>
                    </a:solidFill>
                  </a:tcPr>
                </a:tc>
                <a:tc>
                  <a:txBody>
                    <a:bodyPr/>
                    <a:lstStyle/>
                    <a:p>
                      <a:pPr algn="ctr"/>
                      <a:r>
                        <a:rPr lang="en-US" sz="1100" b="1" u="none" dirty="0" smtClean="0">
                          <a:solidFill>
                            <a:schemeClr val="tx1"/>
                          </a:solidFill>
                          <a:latin typeface="Arial Narrow" panose="020B0606020202030204" pitchFamily="34" charset="0"/>
                          <a:cs typeface="Arial" panose="020B0604020202020204" pitchFamily="34" charset="0"/>
                        </a:rPr>
                        <a:t>Imminent Concern</a:t>
                      </a:r>
                      <a:endParaRPr lang="en-US" sz="1100" b="1" u="none" dirty="0">
                        <a:solidFill>
                          <a:schemeClr val="tx1"/>
                        </a:solidFill>
                        <a:latin typeface="Arial Narrow" panose="020B0606020202030204" pitchFamily="34" charset="0"/>
                        <a:cs typeface="Arial" panose="020B0604020202020204" pitchFamily="34" charset="0"/>
                      </a:endParaRPr>
                    </a:p>
                  </a:txBody>
                  <a:tcPr marL="45720"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FFFF00"/>
                    </a:solidFill>
                  </a:tcPr>
                </a:tc>
                <a:tc>
                  <a:txBody>
                    <a:bodyPr/>
                    <a:lstStyle/>
                    <a:p>
                      <a:pPr algn="ctr"/>
                      <a:r>
                        <a:rPr lang="en-US" sz="1100" b="1" u="none" dirty="0" smtClean="0">
                          <a:solidFill>
                            <a:schemeClr val="tx1"/>
                          </a:solidFill>
                          <a:latin typeface="Arial Narrow" panose="020B0606020202030204" pitchFamily="34" charset="0"/>
                          <a:cs typeface="Arial" panose="020B0604020202020204" pitchFamily="34" charset="0"/>
                        </a:rPr>
                        <a:t>Realized Issue</a:t>
                      </a:r>
                      <a:endParaRPr lang="en-US" sz="1100" b="1" u="none" dirty="0">
                        <a:solidFill>
                          <a:schemeClr val="tx1"/>
                        </a:solidFill>
                        <a:latin typeface="Arial Narrow" panose="020B0606020202030204" pitchFamily="34" charset="0"/>
                        <a:cs typeface="Arial" panose="020B0604020202020204" pitchFamily="34" charset="0"/>
                      </a:endParaRPr>
                    </a:p>
                  </a:txBody>
                  <a:tcPr marL="45720"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FFC000"/>
                    </a:solidFill>
                  </a:tcPr>
                </a:tc>
                <a:tc>
                  <a:txBody>
                    <a:bodyPr/>
                    <a:lstStyle/>
                    <a:p>
                      <a:pPr algn="ctr"/>
                      <a:r>
                        <a:rPr lang="en-US" sz="1100" b="1" u="none" dirty="0" smtClean="0">
                          <a:solidFill>
                            <a:schemeClr val="tx1"/>
                          </a:solidFill>
                          <a:latin typeface="Arial Narrow" panose="020B0606020202030204" pitchFamily="34" charset="0"/>
                          <a:cs typeface="Arial" panose="020B0604020202020204" pitchFamily="34" charset="0"/>
                        </a:rPr>
                        <a:t>Significant Issue</a:t>
                      </a:r>
                      <a:endParaRPr lang="en-US" sz="1100" b="1" u="none" dirty="0">
                        <a:solidFill>
                          <a:schemeClr val="tx1"/>
                        </a:solidFill>
                        <a:latin typeface="Arial Narrow" panose="020B0606020202030204" pitchFamily="34" charset="0"/>
                        <a:cs typeface="Arial" panose="020B0604020202020204" pitchFamily="34" charset="0"/>
                      </a:endParaRPr>
                    </a:p>
                  </a:txBody>
                  <a:tcPr marL="45720"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FF0000"/>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82300145"/>
              </p:ext>
            </p:extLst>
          </p:nvPr>
        </p:nvGraphicFramePr>
        <p:xfrm>
          <a:off x="328433" y="1069200"/>
          <a:ext cx="8402077" cy="5029200"/>
        </p:xfrm>
        <a:graphic>
          <a:graphicData uri="http://schemas.openxmlformats.org/drawingml/2006/table">
            <a:tbl>
              <a:tblPr firstRow="1" bandRow="1">
                <a:tableStyleId>{2D5ABB26-0587-4C30-8999-92F81FD0307C}</a:tableStyleId>
              </a:tblPr>
              <a:tblGrid>
                <a:gridCol w="930351"/>
                <a:gridCol w="7471726"/>
              </a:tblGrid>
              <a:tr h="241972">
                <a:tc gridSpan="2">
                  <a:txBody>
                    <a:bodyPr/>
                    <a:lstStyle/>
                    <a:p>
                      <a:r>
                        <a:rPr lang="en-US" sz="1100" b="1" dirty="0" smtClean="0">
                          <a:latin typeface="Arial" panose="020B0604020202020204" pitchFamily="34" charset="0"/>
                          <a:cs typeface="Arial" panose="020B0604020202020204" pitchFamily="34" charset="0"/>
                        </a:rPr>
                        <a:t>Capital Assessment by Entity</a:t>
                      </a:r>
                      <a:endParaRPr lang="en-US" sz="1100" b="1" dirty="0">
                        <a:latin typeface="Arial" panose="020B0604020202020204" pitchFamily="34" charset="0"/>
                        <a:cs typeface="Arial" panose="020B0604020202020204" pitchFamily="34" charset="0"/>
                      </a:endParaRPr>
                    </a:p>
                  </a:txBody>
                  <a:tcPr>
                    <a:lnL>
                      <a:noFill/>
                    </a:lnL>
                    <a:lnR>
                      <a:noFill/>
                    </a:lnR>
                    <a:lnT w="12700" cap="flat" cmpd="sng" algn="ctr">
                      <a:no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r h="149453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SHUSA at Elevated</a:t>
                      </a:r>
                      <a:r>
                        <a:rPr lang="en-US" sz="1100" b="1" baseline="0" dirty="0" smtClean="0">
                          <a:solidFill>
                            <a:schemeClr val="tx1"/>
                          </a:solidFill>
                          <a:latin typeface="Arial" panose="020B0604020202020204" pitchFamily="34" charset="0"/>
                          <a:cs typeface="Arial" panose="020B0604020202020204" pitchFamily="34" charset="0"/>
                        </a:rPr>
                        <a:t> Concern</a:t>
                      </a:r>
                      <a:endParaRPr lang="en-US" sz="1100" b="1" dirty="0" smtClean="0">
                        <a:solidFill>
                          <a:schemeClr val="tx1"/>
                        </a:solidFill>
                        <a:latin typeface="Arial" panose="020B0604020202020204" pitchFamily="34" charset="0"/>
                        <a:cs typeface="Arial" panose="020B0604020202020204" pitchFamily="34" charset="0"/>
                      </a:endParaRPr>
                    </a:p>
                  </a:txBody>
                  <a:tcPr anchor="ctr">
                    <a:lnL>
                      <a:noFill/>
                    </a:lnL>
                    <a:lnR w="9525" cap="flat" cmpd="sng" algn="ctr">
                      <a:noFill/>
                      <a:prstDash val="sysDot"/>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noFill/>
                      <a:prstDash val="sysDot"/>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sz="1100" b="1" baseline="0" dirty="0" smtClean="0">
                          <a:solidFill>
                            <a:srgbClr val="FF0000"/>
                          </a:solidFill>
                          <a:latin typeface="Arial" panose="020B0604020202020204" pitchFamily="34" charset="0"/>
                          <a:cs typeface="Arial" panose="020B0604020202020204" pitchFamily="34" charset="0"/>
                        </a:rPr>
                        <a:t>Rationale:</a:t>
                      </a:r>
                    </a:p>
                    <a:p>
                      <a:pPr marL="171450" indent="-171450">
                        <a:spcAft>
                          <a:spcPts val="0"/>
                        </a:spcAft>
                        <a:buFont typeface="Arial" panose="020B0604020202020204" pitchFamily="34" charset="0"/>
                        <a:buChar char="•"/>
                      </a:pPr>
                      <a:r>
                        <a:rPr lang="en-US" sz="1100" b="0" baseline="0" dirty="0" smtClean="0">
                          <a:latin typeface="Arial" panose="020B0604020202020204" pitchFamily="34" charset="0"/>
                          <a:cs typeface="Arial" panose="020B0604020202020204" pitchFamily="34" charset="0"/>
                        </a:rPr>
                        <a:t>SHUSA is maintaining the capital assessment at Elevated Concern.  Risk-based capital ratios are above Planned Capital Hold on transition basis but below on a fully phased basis.</a:t>
                      </a:r>
                    </a:p>
                    <a:p>
                      <a:pPr marL="171450" indent="-171450">
                        <a:spcAft>
                          <a:spcPts val="0"/>
                        </a:spcAft>
                        <a:buFont typeface="Arial" panose="020B0604020202020204" pitchFamily="34" charset="0"/>
                        <a:buChar char="•"/>
                      </a:pPr>
                      <a:r>
                        <a:rPr lang="en-US" sz="1100" b="0" baseline="0" dirty="0" smtClean="0">
                          <a:latin typeface="Arial" panose="020B0604020202020204" pitchFamily="34" charset="0"/>
                          <a:cs typeface="Arial" panose="020B0604020202020204" pitchFamily="34" charset="0"/>
                        </a:rPr>
                        <a:t>Heighten level of scrutiny on capital planning processes</a:t>
                      </a:r>
                    </a:p>
                    <a:p>
                      <a:pPr marL="171450" indent="-171450">
                        <a:spcAft>
                          <a:spcPts val="0"/>
                        </a:spcAft>
                        <a:buFont typeface="Arial" panose="020B0604020202020204" pitchFamily="34" charset="0"/>
                        <a:buChar char="•"/>
                      </a:pPr>
                      <a:r>
                        <a:rPr lang="en-US" sz="1100" b="0" baseline="0" dirty="0" smtClean="0">
                          <a:latin typeface="Arial" panose="020B0604020202020204" pitchFamily="34" charset="0"/>
                          <a:cs typeface="Arial" panose="020B0604020202020204" pitchFamily="34" charset="0"/>
                        </a:rPr>
                        <a:t>3 of 10 items from RAS rated at moderate or high</a:t>
                      </a:r>
                    </a:p>
                    <a:p>
                      <a:pPr marL="171450" indent="-171450">
                        <a:spcAft>
                          <a:spcPts val="0"/>
                        </a:spcAft>
                        <a:buFont typeface="Arial" panose="020B0604020202020204" pitchFamily="34" charset="0"/>
                        <a:buChar char="•"/>
                      </a:pPr>
                      <a:r>
                        <a:rPr lang="en-US" sz="1100" b="0" baseline="0" dirty="0" smtClean="0">
                          <a:latin typeface="Arial" panose="020B0604020202020204" pitchFamily="34" charset="0"/>
                          <a:cs typeface="Arial" panose="020B0604020202020204" pitchFamily="34" charset="0"/>
                        </a:rPr>
                        <a:t>Sharp drop in SC ratios in December</a:t>
                      </a:r>
                      <a:endParaRPr lang="en-US" sz="1100" b="0" baseline="0" dirty="0" smtClean="0">
                        <a:solidFill>
                          <a:schemeClr val="tx1"/>
                        </a:solidFill>
                        <a:latin typeface="Arial" panose="020B0604020202020204" pitchFamily="34" charset="0"/>
                        <a:cs typeface="Arial" panose="020B0604020202020204" pitchFamily="34" charset="0"/>
                      </a:endParaRPr>
                    </a:p>
                    <a:p>
                      <a:pPr marL="0" indent="0">
                        <a:spcAft>
                          <a:spcPts val="0"/>
                        </a:spcAft>
                        <a:buFont typeface="Wingdings" panose="05000000000000000000" pitchFamily="2" charset="2"/>
                        <a:buNone/>
                      </a:pPr>
                      <a:endParaRPr lang="en-US" sz="1100" b="1" baseline="0" dirty="0" smtClean="0">
                        <a:solidFill>
                          <a:schemeClr val="accent1"/>
                        </a:solidFill>
                        <a:latin typeface="Arial" panose="020B0604020202020204" pitchFamily="34" charset="0"/>
                        <a:cs typeface="Arial" panose="020B0604020202020204" pitchFamily="34" charset="0"/>
                      </a:endParaRPr>
                    </a:p>
                    <a:p>
                      <a:pPr marL="0" indent="0">
                        <a:spcAft>
                          <a:spcPts val="0"/>
                        </a:spcAft>
                        <a:buFont typeface="Wingdings" panose="05000000000000000000" pitchFamily="2" charset="2"/>
                        <a:buNone/>
                      </a:pPr>
                      <a:r>
                        <a:rPr lang="en-US" sz="1100" b="1" baseline="0" dirty="0" smtClean="0">
                          <a:solidFill>
                            <a:srgbClr val="FF0000"/>
                          </a:solidFill>
                          <a:latin typeface="Arial" panose="020B0604020202020204" pitchFamily="34" charset="0"/>
                          <a:cs typeface="Arial" panose="020B0604020202020204" pitchFamily="34" charset="0"/>
                        </a:rPr>
                        <a:t>SHUSA capital deployment plan</a:t>
                      </a:r>
                      <a:r>
                        <a:rPr lang="en-US" sz="1100" b="0" baseline="0" dirty="0" smtClean="0">
                          <a:solidFill>
                            <a:srgbClr val="FF0000"/>
                          </a:solidFill>
                          <a:latin typeface="Arial" panose="020B0604020202020204" pitchFamily="34" charset="0"/>
                          <a:cs typeface="Arial" panose="020B0604020202020204" pitchFamily="34" charset="0"/>
                        </a:rPr>
                        <a:t>: </a:t>
                      </a:r>
                      <a:r>
                        <a:rPr lang="en-US" sz="1100" b="0" baseline="0" dirty="0" smtClean="0">
                          <a:latin typeface="Arial" panose="020B0604020202020204" pitchFamily="34" charset="0"/>
                          <a:cs typeface="Arial" panose="020B0604020202020204" pitchFamily="34" charset="0"/>
                        </a:rPr>
                        <a:t>There is no plan in 2015 or 1Q 2016 to (1) pay a SBNA dividend, (2) pay a SHUSA dividend, or (3) pay a SC dividend.  CCAR 2016 is in progress.</a:t>
                      </a:r>
                    </a:p>
                  </a:txBody>
                  <a:tcPr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noFill/>
                  </a:tcPr>
                </a:tc>
              </a:tr>
              <a:tr h="163687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SBNA at</a:t>
                      </a:r>
                    </a:p>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Elevated</a:t>
                      </a:r>
                      <a:r>
                        <a:rPr lang="en-US" sz="1100" b="1" baseline="0" dirty="0" smtClean="0">
                          <a:solidFill>
                            <a:schemeClr val="tx1"/>
                          </a:solidFill>
                          <a:latin typeface="Arial" panose="020B0604020202020204" pitchFamily="34" charset="0"/>
                          <a:cs typeface="Arial" panose="020B0604020202020204" pitchFamily="34" charset="0"/>
                        </a:rPr>
                        <a:t> Concern</a:t>
                      </a:r>
                      <a:endParaRPr lang="en-US" sz="1100" b="1" dirty="0" smtClean="0">
                        <a:solidFill>
                          <a:schemeClr val="tx1"/>
                        </a:solidFill>
                        <a:latin typeface="Arial" panose="020B0604020202020204" pitchFamily="34" charset="0"/>
                        <a:cs typeface="Arial" panose="020B0604020202020204" pitchFamily="34" charset="0"/>
                      </a:endParaRPr>
                    </a:p>
                  </a:txBody>
                  <a:tcPr anchor="ctr">
                    <a:lnL>
                      <a:noFill/>
                    </a:lnL>
                    <a:lnR w="9525" cap="flat" cmpd="sng" algn="ctr">
                      <a:noFill/>
                      <a:prstDash val="sysDot"/>
                      <a:round/>
                      <a:headEnd type="none" w="med" len="med"/>
                      <a:tailEnd type="none" w="med" len="med"/>
                    </a:lnR>
                    <a:lnT w="9525" cap="flat" cmpd="sng" algn="ctr">
                      <a:noFill/>
                      <a:prstDash val="solid"/>
                      <a:round/>
                      <a:headEnd type="none" w="med" len="med"/>
                      <a:tailEnd type="none" w="med" len="med"/>
                    </a:lnT>
                    <a:lnB w="9525" cap="flat" cmpd="sng" algn="ctr">
                      <a:noFill/>
                      <a:prstDash val="sysDot"/>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sz="1100" b="1" baseline="0" dirty="0" smtClean="0">
                          <a:solidFill>
                            <a:srgbClr val="FF0000"/>
                          </a:solidFill>
                          <a:latin typeface="Arial" panose="020B0604020202020204" pitchFamily="34" charset="0"/>
                          <a:cs typeface="Arial" panose="020B0604020202020204" pitchFamily="34" charset="0"/>
                        </a:rPr>
                        <a:t>Rationale:</a:t>
                      </a:r>
                    </a:p>
                    <a:p>
                      <a:pPr marL="171450" indent="-171450">
                        <a:spcAft>
                          <a:spcPts val="600"/>
                        </a:spcAft>
                        <a:buFont typeface="Arial" panose="020B0604020202020204" pitchFamily="34" charset="0"/>
                        <a:buChar char="•"/>
                      </a:pPr>
                      <a:r>
                        <a:rPr lang="en-US" sz="1100" b="0" baseline="0" dirty="0" smtClean="0">
                          <a:solidFill>
                            <a:schemeClr val="tx1"/>
                          </a:solidFill>
                          <a:latin typeface="Arial" panose="020B0604020202020204" pitchFamily="34" charset="0"/>
                          <a:cs typeface="Arial" panose="020B0604020202020204" pitchFamily="34" charset="0"/>
                        </a:rPr>
                        <a:t>SBNA has approved strategic plan where c</a:t>
                      </a:r>
                      <a:r>
                        <a:rPr lang="en-US" sz="1100" b="0" baseline="0" dirty="0" smtClean="0">
                          <a:latin typeface="Arial" panose="020B0604020202020204" pitchFamily="34" charset="0"/>
                          <a:cs typeface="Arial" panose="020B0604020202020204" pitchFamily="34" charset="0"/>
                        </a:rPr>
                        <a:t>urrent and forecasted </a:t>
                      </a:r>
                      <a:r>
                        <a:rPr lang="en-US" sz="1100" b="0" baseline="0" dirty="0" smtClean="0">
                          <a:solidFill>
                            <a:schemeClr val="tx1"/>
                          </a:solidFill>
                          <a:latin typeface="Arial" panose="020B0604020202020204" pitchFamily="34" charset="0"/>
                          <a:cs typeface="Arial" panose="020B0604020202020204" pitchFamily="34" charset="0"/>
                        </a:rPr>
                        <a:t>capital ratios are above internal targets both with and without transition provisions.  However, current profitability will likely not support meaningful capital or balance sheet growth. </a:t>
                      </a:r>
                    </a:p>
                    <a:p>
                      <a:pPr marL="171450" indent="-171450">
                        <a:spcAft>
                          <a:spcPts val="600"/>
                        </a:spcAft>
                        <a:buFont typeface="Arial" panose="020B0604020202020204" pitchFamily="34" charset="0"/>
                        <a:buChar char="•"/>
                      </a:pPr>
                      <a:r>
                        <a:rPr lang="en-US" sz="1100" b="0" baseline="0" dirty="0" smtClean="0">
                          <a:solidFill>
                            <a:schemeClr val="tx1"/>
                          </a:solidFill>
                          <a:latin typeface="Arial" panose="020B0604020202020204" pitchFamily="34" charset="0"/>
                          <a:cs typeface="Arial" panose="020B0604020202020204" pitchFamily="34" charset="0"/>
                        </a:rPr>
                        <a:t>SBNA has adopted new risk metrics in RAS and three out of ten risk categories are assessed Moderate or High.  One of 19 Early Warning Indicators is triggered. Continuous drop of oil price will have a negative credit impact on certain SBNA clients.</a:t>
                      </a:r>
                    </a:p>
                    <a:p>
                      <a:pPr marL="171450" indent="-171450">
                        <a:spcAft>
                          <a:spcPts val="600"/>
                        </a:spcAft>
                        <a:buFont typeface="Arial" panose="020B0604020202020204" pitchFamily="34" charset="0"/>
                        <a:buChar char="•"/>
                      </a:pPr>
                      <a:r>
                        <a:rPr lang="en-US" sz="1100" b="0" baseline="0" dirty="0" smtClean="0">
                          <a:solidFill>
                            <a:schemeClr val="tx1"/>
                          </a:solidFill>
                          <a:latin typeface="Arial" panose="020B0604020202020204" pitchFamily="34" charset="0"/>
                          <a:cs typeface="Arial" panose="020B0604020202020204" pitchFamily="34" charset="0"/>
                        </a:rPr>
                        <a:t>Continued regulatory scrutiny on capital planning and foundational risk management suggest continued conservatism in the assessment is warranted</a:t>
                      </a:r>
                    </a:p>
                  </a:txBody>
                  <a:tcPr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noFill/>
                  </a:tcPr>
                </a:tc>
              </a:tr>
              <a:tr h="132373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SC at Elevated</a:t>
                      </a:r>
                      <a:r>
                        <a:rPr lang="en-US" sz="1100" b="1" baseline="0" dirty="0" smtClean="0">
                          <a:solidFill>
                            <a:schemeClr val="tx1"/>
                          </a:solidFill>
                          <a:latin typeface="Arial" panose="020B0604020202020204" pitchFamily="34" charset="0"/>
                          <a:cs typeface="Arial" panose="020B0604020202020204" pitchFamily="34" charset="0"/>
                        </a:rPr>
                        <a:t> Concern*</a:t>
                      </a:r>
                      <a:endParaRPr lang="en-US" sz="1100" b="1" dirty="0" smtClean="0">
                        <a:solidFill>
                          <a:schemeClr val="tx1"/>
                        </a:solidFill>
                        <a:latin typeface="Arial" panose="020B0604020202020204" pitchFamily="34" charset="0"/>
                        <a:cs typeface="Arial" panose="020B0604020202020204" pitchFamily="34" charset="0"/>
                      </a:endParaRPr>
                    </a:p>
                  </a:txBody>
                  <a:tcPr anchor="ctr">
                    <a:lnL>
                      <a:noFill/>
                    </a:lnL>
                    <a:lnR w="9525" cap="flat" cmpd="sng" algn="ctr">
                      <a:noFill/>
                      <a:prstDash val="sysDot"/>
                      <a:round/>
                      <a:headEnd type="none" w="med" len="med"/>
                      <a:tailEnd type="none" w="med" len="med"/>
                    </a:lnR>
                    <a:lnT w="9525" cap="flat" cmpd="sng" algn="ctr">
                      <a:no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sz="1100" b="1" baseline="0" dirty="0" smtClean="0">
                          <a:solidFill>
                            <a:srgbClr val="FF0000"/>
                          </a:solidFill>
                          <a:latin typeface="Arial" panose="020B0604020202020204" pitchFamily="34" charset="0"/>
                          <a:cs typeface="Arial" panose="020B0604020202020204" pitchFamily="34" charset="0"/>
                        </a:rPr>
                        <a:t>Rationale :</a:t>
                      </a:r>
                    </a:p>
                    <a:p>
                      <a:pPr marL="171450" indent="-171450" algn="l" defTabSz="457200" rtl="0" eaLnBrk="1" latinLnBrk="0" hangingPunct="1">
                        <a:spcAft>
                          <a:spcPts val="600"/>
                        </a:spcAft>
                        <a:buFont typeface="Arial" panose="020B0604020202020204" pitchFamily="34" charset="0"/>
                        <a:buChar char="•"/>
                      </a:pPr>
                      <a:r>
                        <a:rPr lang="en-US" sz="1100" b="0" kern="1200" baseline="0" dirty="0" smtClean="0">
                          <a:solidFill>
                            <a:schemeClr val="tx1"/>
                          </a:solidFill>
                          <a:latin typeface="Arial" panose="020B0604020202020204" pitchFamily="34" charset="0"/>
                          <a:ea typeface="+mn-ea"/>
                          <a:cs typeface="Arial" panose="020B0604020202020204" pitchFamily="34" charset="0"/>
                        </a:rPr>
                        <a:t>As of 9/30/2015, all capital ratios were above the 2015 planned capital hold. </a:t>
                      </a:r>
                    </a:p>
                    <a:p>
                      <a:pPr marL="171450" indent="-171450" algn="l" defTabSz="457200" rtl="0" eaLnBrk="1" latinLnBrk="0" hangingPunct="1">
                        <a:spcAft>
                          <a:spcPts val="600"/>
                        </a:spcAft>
                        <a:buFont typeface="Arial" panose="020B0604020202020204" pitchFamily="34" charset="0"/>
                        <a:buChar char="•"/>
                      </a:pPr>
                      <a:r>
                        <a:rPr lang="en-US" sz="1100" b="0" kern="1200" baseline="0" dirty="0" smtClean="0">
                          <a:solidFill>
                            <a:schemeClr val="tx1"/>
                          </a:solidFill>
                          <a:latin typeface="Arial" panose="020B0604020202020204" pitchFamily="34" charset="0"/>
                          <a:ea typeface="+mn-ea"/>
                          <a:cs typeface="Arial" panose="020B0604020202020204" pitchFamily="34" charset="0"/>
                        </a:rPr>
                        <a:t>In December, SC Board approved an increase in Planned Capital Hold levels  which are very close to current levels. SC remains above the new Planned Capital Hold expectations. </a:t>
                      </a:r>
                    </a:p>
                    <a:p>
                      <a:pPr marL="171450" indent="-171450" algn="l" defTabSz="457200" rtl="0" eaLnBrk="1" latinLnBrk="0" hangingPunct="1">
                        <a:spcAft>
                          <a:spcPts val="600"/>
                        </a:spcAft>
                        <a:buFont typeface="Arial" panose="020B0604020202020204" pitchFamily="34" charset="0"/>
                        <a:buChar char="•"/>
                      </a:pPr>
                      <a:r>
                        <a:rPr lang="en-US" sz="1100" b="0" kern="1200" baseline="0" dirty="0" smtClean="0">
                          <a:solidFill>
                            <a:schemeClr val="tx1"/>
                          </a:solidFill>
                          <a:latin typeface="Arial" panose="020B0604020202020204" pitchFamily="34" charset="0"/>
                          <a:ea typeface="+mn-ea"/>
                          <a:cs typeface="Arial" panose="020B0604020202020204" pitchFamily="34" charset="0"/>
                        </a:rPr>
                        <a:t>Significant drop in ratios from November to December 2015.  SC made assessment of “Normal” prior to evidence of December decline in ratios.  *CGM suggests temporarily revising  assessment to “Elevated” until Q4 assessment completed.</a:t>
                      </a:r>
                    </a:p>
                  </a:txBody>
                  <a:tcPr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38 Elipse"/>
          <p:cNvSpPr/>
          <p:nvPr/>
        </p:nvSpPr>
        <p:spPr>
          <a:xfrm>
            <a:off x="7888827" y="89352"/>
            <a:ext cx="640080" cy="640080"/>
          </a:xfrm>
          <a:prstGeom prst="ellipse">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8" name="39 CuadroTexto"/>
          <p:cNvSpPr txBox="1"/>
          <p:nvPr/>
        </p:nvSpPr>
        <p:spPr>
          <a:xfrm>
            <a:off x="8032255" y="209336"/>
            <a:ext cx="353223" cy="400110"/>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chemeClr val="bg1"/>
                </a:solidFill>
                <a:ea typeface="ＭＳ Ｐゴシック" pitchFamily="1" charset="-128"/>
              </a:rPr>
              <a:t>5</a:t>
            </a:r>
            <a:endParaRPr lang="en-US" sz="2000" b="1" dirty="0">
              <a:solidFill>
                <a:schemeClr val="bg1"/>
              </a:solidFill>
              <a:ea typeface="ＭＳ Ｐゴシック" pitchFamily="1" charset="-128"/>
            </a:endParaRPr>
          </a:p>
        </p:txBody>
      </p:sp>
    </p:spTree>
    <p:extLst>
      <p:ext uri="{BB962C8B-B14F-4D97-AF65-F5344CB8AC3E}">
        <p14:creationId xmlns:p14="http://schemas.microsoft.com/office/powerpoint/2010/main" val="15238027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6400" y="235512"/>
            <a:ext cx="8890000" cy="461665"/>
          </a:xfrm>
          <a:prstGeom prst="rect">
            <a:avLst/>
          </a:prstGeom>
          <a:noFill/>
        </p:spPr>
        <p:txBody>
          <a:bodyPr wrap="square" rtlCol="0">
            <a:spAutoFit/>
          </a:bodyPr>
          <a:lstStyle/>
          <a:p>
            <a:r>
              <a:rPr lang="en-US" b="1" dirty="0" smtClean="0"/>
              <a:t>Notes on RFRD Pro-Forma Approach for 12/31/15</a:t>
            </a:r>
          </a:p>
        </p:txBody>
      </p:sp>
      <p:sp>
        <p:nvSpPr>
          <p:cNvPr id="6" name="TextBox 5"/>
          <p:cNvSpPr txBox="1"/>
          <p:nvPr/>
        </p:nvSpPr>
        <p:spPr>
          <a:xfrm>
            <a:off x="304800" y="729603"/>
            <a:ext cx="8534400" cy="4801314"/>
          </a:xfrm>
          <a:prstGeom prst="rect">
            <a:avLst/>
          </a:prstGeom>
          <a:noFill/>
        </p:spPr>
        <p:txBody>
          <a:bodyPr wrap="square" rtlCol="0">
            <a:spAutoFit/>
          </a:bodyPr>
          <a:lstStyle/>
          <a:p>
            <a:pPr marL="285750" indent="-285750">
              <a:buFont typeface="Arial" panose="020B0604020202020204" pitchFamily="34" charset="0"/>
              <a:buChar char="•"/>
            </a:pPr>
            <a:r>
              <a:rPr lang="en-US" sz="1800" dirty="0"/>
              <a:t>2014 Basel III ratios are calculated under fully-phased-in requirements</a:t>
            </a:r>
          </a:p>
          <a:p>
            <a:pPr marL="644525" lvl="1" indent="-285750">
              <a:buFont typeface="Arial" panose="020B0604020202020204" pitchFamily="34" charset="0"/>
              <a:buChar char="•"/>
            </a:pPr>
            <a:r>
              <a:rPr lang="en-US" sz="1800" dirty="0" err="1"/>
              <a:t>TruPs</a:t>
            </a:r>
            <a:r>
              <a:rPr lang="en-US" sz="1800" dirty="0"/>
              <a:t> are designated as Tier 2 Capital Instruments under fully-phased in </a:t>
            </a:r>
            <a:r>
              <a:rPr lang="en-US" sz="1800" dirty="0" smtClean="0"/>
              <a:t>rules</a:t>
            </a:r>
          </a:p>
          <a:p>
            <a:pPr marL="358775" lvl="1"/>
            <a:endParaRPr lang="en-US" sz="1800" dirty="0"/>
          </a:p>
          <a:p>
            <a:pPr marL="285750" indent="-285750">
              <a:buFont typeface="Arial" panose="020B0604020202020204" pitchFamily="34" charset="0"/>
              <a:buChar char="•"/>
            </a:pPr>
            <a:r>
              <a:rPr lang="en-US" sz="1800" dirty="0"/>
              <a:t>2015 Basel III ratios are calculated with transition provisions</a:t>
            </a:r>
          </a:p>
          <a:p>
            <a:pPr marL="644525" lvl="1" indent="-285750">
              <a:buFont typeface="Arial" panose="020B0604020202020204" pitchFamily="34" charset="0"/>
              <a:buChar char="•"/>
            </a:pPr>
            <a:r>
              <a:rPr lang="en-US" sz="1800" dirty="0"/>
              <a:t>Gradual phase-in of disallowed intangibles from Common Equity Tier 1 (40% in 2015)</a:t>
            </a:r>
          </a:p>
          <a:p>
            <a:pPr marL="644525" lvl="1" indent="-285750">
              <a:buFont typeface="Arial" panose="020B0604020202020204" pitchFamily="34" charset="0"/>
              <a:buChar char="•"/>
            </a:pPr>
            <a:r>
              <a:rPr lang="en-US" sz="1800" dirty="0"/>
              <a:t>Gradual phase-out of </a:t>
            </a:r>
            <a:r>
              <a:rPr lang="en-US" sz="1800" dirty="0" err="1"/>
              <a:t>TruPs</a:t>
            </a:r>
            <a:r>
              <a:rPr lang="en-US" sz="1800" dirty="0"/>
              <a:t> from Tier 1 Capital (25% included in 2015</a:t>
            </a:r>
            <a:r>
              <a:rPr lang="en-US" sz="1800" dirty="0" smtClean="0"/>
              <a:t>)</a:t>
            </a:r>
          </a:p>
          <a:p>
            <a:pPr marL="358775" lvl="1"/>
            <a:endParaRPr lang="en-US" sz="1800" dirty="0"/>
          </a:p>
          <a:p>
            <a:pPr marL="285750" indent="-285750">
              <a:buFont typeface="Arial" panose="020B0604020202020204" pitchFamily="34" charset="0"/>
              <a:buChar char="•"/>
            </a:pPr>
            <a:r>
              <a:rPr lang="en-US" sz="1800" dirty="0"/>
              <a:t>Some RWA line items calculated using historically observed risk-weights</a:t>
            </a:r>
          </a:p>
          <a:p>
            <a:pPr marL="644525" lvl="1" indent="-285750">
              <a:buFont typeface="Arial" panose="020B0604020202020204" pitchFamily="34" charset="0"/>
              <a:buChar char="•"/>
            </a:pPr>
            <a:r>
              <a:rPr lang="en-US" sz="1800" dirty="0"/>
              <a:t>Blended risk-weights compensate for lack of granular data on non-performing </a:t>
            </a:r>
            <a:r>
              <a:rPr lang="en-US" sz="1800" dirty="0" smtClean="0"/>
              <a:t>loans</a:t>
            </a:r>
          </a:p>
          <a:p>
            <a:pPr marL="358775" lvl="1"/>
            <a:endParaRPr lang="en-US" sz="1800" dirty="0"/>
          </a:p>
          <a:p>
            <a:pPr marL="285750" indent="-285750">
              <a:buFont typeface="Arial" panose="020B0604020202020204" pitchFamily="34" charset="0"/>
              <a:buChar char="•"/>
            </a:pPr>
            <a:r>
              <a:rPr lang="en-US" sz="1800" dirty="0"/>
              <a:t>RFRD proposed Blended-Actuals Approach to calculate capital ratios in Dec 2015</a:t>
            </a:r>
          </a:p>
          <a:p>
            <a:pPr marL="644525" lvl="1" indent="-285750">
              <a:buFont typeface="Arial" panose="020B0604020202020204" pitchFamily="34" charset="0"/>
              <a:buChar char="•"/>
            </a:pPr>
            <a:r>
              <a:rPr lang="en-US" sz="1800" dirty="0"/>
              <a:t>A “Blended risk-weight” is calculated based on prior quarter actuals and apply the blended rate to the remaining change from prior quarter </a:t>
            </a:r>
          </a:p>
        </p:txBody>
      </p:sp>
      <p:sp>
        <p:nvSpPr>
          <p:cNvPr id="5" name="38 Elipse"/>
          <p:cNvSpPr/>
          <p:nvPr/>
        </p:nvSpPr>
        <p:spPr>
          <a:xfrm>
            <a:off x="7888827" y="89352"/>
            <a:ext cx="640080" cy="640080"/>
          </a:xfrm>
          <a:prstGeom prst="ellipse">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7" name="39 CuadroTexto"/>
          <p:cNvSpPr txBox="1"/>
          <p:nvPr/>
        </p:nvSpPr>
        <p:spPr>
          <a:xfrm>
            <a:off x="8032255" y="209336"/>
            <a:ext cx="353223" cy="400110"/>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chemeClr val="bg1"/>
                </a:solidFill>
                <a:ea typeface="ＭＳ Ｐゴシック" pitchFamily="1" charset="-128"/>
              </a:rPr>
              <a:t>5</a:t>
            </a:r>
            <a:endParaRPr lang="en-US" sz="2000" b="1" dirty="0">
              <a:solidFill>
                <a:schemeClr val="bg1"/>
              </a:solidFill>
              <a:ea typeface="ＭＳ Ｐゴシック" pitchFamily="1" charset="-128"/>
            </a:endParaRPr>
          </a:p>
        </p:txBody>
      </p:sp>
    </p:spTree>
    <p:extLst>
      <p:ext uri="{BB962C8B-B14F-4D97-AF65-F5344CB8AC3E}">
        <p14:creationId xmlns:p14="http://schemas.microsoft.com/office/powerpoint/2010/main" val="18219162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8"/>
          <p:cNvSpPr>
            <a:spLocks noChangeArrowheads="1"/>
          </p:cNvSpPr>
          <p:nvPr/>
        </p:nvSpPr>
        <p:spPr bwMode="auto">
          <a:xfrm>
            <a:off x="152400" y="228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Agenda</a:t>
            </a:r>
            <a:endParaRPr lang="en-US" sz="2400" b="1" dirty="0">
              <a:solidFill>
                <a:srgbClr val="000000"/>
              </a:solidFill>
              <a:ea typeface="ＭＳ Ｐゴシック" pitchFamily="1"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57679"/>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p:cNvGrpSpPr/>
          <p:nvPr/>
        </p:nvGrpSpPr>
        <p:grpSpPr>
          <a:xfrm>
            <a:off x="606230" y="902326"/>
            <a:ext cx="8056593" cy="4999494"/>
            <a:chOff x="606230" y="820438"/>
            <a:chExt cx="8056593" cy="4999494"/>
          </a:xfrm>
        </p:grpSpPr>
        <p:sp>
          <p:nvSpPr>
            <p:cNvPr id="4" name="35 Rectángulo redondeado"/>
            <p:cNvSpPr/>
            <p:nvPr/>
          </p:nvSpPr>
          <p:spPr>
            <a:xfrm>
              <a:off x="1035241" y="3014240"/>
              <a:ext cx="7333014"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5" name="35 Rectángulo redondeado"/>
            <p:cNvSpPr/>
            <p:nvPr/>
          </p:nvSpPr>
          <p:spPr>
            <a:xfrm>
              <a:off x="1035241" y="2291674"/>
              <a:ext cx="7333014"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6" name="23 Rectángulo redondeado"/>
            <p:cNvSpPr/>
            <p:nvPr/>
          </p:nvSpPr>
          <p:spPr>
            <a:xfrm>
              <a:off x="1075198" y="1567801"/>
              <a:ext cx="7293057"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7" name="17 Rectángulo redondeado"/>
            <p:cNvSpPr/>
            <p:nvPr/>
          </p:nvSpPr>
          <p:spPr>
            <a:xfrm>
              <a:off x="1095370" y="826111"/>
              <a:ext cx="7272885"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9" name="Rectangle 18"/>
            <p:cNvSpPr>
              <a:spLocks noChangeArrowheads="1"/>
            </p:cNvSpPr>
            <p:nvPr/>
          </p:nvSpPr>
          <p:spPr bwMode="auto">
            <a:xfrm>
              <a:off x="2292355" y="2181700"/>
              <a:ext cx="4424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gn="ctr" fontAlgn="base">
                <a:spcBef>
                  <a:spcPct val="0"/>
                </a:spcBef>
                <a:spcAft>
                  <a:spcPct val="0"/>
                </a:spcAft>
              </a:pPr>
              <a:endParaRPr lang="en-US" sz="2400" b="1" dirty="0">
                <a:solidFill>
                  <a:srgbClr val="000000"/>
                </a:solidFill>
                <a:ea typeface="ＭＳ Ｐゴシック" pitchFamily="1" charset="-128"/>
              </a:endParaRPr>
            </a:p>
          </p:txBody>
        </p:sp>
        <p:grpSp>
          <p:nvGrpSpPr>
            <p:cNvPr id="10" name="21 Grupo"/>
            <p:cNvGrpSpPr/>
            <p:nvPr/>
          </p:nvGrpSpPr>
          <p:grpSpPr>
            <a:xfrm>
              <a:off x="606230" y="820438"/>
              <a:ext cx="640080" cy="640080"/>
              <a:chOff x="1554076" y="1086644"/>
              <a:chExt cx="792088" cy="792088"/>
            </a:xfrm>
            <a:solidFill>
              <a:srgbClr val="C00000"/>
            </a:solidFill>
          </p:grpSpPr>
          <p:sp>
            <p:nvSpPr>
              <p:cNvPr id="11" name="19 Elipse"/>
              <p:cNvSpPr/>
              <p:nvPr/>
            </p:nvSpPr>
            <p:spPr>
              <a:xfrm>
                <a:off x="1554076" y="1086644"/>
                <a:ext cx="792088" cy="792088"/>
              </a:xfrm>
              <a:prstGeom prst="ellipse">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12" name="20 CuadroTexto"/>
              <p:cNvSpPr txBox="1"/>
              <p:nvPr/>
            </p:nvSpPr>
            <p:spPr>
              <a:xfrm>
                <a:off x="1731566" y="1211116"/>
                <a:ext cx="437107" cy="495129"/>
              </a:xfrm>
              <a:prstGeom prst="rect">
                <a:avLst/>
              </a:prstGeom>
              <a:noFill/>
            </p:spPr>
            <p:txBody>
              <a:bodyPr wrap="square" rtlCol="0">
                <a:spAutoFit/>
              </a:bodyPr>
              <a:lstStyle/>
              <a:p>
                <a:pPr algn="ctr" eaLnBrk="0" fontAlgn="base" hangingPunct="0">
                  <a:spcBef>
                    <a:spcPct val="0"/>
                  </a:spcBef>
                  <a:spcAft>
                    <a:spcPct val="0"/>
                  </a:spcAft>
                </a:pPr>
                <a:r>
                  <a:rPr lang="en-US" sz="2000" b="1" dirty="0" smtClean="0">
                    <a:solidFill>
                      <a:schemeClr val="bg1"/>
                    </a:solidFill>
                    <a:ea typeface="ＭＳ Ｐゴシック" pitchFamily="1" charset="-128"/>
                  </a:rPr>
                  <a:t>1</a:t>
                </a:r>
                <a:endParaRPr lang="en-US" sz="2000" b="1" dirty="0">
                  <a:solidFill>
                    <a:schemeClr val="bg1"/>
                  </a:solidFill>
                  <a:ea typeface="ＭＳ Ｐゴシック" pitchFamily="1" charset="-128"/>
                </a:endParaRPr>
              </a:p>
            </p:txBody>
          </p:sp>
        </p:grpSp>
        <p:sp>
          <p:nvSpPr>
            <p:cNvPr id="13" name="22 CuadroTexto"/>
            <p:cNvSpPr txBox="1">
              <a:spLocks/>
            </p:cNvSpPr>
            <p:nvPr/>
          </p:nvSpPr>
          <p:spPr>
            <a:xfrm>
              <a:off x="1371478" y="857221"/>
              <a:ext cx="7217504" cy="523220"/>
            </a:xfrm>
            <a:prstGeom prst="rect">
              <a:avLst/>
            </a:prstGeom>
            <a:noFill/>
          </p:spPr>
          <p:txBody>
            <a:bodyPr wrap="none" rtlCol="0">
              <a:noAutofit/>
            </a:bodyPr>
            <a:lstStyle/>
            <a:p>
              <a:pPr eaLnBrk="0" fontAlgn="base" hangingPunct="0">
                <a:spcBef>
                  <a:spcPct val="0"/>
                </a:spcBef>
                <a:spcAft>
                  <a:spcPct val="0"/>
                </a:spcAft>
              </a:pPr>
              <a:r>
                <a:rPr lang="en-US" sz="1800" b="1" dirty="0" smtClean="0">
                  <a:solidFill>
                    <a:schemeClr val="bg1"/>
                  </a:solidFill>
                  <a:ea typeface="ＭＳ Ｐゴシック" pitchFamily="1" charset="-128"/>
                </a:rPr>
                <a:t>Approval of ICAAP Submission</a:t>
              </a:r>
              <a:endParaRPr lang="en-US" sz="1800" b="1" dirty="0">
                <a:solidFill>
                  <a:schemeClr val="bg1"/>
                </a:solidFill>
                <a:ea typeface="ＭＳ Ｐゴシック" pitchFamily="1" charset="-128"/>
              </a:endParaRPr>
            </a:p>
          </p:txBody>
        </p:sp>
        <p:grpSp>
          <p:nvGrpSpPr>
            <p:cNvPr id="14" name="25 Grupo"/>
            <p:cNvGrpSpPr/>
            <p:nvPr/>
          </p:nvGrpSpPr>
          <p:grpSpPr>
            <a:xfrm>
              <a:off x="610291" y="1538103"/>
              <a:ext cx="640080" cy="640080"/>
              <a:chOff x="1554076" y="1086644"/>
              <a:chExt cx="792088" cy="792088"/>
            </a:xfrm>
            <a:solidFill>
              <a:schemeClr val="bg1">
                <a:lumMod val="75000"/>
              </a:schemeClr>
            </a:solidFill>
          </p:grpSpPr>
          <p:sp>
            <p:nvSpPr>
              <p:cNvPr id="15" name="26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16" name="27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chemeClr val="bg1"/>
                    </a:solidFill>
                    <a:ea typeface="ＭＳ Ｐゴシック" pitchFamily="1" charset="-128"/>
                  </a:rPr>
                  <a:t>2</a:t>
                </a:r>
                <a:endParaRPr lang="en-US" sz="2000" b="1" dirty="0">
                  <a:solidFill>
                    <a:schemeClr val="bg1"/>
                  </a:solidFill>
                  <a:ea typeface="ＭＳ Ｐゴシック" pitchFamily="1" charset="-128"/>
                </a:endParaRPr>
              </a:p>
            </p:txBody>
          </p:sp>
        </p:grpSp>
        <p:sp>
          <p:nvSpPr>
            <p:cNvPr id="17" name="28 CuadroTexto"/>
            <p:cNvSpPr txBox="1">
              <a:spLocks/>
            </p:cNvSpPr>
            <p:nvPr/>
          </p:nvSpPr>
          <p:spPr>
            <a:xfrm>
              <a:off x="1390190" y="1612126"/>
              <a:ext cx="7237523" cy="523220"/>
            </a:xfrm>
            <a:prstGeom prst="rect">
              <a:avLst/>
            </a:prstGeom>
            <a:noFill/>
          </p:spPr>
          <p:txBody>
            <a:bodyPr wrap="none" rtlCol="0">
              <a:noAutofit/>
            </a:bodyPr>
            <a:lstStyle/>
            <a:p>
              <a:pPr eaLnBrk="0" fontAlgn="base" hangingPunct="0">
                <a:spcBef>
                  <a:spcPct val="0"/>
                </a:spcBef>
                <a:spcAft>
                  <a:spcPct val="0"/>
                </a:spcAft>
              </a:pPr>
              <a:r>
                <a:rPr lang="en-US" sz="1800" b="1" dirty="0" smtClean="0">
                  <a:solidFill>
                    <a:schemeClr val="bg1"/>
                  </a:solidFill>
                  <a:ea typeface="ＭＳ Ｐゴシック" pitchFamily="1" charset="-128"/>
                </a:rPr>
                <a:t>Approval of Internal Control Framework</a:t>
              </a:r>
              <a:endParaRPr lang="en-US" sz="1800" b="1" dirty="0">
                <a:solidFill>
                  <a:schemeClr val="bg1"/>
                </a:solidFill>
                <a:ea typeface="ＭＳ Ｐゴシック" pitchFamily="1" charset="-128"/>
              </a:endParaRPr>
            </a:p>
          </p:txBody>
        </p:sp>
        <p:grpSp>
          <p:nvGrpSpPr>
            <p:cNvPr id="18" name="37 Grupo"/>
            <p:cNvGrpSpPr/>
            <p:nvPr/>
          </p:nvGrpSpPr>
          <p:grpSpPr>
            <a:xfrm>
              <a:off x="610291" y="2261967"/>
              <a:ext cx="640080" cy="640080"/>
              <a:chOff x="1554076" y="1086644"/>
              <a:chExt cx="792088" cy="792088"/>
            </a:xfrm>
            <a:solidFill>
              <a:schemeClr val="bg1">
                <a:lumMod val="75000"/>
              </a:schemeClr>
            </a:solidFill>
          </p:grpSpPr>
          <p:sp>
            <p:nvSpPr>
              <p:cNvPr id="19" name="38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20" name="39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rgbClr val="FFFFFF"/>
                    </a:solidFill>
                    <a:ea typeface="ＭＳ Ｐゴシック" pitchFamily="1" charset="-128"/>
                  </a:rPr>
                  <a:t>3</a:t>
                </a:r>
                <a:endParaRPr lang="en-US" sz="2000" b="1" dirty="0">
                  <a:solidFill>
                    <a:srgbClr val="FFFFFF"/>
                  </a:solidFill>
                  <a:ea typeface="ＭＳ Ｐゴシック" pitchFamily="1" charset="-128"/>
                </a:endParaRPr>
              </a:p>
            </p:txBody>
          </p:sp>
        </p:grpSp>
        <p:sp>
          <p:nvSpPr>
            <p:cNvPr id="21" name="40 CuadroTexto"/>
            <p:cNvSpPr txBox="1">
              <a:spLocks/>
            </p:cNvSpPr>
            <p:nvPr/>
          </p:nvSpPr>
          <p:spPr>
            <a:xfrm>
              <a:off x="1360733" y="2364574"/>
              <a:ext cx="7277175" cy="523220"/>
            </a:xfrm>
            <a:prstGeom prst="rect">
              <a:avLst/>
            </a:prstGeom>
            <a:noFill/>
          </p:spPr>
          <p:txBody>
            <a:bodyPr wrap="square" rtlCol="0">
              <a:noAutofit/>
            </a:bodyPr>
            <a:lstStyle/>
            <a:p>
              <a:pPr eaLnBrk="0" fontAlgn="base" hangingPunct="0">
                <a:spcBef>
                  <a:spcPct val="0"/>
                </a:spcBef>
                <a:spcAft>
                  <a:spcPct val="0"/>
                </a:spcAft>
              </a:pPr>
              <a:r>
                <a:rPr lang="en-US" sz="1800" b="1" dirty="0" smtClean="0">
                  <a:solidFill>
                    <a:srgbClr val="FFFFFF"/>
                  </a:solidFill>
                  <a:ea typeface="ＭＳ Ｐゴシック" pitchFamily="1" charset="-128"/>
                </a:rPr>
                <a:t>Recommendation for Approval: Capital Expectations </a:t>
              </a:r>
              <a:endParaRPr lang="en-US" sz="1800" b="1" dirty="0">
                <a:solidFill>
                  <a:srgbClr val="FFFFFF"/>
                </a:solidFill>
                <a:ea typeface="ＭＳ Ｐゴシック" pitchFamily="1" charset="-128"/>
              </a:endParaRPr>
            </a:p>
          </p:txBody>
        </p:sp>
        <p:grpSp>
          <p:nvGrpSpPr>
            <p:cNvPr id="22" name="37 Grupo"/>
            <p:cNvGrpSpPr/>
            <p:nvPr/>
          </p:nvGrpSpPr>
          <p:grpSpPr>
            <a:xfrm>
              <a:off x="610291" y="2984542"/>
              <a:ext cx="640080" cy="640080"/>
              <a:chOff x="1554076" y="1086644"/>
              <a:chExt cx="792088" cy="792088"/>
            </a:xfrm>
            <a:solidFill>
              <a:schemeClr val="bg1">
                <a:lumMod val="75000"/>
              </a:schemeClr>
            </a:solidFill>
          </p:grpSpPr>
          <p:sp>
            <p:nvSpPr>
              <p:cNvPr id="23" name="38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24" name="39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a:solidFill>
                      <a:schemeClr val="bg1"/>
                    </a:solidFill>
                    <a:ea typeface="ＭＳ Ｐゴシック" pitchFamily="1" charset="-128"/>
                  </a:rPr>
                  <a:t>4</a:t>
                </a:r>
              </a:p>
            </p:txBody>
          </p:sp>
        </p:grpSp>
        <p:sp>
          <p:nvSpPr>
            <p:cNvPr id="25" name="40 CuadroTexto"/>
            <p:cNvSpPr txBox="1">
              <a:spLocks/>
            </p:cNvSpPr>
            <p:nvPr/>
          </p:nvSpPr>
          <p:spPr>
            <a:xfrm>
              <a:off x="1371478" y="3087140"/>
              <a:ext cx="7162922" cy="523220"/>
            </a:xfrm>
            <a:prstGeom prst="rect">
              <a:avLst/>
            </a:prstGeom>
            <a:noFill/>
          </p:spPr>
          <p:txBody>
            <a:bodyPr wrap="square" rtlCol="0">
              <a:noAutofit/>
            </a:bodyPr>
            <a:lstStyle/>
            <a:p>
              <a:pPr eaLnBrk="0" fontAlgn="base" hangingPunct="0">
                <a:spcBef>
                  <a:spcPct val="0"/>
                </a:spcBef>
                <a:spcAft>
                  <a:spcPct val="0"/>
                </a:spcAft>
              </a:pPr>
              <a:r>
                <a:rPr lang="en-US" sz="1800" b="1" dirty="0" smtClean="0">
                  <a:solidFill>
                    <a:schemeClr val="bg1"/>
                  </a:solidFill>
                  <a:ea typeface="ＭＳ Ｐゴシック" pitchFamily="1" charset="-128"/>
                </a:rPr>
                <a:t>Recommendation for Approval: Capital Policy (incl. CCP)</a:t>
              </a:r>
              <a:endParaRPr lang="en-US" sz="1800" b="1" dirty="0">
                <a:solidFill>
                  <a:schemeClr val="bg1"/>
                </a:solidFill>
                <a:ea typeface="ＭＳ Ｐゴシック" pitchFamily="1" charset="-128"/>
              </a:endParaRPr>
            </a:p>
          </p:txBody>
        </p:sp>
        <p:sp>
          <p:nvSpPr>
            <p:cNvPr id="30" name="40 CuadroTexto"/>
            <p:cNvSpPr txBox="1">
              <a:spLocks/>
            </p:cNvSpPr>
            <p:nvPr/>
          </p:nvSpPr>
          <p:spPr>
            <a:xfrm>
              <a:off x="1385648" y="4057376"/>
              <a:ext cx="7277175" cy="523220"/>
            </a:xfrm>
            <a:prstGeom prst="rect">
              <a:avLst/>
            </a:prstGeom>
            <a:noFill/>
          </p:spPr>
          <p:txBody>
            <a:bodyPr wrap="square" rtlCol="0">
              <a:noAutofit/>
            </a:bodyPr>
            <a:lstStyle/>
            <a:p>
              <a:pPr eaLnBrk="0" fontAlgn="base" hangingPunct="0">
                <a:spcBef>
                  <a:spcPct val="0"/>
                </a:spcBef>
                <a:spcAft>
                  <a:spcPct val="0"/>
                </a:spcAft>
              </a:pPr>
              <a:r>
                <a:rPr lang="en-US" sz="2400" b="1" dirty="0" smtClean="0">
                  <a:solidFill>
                    <a:srgbClr val="FFFFFF"/>
                  </a:solidFill>
                  <a:ea typeface="ＭＳ Ｐゴシック" pitchFamily="1" charset="-128"/>
                </a:rPr>
                <a:t>Management Updates</a:t>
              </a:r>
              <a:endParaRPr lang="en-US" sz="2400" b="1" dirty="0">
                <a:solidFill>
                  <a:srgbClr val="FFFFFF"/>
                </a:solidFill>
                <a:ea typeface="ＭＳ Ｐゴシック" pitchFamily="1" charset="-128"/>
              </a:endParaRPr>
            </a:p>
          </p:txBody>
        </p:sp>
        <p:sp>
          <p:nvSpPr>
            <p:cNvPr id="36" name="35 Rectángulo redondeado"/>
            <p:cNvSpPr/>
            <p:nvPr/>
          </p:nvSpPr>
          <p:spPr>
            <a:xfrm>
              <a:off x="1066800" y="3742263"/>
              <a:ext cx="7333014"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endParaRPr lang="en-US" sz="2400" b="1" dirty="0">
                <a:solidFill>
                  <a:srgbClr val="FFFFFF"/>
                </a:solidFill>
                <a:ea typeface="ＭＳ Ｐゴシック" pitchFamily="1" charset="-128"/>
              </a:endParaRPr>
            </a:p>
          </p:txBody>
        </p:sp>
        <p:grpSp>
          <p:nvGrpSpPr>
            <p:cNvPr id="37" name="37 Grupo"/>
            <p:cNvGrpSpPr/>
            <p:nvPr/>
          </p:nvGrpSpPr>
          <p:grpSpPr>
            <a:xfrm>
              <a:off x="624036" y="3712565"/>
              <a:ext cx="640080" cy="640080"/>
              <a:chOff x="1554076" y="1086644"/>
              <a:chExt cx="792088" cy="792088"/>
            </a:xfrm>
            <a:solidFill>
              <a:schemeClr val="bg1">
                <a:lumMod val="75000"/>
              </a:schemeClr>
            </a:solidFill>
          </p:grpSpPr>
          <p:sp>
            <p:nvSpPr>
              <p:cNvPr id="38" name="38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39" name="39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chemeClr val="bg1"/>
                    </a:solidFill>
                    <a:ea typeface="ＭＳ Ｐゴシック" pitchFamily="1" charset="-128"/>
                  </a:rPr>
                  <a:t>5</a:t>
                </a:r>
                <a:endParaRPr lang="en-US" sz="2000" b="1" dirty="0">
                  <a:solidFill>
                    <a:schemeClr val="bg1"/>
                  </a:solidFill>
                  <a:ea typeface="ＭＳ Ｐゴシック" pitchFamily="1" charset="-128"/>
                </a:endParaRPr>
              </a:p>
            </p:txBody>
          </p:sp>
        </p:grpSp>
        <p:sp>
          <p:nvSpPr>
            <p:cNvPr id="40" name="40 CuadroTexto"/>
            <p:cNvSpPr txBox="1">
              <a:spLocks/>
            </p:cNvSpPr>
            <p:nvPr/>
          </p:nvSpPr>
          <p:spPr>
            <a:xfrm>
              <a:off x="1383352" y="3707816"/>
              <a:ext cx="6846248" cy="523220"/>
            </a:xfrm>
            <a:prstGeom prst="rect">
              <a:avLst/>
            </a:prstGeom>
            <a:noFill/>
          </p:spPr>
          <p:txBody>
            <a:bodyPr wrap="square" rtlCol="0">
              <a:noAutofit/>
            </a:bodyPr>
            <a:lstStyle/>
            <a:p>
              <a:r>
                <a:rPr lang="en-US" sz="1800" b="1" dirty="0">
                  <a:solidFill>
                    <a:schemeClr val="bg1"/>
                  </a:solidFill>
                </a:rPr>
                <a:t>Quarterly Capital Assessment (Q3</a:t>
              </a:r>
              <a:r>
                <a:rPr lang="en-US" sz="1800" b="1" dirty="0" smtClean="0">
                  <a:solidFill>
                    <a:schemeClr val="bg1"/>
                  </a:solidFill>
                </a:rPr>
                <a:t>) </a:t>
              </a:r>
              <a:r>
                <a:rPr lang="en-US" sz="1800" b="1" dirty="0">
                  <a:solidFill>
                    <a:schemeClr val="bg1"/>
                  </a:solidFill>
                </a:rPr>
                <a:t>and Monthly Pro Forma Report (12.31.2015)</a:t>
              </a:r>
              <a:r>
                <a:rPr lang="en-US" sz="1800" b="1" dirty="0" smtClean="0">
                  <a:solidFill>
                    <a:schemeClr val="bg1"/>
                  </a:solidFill>
                </a:rPr>
                <a:t> </a:t>
              </a:r>
            </a:p>
          </p:txBody>
        </p:sp>
        <p:sp>
          <p:nvSpPr>
            <p:cNvPr id="31" name="40 CuadroTexto"/>
            <p:cNvSpPr txBox="1">
              <a:spLocks/>
            </p:cNvSpPr>
            <p:nvPr/>
          </p:nvSpPr>
          <p:spPr>
            <a:xfrm>
              <a:off x="1372672" y="4822640"/>
              <a:ext cx="7277175" cy="523220"/>
            </a:xfrm>
            <a:prstGeom prst="rect">
              <a:avLst/>
            </a:prstGeom>
            <a:noFill/>
          </p:spPr>
          <p:txBody>
            <a:bodyPr wrap="square" rtlCol="0">
              <a:noAutofit/>
            </a:bodyPr>
            <a:lstStyle/>
            <a:p>
              <a:pPr eaLnBrk="0" fontAlgn="base" hangingPunct="0">
                <a:spcBef>
                  <a:spcPct val="0"/>
                </a:spcBef>
                <a:spcAft>
                  <a:spcPct val="0"/>
                </a:spcAft>
              </a:pPr>
              <a:r>
                <a:rPr lang="en-US" sz="2400" b="1" dirty="0" smtClean="0">
                  <a:solidFill>
                    <a:srgbClr val="FFFFFF"/>
                  </a:solidFill>
                  <a:ea typeface="ＭＳ Ｐゴシック" pitchFamily="1" charset="-128"/>
                </a:rPr>
                <a:t>Management Updates</a:t>
              </a:r>
              <a:endParaRPr lang="en-US" sz="2400" b="1" dirty="0">
                <a:solidFill>
                  <a:srgbClr val="FFFFFF"/>
                </a:solidFill>
                <a:ea typeface="ＭＳ Ｐゴシック" pitchFamily="1" charset="-128"/>
              </a:endParaRPr>
            </a:p>
          </p:txBody>
        </p:sp>
        <p:sp>
          <p:nvSpPr>
            <p:cNvPr id="32" name="35 Rectángulo redondeado"/>
            <p:cNvSpPr/>
            <p:nvPr/>
          </p:nvSpPr>
          <p:spPr>
            <a:xfrm>
              <a:off x="1053824" y="4468615"/>
              <a:ext cx="7333014"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endParaRPr lang="en-US" sz="2400" b="1" dirty="0">
                <a:solidFill>
                  <a:srgbClr val="FFFFFF"/>
                </a:solidFill>
                <a:ea typeface="ＭＳ Ｐゴシック" pitchFamily="1" charset="-128"/>
              </a:endParaRPr>
            </a:p>
          </p:txBody>
        </p:sp>
        <p:grpSp>
          <p:nvGrpSpPr>
            <p:cNvPr id="33" name="37 Grupo"/>
            <p:cNvGrpSpPr/>
            <p:nvPr/>
          </p:nvGrpSpPr>
          <p:grpSpPr>
            <a:xfrm>
              <a:off x="611060" y="4438917"/>
              <a:ext cx="640080" cy="640080"/>
              <a:chOff x="1554076" y="1086644"/>
              <a:chExt cx="792088" cy="792088"/>
            </a:xfrm>
            <a:solidFill>
              <a:schemeClr val="bg1">
                <a:lumMod val="75000"/>
              </a:schemeClr>
            </a:solidFill>
          </p:grpSpPr>
          <p:sp>
            <p:nvSpPr>
              <p:cNvPr id="34" name="38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35" name="39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a:ea typeface="ＭＳ Ｐゴシック" pitchFamily="1" charset="-128"/>
                  </a:rPr>
                  <a:t>6</a:t>
                </a:r>
              </a:p>
            </p:txBody>
          </p:sp>
        </p:grpSp>
        <p:sp>
          <p:nvSpPr>
            <p:cNvPr id="41" name="40 CuadroTexto"/>
            <p:cNvSpPr txBox="1">
              <a:spLocks/>
            </p:cNvSpPr>
            <p:nvPr/>
          </p:nvSpPr>
          <p:spPr>
            <a:xfrm>
              <a:off x="1370376" y="4434168"/>
              <a:ext cx="6846248" cy="523220"/>
            </a:xfrm>
            <a:prstGeom prst="rect">
              <a:avLst/>
            </a:prstGeom>
            <a:noFill/>
          </p:spPr>
          <p:txBody>
            <a:bodyPr wrap="square" rtlCol="0">
              <a:noAutofit/>
            </a:bodyPr>
            <a:lstStyle/>
            <a:p>
              <a:r>
                <a:rPr lang="en-US" sz="1800" b="1" dirty="0"/>
                <a:t>Capital Actions – Current Inventory and Forecasted Actions for </a:t>
              </a:r>
              <a:r>
                <a:rPr lang="en-US" sz="1800" b="1" dirty="0" smtClean="0"/>
                <a:t>CCA</a:t>
              </a:r>
              <a:r>
                <a:rPr lang="en-US" sz="1800" b="1" dirty="0">
                  <a:ea typeface="ＭＳ Ｐゴシック" pitchFamily="1" charset="-128"/>
                </a:rPr>
                <a:t>R</a:t>
              </a:r>
            </a:p>
          </p:txBody>
        </p:sp>
        <p:sp>
          <p:nvSpPr>
            <p:cNvPr id="42" name="35 Rectángulo redondeado"/>
            <p:cNvSpPr/>
            <p:nvPr/>
          </p:nvSpPr>
          <p:spPr>
            <a:xfrm>
              <a:off x="1079760" y="5194967"/>
              <a:ext cx="7333014"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endParaRPr lang="en-US" sz="2400" b="1" dirty="0">
                <a:solidFill>
                  <a:srgbClr val="FFFFFF"/>
                </a:solidFill>
                <a:ea typeface="ＭＳ Ｐゴシック" pitchFamily="1" charset="-128"/>
              </a:endParaRPr>
            </a:p>
          </p:txBody>
        </p:sp>
        <p:grpSp>
          <p:nvGrpSpPr>
            <p:cNvPr id="43" name="37 Grupo"/>
            <p:cNvGrpSpPr/>
            <p:nvPr/>
          </p:nvGrpSpPr>
          <p:grpSpPr>
            <a:xfrm>
              <a:off x="636996" y="5165269"/>
              <a:ext cx="640080" cy="640080"/>
              <a:chOff x="1554076" y="1086644"/>
              <a:chExt cx="792088" cy="792088"/>
            </a:xfrm>
            <a:solidFill>
              <a:schemeClr val="bg1">
                <a:lumMod val="75000"/>
              </a:schemeClr>
            </a:solidFill>
          </p:grpSpPr>
          <p:sp>
            <p:nvSpPr>
              <p:cNvPr id="44" name="38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45" name="39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rgbClr val="FFFFFF"/>
                    </a:solidFill>
                    <a:ea typeface="ＭＳ Ｐゴシック" pitchFamily="1" charset="-128"/>
                  </a:rPr>
                  <a:t>7</a:t>
                </a:r>
                <a:endParaRPr lang="en-US" sz="2000" b="1" dirty="0">
                  <a:solidFill>
                    <a:srgbClr val="FFFFFF"/>
                  </a:solidFill>
                  <a:ea typeface="ＭＳ Ｐゴシック" pitchFamily="1" charset="-128"/>
                </a:endParaRPr>
              </a:p>
            </p:txBody>
          </p:sp>
        </p:grpSp>
        <p:sp>
          <p:nvSpPr>
            <p:cNvPr id="46" name="40 CuadroTexto"/>
            <p:cNvSpPr txBox="1">
              <a:spLocks/>
            </p:cNvSpPr>
            <p:nvPr/>
          </p:nvSpPr>
          <p:spPr>
            <a:xfrm>
              <a:off x="1396312" y="5296712"/>
              <a:ext cx="6846248" cy="523220"/>
            </a:xfrm>
            <a:prstGeom prst="rect">
              <a:avLst/>
            </a:prstGeom>
            <a:noFill/>
          </p:spPr>
          <p:txBody>
            <a:bodyPr wrap="square" rtlCol="0">
              <a:noAutofit/>
            </a:bodyPr>
            <a:lstStyle/>
            <a:p>
              <a:r>
                <a:rPr lang="en-US" sz="1800" b="1" dirty="0">
                  <a:solidFill>
                    <a:schemeClr val="bg1"/>
                  </a:solidFill>
                </a:rPr>
                <a:t>Non-Macro Strategic Assumptions for </a:t>
              </a:r>
              <a:r>
                <a:rPr lang="en-US" sz="1800" b="1" dirty="0" smtClean="0">
                  <a:solidFill>
                    <a:schemeClr val="bg1"/>
                  </a:solidFill>
                </a:rPr>
                <a:t>CCA</a:t>
              </a:r>
              <a:r>
                <a:rPr lang="en-US" sz="1800" b="1" dirty="0" smtClean="0">
                  <a:solidFill>
                    <a:schemeClr val="bg1"/>
                  </a:solidFill>
                  <a:ea typeface="ＭＳ Ｐゴシック" pitchFamily="1" charset="-128"/>
                </a:rPr>
                <a:t>R</a:t>
              </a:r>
              <a:endParaRPr lang="en-US" sz="1800" b="1" dirty="0">
                <a:solidFill>
                  <a:schemeClr val="bg1"/>
                </a:solidFill>
                <a:ea typeface="ＭＳ Ｐゴシック" pitchFamily="1" charset="-128"/>
              </a:endParaRPr>
            </a:p>
          </p:txBody>
        </p:sp>
      </p:grpSp>
    </p:spTree>
    <p:extLst>
      <p:ext uri="{BB962C8B-B14F-4D97-AF65-F5344CB8AC3E}">
        <p14:creationId xmlns:p14="http://schemas.microsoft.com/office/powerpoint/2010/main" val="18182237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48488"/>
            <a:ext cx="8890000" cy="461665"/>
          </a:xfrm>
          <a:prstGeom prst="rect">
            <a:avLst/>
          </a:prstGeom>
          <a:noFill/>
        </p:spPr>
        <p:txBody>
          <a:bodyPr wrap="square" rtlCol="0">
            <a:spAutoFit/>
          </a:bodyPr>
          <a:lstStyle/>
          <a:p>
            <a:r>
              <a:rPr lang="en-US" b="1" dirty="0" smtClean="0"/>
              <a:t>CCAR Capital Actions – Definitions</a:t>
            </a:r>
          </a:p>
        </p:txBody>
      </p:sp>
      <p:sp>
        <p:nvSpPr>
          <p:cNvPr id="10" name="TextBox 9"/>
          <p:cNvSpPr txBox="1"/>
          <p:nvPr/>
        </p:nvSpPr>
        <p:spPr>
          <a:xfrm>
            <a:off x="406400" y="710153"/>
            <a:ext cx="8367949" cy="4524315"/>
          </a:xfrm>
          <a:prstGeom prst="rect">
            <a:avLst/>
          </a:prstGeom>
          <a:noFill/>
        </p:spPr>
        <p:txBody>
          <a:bodyPr wrap="square" rtlCol="0">
            <a:spAutoFit/>
          </a:bodyPr>
          <a:lstStyle/>
          <a:p>
            <a:r>
              <a:rPr lang="en-US" sz="1800" dirty="0"/>
              <a:t>Definition of a </a:t>
            </a:r>
            <a:r>
              <a:rPr lang="en-US" sz="1800" b="1" dirty="0"/>
              <a:t>capital action </a:t>
            </a:r>
            <a:r>
              <a:rPr lang="en-US" sz="1800" dirty="0"/>
              <a:t>12 CFR 225.8 (c)(2): Capital action means any issuance of a debt or equity capital instrument, any capital distribution, and any similar action that the Federal Reserve determines could impact a bank holding company's consolidated capital.</a:t>
            </a:r>
          </a:p>
          <a:p>
            <a:endParaRPr lang="en-US" sz="1800" dirty="0"/>
          </a:p>
          <a:p>
            <a:r>
              <a:rPr lang="en-US" sz="1800" dirty="0"/>
              <a:t>Definition of a </a:t>
            </a:r>
            <a:r>
              <a:rPr lang="en-US" sz="1800" b="1" dirty="0"/>
              <a:t>capital distribution </a:t>
            </a:r>
            <a:r>
              <a:rPr lang="en-US" sz="1800" dirty="0"/>
              <a:t>12 CFR 225.8 (c)(3):  Capital distribution means a redemption or repurchase of any debt or equity capital instrument, a payment of common or preferred stock dividends, a payment that may be temporarily or permanently suspended by the issuer on any instrument that is eligible for inclusion in the numerator of any minimum regulatory capital ratio, and any similar transaction that the Federal Reserve determines to be in substance a distribution of capital</a:t>
            </a:r>
            <a:r>
              <a:rPr lang="en-US" sz="1800" dirty="0" smtClean="0"/>
              <a:t>.</a:t>
            </a:r>
          </a:p>
          <a:p>
            <a:endParaRPr lang="en-US" sz="1800" dirty="0"/>
          </a:p>
          <a:p>
            <a:r>
              <a:rPr lang="en-US" sz="1800" dirty="0" smtClean="0"/>
              <a:t>The ‘potential capital actions’ presented on following pages are inclusive of many transactions that are likely not “capital actions”.  Further review (confirm it’s not in numerator, for example) is required to exclude these transactions.  </a:t>
            </a:r>
          </a:p>
        </p:txBody>
      </p:sp>
      <p:sp>
        <p:nvSpPr>
          <p:cNvPr id="4" name="38 Elipse"/>
          <p:cNvSpPr/>
          <p:nvPr/>
        </p:nvSpPr>
        <p:spPr>
          <a:xfrm>
            <a:off x="8024507" y="47625"/>
            <a:ext cx="640080" cy="640080"/>
          </a:xfrm>
          <a:prstGeom prst="ellipse">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5" name="39 CuadroTexto"/>
          <p:cNvSpPr txBox="1"/>
          <p:nvPr/>
        </p:nvSpPr>
        <p:spPr>
          <a:xfrm>
            <a:off x="8167935" y="167609"/>
            <a:ext cx="353223" cy="400110"/>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a:solidFill>
                  <a:srgbClr val="FFFFFF"/>
                </a:solidFill>
                <a:ea typeface="ＭＳ Ｐゴシック" pitchFamily="1" charset="-128"/>
              </a:rPr>
              <a:t>6</a:t>
            </a:r>
          </a:p>
        </p:txBody>
      </p:sp>
    </p:spTree>
    <p:extLst>
      <p:ext uri="{BB962C8B-B14F-4D97-AF65-F5344CB8AC3E}">
        <p14:creationId xmlns:p14="http://schemas.microsoft.com/office/powerpoint/2010/main" val="21259926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88981" y="697588"/>
            <a:ext cx="8566038" cy="5170646"/>
          </a:xfrm>
          <a:prstGeom prst="rect">
            <a:avLst/>
          </a:prstGeom>
          <a:noFill/>
        </p:spPr>
        <p:txBody>
          <a:bodyPr wrap="square" rtlCol="0">
            <a:spAutoFit/>
          </a:bodyPr>
          <a:lstStyle/>
          <a:p>
            <a:r>
              <a:rPr lang="en-US" sz="1300" b="1" dirty="0" smtClean="0">
                <a:solidFill>
                  <a:srgbClr val="000000"/>
                </a:solidFill>
              </a:rPr>
              <a:t>SHUSA forecast for CCAR capital actions must take into account various factors</a:t>
            </a:r>
          </a:p>
          <a:p>
            <a:pPr marL="742950" lvl="1" indent="-285750">
              <a:spcBef>
                <a:spcPts val="600"/>
              </a:spcBef>
              <a:buFont typeface="Arial" panose="020B0604020202020204" pitchFamily="34" charset="0"/>
              <a:buChar char="•"/>
            </a:pPr>
            <a:r>
              <a:rPr lang="en-US" sz="1300" dirty="0" smtClean="0">
                <a:solidFill>
                  <a:srgbClr val="000000"/>
                </a:solidFill>
              </a:rPr>
              <a:t>IHC-related transactions</a:t>
            </a:r>
          </a:p>
          <a:p>
            <a:pPr marL="742950" lvl="1" indent="-285750">
              <a:spcBef>
                <a:spcPts val="600"/>
              </a:spcBef>
              <a:buFont typeface="Arial" panose="020B0604020202020204" pitchFamily="34" charset="0"/>
              <a:buChar char="•"/>
            </a:pPr>
            <a:r>
              <a:rPr lang="en-US" sz="1300" dirty="0" smtClean="0">
                <a:solidFill>
                  <a:srgbClr val="000000"/>
                </a:solidFill>
              </a:rPr>
              <a:t>TLAC</a:t>
            </a:r>
          </a:p>
          <a:p>
            <a:pPr marL="742950" lvl="1" indent="-285750">
              <a:spcBef>
                <a:spcPts val="600"/>
              </a:spcBef>
              <a:buFont typeface="Arial" panose="020B0604020202020204" pitchFamily="34" charset="0"/>
              <a:buChar char="•"/>
            </a:pPr>
            <a:r>
              <a:rPr lang="en-US" sz="1300" dirty="0" smtClean="0">
                <a:solidFill>
                  <a:srgbClr val="000000"/>
                </a:solidFill>
              </a:rPr>
              <a:t>Appetite for SC dividend</a:t>
            </a:r>
          </a:p>
          <a:p>
            <a:pPr marL="0" lvl="1">
              <a:spcBef>
                <a:spcPts val="600"/>
              </a:spcBef>
            </a:pPr>
            <a:r>
              <a:rPr lang="en-US" sz="1300" b="1" dirty="0" smtClean="0">
                <a:solidFill>
                  <a:srgbClr val="000000"/>
                </a:solidFill>
              </a:rPr>
              <a:t>CCAR forecasts under the various scenarios must generally include an assessment of capital assuming “planned” capital actions as well as “standard” capital actions to allow for comparability of results across the industry</a:t>
            </a:r>
          </a:p>
          <a:p>
            <a:pPr marL="742950" lvl="1" indent="-285750">
              <a:spcBef>
                <a:spcPts val="600"/>
              </a:spcBef>
              <a:buFont typeface="Arial" panose="020B0604020202020204" pitchFamily="34" charset="0"/>
              <a:buChar char="•"/>
            </a:pPr>
            <a:r>
              <a:rPr lang="en-US" sz="1300" dirty="0" smtClean="0">
                <a:solidFill>
                  <a:srgbClr val="000000"/>
                </a:solidFill>
              </a:rPr>
              <a:t>Planned Capital Actions</a:t>
            </a:r>
          </a:p>
          <a:p>
            <a:pPr marL="1200150" lvl="2" indent="-285750">
              <a:spcBef>
                <a:spcPts val="600"/>
              </a:spcBef>
              <a:buFont typeface="Arial" panose="020B0604020202020204" pitchFamily="34" charset="0"/>
              <a:buChar char="‒"/>
            </a:pPr>
            <a:r>
              <a:rPr lang="en-US" sz="1300" dirty="0" smtClean="0">
                <a:solidFill>
                  <a:srgbClr val="000000"/>
                </a:solidFill>
              </a:rPr>
              <a:t>For the first quarter of the forecast period (Q1 2016) should include actual capital actions</a:t>
            </a:r>
          </a:p>
          <a:p>
            <a:pPr marL="1200150" lvl="2" indent="-285750">
              <a:spcBef>
                <a:spcPts val="600"/>
              </a:spcBef>
              <a:buFont typeface="Arial" panose="020B0604020202020204" pitchFamily="34" charset="0"/>
              <a:buChar char="‒"/>
            </a:pPr>
            <a:r>
              <a:rPr lang="en-US" sz="1300" dirty="0" smtClean="0">
                <a:solidFill>
                  <a:srgbClr val="000000"/>
                </a:solidFill>
              </a:rPr>
              <a:t>For the remaining periods must include any capital actions proposed in the capital plan</a:t>
            </a:r>
          </a:p>
          <a:p>
            <a:pPr marL="1200150" lvl="2" indent="-285750">
              <a:spcBef>
                <a:spcPts val="600"/>
              </a:spcBef>
              <a:buFont typeface="Arial" panose="020B0604020202020204" pitchFamily="34" charset="0"/>
              <a:buChar char="‒"/>
            </a:pPr>
            <a:r>
              <a:rPr lang="en-US" sz="1300" dirty="0" smtClean="0">
                <a:solidFill>
                  <a:srgbClr val="000000"/>
                </a:solidFill>
              </a:rPr>
              <a:t>The Fed will assess post-stress capital levels using these planned capital actions (i.e. must be able to meet minimum capital requirements after capital actions in stress)</a:t>
            </a:r>
          </a:p>
          <a:p>
            <a:pPr marL="1657350" lvl="3" indent="-285750">
              <a:spcBef>
                <a:spcPts val="600"/>
              </a:spcBef>
              <a:buFont typeface="Wingdings" panose="05000000000000000000" pitchFamily="2" charset="2"/>
              <a:buChar char="§"/>
            </a:pPr>
            <a:r>
              <a:rPr lang="en-US" sz="1300" dirty="0" smtClean="0">
                <a:solidFill>
                  <a:srgbClr val="000000"/>
                </a:solidFill>
              </a:rPr>
              <a:t>Only the BHC Stress scenario allows the BHC to adjust its capital actions provided the changes are consistent with the capital policy</a:t>
            </a:r>
          </a:p>
          <a:p>
            <a:pPr marL="742950" lvl="1" indent="-285750">
              <a:spcBef>
                <a:spcPts val="600"/>
              </a:spcBef>
              <a:buFont typeface="Arial" panose="020B0604020202020204" pitchFamily="34" charset="0"/>
              <a:buChar char="•"/>
            </a:pPr>
            <a:r>
              <a:rPr lang="en-US" sz="1300" dirty="0" smtClean="0">
                <a:solidFill>
                  <a:srgbClr val="000000"/>
                </a:solidFill>
              </a:rPr>
              <a:t>DFAST Capital Actions (consistent across industry)</a:t>
            </a:r>
          </a:p>
          <a:p>
            <a:pPr marL="1200150" lvl="2" indent="-285750">
              <a:spcBef>
                <a:spcPts val="600"/>
              </a:spcBef>
              <a:buFont typeface="Arial" panose="020B0604020202020204" pitchFamily="34" charset="0"/>
              <a:buChar char="‒"/>
            </a:pPr>
            <a:r>
              <a:rPr lang="en-US" sz="1300" dirty="0" smtClean="0">
                <a:solidFill>
                  <a:srgbClr val="000000"/>
                </a:solidFill>
              </a:rPr>
              <a:t>Common stock dividends equal to quarterly average over the previous year</a:t>
            </a:r>
          </a:p>
          <a:p>
            <a:pPr marL="1200150" lvl="2" indent="-285750">
              <a:spcBef>
                <a:spcPts val="600"/>
              </a:spcBef>
              <a:buFont typeface="Arial" panose="020B0604020202020204" pitchFamily="34" charset="0"/>
              <a:buChar char="‒"/>
            </a:pPr>
            <a:r>
              <a:rPr lang="en-US" sz="1300" dirty="0" smtClean="0">
                <a:solidFill>
                  <a:srgbClr val="000000"/>
                </a:solidFill>
              </a:rPr>
              <a:t>Payment on any other instrument eligible for inclusion in numerator of a </a:t>
            </a:r>
            <a:r>
              <a:rPr lang="en-US" sz="1300" dirty="0" err="1" smtClean="0">
                <a:solidFill>
                  <a:srgbClr val="000000"/>
                </a:solidFill>
              </a:rPr>
              <a:t>reg</a:t>
            </a:r>
            <a:r>
              <a:rPr lang="en-US" sz="1300" dirty="0" smtClean="0">
                <a:solidFill>
                  <a:srgbClr val="000000"/>
                </a:solidFill>
              </a:rPr>
              <a:t> cap ratio</a:t>
            </a:r>
          </a:p>
          <a:p>
            <a:pPr marL="1200150" lvl="2" indent="-285750">
              <a:spcBef>
                <a:spcPts val="600"/>
              </a:spcBef>
              <a:buFont typeface="Arial" panose="020B0604020202020204" pitchFamily="34" charset="0"/>
              <a:buChar char="‒"/>
            </a:pPr>
            <a:r>
              <a:rPr lang="en-US" sz="1300" dirty="0" smtClean="0">
                <a:solidFill>
                  <a:srgbClr val="000000"/>
                </a:solidFill>
              </a:rPr>
              <a:t>No redemption or repurchase of any capital instrument eligible for inclusion in numerator</a:t>
            </a:r>
          </a:p>
          <a:p>
            <a:pPr marL="1200150" lvl="2" indent="-285750">
              <a:spcBef>
                <a:spcPts val="600"/>
              </a:spcBef>
              <a:buFont typeface="Arial" panose="020B0604020202020204" pitchFamily="34" charset="0"/>
              <a:buChar char="‒"/>
            </a:pPr>
            <a:r>
              <a:rPr lang="en-US" sz="1300" dirty="0" smtClean="0">
                <a:solidFill>
                  <a:srgbClr val="000000"/>
                </a:solidFill>
              </a:rPr>
              <a:t>No issuance of common or preferred stock, except for issuances related to expensed employee compensation and required acquisitions (IHC-related transactions)</a:t>
            </a:r>
            <a:endParaRPr lang="en-US" sz="1300" dirty="0">
              <a:solidFill>
                <a:srgbClr val="000000"/>
              </a:solidFill>
            </a:endParaRPr>
          </a:p>
        </p:txBody>
      </p:sp>
      <p:sp>
        <p:nvSpPr>
          <p:cNvPr id="4" name="TextBox 3"/>
          <p:cNvSpPr txBox="1"/>
          <p:nvPr/>
        </p:nvSpPr>
        <p:spPr>
          <a:xfrm>
            <a:off x="406400" y="235512"/>
            <a:ext cx="8890000" cy="461665"/>
          </a:xfrm>
          <a:prstGeom prst="rect">
            <a:avLst/>
          </a:prstGeom>
          <a:noFill/>
        </p:spPr>
        <p:txBody>
          <a:bodyPr wrap="square" rtlCol="0">
            <a:spAutoFit/>
          </a:bodyPr>
          <a:lstStyle/>
          <a:p>
            <a:r>
              <a:rPr lang="en-US" b="1" dirty="0" smtClean="0">
                <a:solidFill>
                  <a:srgbClr val="000000"/>
                </a:solidFill>
              </a:rPr>
              <a:t>Capital Actions for CCAR</a:t>
            </a:r>
          </a:p>
        </p:txBody>
      </p:sp>
      <p:sp>
        <p:nvSpPr>
          <p:cNvPr id="5" name="38 Elipse"/>
          <p:cNvSpPr/>
          <p:nvPr/>
        </p:nvSpPr>
        <p:spPr>
          <a:xfrm>
            <a:off x="8024507" y="47625"/>
            <a:ext cx="640080" cy="640080"/>
          </a:xfrm>
          <a:prstGeom prst="ellipse">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6" name="39 CuadroTexto"/>
          <p:cNvSpPr txBox="1"/>
          <p:nvPr/>
        </p:nvSpPr>
        <p:spPr>
          <a:xfrm>
            <a:off x="8167935" y="167609"/>
            <a:ext cx="353223" cy="400110"/>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a:solidFill>
                  <a:srgbClr val="FFFFFF"/>
                </a:solidFill>
                <a:ea typeface="ＭＳ Ｐゴシック" pitchFamily="1" charset="-128"/>
              </a:rPr>
              <a:t>6</a:t>
            </a:r>
          </a:p>
        </p:txBody>
      </p:sp>
    </p:spTree>
    <p:extLst>
      <p:ext uri="{BB962C8B-B14F-4D97-AF65-F5344CB8AC3E}">
        <p14:creationId xmlns:p14="http://schemas.microsoft.com/office/powerpoint/2010/main" val="14767353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48488"/>
            <a:ext cx="8890000" cy="461665"/>
          </a:xfrm>
          <a:prstGeom prst="rect">
            <a:avLst/>
          </a:prstGeom>
          <a:noFill/>
        </p:spPr>
        <p:txBody>
          <a:bodyPr wrap="square" rtlCol="0">
            <a:spAutoFit/>
          </a:bodyPr>
          <a:lstStyle/>
          <a:p>
            <a:r>
              <a:rPr lang="en-US" b="1" dirty="0" smtClean="0"/>
              <a:t>CCAR Potential Capital Actions – For discussion</a:t>
            </a:r>
          </a:p>
        </p:txBody>
      </p:sp>
      <p:sp>
        <p:nvSpPr>
          <p:cNvPr id="4" name="38 Elipse"/>
          <p:cNvSpPr/>
          <p:nvPr/>
        </p:nvSpPr>
        <p:spPr>
          <a:xfrm>
            <a:off x="8024507" y="47625"/>
            <a:ext cx="640080" cy="640080"/>
          </a:xfrm>
          <a:prstGeom prst="ellipse">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5" name="39 CuadroTexto"/>
          <p:cNvSpPr txBox="1"/>
          <p:nvPr/>
        </p:nvSpPr>
        <p:spPr>
          <a:xfrm>
            <a:off x="8167935" y="167609"/>
            <a:ext cx="353223" cy="400110"/>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a:solidFill>
                  <a:srgbClr val="FFFFFF"/>
                </a:solidFill>
                <a:ea typeface="ＭＳ Ｐゴシック" pitchFamily="1" charset="-128"/>
              </a:rPr>
              <a:t>6</a:t>
            </a:r>
          </a:p>
        </p:txBody>
      </p:sp>
      <p:graphicFrame>
        <p:nvGraphicFramePr>
          <p:cNvPr id="2" name="Table 1"/>
          <p:cNvGraphicFramePr>
            <a:graphicFrameLocks noGrp="1"/>
          </p:cNvGraphicFramePr>
          <p:nvPr>
            <p:extLst>
              <p:ext uri="{D42A27DB-BD31-4B8C-83A1-F6EECF244321}">
                <p14:modId xmlns:p14="http://schemas.microsoft.com/office/powerpoint/2010/main" val="4191858071"/>
              </p:ext>
            </p:extLst>
          </p:nvPr>
        </p:nvGraphicFramePr>
        <p:xfrm>
          <a:off x="291557" y="912820"/>
          <a:ext cx="8229601" cy="4676640"/>
        </p:xfrm>
        <a:graphic>
          <a:graphicData uri="http://schemas.openxmlformats.org/drawingml/2006/table">
            <a:tbl>
              <a:tblPr/>
              <a:tblGrid>
                <a:gridCol w="162442"/>
                <a:gridCol w="2627739"/>
                <a:gridCol w="558992"/>
                <a:gridCol w="558992"/>
                <a:gridCol w="699824"/>
                <a:gridCol w="475492"/>
                <a:gridCol w="3146120"/>
              </a:tblGrid>
              <a:tr h="150367">
                <a:tc>
                  <a:txBody>
                    <a:bodyPr/>
                    <a:lstStyle/>
                    <a:p>
                      <a:pPr algn="l" fontAlgn="b"/>
                      <a:endParaRPr lang="en-US" sz="1100" b="0" i="0" u="none" strike="noStrike" dirty="0">
                        <a:solidFill>
                          <a:srgbClr val="000000"/>
                        </a:solidFill>
                        <a:effectLst/>
                        <a:latin typeface="Calibri"/>
                      </a:endParaRPr>
                    </a:p>
                  </a:txBody>
                  <a:tcPr marL="7160" marR="7160" marT="716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7160" marR="7160" marT="7160" marB="0" anchor="b">
                    <a:lnL>
                      <a:noFill/>
                    </a:lnL>
                    <a:lnR w="12700" cap="flat" cmpd="sng" algn="ctr">
                      <a:solidFill>
                        <a:srgbClr val="000000"/>
                      </a:solidFill>
                      <a:prstDash val="solid"/>
                      <a:round/>
                      <a:headEnd type="none" w="med" len="med"/>
                      <a:tailEnd type="none" w="med" len="med"/>
                    </a:lnR>
                    <a:lnT>
                      <a:noFill/>
                    </a:lnT>
                    <a:lnB>
                      <a:noFill/>
                    </a:lnB>
                  </a:tcPr>
                </a:tc>
                <a:tc gridSpan="4">
                  <a:txBody>
                    <a:bodyPr/>
                    <a:lstStyle/>
                    <a:p>
                      <a:pPr algn="ctr" fontAlgn="b"/>
                      <a:r>
                        <a:rPr lang="en-US" sz="1100" b="1" i="0" u="none" strike="noStrike">
                          <a:solidFill>
                            <a:srgbClr val="000000"/>
                          </a:solidFill>
                          <a:effectLst/>
                          <a:latin typeface="Calibri"/>
                        </a:rPr>
                        <a:t>CAPITAL ACTIONS</a:t>
                      </a:r>
                    </a:p>
                  </a:txBody>
                  <a:tcPr marL="7160" marR="7160" marT="716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a:endParaRPr>
                    </a:p>
                  </a:txBody>
                  <a:tcPr marL="7160" marR="7160" marT="7160" marB="0" anchor="b">
                    <a:lnL w="12700" cap="flat" cmpd="sng" algn="ctr">
                      <a:solidFill>
                        <a:srgbClr val="000000"/>
                      </a:solidFill>
                      <a:prstDash val="solid"/>
                      <a:round/>
                      <a:headEnd type="none" w="med" len="med"/>
                      <a:tailEnd type="none" w="med" len="med"/>
                    </a:lnL>
                    <a:lnR>
                      <a:noFill/>
                    </a:lnR>
                    <a:lnT>
                      <a:noFill/>
                    </a:lnT>
                    <a:lnB>
                      <a:noFill/>
                    </a:lnB>
                  </a:tcPr>
                </a:tc>
              </a:tr>
              <a:tr h="143207">
                <a:tc>
                  <a:txBody>
                    <a:bodyPr/>
                    <a:lstStyle/>
                    <a:p>
                      <a:pPr algn="l" fontAlgn="b"/>
                      <a:endParaRPr lang="en-US" sz="1100" b="0" i="0" u="none" strike="noStrike">
                        <a:solidFill>
                          <a:srgbClr val="000000"/>
                        </a:solidFill>
                        <a:effectLst/>
                        <a:latin typeface="Calibri"/>
                      </a:endParaRPr>
                    </a:p>
                  </a:txBody>
                  <a:tcPr marL="7160" marR="7160" marT="716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7160" marR="7160" marT="7160"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1100" b="1" i="0" u="none" strike="noStrike">
                          <a:solidFill>
                            <a:srgbClr val="000000"/>
                          </a:solidFill>
                          <a:effectLst/>
                          <a:latin typeface="Calibri"/>
                        </a:rPr>
                        <a:t>Supervisory Scenarios</a:t>
                      </a:r>
                    </a:p>
                  </a:txBody>
                  <a:tcPr marL="7160" marR="7160" marT="716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1100" b="1" i="0" u="none" strike="noStrike">
                          <a:solidFill>
                            <a:srgbClr val="000000"/>
                          </a:solidFill>
                          <a:effectLst/>
                          <a:latin typeface="Calibri"/>
                        </a:rPr>
                        <a:t>BHC Stress</a:t>
                      </a:r>
                    </a:p>
                  </a:txBody>
                  <a:tcPr marL="7160" marR="7160" marT="716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100" b="0" i="0" u="none" strike="noStrike">
                        <a:solidFill>
                          <a:srgbClr val="000000"/>
                        </a:solidFill>
                        <a:effectLst/>
                        <a:latin typeface="Calibri"/>
                      </a:endParaRPr>
                    </a:p>
                  </a:txBody>
                  <a:tcPr marL="7160" marR="7160" marT="7160"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r>
              <a:tr h="143207">
                <a:tc>
                  <a:txBody>
                    <a:bodyPr/>
                    <a:lstStyle/>
                    <a:p>
                      <a:pPr algn="l" fontAlgn="t"/>
                      <a:r>
                        <a:rPr lang="en-US" sz="1100" b="1" i="0" u="none" strike="noStrike">
                          <a:solidFill>
                            <a:srgbClr val="000000"/>
                          </a:solidFill>
                          <a:effectLst/>
                          <a:latin typeface="Calibri"/>
                        </a:rPr>
                        <a:t>ID</a:t>
                      </a:r>
                    </a:p>
                  </a:txBody>
                  <a:tcPr marL="7160" marR="7160" marT="71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1" i="0" u="none" strike="noStrike">
                          <a:solidFill>
                            <a:srgbClr val="000000"/>
                          </a:solidFill>
                          <a:effectLst/>
                          <a:latin typeface="Calibri"/>
                        </a:rPr>
                        <a:t>Capital Action Description</a:t>
                      </a:r>
                    </a:p>
                  </a:txBody>
                  <a:tcPr marL="7160" marR="7160" marT="71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1" i="0" u="none" strike="noStrike">
                          <a:solidFill>
                            <a:srgbClr val="000000"/>
                          </a:solidFill>
                          <a:effectLst/>
                          <a:latin typeface="Calibri"/>
                        </a:rPr>
                        <a:t>Planned</a:t>
                      </a:r>
                    </a:p>
                  </a:txBody>
                  <a:tcPr marL="7160" marR="7160" marT="71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1" i="0" u="none" strike="noStrike">
                          <a:solidFill>
                            <a:srgbClr val="000000"/>
                          </a:solidFill>
                          <a:effectLst/>
                          <a:latin typeface="Calibri"/>
                        </a:rPr>
                        <a:t>DFAST</a:t>
                      </a:r>
                    </a:p>
                  </a:txBody>
                  <a:tcPr marL="7160" marR="7160" marT="71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1" i="0" u="none" strike="noStrike">
                          <a:solidFill>
                            <a:srgbClr val="000000"/>
                          </a:solidFill>
                          <a:effectLst/>
                          <a:latin typeface="Calibri"/>
                        </a:rPr>
                        <a:t>Alternative</a:t>
                      </a:r>
                    </a:p>
                  </a:txBody>
                  <a:tcPr marL="7160" marR="7160" marT="71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1" i="0" u="none" strike="noStrike" dirty="0">
                          <a:solidFill>
                            <a:srgbClr val="000000"/>
                          </a:solidFill>
                          <a:effectLst/>
                          <a:latin typeface="Calibri"/>
                        </a:rPr>
                        <a:t> </a:t>
                      </a:r>
                    </a:p>
                  </a:txBody>
                  <a:tcPr marL="7160" marR="7160" marT="71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D9D9D9"/>
                      </a:solidFill>
                      <a:prstDash val="dash"/>
                      <a:round/>
                      <a:headEnd type="none" w="med" len="med"/>
                      <a:tailEnd type="none" w="med" len="med"/>
                    </a:lnB>
                    <a:solidFill>
                      <a:srgbClr val="BFBFBF"/>
                    </a:solidFill>
                  </a:tcPr>
                </a:tc>
                <a:tc>
                  <a:txBody>
                    <a:bodyPr/>
                    <a:lstStyle/>
                    <a:p>
                      <a:pPr algn="ctr" fontAlgn="t"/>
                      <a:r>
                        <a:rPr lang="en-US" sz="1100" b="1" i="0" u="none" strike="noStrike">
                          <a:solidFill>
                            <a:srgbClr val="000000"/>
                          </a:solidFill>
                          <a:effectLst/>
                          <a:latin typeface="Calibri"/>
                        </a:rPr>
                        <a:t>Comments</a:t>
                      </a:r>
                    </a:p>
                  </a:txBody>
                  <a:tcPr marL="7160" marR="7160" marT="71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3207">
                <a:tc>
                  <a:txBody>
                    <a:bodyPr/>
                    <a:lstStyle/>
                    <a:p>
                      <a:pPr algn="l" fontAlgn="t"/>
                      <a:endParaRPr lang="en-US" sz="1100" b="1" i="0" u="none" strike="noStrike">
                        <a:solidFill>
                          <a:srgbClr val="000000"/>
                        </a:solidFill>
                        <a:effectLst/>
                        <a:latin typeface="Calibri"/>
                      </a:endParaRPr>
                    </a:p>
                  </a:txBody>
                  <a:tcPr marL="7160" marR="7160" marT="7160" marB="0">
                    <a:lnL>
                      <a:noFill/>
                    </a:lnL>
                    <a:lnR>
                      <a:noFill/>
                    </a:lnR>
                    <a:lnT w="6350" cap="flat" cmpd="sng" algn="ctr">
                      <a:solidFill>
                        <a:srgbClr val="000000"/>
                      </a:solidFill>
                      <a:prstDash val="solid"/>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0" u="sng" strike="noStrike">
                          <a:solidFill>
                            <a:srgbClr val="000000"/>
                          </a:solidFill>
                          <a:effectLst/>
                          <a:latin typeface="Calibri"/>
                        </a:rPr>
                        <a:t>Service of Debt Currently Outstanding</a:t>
                      </a:r>
                    </a:p>
                  </a:txBody>
                  <a:tcPr marL="7160" marR="7160" marT="7160" marB="0">
                    <a:lnL>
                      <a:noFill/>
                    </a:lnL>
                    <a:lnR>
                      <a:noFill/>
                    </a:lnR>
                    <a:lnT w="6350" cap="flat" cmpd="sng" algn="ctr">
                      <a:solidFill>
                        <a:srgbClr val="000000"/>
                      </a:solidFill>
                      <a:prstDash val="solid"/>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endParaRPr lang="en-US" sz="1100" b="1" i="0" u="none" strike="noStrike">
                        <a:solidFill>
                          <a:srgbClr val="000000"/>
                        </a:solidFill>
                        <a:effectLst/>
                        <a:latin typeface="Calibri"/>
                      </a:endParaRPr>
                    </a:p>
                  </a:txBody>
                  <a:tcPr marL="7160" marR="7160" marT="7160" marB="0">
                    <a:lnL>
                      <a:noFill/>
                    </a:lnL>
                    <a:lnR>
                      <a:noFill/>
                    </a:lnR>
                    <a:lnT w="6350" cap="flat" cmpd="sng" algn="ctr">
                      <a:solidFill>
                        <a:srgbClr val="000000"/>
                      </a:solidFill>
                      <a:prstDash val="solid"/>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endParaRPr lang="en-US" sz="1100" b="1" i="0" u="none" strike="noStrike">
                        <a:solidFill>
                          <a:srgbClr val="000000"/>
                        </a:solidFill>
                        <a:effectLst/>
                        <a:latin typeface="Calibri"/>
                      </a:endParaRPr>
                    </a:p>
                  </a:txBody>
                  <a:tcPr marL="7160" marR="7160" marT="7160" marB="0">
                    <a:lnL>
                      <a:noFill/>
                    </a:lnL>
                    <a:lnR>
                      <a:noFill/>
                    </a:lnR>
                    <a:lnT w="6350" cap="flat" cmpd="sng" algn="ctr">
                      <a:solidFill>
                        <a:srgbClr val="000000"/>
                      </a:solidFill>
                      <a:prstDash val="solid"/>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endParaRPr lang="en-US" sz="1100" b="1" i="0" u="none" strike="noStrike">
                        <a:solidFill>
                          <a:srgbClr val="000000"/>
                        </a:solidFill>
                        <a:effectLst/>
                        <a:latin typeface="Calibri"/>
                      </a:endParaRPr>
                    </a:p>
                  </a:txBody>
                  <a:tcPr marL="7160" marR="7160" marT="7160" marB="0">
                    <a:lnL>
                      <a:noFill/>
                    </a:lnL>
                    <a:lnR w="6350" cap="flat" cmpd="sng" algn="ctr">
                      <a:solidFill>
                        <a:srgbClr val="D9D9D9"/>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endParaRPr lang="en-US" sz="1100" b="1" i="0" u="none" strike="noStrike">
                        <a:solidFill>
                          <a:srgbClr val="000000"/>
                        </a:solidFill>
                        <a:effectLst/>
                        <a:latin typeface="Calibri"/>
                      </a:endParaRPr>
                    </a:p>
                  </a:txBody>
                  <a:tcPr marL="7160" marR="7160" marT="7160" marB="0">
                    <a:lnL w="6350" cap="flat" cmpd="sng" algn="ctr">
                      <a:solidFill>
                        <a:srgbClr val="D9D9D9"/>
                      </a:solidFill>
                      <a:prstDash val="dash"/>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D9D9D9"/>
                      </a:solidFill>
                      <a:prstDash val="dash"/>
                      <a:round/>
                      <a:headEnd type="none" w="med" len="med"/>
                      <a:tailEnd type="none" w="med" len="med"/>
                    </a:lnB>
                  </a:tcPr>
                </a:tc>
              </a:tr>
              <a:tr h="143207">
                <a:tc>
                  <a:txBody>
                    <a:bodyPr/>
                    <a:lstStyle/>
                    <a:p>
                      <a:pPr algn="r" fontAlgn="t"/>
                      <a:r>
                        <a:rPr lang="en-US" sz="1100" b="0" i="0" u="none" strike="noStrike">
                          <a:solidFill>
                            <a:srgbClr val="000000"/>
                          </a:solidFill>
                          <a:effectLst/>
                          <a:latin typeface="Calibri"/>
                        </a:rPr>
                        <a:t>1</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0" u="none" strike="noStrike">
                          <a:solidFill>
                            <a:srgbClr val="000000"/>
                          </a:solidFill>
                          <a:effectLst/>
                          <a:latin typeface="Calibri"/>
                        </a:rPr>
                        <a:t>SHUSA pfd share dividend</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0" u="none" strike="noStrike">
                          <a:solidFill>
                            <a:srgbClr val="000000"/>
                          </a:solidFill>
                          <a:effectLst/>
                          <a:latin typeface="Calibri"/>
                        </a:rPr>
                        <a:t>x</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0" u="none" strike="noStrike">
                          <a:solidFill>
                            <a:srgbClr val="000000"/>
                          </a:solidFill>
                          <a:effectLst/>
                          <a:latin typeface="Calibri"/>
                        </a:rPr>
                        <a:t>x</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0" u="none" strike="noStrike">
                          <a:solidFill>
                            <a:srgbClr val="000000"/>
                          </a:solidFill>
                          <a:effectLst/>
                          <a:latin typeface="Calibri"/>
                        </a:rPr>
                        <a:t>x</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r>
              <a:tr h="143207">
                <a:tc>
                  <a:txBody>
                    <a:bodyPr/>
                    <a:lstStyle/>
                    <a:p>
                      <a:pPr algn="l"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0" u="sng" strike="noStrike">
                          <a:solidFill>
                            <a:srgbClr val="000000"/>
                          </a:solidFill>
                          <a:effectLst/>
                          <a:latin typeface="Calibri"/>
                        </a:rPr>
                        <a:t>Potential Issuance of SBNA Sub Debt</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r>
              <a:tr h="143207">
                <a:tc>
                  <a:txBody>
                    <a:bodyPr/>
                    <a:lstStyle/>
                    <a:p>
                      <a:pPr algn="r" fontAlgn="t"/>
                      <a:r>
                        <a:rPr lang="en-US" sz="1100" b="0" i="0" u="none" strike="noStrike">
                          <a:solidFill>
                            <a:srgbClr val="000000"/>
                          </a:solidFill>
                          <a:effectLst/>
                          <a:latin typeface="Calibri"/>
                        </a:rPr>
                        <a:t>2</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0" u="none" strike="noStrike">
                          <a:solidFill>
                            <a:srgbClr val="000000"/>
                          </a:solidFill>
                          <a:effectLst/>
                          <a:latin typeface="Calibri"/>
                        </a:rPr>
                        <a:t>SBNA sub debt issuance</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0" u="none" strike="noStrike">
                          <a:solidFill>
                            <a:srgbClr val="000000"/>
                          </a:solidFill>
                          <a:effectLst/>
                          <a:latin typeface="Calibri"/>
                        </a:rPr>
                        <a:t>TBD</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0" u="none" strike="noStrike">
                          <a:solidFill>
                            <a:srgbClr val="000000"/>
                          </a:solidFill>
                          <a:effectLst/>
                          <a:latin typeface="Calibri"/>
                        </a:rPr>
                        <a:t>TBD</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rowSpan="2">
                  <a:txBody>
                    <a:bodyPr/>
                    <a:lstStyle/>
                    <a:p>
                      <a:pPr algn="l" fontAlgn="t"/>
                      <a:r>
                        <a:rPr lang="en-US" sz="1100" b="0" i="0" u="none" strike="noStrike">
                          <a:solidFill>
                            <a:srgbClr val="000000"/>
                          </a:solidFill>
                          <a:effectLst/>
                          <a:latin typeface="Calibri"/>
                        </a:rPr>
                        <a:t>Currently not planned. Need to determine if this is required after review of results and assess contractual requirement.</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r>
              <a:tr h="143207">
                <a:tc>
                  <a:txBody>
                    <a:bodyPr/>
                    <a:lstStyle/>
                    <a:p>
                      <a:pPr algn="r" fontAlgn="t"/>
                      <a:r>
                        <a:rPr lang="en-US" sz="1100" b="0" i="0" u="none" strike="noStrike">
                          <a:solidFill>
                            <a:srgbClr val="000000"/>
                          </a:solidFill>
                          <a:effectLst/>
                          <a:latin typeface="Calibri"/>
                        </a:rPr>
                        <a:t>3</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0" u="none" strike="noStrike">
                          <a:solidFill>
                            <a:srgbClr val="000000"/>
                          </a:solidFill>
                          <a:effectLst/>
                          <a:latin typeface="Calibri"/>
                        </a:rPr>
                        <a:t>SBNA sub debt payments - on new if required</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0" u="none" strike="noStrike">
                          <a:solidFill>
                            <a:srgbClr val="000000"/>
                          </a:solidFill>
                          <a:effectLst/>
                          <a:latin typeface="Calibri"/>
                        </a:rPr>
                        <a:t>TBD</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0" u="none" strike="noStrike">
                          <a:solidFill>
                            <a:srgbClr val="000000"/>
                          </a:solidFill>
                          <a:effectLst/>
                          <a:latin typeface="Calibri"/>
                        </a:rPr>
                        <a:t>TBD</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vMerge="1">
                  <a:txBody>
                    <a:bodyPr/>
                    <a:lstStyle/>
                    <a:p>
                      <a:endParaRPr lang="en-US"/>
                    </a:p>
                  </a:txBody>
                  <a:tcPr/>
                </a:tc>
              </a:tr>
              <a:tr h="143207">
                <a:tc>
                  <a:txBody>
                    <a:bodyPr/>
                    <a:lstStyle/>
                    <a:p>
                      <a:pPr algn="l"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0" u="sng" strike="noStrike">
                          <a:solidFill>
                            <a:srgbClr val="000000"/>
                          </a:solidFill>
                          <a:effectLst/>
                          <a:latin typeface="Calibri"/>
                        </a:rPr>
                        <a:t>Funding of IHC Transactions</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r>
              <a:tr h="143207">
                <a:tc>
                  <a:txBody>
                    <a:bodyPr/>
                    <a:lstStyle/>
                    <a:p>
                      <a:pPr algn="r" fontAlgn="t"/>
                      <a:r>
                        <a:rPr lang="en-US" sz="1100" b="0" i="0" u="none" strike="noStrike">
                          <a:solidFill>
                            <a:srgbClr val="000000"/>
                          </a:solidFill>
                          <a:effectLst/>
                          <a:latin typeface="Calibri"/>
                        </a:rPr>
                        <a:t>4</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0" u="none" strike="noStrike">
                          <a:solidFill>
                            <a:srgbClr val="000000"/>
                          </a:solidFill>
                          <a:effectLst/>
                          <a:latin typeface="Calibri"/>
                        </a:rPr>
                        <a:t>IHC Transaction - Purchase - Preferred Shares</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0" u="none" strike="noStrike">
                          <a:solidFill>
                            <a:srgbClr val="000000"/>
                          </a:solidFill>
                          <a:effectLst/>
                          <a:latin typeface="Calibri"/>
                        </a:rPr>
                        <a:t>x</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0" u="none" strike="noStrike">
                          <a:solidFill>
                            <a:srgbClr val="000000"/>
                          </a:solidFill>
                          <a:effectLst/>
                          <a:latin typeface="Calibri"/>
                        </a:rPr>
                        <a:t>x</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0" u="none" strike="noStrike">
                          <a:solidFill>
                            <a:srgbClr val="000000"/>
                          </a:solidFill>
                          <a:effectLst/>
                          <a:latin typeface="Calibri"/>
                        </a:rPr>
                        <a:t>x</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rowSpan="4">
                  <a:txBody>
                    <a:bodyPr/>
                    <a:lstStyle/>
                    <a:p>
                      <a:pPr algn="l" fontAlgn="ctr"/>
                      <a:r>
                        <a:rPr lang="en-US" sz="1100" b="0" i="0" u="none" strike="noStrike">
                          <a:solidFill>
                            <a:srgbClr val="000000"/>
                          </a:solidFill>
                          <a:effectLst/>
                          <a:latin typeface="Calibri"/>
                        </a:rPr>
                        <a:t>Current plan is $600M in preferred shares and  $1.6B in subordinated debt.  Pricing and schedule of payments to be provided by Treasury. CCAR FAQ out on inclusion of sub debt in DFAST capital actions.</a:t>
                      </a:r>
                    </a:p>
                  </a:txBody>
                  <a:tcPr marL="7160" marR="7160" marT="7160" marB="0" anchor="ctr">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r>
              <a:tr h="143207">
                <a:tc>
                  <a:txBody>
                    <a:bodyPr/>
                    <a:lstStyle/>
                    <a:p>
                      <a:pPr algn="r" fontAlgn="t"/>
                      <a:r>
                        <a:rPr lang="en-US" sz="1100" b="0" i="0" u="none" strike="noStrike">
                          <a:solidFill>
                            <a:srgbClr val="000000"/>
                          </a:solidFill>
                          <a:effectLst/>
                          <a:latin typeface="Calibri"/>
                        </a:rPr>
                        <a:t>5</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0" u="none" strike="noStrike">
                          <a:solidFill>
                            <a:srgbClr val="000000"/>
                          </a:solidFill>
                          <a:effectLst/>
                          <a:latin typeface="Calibri"/>
                        </a:rPr>
                        <a:t>IHC Transaction - Purchase - Subordinated debt</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0" u="none" strike="noStrike">
                          <a:solidFill>
                            <a:srgbClr val="000000"/>
                          </a:solidFill>
                          <a:effectLst/>
                          <a:latin typeface="Calibri"/>
                        </a:rPr>
                        <a:t>x</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0" u="none" strike="noStrike">
                          <a:solidFill>
                            <a:srgbClr val="000000"/>
                          </a:solidFill>
                          <a:effectLst/>
                          <a:latin typeface="Calibri"/>
                        </a:rPr>
                        <a:t>TBD</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0" u="none" strike="noStrike">
                          <a:solidFill>
                            <a:srgbClr val="000000"/>
                          </a:solidFill>
                          <a:effectLst/>
                          <a:latin typeface="Calibri"/>
                        </a:rPr>
                        <a:t>x</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vMerge="1">
                  <a:txBody>
                    <a:bodyPr/>
                    <a:lstStyle/>
                    <a:p>
                      <a:endParaRPr lang="en-US"/>
                    </a:p>
                  </a:txBody>
                  <a:tcPr/>
                </a:tc>
              </a:tr>
              <a:tr h="143207">
                <a:tc>
                  <a:txBody>
                    <a:bodyPr/>
                    <a:lstStyle/>
                    <a:p>
                      <a:pPr algn="r" fontAlgn="t"/>
                      <a:r>
                        <a:rPr lang="en-US" sz="1100" b="0" i="0" u="none" strike="noStrike">
                          <a:solidFill>
                            <a:srgbClr val="000000"/>
                          </a:solidFill>
                          <a:effectLst/>
                          <a:latin typeface="Calibri"/>
                        </a:rPr>
                        <a:t>6</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0" u="none" strike="noStrike">
                          <a:solidFill>
                            <a:srgbClr val="000000"/>
                          </a:solidFill>
                          <a:effectLst/>
                          <a:latin typeface="Calibri"/>
                        </a:rPr>
                        <a:t>IHC Transaction - Payments on pfd</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0" u="none" strike="noStrike">
                          <a:solidFill>
                            <a:srgbClr val="000000"/>
                          </a:solidFill>
                          <a:effectLst/>
                          <a:latin typeface="Calibri"/>
                        </a:rPr>
                        <a:t>x</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0" u="none" strike="noStrike">
                          <a:solidFill>
                            <a:srgbClr val="000000"/>
                          </a:solidFill>
                          <a:effectLst/>
                          <a:latin typeface="Calibri"/>
                        </a:rPr>
                        <a:t>x</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0" u="none" strike="noStrike">
                          <a:solidFill>
                            <a:srgbClr val="000000"/>
                          </a:solidFill>
                          <a:effectLst/>
                          <a:latin typeface="Calibri"/>
                        </a:rPr>
                        <a:t>x</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vMerge="1">
                  <a:txBody>
                    <a:bodyPr/>
                    <a:lstStyle/>
                    <a:p>
                      <a:endParaRPr lang="en-US"/>
                    </a:p>
                  </a:txBody>
                  <a:tcPr/>
                </a:tc>
              </a:tr>
              <a:tr h="143207">
                <a:tc>
                  <a:txBody>
                    <a:bodyPr/>
                    <a:lstStyle/>
                    <a:p>
                      <a:pPr algn="r" fontAlgn="t"/>
                      <a:r>
                        <a:rPr lang="en-US" sz="1100" b="0" i="0" u="none" strike="noStrike">
                          <a:solidFill>
                            <a:srgbClr val="000000"/>
                          </a:solidFill>
                          <a:effectLst/>
                          <a:latin typeface="Calibri"/>
                        </a:rPr>
                        <a:t>7</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0" u="none" strike="noStrike">
                          <a:solidFill>
                            <a:srgbClr val="000000"/>
                          </a:solidFill>
                          <a:effectLst/>
                          <a:latin typeface="Calibri"/>
                        </a:rPr>
                        <a:t>IHC Transaction - Payments on sub debt</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0" u="none" strike="noStrike">
                          <a:solidFill>
                            <a:srgbClr val="000000"/>
                          </a:solidFill>
                          <a:effectLst/>
                          <a:latin typeface="Calibri"/>
                        </a:rPr>
                        <a:t>x</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0" u="none" strike="noStrike">
                          <a:solidFill>
                            <a:srgbClr val="000000"/>
                          </a:solidFill>
                          <a:effectLst/>
                          <a:latin typeface="Calibri"/>
                        </a:rPr>
                        <a:t>TBD</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0" u="none" strike="noStrike">
                          <a:solidFill>
                            <a:srgbClr val="000000"/>
                          </a:solidFill>
                          <a:effectLst/>
                          <a:latin typeface="Calibri"/>
                        </a:rPr>
                        <a:t>x</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vMerge="1">
                  <a:txBody>
                    <a:bodyPr/>
                    <a:lstStyle/>
                    <a:p>
                      <a:endParaRPr lang="en-US"/>
                    </a:p>
                  </a:txBody>
                  <a:tcPr/>
                </a:tc>
              </a:tr>
              <a:tr h="143207">
                <a:tc>
                  <a:txBody>
                    <a:bodyPr/>
                    <a:lstStyle/>
                    <a:p>
                      <a:pPr algn="l"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0" u="sng" strike="noStrike">
                          <a:solidFill>
                            <a:srgbClr val="000000"/>
                          </a:solidFill>
                          <a:effectLst/>
                          <a:latin typeface="Calibri"/>
                        </a:rPr>
                        <a:t>SC ESOP</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ctr"/>
                      <a:r>
                        <a:rPr lang="en-US" sz="1100" b="0" i="0" u="none" strike="noStrike">
                          <a:solidFill>
                            <a:srgbClr val="000000"/>
                          </a:solidFill>
                          <a:effectLst/>
                          <a:latin typeface="Calibri"/>
                        </a:rPr>
                        <a:t> </a:t>
                      </a:r>
                    </a:p>
                  </a:txBody>
                  <a:tcPr marL="7160" marR="7160" marT="7160" marB="0" anchor="ctr">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r>
              <a:tr h="143207">
                <a:tc>
                  <a:txBody>
                    <a:bodyPr/>
                    <a:lstStyle/>
                    <a:p>
                      <a:pPr algn="r" fontAlgn="t"/>
                      <a:r>
                        <a:rPr lang="en-US" sz="1100" b="0" i="0" u="none" strike="noStrike">
                          <a:solidFill>
                            <a:srgbClr val="000000"/>
                          </a:solidFill>
                          <a:effectLst/>
                          <a:latin typeface="Calibri"/>
                        </a:rPr>
                        <a:t>8</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0" u="none" strike="noStrike">
                          <a:solidFill>
                            <a:srgbClr val="000000"/>
                          </a:solidFill>
                          <a:effectLst/>
                          <a:latin typeface="Calibri"/>
                        </a:rPr>
                        <a:t>SC ESOP Common shares - Issue</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0" u="none" strike="noStrike">
                          <a:solidFill>
                            <a:srgbClr val="000000"/>
                          </a:solidFill>
                          <a:effectLst/>
                          <a:latin typeface="Calibri"/>
                        </a:rPr>
                        <a:t>x</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0" u="none" strike="noStrike">
                          <a:solidFill>
                            <a:srgbClr val="000000"/>
                          </a:solidFill>
                          <a:effectLst/>
                          <a:latin typeface="Calibri"/>
                        </a:rPr>
                        <a:t>x</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0" u="none" strike="noStrike">
                          <a:solidFill>
                            <a:srgbClr val="000000"/>
                          </a:solidFill>
                          <a:effectLst/>
                          <a:latin typeface="Calibri"/>
                        </a:rPr>
                        <a:t>TBD</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rowSpan="2">
                  <a:txBody>
                    <a:bodyPr/>
                    <a:lstStyle/>
                    <a:p>
                      <a:pPr algn="l" fontAlgn="t"/>
                      <a:r>
                        <a:rPr lang="en-US" sz="1100" b="0" i="0" u="none" strike="noStrike">
                          <a:solidFill>
                            <a:srgbClr val="000000"/>
                          </a:solidFill>
                          <a:effectLst/>
                          <a:latin typeface="Calibri"/>
                        </a:rPr>
                        <a:t>Determine if ESOP requirements change in BHC Stress.</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r>
              <a:tr h="143207">
                <a:tc>
                  <a:txBody>
                    <a:bodyPr/>
                    <a:lstStyle/>
                    <a:p>
                      <a:pPr algn="r" fontAlgn="t"/>
                      <a:r>
                        <a:rPr lang="en-US" sz="1100" b="0" i="0" u="none" strike="noStrike">
                          <a:solidFill>
                            <a:srgbClr val="000000"/>
                          </a:solidFill>
                          <a:effectLst/>
                          <a:latin typeface="Calibri"/>
                        </a:rPr>
                        <a:t>9</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0" u="none" strike="noStrike">
                          <a:solidFill>
                            <a:srgbClr val="000000"/>
                          </a:solidFill>
                          <a:effectLst/>
                          <a:latin typeface="Calibri"/>
                        </a:rPr>
                        <a:t>SC ESOP Common shares - Purchase</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0" u="none" strike="noStrike">
                          <a:solidFill>
                            <a:srgbClr val="000000"/>
                          </a:solidFill>
                          <a:effectLst/>
                          <a:latin typeface="Calibri"/>
                        </a:rPr>
                        <a:t>x</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0" u="none" strike="noStrike">
                          <a:solidFill>
                            <a:srgbClr val="000000"/>
                          </a:solidFill>
                          <a:effectLst/>
                          <a:latin typeface="Calibri"/>
                        </a:rPr>
                        <a:t>x</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0" u="none" strike="noStrike">
                          <a:solidFill>
                            <a:srgbClr val="000000"/>
                          </a:solidFill>
                          <a:effectLst/>
                          <a:latin typeface="Calibri"/>
                        </a:rPr>
                        <a:t>TBD</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vMerge="1">
                  <a:txBody>
                    <a:bodyPr/>
                    <a:lstStyle/>
                    <a:p>
                      <a:endParaRPr lang="en-US"/>
                    </a:p>
                  </a:txBody>
                  <a:tcPr/>
                </a:tc>
              </a:tr>
              <a:tr h="143207">
                <a:tc>
                  <a:txBody>
                    <a:bodyPr/>
                    <a:lstStyle/>
                    <a:p>
                      <a:pPr algn="l"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0" u="sng" strike="noStrike">
                          <a:solidFill>
                            <a:srgbClr val="000000"/>
                          </a:solidFill>
                          <a:effectLst/>
                          <a:latin typeface="Calibri"/>
                        </a:rPr>
                        <a:t>New IHC Entities</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r>
              <a:tr h="143207">
                <a:tc>
                  <a:txBody>
                    <a:bodyPr/>
                    <a:lstStyle/>
                    <a:p>
                      <a:pPr algn="r" fontAlgn="t"/>
                      <a:r>
                        <a:rPr lang="en-US" sz="1100" b="0" i="0" u="none" strike="noStrike">
                          <a:solidFill>
                            <a:srgbClr val="000000"/>
                          </a:solidFill>
                          <a:effectLst/>
                          <a:latin typeface="Calibri"/>
                        </a:rPr>
                        <a:t>10</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0" u="none" strike="noStrike">
                          <a:solidFill>
                            <a:srgbClr val="000000"/>
                          </a:solidFill>
                          <a:effectLst/>
                          <a:latin typeface="Calibri"/>
                        </a:rPr>
                        <a:t>BSPR - $75m prfd SFS redemption</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0" u="none" strike="noStrike">
                          <a:solidFill>
                            <a:srgbClr val="000000"/>
                          </a:solidFill>
                          <a:effectLst/>
                          <a:latin typeface="Calibri"/>
                        </a:rPr>
                        <a:t>x</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0" u="none" strike="noStrike">
                          <a:solidFill>
                            <a:srgbClr val="000000"/>
                          </a:solidFill>
                          <a:effectLst/>
                          <a:latin typeface="Calibri"/>
                        </a:rPr>
                        <a:t>x</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0" u="none" strike="noStrike">
                          <a:solidFill>
                            <a:srgbClr val="000000"/>
                          </a:solidFill>
                          <a:effectLst/>
                          <a:latin typeface="Calibri"/>
                        </a:rPr>
                        <a:t>x</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0" u="none" strike="noStrike">
                          <a:solidFill>
                            <a:srgbClr val="000000"/>
                          </a:solidFill>
                          <a:effectLst/>
                          <a:latin typeface="Calibri"/>
                        </a:rPr>
                        <a:t>Completed in Q1.  Include in all scenarios.</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r>
              <a:tr h="286413">
                <a:tc>
                  <a:txBody>
                    <a:bodyPr/>
                    <a:lstStyle/>
                    <a:p>
                      <a:pPr algn="r" fontAlgn="t"/>
                      <a:r>
                        <a:rPr lang="en-US" sz="1100" b="0" i="0" u="none" strike="noStrike">
                          <a:solidFill>
                            <a:srgbClr val="000000"/>
                          </a:solidFill>
                          <a:effectLst/>
                          <a:latin typeface="Calibri"/>
                        </a:rPr>
                        <a:t>11</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0" u="none" strike="noStrike">
                          <a:solidFill>
                            <a:srgbClr val="000000"/>
                          </a:solidFill>
                          <a:effectLst/>
                          <a:latin typeface="Calibri"/>
                        </a:rPr>
                        <a:t>BSI Private Issues in Tier 2 - payments</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0" u="none" strike="noStrike">
                          <a:solidFill>
                            <a:srgbClr val="000000"/>
                          </a:solidFill>
                          <a:effectLst/>
                          <a:latin typeface="Calibri"/>
                        </a:rPr>
                        <a:t>x</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0" u="none" strike="noStrike">
                          <a:solidFill>
                            <a:srgbClr val="000000"/>
                          </a:solidFill>
                          <a:effectLst/>
                          <a:latin typeface="Calibri"/>
                        </a:rPr>
                        <a:t>??</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0" u="none" strike="noStrike">
                          <a:solidFill>
                            <a:srgbClr val="000000"/>
                          </a:solidFill>
                          <a:effectLst/>
                          <a:latin typeface="Calibri"/>
                        </a:rPr>
                        <a:t>x</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0" u="none" strike="noStrike">
                          <a:solidFill>
                            <a:srgbClr val="000000"/>
                          </a:solidFill>
                          <a:effectLst/>
                          <a:latin typeface="Calibri"/>
                        </a:rPr>
                        <a:t>Need to confirm through CCAR FAQ that IHC debt which will be in capital should be included in DFAST.</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r>
              <a:tr h="143207">
                <a:tc>
                  <a:txBody>
                    <a:bodyPr/>
                    <a:lstStyle/>
                    <a:p>
                      <a:pPr algn="l"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0" u="sng" strike="noStrike">
                          <a:solidFill>
                            <a:srgbClr val="000000"/>
                          </a:solidFill>
                          <a:effectLst/>
                          <a:latin typeface="Calibri"/>
                        </a:rPr>
                        <a:t>Other</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r>
              <a:tr h="143207">
                <a:tc>
                  <a:txBody>
                    <a:bodyPr/>
                    <a:lstStyle/>
                    <a:p>
                      <a:pPr algn="l"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1" u="none" strike="noStrike">
                          <a:solidFill>
                            <a:srgbClr val="000000"/>
                          </a:solidFill>
                          <a:effectLst/>
                          <a:latin typeface="Calibri"/>
                        </a:rPr>
                        <a:t>SC Dividend</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1"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1"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1"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1"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1" u="none" strike="noStrike">
                          <a:solidFill>
                            <a:srgbClr val="000000"/>
                          </a:solidFill>
                          <a:effectLst/>
                          <a:latin typeface="Calibri"/>
                        </a:rPr>
                        <a:t>Not recommending at this time.</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r>
              <a:tr h="286413">
                <a:tc>
                  <a:txBody>
                    <a:bodyPr/>
                    <a:lstStyle/>
                    <a:p>
                      <a:pPr algn="l" fontAlgn="t"/>
                      <a:r>
                        <a:rPr lang="en-US" sz="1100" b="0" i="0"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1" u="none" strike="noStrike">
                          <a:solidFill>
                            <a:srgbClr val="000000"/>
                          </a:solidFill>
                          <a:effectLst/>
                          <a:latin typeface="Calibri"/>
                        </a:rPr>
                        <a:t>SHUSA pushdown of funding to SC (if required)</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1"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1"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ctr" fontAlgn="t"/>
                      <a:r>
                        <a:rPr lang="en-US" sz="1100" b="0" i="1"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1" u="none" strike="noStrike">
                          <a:solidFill>
                            <a:srgbClr val="000000"/>
                          </a:solidFill>
                          <a:effectLst/>
                          <a:latin typeface="Calibri"/>
                        </a:rPr>
                        <a:t> </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c>
                  <a:txBody>
                    <a:bodyPr/>
                    <a:lstStyle/>
                    <a:p>
                      <a:pPr algn="l" fontAlgn="t"/>
                      <a:r>
                        <a:rPr lang="en-US" sz="1100" b="0" i="1" u="none" strike="noStrike" dirty="0">
                          <a:solidFill>
                            <a:srgbClr val="000000"/>
                          </a:solidFill>
                          <a:effectLst/>
                          <a:latin typeface="Calibri"/>
                        </a:rPr>
                        <a:t>Would be considered a capital action if was in the form of capital (e.g., sub debt)</a:t>
                      </a:r>
                    </a:p>
                  </a:txBody>
                  <a:tcPr marL="7160" marR="7160" marT="7160" marB="0">
                    <a:lnL w="6350" cap="flat" cmpd="sng" algn="ctr">
                      <a:solidFill>
                        <a:srgbClr val="D9D9D9"/>
                      </a:solidFill>
                      <a:prstDash val="dash"/>
                      <a:round/>
                      <a:headEnd type="none" w="med" len="med"/>
                      <a:tailEnd type="none" w="med" len="med"/>
                    </a:lnL>
                    <a:lnR w="6350" cap="flat" cmpd="sng" algn="ctr">
                      <a:solidFill>
                        <a:srgbClr val="D9D9D9"/>
                      </a:solidFill>
                      <a:prstDash val="dash"/>
                      <a:round/>
                      <a:headEnd type="none" w="med" len="med"/>
                      <a:tailEnd type="none" w="med" len="med"/>
                    </a:lnR>
                    <a:lnT w="6350" cap="flat" cmpd="sng" algn="ctr">
                      <a:solidFill>
                        <a:srgbClr val="D9D9D9"/>
                      </a:solidFill>
                      <a:prstDash val="dash"/>
                      <a:round/>
                      <a:headEnd type="none" w="med" len="med"/>
                      <a:tailEnd type="none" w="med" len="med"/>
                    </a:lnT>
                    <a:lnB w="6350" cap="flat" cmpd="sng" algn="ctr">
                      <a:solidFill>
                        <a:srgbClr val="D9D9D9"/>
                      </a:solidFill>
                      <a:prstDash val="dash"/>
                      <a:round/>
                      <a:headEnd type="none" w="med" len="med"/>
                      <a:tailEnd type="none" w="med" len="med"/>
                    </a:lnB>
                  </a:tcPr>
                </a:tc>
              </a:tr>
            </a:tbl>
          </a:graphicData>
        </a:graphic>
      </p:graphicFrame>
    </p:spTree>
    <p:extLst>
      <p:ext uri="{BB962C8B-B14F-4D97-AF65-F5344CB8AC3E}">
        <p14:creationId xmlns:p14="http://schemas.microsoft.com/office/powerpoint/2010/main" val="24547030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8"/>
          <p:cNvSpPr>
            <a:spLocks noChangeArrowheads="1"/>
          </p:cNvSpPr>
          <p:nvPr/>
        </p:nvSpPr>
        <p:spPr bwMode="auto">
          <a:xfrm>
            <a:off x="152400" y="228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Agenda</a:t>
            </a:r>
            <a:endParaRPr lang="en-US" sz="2400" b="1" dirty="0">
              <a:solidFill>
                <a:srgbClr val="000000"/>
              </a:solidFill>
              <a:ea typeface="ＭＳ Ｐゴシック" pitchFamily="1"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57679"/>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p:cNvGrpSpPr/>
          <p:nvPr/>
        </p:nvGrpSpPr>
        <p:grpSpPr>
          <a:xfrm>
            <a:off x="606230" y="902326"/>
            <a:ext cx="8056593" cy="4999494"/>
            <a:chOff x="606230" y="820438"/>
            <a:chExt cx="8056593" cy="4999494"/>
          </a:xfrm>
        </p:grpSpPr>
        <p:sp>
          <p:nvSpPr>
            <p:cNvPr id="4" name="35 Rectángulo redondeado"/>
            <p:cNvSpPr/>
            <p:nvPr/>
          </p:nvSpPr>
          <p:spPr>
            <a:xfrm>
              <a:off x="1035241" y="3014240"/>
              <a:ext cx="7333014"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5" name="35 Rectángulo redondeado"/>
            <p:cNvSpPr/>
            <p:nvPr/>
          </p:nvSpPr>
          <p:spPr>
            <a:xfrm>
              <a:off x="1035241" y="2291674"/>
              <a:ext cx="7333014"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6" name="23 Rectángulo redondeado"/>
            <p:cNvSpPr/>
            <p:nvPr/>
          </p:nvSpPr>
          <p:spPr>
            <a:xfrm>
              <a:off x="1075198" y="1567801"/>
              <a:ext cx="7293057"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7" name="17 Rectángulo redondeado"/>
            <p:cNvSpPr/>
            <p:nvPr/>
          </p:nvSpPr>
          <p:spPr>
            <a:xfrm>
              <a:off x="1095370" y="826111"/>
              <a:ext cx="7272885"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9" name="Rectangle 18"/>
            <p:cNvSpPr>
              <a:spLocks noChangeArrowheads="1"/>
            </p:cNvSpPr>
            <p:nvPr/>
          </p:nvSpPr>
          <p:spPr bwMode="auto">
            <a:xfrm>
              <a:off x="2292355" y="2181700"/>
              <a:ext cx="4424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gn="ctr" fontAlgn="base">
                <a:spcBef>
                  <a:spcPct val="0"/>
                </a:spcBef>
                <a:spcAft>
                  <a:spcPct val="0"/>
                </a:spcAft>
              </a:pPr>
              <a:endParaRPr lang="en-US" sz="2400" b="1" dirty="0">
                <a:solidFill>
                  <a:srgbClr val="000000"/>
                </a:solidFill>
                <a:ea typeface="ＭＳ Ｐゴシック" pitchFamily="1" charset="-128"/>
              </a:endParaRPr>
            </a:p>
          </p:txBody>
        </p:sp>
        <p:grpSp>
          <p:nvGrpSpPr>
            <p:cNvPr id="10" name="21 Grupo"/>
            <p:cNvGrpSpPr/>
            <p:nvPr/>
          </p:nvGrpSpPr>
          <p:grpSpPr>
            <a:xfrm>
              <a:off x="606230" y="820438"/>
              <a:ext cx="640080" cy="640080"/>
              <a:chOff x="1554076" y="1086644"/>
              <a:chExt cx="792088" cy="792088"/>
            </a:xfrm>
            <a:solidFill>
              <a:srgbClr val="C00000"/>
            </a:solidFill>
          </p:grpSpPr>
          <p:sp>
            <p:nvSpPr>
              <p:cNvPr id="11" name="19 Elipse"/>
              <p:cNvSpPr/>
              <p:nvPr/>
            </p:nvSpPr>
            <p:spPr>
              <a:xfrm>
                <a:off x="1554076" y="1086644"/>
                <a:ext cx="792088" cy="792088"/>
              </a:xfrm>
              <a:prstGeom prst="ellipse">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12" name="20 CuadroTexto"/>
              <p:cNvSpPr txBox="1"/>
              <p:nvPr/>
            </p:nvSpPr>
            <p:spPr>
              <a:xfrm>
                <a:off x="1731566" y="1211116"/>
                <a:ext cx="437107" cy="495129"/>
              </a:xfrm>
              <a:prstGeom prst="rect">
                <a:avLst/>
              </a:prstGeom>
              <a:noFill/>
            </p:spPr>
            <p:txBody>
              <a:bodyPr wrap="square" rtlCol="0">
                <a:spAutoFit/>
              </a:bodyPr>
              <a:lstStyle/>
              <a:p>
                <a:pPr algn="ctr" eaLnBrk="0" fontAlgn="base" hangingPunct="0">
                  <a:spcBef>
                    <a:spcPct val="0"/>
                  </a:spcBef>
                  <a:spcAft>
                    <a:spcPct val="0"/>
                  </a:spcAft>
                </a:pPr>
                <a:r>
                  <a:rPr lang="en-US" sz="2000" b="1" dirty="0" smtClean="0">
                    <a:solidFill>
                      <a:schemeClr val="bg1"/>
                    </a:solidFill>
                    <a:ea typeface="ＭＳ Ｐゴシック" pitchFamily="1" charset="-128"/>
                  </a:rPr>
                  <a:t>1</a:t>
                </a:r>
                <a:endParaRPr lang="en-US" sz="2000" b="1" dirty="0">
                  <a:solidFill>
                    <a:schemeClr val="bg1"/>
                  </a:solidFill>
                  <a:ea typeface="ＭＳ Ｐゴシック" pitchFamily="1" charset="-128"/>
                </a:endParaRPr>
              </a:p>
            </p:txBody>
          </p:sp>
        </p:grpSp>
        <p:sp>
          <p:nvSpPr>
            <p:cNvPr id="13" name="22 CuadroTexto"/>
            <p:cNvSpPr txBox="1">
              <a:spLocks/>
            </p:cNvSpPr>
            <p:nvPr/>
          </p:nvSpPr>
          <p:spPr>
            <a:xfrm>
              <a:off x="1371478" y="857221"/>
              <a:ext cx="7217504" cy="523220"/>
            </a:xfrm>
            <a:prstGeom prst="rect">
              <a:avLst/>
            </a:prstGeom>
            <a:noFill/>
          </p:spPr>
          <p:txBody>
            <a:bodyPr wrap="none" rtlCol="0">
              <a:noAutofit/>
            </a:bodyPr>
            <a:lstStyle/>
            <a:p>
              <a:pPr eaLnBrk="0" fontAlgn="base" hangingPunct="0">
                <a:spcBef>
                  <a:spcPct val="0"/>
                </a:spcBef>
                <a:spcAft>
                  <a:spcPct val="0"/>
                </a:spcAft>
              </a:pPr>
              <a:r>
                <a:rPr lang="en-US" sz="1800" b="1" dirty="0" smtClean="0">
                  <a:solidFill>
                    <a:schemeClr val="bg1"/>
                  </a:solidFill>
                  <a:ea typeface="ＭＳ Ｐゴシック" pitchFamily="1" charset="-128"/>
                </a:rPr>
                <a:t>Approval of ICAAP Submission</a:t>
              </a:r>
              <a:endParaRPr lang="en-US" sz="1800" b="1" dirty="0">
                <a:solidFill>
                  <a:schemeClr val="bg1"/>
                </a:solidFill>
                <a:ea typeface="ＭＳ Ｐゴシック" pitchFamily="1" charset="-128"/>
              </a:endParaRPr>
            </a:p>
          </p:txBody>
        </p:sp>
        <p:grpSp>
          <p:nvGrpSpPr>
            <p:cNvPr id="14" name="25 Grupo"/>
            <p:cNvGrpSpPr/>
            <p:nvPr/>
          </p:nvGrpSpPr>
          <p:grpSpPr>
            <a:xfrm>
              <a:off x="610291" y="1538103"/>
              <a:ext cx="640080" cy="640080"/>
              <a:chOff x="1554076" y="1086644"/>
              <a:chExt cx="792088" cy="792088"/>
            </a:xfrm>
            <a:solidFill>
              <a:schemeClr val="bg1">
                <a:lumMod val="75000"/>
              </a:schemeClr>
            </a:solidFill>
          </p:grpSpPr>
          <p:sp>
            <p:nvSpPr>
              <p:cNvPr id="15" name="26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16" name="27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chemeClr val="bg1"/>
                    </a:solidFill>
                    <a:ea typeface="ＭＳ Ｐゴシック" pitchFamily="1" charset="-128"/>
                  </a:rPr>
                  <a:t>2</a:t>
                </a:r>
                <a:endParaRPr lang="en-US" sz="2000" b="1" dirty="0">
                  <a:solidFill>
                    <a:schemeClr val="bg1"/>
                  </a:solidFill>
                  <a:ea typeface="ＭＳ Ｐゴシック" pitchFamily="1" charset="-128"/>
                </a:endParaRPr>
              </a:p>
            </p:txBody>
          </p:sp>
        </p:grpSp>
        <p:sp>
          <p:nvSpPr>
            <p:cNvPr id="17" name="28 CuadroTexto"/>
            <p:cNvSpPr txBox="1">
              <a:spLocks/>
            </p:cNvSpPr>
            <p:nvPr/>
          </p:nvSpPr>
          <p:spPr>
            <a:xfrm>
              <a:off x="1390190" y="1612126"/>
              <a:ext cx="7237523" cy="523220"/>
            </a:xfrm>
            <a:prstGeom prst="rect">
              <a:avLst/>
            </a:prstGeom>
            <a:noFill/>
          </p:spPr>
          <p:txBody>
            <a:bodyPr wrap="none" rtlCol="0">
              <a:noAutofit/>
            </a:bodyPr>
            <a:lstStyle/>
            <a:p>
              <a:pPr eaLnBrk="0" fontAlgn="base" hangingPunct="0">
                <a:spcBef>
                  <a:spcPct val="0"/>
                </a:spcBef>
                <a:spcAft>
                  <a:spcPct val="0"/>
                </a:spcAft>
              </a:pPr>
              <a:r>
                <a:rPr lang="en-US" sz="1800" b="1" dirty="0" smtClean="0">
                  <a:solidFill>
                    <a:schemeClr val="bg1"/>
                  </a:solidFill>
                  <a:ea typeface="ＭＳ Ｐゴシック" pitchFamily="1" charset="-128"/>
                </a:rPr>
                <a:t>Approval of Internal Control Framework</a:t>
              </a:r>
              <a:endParaRPr lang="en-US" sz="1800" b="1" dirty="0">
                <a:solidFill>
                  <a:schemeClr val="bg1"/>
                </a:solidFill>
                <a:ea typeface="ＭＳ Ｐゴシック" pitchFamily="1" charset="-128"/>
              </a:endParaRPr>
            </a:p>
          </p:txBody>
        </p:sp>
        <p:grpSp>
          <p:nvGrpSpPr>
            <p:cNvPr id="18" name="37 Grupo"/>
            <p:cNvGrpSpPr/>
            <p:nvPr/>
          </p:nvGrpSpPr>
          <p:grpSpPr>
            <a:xfrm>
              <a:off x="610291" y="2261967"/>
              <a:ext cx="640080" cy="640080"/>
              <a:chOff x="1554076" y="1086644"/>
              <a:chExt cx="792088" cy="792088"/>
            </a:xfrm>
            <a:solidFill>
              <a:schemeClr val="bg1">
                <a:lumMod val="75000"/>
              </a:schemeClr>
            </a:solidFill>
          </p:grpSpPr>
          <p:sp>
            <p:nvSpPr>
              <p:cNvPr id="19" name="38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20" name="39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rgbClr val="FFFFFF"/>
                    </a:solidFill>
                    <a:ea typeface="ＭＳ Ｐゴシック" pitchFamily="1" charset="-128"/>
                  </a:rPr>
                  <a:t>3</a:t>
                </a:r>
                <a:endParaRPr lang="en-US" sz="2000" b="1" dirty="0">
                  <a:solidFill>
                    <a:srgbClr val="FFFFFF"/>
                  </a:solidFill>
                  <a:ea typeface="ＭＳ Ｐゴシック" pitchFamily="1" charset="-128"/>
                </a:endParaRPr>
              </a:p>
            </p:txBody>
          </p:sp>
        </p:grpSp>
        <p:sp>
          <p:nvSpPr>
            <p:cNvPr id="21" name="40 CuadroTexto"/>
            <p:cNvSpPr txBox="1">
              <a:spLocks/>
            </p:cNvSpPr>
            <p:nvPr/>
          </p:nvSpPr>
          <p:spPr>
            <a:xfrm>
              <a:off x="1360733" y="2364574"/>
              <a:ext cx="7277175" cy="523220"/>
            </a:xfrm>
            <a:prstGeom prst="rect">
              <a:avLst/>
            </a:prstGeom>
            <a:noFill/>
          </p:spPr>
          <p:txBody>
            <a:bodyPr wrap="square" rtlCol="0">
              <a:noAutofit/>
            </a:bodyPr>
            <a:lstStyle/>
            <a:p>
              <a:pPr eaLnBrk="0" fontAlgn="base" hangingPunct="0">
                <a:spcBef>
                  <a:spcPct val="0"/>
                </a:spcBef>
                <a:spcAft>
                  <a:spcPct val="0"/>
                </a:spcAft>
              </a:pPr>
              <a:r>
                <a:rPr lang="en-US" sz="1800" b="1" dirty="0" smtClean="0">
                  <a:solidFill>
                    <a:srgbClr val="FFFFFF"/>
                  </a:solidFill>
                  <a:ea typeface="ＭＳ Ｐゴシック" pitchFamily="1" charset="-128"/>
                </a:rPr>
                <a:t>Recommendation for Approval: Capital Expectations </a:t>
              </a:r>
              <a:endParaRPr lang="en-US" sz="1800" b="1" dirty="0">
                <a:solidFill>
                  <a:srgbClr val="FFFFFF"/>
                </a:solidFill>
                <a:ea typeface="ＭＳ Ｐゴシック" pitchFamily="1" charset="-128"/>
              </a:endParaRPr>
            </a:p>
          </p:txBody>
        </p:sp>
        <p:grpSp>
          <p:nvGrpSpPr>
            <p:cNvPr id="22" name="37 Grupo"/>
            <p:cNvGrpSpPr/>
            <p:nvPr/>
          </p:nvGrpSpPr>
          <p:grpSpPr>
            <a:xfrm>
              <a:off x="610291" y="2984542"/>
              <a:ext cx="640080" cy="640080"/>
              <a:chOff x="1554076" y="1086644"/>
              <a:chExt cx="792088" cy="792088"/>
            </a:xfrm>
            <a:solidFill>
              <a:schemeClr val="bg1">
                <a:lumMod val="75000"/>
              </a:schemeClr>
            </a:solidFill>
          </p:grpSpPr>
          <p:sp>
            <p:nvSpPr>
              <p:cNvPr id="23" name="38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24" name="39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a:solidFill>
                      <a:schemeClr val="bg1"/>
                    </a:solidFill>
                    <a:ea typeface="ＭＳ Ｐゴシック" pitchFamily="1" charset="-128"/>
                  </a:rPr>
                  <a:t>4</a:t>
                </a:r>
              </a:p>
            </p:txBody>
          </p:sp>
        </p:grpSp>
        <p:sp>
          <p:nvSpPr>
            <p:cNvPr id="25" name="40 CuadroTexto"/>
            <p:cNvSpPr txBox="1">
              <a:spLocks/>
            </p:cNvSpPr>
            <p:nvPr/>
          </p:nvSpPr>
          <p:spPr>
            <a:xfrm>
              <a:off x="1371478" y="3087140"/>
              <a:ext cx="7162922" cy="523220"/>
            </a:xfrm>
            <a:prstGeom prst="rect">
              <a:avLst/>
            </a:prstGeom>
            <a:noFill/>
          </p:spPr>
          <p:txBody>
            <a:bodyPr wrap="square" rtlCol="0">
              <a:noAutofit/>
            </a:bodyPr>
            <a:lstStyle/>
            <a:p>
              <a:pPr eaLnBrk="0" fontAlgn="base" hangingPunct="0">
                <a:spcBef>
                  <a:spcPct val="0"/>
                </a:spcBef>
                <a:spcAft>
                  <a:spcPct val="0"/>
                </a:spcAft>
              </a:pPr>
              <a:r>
                <a:rPr lang="en-US" sz="1800" b="1" dirty="0" smtClean="0">
                  <a:solidFill>
                    <a:schemeClr val="bg1"/>
                  </a:solidFill>
                  <a:ea typeface="ＭＳ Ｐゴシック" pitchFamily="1" charset="-128"/>
                </a:rPr>
                <a:t>Recommendation for Approval: Capital Policy (incl. CCP)</a:t>
              </a:r>
              <a:endParaRPr lang="en-US" sz="1800" b="1" dirty="0">
                <a:solidFill>
                  <a:schemeClr val="bg1"/>
                </a:solidFill>
                <a:ea typeface="ＭＳ Ｐゴシック" pitchFamily="1" charset="-128"/>
              </a:endParaRPr>
            </a:p>
          </p:txBody>
        </p:sp>
        <p:sp>
          <p:nvSpPr>
            <p:cNvPr id="30" name="40 CuadroTexto"/>
            <p:cNvSpPr txBox="1">
              <a:spLocks/>
            </p:cNvSpPr>
            <p:nvPr/>
          </p:nvSpPr>
          <p:spPr>
            <a:xfrm>
              <a:off x="1385648" y="4057376"/>
              <a:ext cx="7277175" cy="523220"/>
            </a:xfrm>
            <a:prstGeom prst="rect">
              <a:avLst/>
            </a:prstGeom>
            <a:noFill/>
          </p:spPr>
          <p:txBody>
            <a:bodyPr wrap="square" rtlCol="0">
              <a:noAutofit/>
            </a:bodyPr>
            <a:lstStyle/>
            <a:p>
              <a:pPr eaLnBrk="0" fontAlgn="base" hangingPunct="0">
                <a:spcBef>
                  <a:spcPct val="0"/>
                </a:spcBef>
                <a:spcAft>
                  <a:spcPct val="0"/>
                </a:spcAft>
              </a:pPr>
              <a:r>
                <a:rPr lang="en-US" sz="2400" b="1" dirty="0" smtClean="0">
                  <a:solidFill>
                    <a:srgbClr val="FFFFFF"/>
                  </a:solidFill>
                  <a:ea typeface="ＭＳ Ｐゴシック" pitchFamily="1" charset="-128"/>
                </a:rPr>
                <a:t>Management Updates</a:t>
              </a:r>
              <a:endParaRPr lang="en-US" sz="2400" b="1" dirty="0">
                <a:solidFill>
                  <a:srgbClr val="FFFFFF"/>
                </a:solidFill>
                <a:ea typeface="ＭＳ Ｐゴシック" pitchFamily="1" charset="-128"/>
              </a:endParaRPr>
            </a:p>
          </p:txBody>
        </p:sp>
        <p:sp>
          <p:nvSpPr>
            <p:cNvPr id="36" name="35 Rectángulo redondeado"/>
            <p:cNvSpPr/>
            <p:nvPr/>
          </p:nvSpPr>
          <p:spPr>
            <a:xfrm>
              <a:off x="1066800" y="3742263"/>
              <a:ext cx="7333014"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endParaRPr lang="en-US" sz="2400" b="1" dirty="0">
                <a:solidFill>
                  <a:srgbClr val="FFFFFF"/>
                </a:solidFill>
                <a:ea typeface="ＭＳ Ｐゴシック" pitchFamily="1" charset="-128"/>
              </a:endParaRPr>
            </a:p>
          </p:txBody>
        </p:sp>
        <p:grpSp>
          <p:nvGrpSpPr>
            <p:cNvPr id="37" name="37 Grupo"/>
            <p:cNvGrpSpPr/>
            <p:nvPr/>
          </p:nvGrpSpPr>
          <p:grpSpPr>
            <a:xfrm>
              <a:off x="624036" y="3712565"/>
              <a:ext cx="640080" cy="640080"/>
              <a:chOff x="1554076" y="1086644"/>
              <a:chExt cx="792088" cy="792088"/>
            </a:xfrm>
            <a:solidFill>
              <a:schemeClr val="bg1">
                <a:lumMod val="75000"/>
              </a:schemeClr>
            </a:solidFill>
          </p:grpSpPr>
          <p:sp>
            <p:nvSpPr>
              <p:cNvPr id="38" name="38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39" name="39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chemeClr val="bg1"/>
                    </a:solidFill>
                    <a:ea typeface="ＭＳ Ｐゴシック" pitchFamily="1" charset="-128"/>
                  </a:rPr>
                  <a:t>5</a:t>
                </a:r>
                <a:endParaRPr lang="en-US" sz="2000" b="1" dirty="0">
                  <a:solidFill>
                    <a:schemeClr val="bg1"/>
                  </a:solidFill>
                  <a:ea typeface="ＭＳ Ｐゴシック" pitchFamily="1" charset="-128"/>
                </a:endParaRPr>
              </a:p>
            </p:txBody>
          </p:sp>
        </p:grpSp>
        <p:sp>
          <p:nvSpPr>
            <p:cNvPr id="40" name="40 CuadroTexto"/>
            <p:cNvSpPr txBox="1">
              <a:spLocks/>
            </p:cNvSpPr>
            <p:nvPr/>
          </p:nvSpPr>
          <p:spPr>
            <a:xfrm>
              <a:off x="1383352" y="3707816"/>
              <a:ext cx="6846248" cy="523220"/>
            </a:xfrm>
            <a:prstGeom prst="rect">
              <a:avLst/>
            </a:prstGeom>
            <a:noFill/>
          </p:spPr>
          <p:txBody>
            <a:bodyPr wrap="square" rtlCol="0">
              <a:noAutofit/>
            </a:bodyPr>
            <a:lstStyle/>
            <a:p>
              <a:r>
                <a:rPr lang="en-US" sz="1800" b="1" dirty="0">
                  <a:solidFill>
                    <a:schemeClr val="bg1"/>
                  </a:solidFill>
                </a:rPr>
                <a:t>Quarterly Capital Assessment (Q3</a:t>
              </a:r>
              <a:r>
                <a:rPr lang="en-US" sz="1800" b="1" dirty="0" smtClean="0">
                  <a:solidFill>
                    <a:schemeClr val="bg1"/>
                  </a:solidFill>
                </a:rPr>
                <a:t>) </a:t>
              </a:r>
              <a:r>
                <a:rPr lang="en-US" sz="1800" b="1" dirty="0">
                  <a:solidFill>
                    <a:schemeClr val="bg1"/>
                  </a:solidFill>
                </a:rPr>
                <a:t>and Monthly Pro Forma Report (12.31.2015)</a:t>
              </a:r>
              <a:r>
                <a:rPr lang="en-US" sz="1800" b="1" dirty="0" smtClean="0">
                  <a:solidFill>
                    <a:schemeClr val="bg1"/>
                  </a:solidFill>
                </a:rPr>
                <a:t> </a:t>
              </a:r>
            </a:p>
          </p:txBody>
        </p:sp>
        <p:sp>
          <p:nvSpPr>
            <p:cNvPr id="31" name="40 CuadroTexto"/>
            <p:cNvSpPr txBox="1">
              <a:spLocks/>
            </p:cNvSpPr>
            <p:nvPr/>
          </p:nvSpPr>
          <p:spPr>
            <a:xfrm>
              <a:off x="1372672" y="4822640"/>
              <a:ext cx="7277175" cy="523220"/>
            </a:xfrm>
            <a:prstGeom prst="rect">
              <a:avLst/>
            </a:prstGeom>
            <a:noFill/>
          </p:spPr>
          <p:txBody>
            <a:bodyPr wrap="square" rtlCol="0">
              <a:noAutofit/>
            </a:bodyPr>
            <a:lstStyle/>
            <a:p>
              <a:pPr eaLnBrk="0" fontAlgn="base" hangingPunct="0">
                <a:spcBef>
                  <a:spcPct val="0"/>
                </a:spcBef>
                <a:spcAft>
                  <a:spcPct val="0"/>
                </a:spcAft>
              </a:pPr>
              <a:r>
                <a:rPr lang="en-US" sz="2400" b="1" dirty="0" smtClean="0">
                  <a:solidFill>
                    <a:srgbClr val="FFFFFF"/>
                  </a:solidFill>
                  <a:ea typeface="ＭＳ Ｐゴシック" pitchFamily="1" charset="-128"/>
                </a:rPr>
                <a:t>Management Updates</a:t>
              </a:r>
              <a:endParaRPr lang="en-US" sz="2400" b="1" dirty="0">
                <a:solidFill>
                  <a:srgbClr val="FFFFFF"/>
                </a:solidFill>
                <a:ea typeface="ＭＳ Ｐゴシック" pitchFamily="1" charset="-128"/>
              </a:endParaRPr>
            </a:p>
          </p:txBody>
        </p:sp>
        <p:sp>
          <p:nvSpPr>
            <p:cNvPr id="32" name="35 Rectángulo redondeado"/>
            <p:cNvSpPr/>
            <p:nvPr/>
          </p:nvSpPr>
          <p:spPr>
            <a:xfrm>
              <a:off x="1053824" y="4468615"/>
              <a:ext cx="7333014"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endParaRPr lang="en-US" sz="2400" b="1" dirty="0">
                <a:solidFill>
                  <a:srgbClr val="FFFFFF"/>
                </a:solidFill>
                <a:ea typeface="ＭＳ Ｐゴシック" pitchFamily="1" charset="-128"/>
              </a:endParaRPr>
            </a:p>
          </p:txBody>
        </p:sp>
        <p:grpSp>
          <p:nvGrpSpPr>
            <p:cNvPr id="33" name="37 Grupo"/>
            <p:cNvGrpSpPr/>
            <p:nvPr/>
          </p:nvGrpSpPr>
          <p:grpSpPr>
            <a:xfrm>
              <a:off x="611060" y="4438917"/>
              <a:ext cx="640080" cy="640080"/>
              <a:chOff x="1554076" y="1086644"/>
              <a:chExt cx="792088" cy="792088"/>
            </a:xfrm>
            <a:solidFill>
              <a:schemeClr val="bg1">
                <a:lumMod val="75000"/>
              </a:schemeClr>
            </a:solidFill>
          </p:grpSpPr>
          <p:sp>
            <p:nvSpPr>
              <p:cNvPr id="34" name="38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35" name="39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a:solidFill>
                      <a:schemeClr val="bg1"/>
                    </a:solidFill>
                    <a:ea typeface="ＭＳ Ｐゴシック" pitchFamily="1" charset="-128"/>
                  </a:rPr>
                  <a:t>6</a:t>
                </a:r>
              </a:p>
            </p:txBody>
          </p:sp>
        </p:grpSp>
        <p:sp>
          <p:nvSpPr>
            <p:cNvPr id="41" name="40 CuadroTexto"/>
            <p:cNvSpPr txBox="1">
              <a:spLocks/>
            </p:cNvSpPr>
            <p:nvPr/>
          </p:nvSpPr>
          <p:spPr>
            <a:xfrm>
              <a:off x="1370376" y="4434168"/>
              <a:ext cx="6846248" cy="523220"/>
            </a:xfrm>
            <a:prstGeom prst="rect">
              <a:avLst/>
            </a:prstGeom>
            <a:noFill/>
          </p:spPr>
          <p:txBody>
            <a:bodyPr wrap="square" rtlCol="0">
              <a:noAutofit/>
            </a:bodyPr>
            <a:lstStyle/>
            <a:p>
              <a:r>
                <a:rPr lang="en-US" sz="1800" b="1" dirty="0">
                  <a:solidFill>
                    <a:schemeClr val="bg1"/>
                  </a:solidFill>
                </a:rPr>
                <a:t>Capital Actions – Current Inventory and Forecasted Actions for </a:t>
              </a:r>
              <a:r>
                <a:rPr lang="en-US" sz="1800" b="1" dirty="0" smtClean="0">
                  <a:solidFill>
                    <a:schemeClr val="bg1"/>
                  </a:solidFill>
                </a:rPr>
                <a:t>CCA</a:t>
              </a:r>
              <a:r>
                <a:rPr lang="en-US" sz="1800" b="1" dirty="0">
                  <a:solidFill>
                    <a:schemeClr val="bg1"/>
                  </a:solidFill>
                  <a:ea typeface="ＭＳ Ｐゴシック" pitchFamily="1" charset="-128"/>
                </a:rPr>
                <a:t>R</a:t>
              </a:r>
            </a:p>
          </p:txBody>
        </p:sp>
        <p:sp>
          <p:nvSpPr>
            <p:cNvPr id="42" name="35 Rectángulo redondeado"/>
            <p:cNvSpPr/>
            <p:nvPr/>
          </p:nvSpPr>
          <p:spPr>
            <a:xfrm>
              <a:off x="1079760" y="5194967"/>
              <a:ext cx="7333014"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endParaRPr lang="en-US" sz="2400" b="1" dirty="0">
                <a:solidFill>
                  <a:srgbClr val="FFFFFF"/>
                </a:solidFill>
                <a:ea typeface="ＭＳ Ｐゴシック" pitchFamily="1" charset="-128"/>
              </a:endParaRPr>
            </a:p>
          </p:txBody>
        </p:sp>
        <p:grpSp>
          <p:nvGrpSpPr>
            <p:cNvPr id="43" name="37 Grupo"/>
            <p:cNvGrpSpPr/>
            <p:nvPr/>
          </p:nvGrpSpPr>
          <p:grpSpPr>
            <a:xfrm>
              <a:off x="636996" y="5165269"/>
              <a:ext cx="640080" cy="640080"/>
              <a:chOff x="1554076" y="1086644"/>
              <a:chExt cx="792088" cy="792088"/>
            </a:xfrm>
            <a:solidFill>
              <a:schemeClr val="bg1">
                <a:lumMod val="75000"/>
              </a:schemeClr>
            </a:solidFill>
          </p:grpSpPr>
          <p:sp>
            <p:nvSpPr>
              <p:cNvPr id="44" name="38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45" name="39 CuadroTexto"/>
              <p:cNvSpPr txBox="1"/>
              <p:nvPr/>
            </p:nvSpPr>
            <p:spPr>
              <a:xfrm>
                <a:off x="1731566" y="1235122"/>
                <a:ext cx="437107" cy="495129"/>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ea typeface="ＭＳ Ｐゴシック" pitchFamily="1" charset="-128"/>
                  </a:rPr>
                  <a:t>7</a:t>
                </a:r>
                <a:endParaRPr lang="en-US" sz="2000" b="1" dirty="0">
                  <a:ea typeface="ＭＳ Ｐゴシック" pitchFamily="1" charset="-128"/>
                </a:endParaRPr>
              </a:p>
            </p:txBody>
          </p:sp>
        </p:grpSp>
        <p:sp>
          <p:nvSpPr>
            <p:cNvPr id="46" name="40 CuadroTexto"/>
            <p:cNvSpPr txBox="1">
              <a:spLocks/>
            </p:cNvSpPr>
            <p:nvPr/>
          </p:nvSpPr>
          <p:spPr>
            <a:xfrm>
              <a:off x="1396312" y="5296712"/>
              <a:ext cx="6846248" cy="523220"/>
            </a:xfrm>
            <a:prstGeom prst="rect">
              <a:avLst/>
            </a:prstGeom>
            <a:noFill/>
          </p:spPr>
          <p:txBody>
            <a:bodyPr wrap="square" rtlCol="0">
              <a:noAutofit/>
            </a:bodyPr>
            <a:lstStyle/>
            <a:p>
              <a:r>
                <a:rPr lang="en-US" sz="1800" b="1" dirty="0"/>
                <a:t>Non-Macro Strategic Assumptions for </a:t>
              </a:r>
              <a:r>
                <a:rPr lang="en-US" sz="1800" b="1" dirty="0" smtClean="0"/>
                <a:t>CCA</a:t>
              </a:r>
              <a:r>
                <a:rPr lang="en-US" sz="1800" b="1" dirty="0" smtClean="0">
                  <a:ea typeface="ＭＳ Ｐゴシック" pitchFamily="1" charset="-128"/>
                </a:rPr>
                <a:t>R</a:t>
              </a:r>
              <a:endParaRPr lang="en-US" sz="1800" b="1" dirty="0">
                <a:ea typeface="ＭＳ Ｐゴシック" pitchFamily="1" charset="-128"/>
              </a:endParaRPr>
            </a:p>
          </p:txBody>
        </p:sp>
      </p:grpSp>
    </p:spTree>
    <p:extLst>
      <p:ext uri="{BB962C8B-B14F-4D97-AF65-F5344CB8AC3E}">
        <p14:creationId xmlns:p14="http://schemas.microsoft.com/office/powerpoint/2010/main" val="37319829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48488"/>
            <a:ext cx="8890000" cy="461665"/>
          </a:xfrm>
          <a:prstGeom prst="rect">
            <a:avLst/>
          </a:prstGeom>
          <a:noFill/>
        </p:spPr>
        <p:txBody>
          <a:bodyPr wrap="square" rtlCol="0">
            <a:spAutoFit/>
          </a:bodyPr>
          <a:lstStyle/>
          <a:p>
            <a:r>
              <a:rPr lang="en-US" b="1" dirty="0" smtClean="0"/>
              <a:t>CCAR Strategic Assumptions – For discussion</a:t>
            </a:r>
          </a:p>
        </p:txBody>
      </p:sp>
      <p:sp>
        <p:nvSpPr>
          <p:cNvPr id="4" name="38 Elipse"/>
          <p:cNvSpPr/>
          <p:nvPr/>
        </p:nvSpPr>
        <p:spPr>
          <a:xfrm>
            <a:off x="8024507" y="47625"/>
            <a:ext cx="640080" cy="640080"/>
          </a:xfrm>
          <a:prstGeom prst="ellipse">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000" dirty="0">
              <a:solidFill>
                <a:srgbClr val="FFFFFF"/>
              </a:solidFill>
            </a:endParaRPr>
          </a:p>
        </p:txBody>
      </p:sp>
      <p:sp>
        <p:nvSpPr>
          <p:cNvPr id="5" name="39 CuadroTexto"/>
          <p:cNvSpPr txBox="1"/>
          <p:nvPr/>
        </p:nvSpPr>
        <p:spPr>
          <a:xfrm>
            <a:off x="8167935" y="167609"/>
            <a:ext cx="353223" cy="400110"/>
          </a:xfrm>
          <a:prstGeom prst="rect">
            <a:avLst/>
          </a:prstGeom>
          <a:noFill/>
        </p:spPr>
        <p:txBody>
          <a:bodyPr wrap="square" rtlCol="0" anchor="ctr">
            <a:spAutoFit/>
          </a:bodyPr>
          <a:lstStyle/>
          <a:p>
            <a:pPr algn="ctr" eaLnBrk="0" fontAlgn="base" hangingPunct="0">
              <a:spcBef>
                <a:spcPct val="0"/>
              </a:spcBef>
              <a:spcAft>
                <a:spcPct val="0"/>
              </a:spcAft>
            </a:pPr>
            <a:r>
              <a:rPr lang="en-US" sz="2000" b="1" dirty="0" smtClean="0">
                <a:solidFill>
                  <a:srgbClr val="FFFFFF"/>
                </a:solidFill>
                <a:ea typeface="ＭＳ Ｐゴシック" pitchFamily="1" charset="-128"/>
              </a:rPr>
              <a:t>7</a:t>
            </a:r>
            <a:endParaRPr lang="en-US" sz="2000" b="1" dirty="0">
              <a:solidFill>
                <a:srgbClr val="FFFFFF"/>
              </a:solidFill>
              <a:ea typeface="ＭＳ Ｐゴシック" pitchFamily="1" charset="-128"/>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116" y="1004944"/>
            <a:ext cx="8759872" cy="4854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01566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48488"/>
            <a:ext cx="8890000" cy="461665"/>
          </a:xfrm>
          <a:prstGeom prst="rect">
            <a:avLst/>
          </a:prstGeom>
          <a:noFill/>
        </p:spPr>
        <p:txBody>
          <a:bodyPr wrap="square" rtlCol="0">
            <a:spAutoFit/>
          </a:bodyPr>
          <a:lstStyle/>
          <a:p>
            <a:r>
              <a:rPr lang="en-US" b="1" dirty="0" smtClean="0"/>
              <a:t>Approval : Minutes from January 7 Meeting</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784" y="696900"/>
            <a:ext cx="7620432" cy="534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4283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48488"/>
            <a:ext cx="8890000" cy="461665"/>
          </a:xfrm>
          <a:prstGeom prst="rect">
            <a:avLst/>
          </a:prstGeom>
          <a:noFill/>
        </p:spPr>
        <p:txBody>
          <a:bodyPr wrap="square" rtlCol="0">
            <a:spAutoFit/>
          </a:bodyPr>
          <a:lstStyle/>
          <a:p>
            <a:r>
              <a:rPr lang="en-US" b="1" dirty="0" smtClean="0"/>
              <a:t>Approval : Minutes from January 7 Meeting</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006" y="706155"/>
            <a:ext cx="7505988" cy="5267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42835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48488"/>
            <a:ext cx="8890000" cy="461665"/>
          </a:xfrm>
          <a:prstGeom prst="rect">
            <a:avLst/>
          </a:prstGeom>
          <a:noFill/>
        </p:spPr>
        <p:txBody>
          <a:bodyPr wrap="square" rtlCol="0">
            <a:spAutoFit/>
          </a:bodyPr>
          <a:lstStyle/>
          <a:p>
            <a:r>
              <a:rPr lang="en-US" b="1" dirty="0" smtClean="0"/>
              <a:t>Approval : Minutes from January 7 Meeting</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136" y="704346"/>
            <a:ext cx="7739729" cy="5266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81167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4189790826"/>
              </p:ext>
            </p:extLst>
          </p:nvPr>
        </p:nvGraphicFramePr>
        <p:xfrm>
          <a:off x="221672" y="719367"/>
          <a:ext cx="8737600" cy="4882078"/>
        </p:xfrm>
        <a:graphic>
          <a:graphicData uri="http://schemas.openxmlformats.org/drawingml/2006/table">
            <a:tbl>
              <a:tblPr firstRow="1">
                <a:tableStyleId>{5C22544A-7EE6-4342-B048-85BDC9FD1C3A}</a:tableStyleId>
              </a:tblPr>
              <a:tblGrid>
                <a:gridCol w="1747520"/>
                <a:gridCol w="1747520"/>
                <a:gridCol w="1747520"/>
                <a:gridCol w="1747520"/>
                <a:gridCol w="1747520"/>
              </a:tblGrid>
              <a:tr h="321958">
                <a:tc>
                  <a:txBody>
                    <a:bodyPr/>
                    <a:lstStyle/>
                    <a:p>
                      <a:pPr algn="ctr"/>
                      <a:endParaRPr lang="en-US" dirty="0"/>
                    </a:p>
                  </a:txBody>
                  <a:tcPr marL="81280" marR="812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US" dirty="0"/>
                    </a:p>
                  </a:txBody>
                  <a:tcPr marL="81280" marR="812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US" dirty="0"/>
                    </a:p>
                  </a:txBody>
                  <a:tcPr marL="81280" marR="812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US" dirty="0"/>
                    </a:p>
                  </a:txBody>
                  <a:tcPr marL="81280" marR="812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US" dirty="0"/>
                    </a:p>
                  </a:txBody>
                  <a:tcPr marL="81280" marR="812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952459">
                <a:tc>
                  <a:txBody>
                    <a:bodyPr/>
                    <a:lstStyle/>
                    <a:p>
                      <a:pPr marL="0" indent="0" algn="ctr" defTabSz="914400" rtl="0" eaLnBrk="1" latinLnBrk="0" hangingPunct="1">
                        <a:buClr>
                          <a:srgbClr val="FF0000"/>
                        </a:buClr>
                        <a:buFont typeface="Arial" panose="020B0604020202020204" pitchFamily="34" charset="0"/>
                        <a:buNone/>
                      </a:pPr>
                      <a:endParaRPr lang="en-US" sz="1100" b="1" kern="1200" dirty="0" smtClean="0">
                        <a:solidFill>
                          <a:srgbClr val="DDDDDD"/>
                        </a:solidFill>
                        <a:latin typeface="+mn-lt"/>
                        <a:ea typeface="+mn-ea"/>
                        <a:cs typeface="+mn-cs"/>
                      </a:endParaRPr>
                    </a:p>
                    <a:p>
                      <a:pPr marL="0" indent="0" algn="ctr" defTabSz="914400" rtl="0" eaLnBrk="1" latinLnBrk="0" hangingPunct="1">
                        <a:buClr>
                          <a:srgbClr val="FF0000"/>
                        </a:buClr>
                        <a:buFont typeface="Arial" panose="020B0604020202020204" pitchFamily="34" charset="0"/>
                        <a:buNone/>
                      </a:pPr>
                      <a:r>
                        <a:rPr lang="en-US" sz="6000" b="1" kern="1200" dirty="0" smtClean="0">
                          <a:solidFill>
                            <a:srgbClr val="DDDDDD"/>
                          </a:solidFill>
                          <a:latin typeface="+mn-lt"/>
                          <a:ea typeface="+mn-ea"/>
                          <a:cs typeface="+mn-cs"/>
                        </a:rPr>
                        <a:t>1</a:t>
                      </a:r>
                      <a:endParaRPr lang="en-US" sz="6000" b="1" kern="1200" dirty="0">
                        <a:solidFill>
                          <a:srgbClr val="DDDDDD"/>
                        </a:solidFill>
                        <a:latin typeface="+mn-lt"/>
                        <a:ea typeface="+mn-ea"/>
                        <a:cs typeface="+mn-cs"/>
                      </a:endParaRPr>
                    </a:p>
                  </a:txBody>
                  <a:tcPr marL="40640" marR="4064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indent="0" algn="ctr" defTabSz="914400" rtl="0" eaLnBrk="1" latinLnBrk="0" hangingPunct="1">
                        <a:buClr>
                          <a:srgbClr val="FF0000"/>
                        </a:buClr>
                        <a:buFont typeface="Arial" panose="020B0604020202020204" pitchFamily="34" charset="0"/>
                        <a:buNone/>
                      </a:pPr>
                      <a:endParaRPr lang="en-US" sz="1100" b="1" kern="1200" dirty="0" smtClean="0">
                        <a:solidFill>
                          <a:srgbClr val="DDDDDD"/>
                        </a:solidFill>
                        <a:latin typeface="+mn-lt"/>
                        <a:ea typeface="+mn-ea"/>
                        <a:cs typeface="+mn-cs"/>
                      </a:endParaRPr>
                    </a:p>
                    <a:p>
                      <a:pPr marL="0" indent="0" algn="ctr" defTabSz="914400" rtl="0" eaLnBrk="1" latinLnBrk="0" hangingPunct="1">
                        <a:buClr>
                          <a:srgbClr val="FF0000"/>
                        </a:buClr>
                        <a:buFont typeface="Arial" panose="020B0604020202020204" pitchFamily="34" charset="0"/>
                        <a:buNone/>
                      </a:pPr>
                      <a:r>
                        <a:rPr lang="en-US" sz="6000" b="1" kern="1200" dirty="0" smtClean="0">
                          <a:solidFill>
                            <a:srgbClr val="DDDDDD"/>
                          </a:solidFill>
                          <a:latin typeface="+mn-lt"/>
                          <a:ea typeface="+mn-ea"/>
                          <a:cs typeface="+mn-cs"/>
                        </a:rPr>
                        <a:t>2</a:t>
                      </a:r>
                      <a:endParaRPr lang="en-US" sz="6000" b="1" kern="1200" dirty="0">
                        <a:solidFill>
                          <a:srgbClr val="DDDDDD"/>
                        </a:solidFill>
                        <a:latin typeface="+mn-lt"/>
                        <a:ea typeface="+mn-ea"/>
                        <a:cs typeface="+mn-cs"/>
                      </a:endParaRPr>
                    </a:p>
                  </a:txBody>
                  <a:tcPr marL="40640" marR="4064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indent="0" algn="ctr" defTabSz="914400" rtl="0" eaLnBrk="1" latinLnBrk="0" hangingPunct="1">
                        <a:buClr>
                          <a:srgbClr val="FF0000"/>
                        </a:buClr>
                        <a:buFont typeface="Arial" panose="020B0604020202020204" pitchFamily="34" charset="0"/>
                        <a:buNone/>
                      </a:pPr>
                      <a:endParaRPr lang="en-US" sz="1100" b="1" kern="1200" dirty="0" smtClean="0">
                        <a:solidFill>
                          <a:srgbClr val="DDDDDD"/>
                        </a:solidFill>
                        <a:latin typeface="+mn-lt"/>
                        <a:ea typeface="+mn-ea"/>
                        <a:cs typeface="+mn-cs"/>
                      </a:endParaRPr>
                    </a:p>
                    <a:p>
                      <a:pPr marL="0" indent="0" algn="ctr" defTabSz="914400" rtl="0" eaLnBrk="1" latinLnBrk="0" hangingPunct="1">
                        <a:buClr>
                          <a:srgbClr val="FF0000"/>
                        </a:buClr>
                        <a:buFont typeface="Arial" panose="020B0604020202020204" pitchFamily="34" charset="0"/>
                        <a:buNone/>
                      </a:pPr>
                      <a:r>
                        <a:rPr lang="en-US" sz="6000" b="1" kern="1200" dirty="0" smtClean="0">
                          <a:solidFill>
                            <a:srgbClr val="DDDDDD"/>
                          </a:solidFill>
                          <a:latin typeface="+mn-lt"/>
                          <a:ea typeface="+mn-ea"/>
                          <a:cs typeface="+mn-cs"/>
                        </a:rPr>
                        <a:t>3</a:t>
                      </a:r>
                      <a:endParaRPr lang="en-US" sz="6000" b="1" kern="1200" dirty="0">
                        <a:solidFill>
                          <a:srgbClr val="DDDDDD"/>
                        </a:solidFill>
                        <a:latin typeface="+mn-lt"/>
                        <a:ea typeface="+mn-ea"/>
                        <a:cs typeface="+mn-cs"/>
                      </a:endParaRPr>
                    </a:p>
                  </a:txBody>
                  <a:tcPr marL="40640" marR="4064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indent="0" algn="ctr" defTabSz="914400" rtl="0" eaLnBrk="1" latinLnBrk="0" hangingPunct="1">
                        <a:buClr>
                          <a:srgbClr val="FF0000"/>
                        </a:buClr>
                        <a:buFont typeface="Arial" panose="020B0604020202020204" pitchFamily="34" charset="0"/>
                        <a:buNone/>
                      </a:pPr>
                      <a:endParaRPr lang="en-US" sz="1100" b="1" kern="1200" dirty="0" smtClean="0">
                        <a:solidFill>
                          <a:srgbClr val="DDDDDD"/>
                        </a:solidFill>
                        <a:latin typeface="+mn-lt"/>
                        <a:ea typeface="+mn-ea"/>
                        <a:cs typeface="+mn-cs"/>
                      </a:endParaRPr>
                    </a:p>
                    <a:p>
                      <a:pPr marL="0" indent="0" algn="ctr" defTabSz="914400" rtl="0" eaLnBrk="1" latinLnBrk="0" hangingPunct="1">
                        <a:buClr>
                          <a:srgbClr val="FF0000"/>
                        </a:buClr>
                        <a:buFont typeface="Arial" panose="020B0604020202020204" pitchFamily="34" charset="0"/>
                        <a:buNone/>
                      </a:pPr>
                      <a:r>
                        <a:rPr lang="en-US" sz="6000" b="1" kern="1200" dirty="0" smtClean="0">
                          <a:solidFill>
                            <a:srgbClr val="DDDDDD"/>
                          </a:solidFill>
                          <a:latin typeface="+mn-lt"/>
                          <a:ea typeface="+mn-ea"/>
                          <a:cs typeface="+mn-cs"/>
                        </a:rPr>
                        <a:t>4</a:t>
                      </a:r>
                      <a:endParaRPr lang="en-US" sz="6000" b="1" kern="1200" dirty="0">
                        <a:solidFill>
                          <a:srgbClr val="DDDDDD"/>
                        </a:solidFill>
                        <a:latin typeface="+mn-lt"/>
                        <a:ea typeface="+mn-ea"/>
                        <a:cs typeface="+mn-cs"/>
                      </a:endParaRPr>
                    </a:p>
                  </a:txBody>
                  <a:tcPr marL="40640" marR="4064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indent="0" algn="ctr" defTabSz="914400" rtl="0" eaLnBrk="1" latinLnBrk="0" hangingPunct="1">
                        <a:buClr>
                          <a:srgbClr val="FF0000"/>
                        </a:buClr>
                        <a:buFont typeface="Arial" panose="020B0604020202020204" pitchFamily="34" charset="0"/>
                        <a:buNone/>
                      </a:pPr>
                      <a:endParaRPr lang="en-US" sz="1100" b="1" kern="1200" dirty="0" smtClean="0">
                        <a:solidFill>
                          <a:srgbClr val="DDDDDD"/>
                        </a:solidFill>
                        <a:latin typeface="+mn-lt"/>
                        <a:ea typeface="+mn-ea"/>
                        <a:cs typeface="+mn-cs"/>
                      </a:endParaRPr>
                    </a:p>
                    <a:p>
                      <a:pPr marL="0" indent="0" algn="ctr" defTabSz="914400" rtl="0" eaLnBrk="1" latinLnBrk="0" hangingPunct="1">
                        <a:buClr>
                          <a:srgbClr val="FF0000"/>
                        </a:buClr>
                        <a:buFont typeface="Arial" panose="020B0604020202020204" pitchFamily="34" charset="0"/>
                        <a:buNone/>
                      </a:pPr>
                      <a:r>
                        <a:rPr lang="en-US" sz="6000" b="1" kern="1200" dirty="0" smtClean="0">
                          <a:solidFill>
                            <a:srgbClr val="DDDDDD"/>
                          </a:solidFill>
                          <a:latin typeface="+mn-lt"/>
                          <a:ea typeface="+mn-ea"/>
                          <a:cs typeface="+mn-cs"/>
                        </a:rPr>
                        <a:t>5</a:t>
                      </a:r>
                      <a:endParaRPr lang="en-US" sz="6000" b="1" kern="1200" dirty="0">
                        <a:solidFill>
                          <a:srgbClr val="DDDDDD"/>
                        </a:solidFill>
                        <a:latin typeface="+mn-lt"/>
                        <a:ea typeface="+mn-ea"/>
                        <a:cs typeface="+mn-cs"/>
                      </a:endParaRPr>
                    </a:p>
                  </a:txBody>
                  <a:tcPr marL="40640" marR="4064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952459">
                <a:tc>
                  <a:txBody>
                    <a:bodyPr/>
                    <a:lstStyle/>
                    <a:p>
                      <a:pPr marL="0" indent="0" algn="ctr" defTabSz="914400" rtl="0" eaLnBrk="1" latinLnBrk="0" hangingPunct="1">
                        <a:buClr>
                          <a:srgbClr val="FF0000"/>
                        </a:buClr>
                        <a:buFont typeface="Arial" panose="020B0604020202020204" pitchFamily="34" charset="0"/>
                        <a:buNone/>
                      </a:pPr>
                      <a:endParaRPr lang="en-US" sz="1100" b="1" kern="1200" dirty="0" smtClean="0">
                        <a:solidFill>
                          <a:srgbClr val="DDDDDD"/>
                        </a:solidFill>
                        <a:latin typeface="+mn-lt"/>
                        <a:ea typeface="+mn-ea"/>
                        <a:cs typeface="+mn-cs"/>
                      </a:endParaRPr>
                    </a:p>
                    <a:p>
                      <a:pPr marL="0" indent="0" algn="ctr" defTabSz="914400" rtl="0" eaLnBrk="1" latinLnBrk="0" hangingPunct="1">
                        <a:buClr>
                          <a:srgbClr val="FF0000"/>
                        </a:buClr>
                        <a:buFont typeface="Arial" panose="020B0604020202020204" pitchFamily="34" charset="0"/>
                        <a:buNone/>
                      </a:pPr>
                      <a:r>
                        <a:rPr lang="en-US" sz="6000" b="1" kern="1200" dirty="0" smtClean="0">
                          <a:solidFill>
                            <a:srgbClr val="DDDDDD"/>
                          </a:solidFill>
                          <a:latin typeface="+mn-lt"/>
                          <a:ea typeface="+mn-ea"/>
                          <a:cs typeface="+mn-cs"/>
                        </a:rPr>
                        <a:t>8</a:t>
                      </a:r>
                      <a:endParaRPr lang="en-US" sz="6000" b="1" kern="1200" dirty="0">
                        <a:solidFill>
                          <a:srgbClr val="DDDDDD"/>
                        </a:solidFill>
                        <a:latin typeface="+mn-lt"/>
                        <a:ea typeface="+mn-ea"/>
                        <a:cs typeface="+mn-cs"/>
                      </a:endParaRPr>
                    </a:p>
                  </a:txBody>
                  <a:tcPr marL="40640" marR="4064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indent="0" algn="ctr" defTabSz="914400" rtl="0" eaLnBrk="1" latinLnBrk="0" hangingPunct="1">
                        <a:buClr>
                          <a:srgbClr val="FF0000"/>
                        </a:buClr>
                        <a:buFont typeface="Arial" panose="020B0604020202020204" pitchFamily="34" charset="0"/>
                        <a:buNone/>
                      </a:pPr>
                      <a:endParaRPr lang="en-US" sz="1100" b="1" kern="1200" dirty="0" smtClean="0">
                        <a:solidFill>
                          <a:srgbClr val="DDDDDD"/>
                        </a:solidFill>
                        <a:latin typeface="+mn-lt"/>
                        <a:ea typeface="+mn-ea"/>
                        <a:cs typeface="+mn-cs"/>
                      </a:endParaRPr>
                    </a:p>
                    <a:p>
                      <a:pPr marL="0" indent="0" algn="ctr" defTabSz="914400" rtl="0" eaLnBrk="1" latinLnBrk="0" hangingPunct="1">
                        <a:buClr>
                          <a:srgbClr val="FF0000"/>
                        </a:buClr>
                        <a:buFont typeface="Arial" panose="020B0604020202020204" pitchFamily="34" charset="0"/>
                        <a:buNone/>
                      </a:pPr>
                      <a:r>
                        <a:rPr lang="en-US" sz="6000" b="1" kern="1200" dirty="0" smtClean="0">
                          <a:solidFill>
                            <a:srgbClr val="DDDDDD"/>
                          </a:solidFill>
                          <a:latin typeface="+mn-lt"/>
                          <a:ea typeface="+mn-ea"/>
                          <a:cs typeface="+mn-cs"/>
                        </a:rPr>
                        <a:t>9</a:t>
                      </a:r>
                      <a:endParaRPr lang="en-US" sz="6000" b="1" kern="1200" dirty="0">
                        <a:solidFill>
                          <a:srgbClr val="DDDDDD"/>
                        </a:solidFill>
                        <a:latin typeface="+mn-lt"/>
                        <a:ea typeface="+mn-ea"/>
                        <a:cs typeface="+mn-cs"/>
                      </a:endParaRPr>
                    </a:p>
                  </a:txBody>
                  <a:tcPr marL="40640" marR="4064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indent="0" algn="ctr" defTabSz="914400" rtl="0" eaLnBrk="1" latinLnBrk="0" hangingPunct="1">
                        <a:buClr>
                          <a:srgbClr val="FF0000"/>
                        </a:buClr>
                        <a:buFont typeface="Arial" panose="020B0604020202020204" pitchFamily="34" charset="0"/>
                        <a:buNone/>
                      </a:pPr>
                      <a:endParaRPr lang="en-US" sz="1100" b="1" kern="1200" dirty="0" smtClean="0">
                        <a:solidFill>
                          <a:srgbClr val="DDDDDD"/>
                        </a:solidFill>
                        <a:latin typeface="+mn-lt"/>
                        <a:ea typeface="+mn-ea"/>
                        <a:cs typeface="+mn-cs"/>
                      </a:endParaRPr>
                    </a:p>
                    <a:p>
                      <a:pPr marL="0" indent="0" algn="ctr" defTabSz="914400" rtl="0" eaLnBrk="1" latinLnBrk="0" hangingPunct="1">
                        <a:buClr>
                          <a:srgbClr val="FF0000"/>
                        </a:buClr>
                        <a:buFont typeface="Arial" panose="020B0604020202020204" pitchFamily="34" charset="0"/>
                        <a:buNone/>
                      </a:pPr>
                      <a:r>
                        <a:rPr lang="en-US" sz="6000" b="1" kern="1200" dirty="0" smtClean="0">
                          <a:solidFill>
                            <a:srgbClr val="DDDDDD"/>
                          </a:solidFill>
                          <a:latin typeface="+mn-lt"/>
                          <a:ea typeface="+mn-ea"/>
                          <a:cs typeface="+mn-cs"/>
                        </a:rPr>
                        <a:t>10</a:t>
                      </a:r>
                      <a:endParaRPr lang="en-US" sz="6000" b="1" kern="1200" dirty="0">
                        <a:solidFill>
                          <a:srgbClr val="DDDDDD"/>
                        </a:solidFill>
                        <a:latin typeface="+mn-lt"/>
                        <a:ea typeface="+mn-ea"/>
                        <a:cs typeface="+mn-cs"/>
                      </a:endParaRPr>
                    </a:p>
                  </a:txBody>
                  <a:tcPr marL="40640" marR="4064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indent="0" algn="ctr" defTabSz="914400" rtl="0" eaLnBrk="1" latinLnBrk="0" hangingPunct="1">
                        <a:buClr>
                          <a:srgbClr val="FF0000"/>
                        </a:buClr>
                        <a:buFont typeface="Arial" panose="020B0604020202020204" pitchFamily="34" charset="0"/>
                        <a:buNone/>
                      </a:pPr>
                      <a:endParaRPr lang="en-US" sz="1100" b="1" kern="1200" dirty="0" smtClean="0">
                        <a:solidFill>
                          <a:srgbClr val="DDDDDD"/>
                        </a:solidFill>
                        <a:latin typeface="+mn-lt"/>
                        <a:ea typeface="+mn-ea"/>
                        <a:cs typeface="+mn-cs"/>
                      </a:endParaRPr>
                    </a:p>
                    <a:p>
                      <a:pPr marL="0" indent="0" algn="ctr" defTabSz="914400" rtl="0" eaLnBrk="1" latinLnBrk="0" hangingPunct="1">
                        <a:buClr>
                          <a:srgbClr val="FF0000"/>
                        </a:buClr>
                        <a:buFont typeface="Arial" panose="020B0604020202020204" pitchFamily="34" charset="0"/>
                        <a:buNone/>
                      </a:pPr>
                      <a:r>
                        <a:rPr lang="en-US" sz="6000" b="1" kern="1200" dirty="0" smtClean="0">
                          <a:solidFill>
                            <a:srgbClr val="DDDDDD"/>
                          </a:solidFill>
                          <a:latin typeface="+mn-lt"/>
                          <a:ea typeface="+mn-ea"/>
                          <a:cs typeface="+mn-cs"/>
                        </a:rPr>
                        <a:t>11</a:t>
                      </a:r>
                      <a:endParaRPr lang="en-US" sz="6000" b="1" kern="1200" dirty="0">
                        <a:solidFill>
                          <a:srgbClr val="DDDDDD"/>
                        </a:solidFill>
                        <a:latin typeface="+mn-lt"/>
                        <a:ea typeface="+mn-ea"/>
                        <a:cs typeface="+mn-cs"/>
                      </a:endParaRPr>
                    </a:p>
                  </a:txBody>
                  <a:tcPr marL="40640" marR="4064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indent="0" algn="ctr" defTabSz="914400" rtl="0" eaLnBrk="1" latinLnBrk="0" hangingPunct="1">
                        <a:buClr>
                          <a:srgbClr val="FF0000"/>
                        </a:buClr>
                        <a:buFont typeface="Arial" panose="020B0604020202020204" pitchFamily="34" charset="0"/>
                        <a:buNone/>
                      </a:pPr>
                      <a:endParaRPr lang="en-US" sz="1100" b="1" kern="1200" dirty="0" smtClean="0">
                        <a:solidFill>
                          <a:srgbClr val="DDDDDD"/>
                        </a:solidFill>
                        <a:latin typeface="+mn-lt"/>
                        <a:ea typeface="+mn-ea"/>
                        <a:cs typeface="+mn-cs"/>
                      </a:endParaRPr>
                    </a:p>
                    <a:p>
                      <a:pPr marL="0" indent="0" algn="ctr" defTabSz="914400" rtl="0" eaLnBrk="1" latinLnBrk="0" hangingPunct="1">
                        <a:buClr>
                          <a:srgbClr val="FF0000"/>
                        </a:buClr>
                        <a:buFont typeface="Arial" panose="020B0604020202020204" pitchFamily="34" charset="0"/>
                        <a:buNone/>
                      </a:pPr>
                      <a:r>
                        <a:rPr lang="en-US" sz="6000" b="1" kern="1200" dirty="0" smtClean="0">
                          <a:solidFill>
                            <a:srgbClr val="DDDDDD"/>
                          </a:solidFill>
                          <a:latin typeface="+mn-lt"/>
                          <a:ea typeface="+mn-ea"/>
                          <a:cs typeface="+mn-cs"/>
                        </a:rPr>
                        <a:t>12</a:t>
                      </a:r>
                      <a:endParaRPr lang="en-US" sz="6000" b="1" kern="1200" dirty="0">
                        <a:solidFill>
                          <a:srgbClr val="DDDDDD"/>
                        </a:solidFill>
                        <a:latin typeface="+mn-lt"/>
                        <a:ea typeface="+mn-ea"/>
                        <a:cs typeface="+mn-cs"/>
                      </a:endParaRPr>
                    </a:p>
                  </a:txBody>
                  <a:tcPr marL="40640" marR="4064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952459">
                <a:tc>
                  <a:txBody>
                    <a:bodyPr/>
                    <a:lstStyle/>
                    <a:p>
                      <a:pPr marL="0" indent="0" algn="ctr" defTabSz="914400" rtl="0" eaLnBrk="1" latinLnBrk="0" hangingPunct="1">
                        <a:buClr>
                          <a:srgbClr val="FF0000"/>
                        </a:buClr>
                        <a:buFont typeface="Arial" panose="020B0604020202020204" pitchFamily="34" charset="0"/>
                        <a:buNone/>
                      </a:pPr>
                      <a:endParaRPr lang="en-US" sz="1100" b="1" kern="1200" dirty="0" smtClean="0">
                        <a:solidFill>
                          <a:srgbClr val="DDDDDD"/>
                        </a:solidFill>
                        <a:latin typeface="+mn-lt"/>
                        <a:ea typeface="+mn-ea"/>
                        <a:cs typeface="+mn-cs"/>
                      </a:endParaRPr>
                    </a:p>
                    <a:p>
                      <a:pPr marL="0" indent="0" algn="ctr" defTabSz="914400" rtl="0" eaLnBrk="1" latinLnBrk="0" hangingPunct="1">
                        <a:buClr>
                          <a:srgbClr val="FF0000"/>
                        </a:buClr>
                        <a:buFont typeface="Arial" panose="020B0604020202020204" pitchFamily="34" charset="0"/>
                        <a:buNone/>
                      </a:pPr>
                      <a:r>
                        <a:rPr lang="en-US" sz="6000" b="1" kern="1200" dirty="0" smtClean="0">
                          <a:solidFill>
                            <a:srgbClr val="DDDDDD"/>
                          </a:solidFill>
                          <a:latin typeface="+mn-lt"/>
                          <a:ea typeface="+mn-ea"/>
                          <a:cs typeface="+mn-cs"/>
                        </a:rPr>
                        <a:t>15</a:t>
                      </a:r>
                      <a:endParaRPr lang="en-US" sz="6000" b="1" kern="1200" dirty="0">
                        <a:solidFill>
                          <a:srgbClr val="DDDDDD"/>
                        </a:solidFill>
                        <a:latin typeface="+mn-lt"/>
                        <a:ea typeface="+mn-ea"/>
                        <a:cs typeface="+mn-cs"/>
                      </a:endParaRPr>
                    </a:p>
                  </a:txBody>
                  <a:tcPr marL="40640" marR="4064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indent="0" algn="ctr" defTabSz="914400" rtl="0" eaLnBrk="1" latinLnBrk="0" hangingPunct="1">
                        <a:buClr>
                          <a:srgbClr val="FF0000"/>
                        </a:buClr>
                        <a:buFont typeface="Arial" panose="020B0604020202020204" pitchFamily="34" charset="0"/>
                        <a:buNone/>
                      </a:pPr>
                      <a:endParaRPr lang="en-US" sz="1100" b="1" kern="1200" dirty="0" smtClean="0">
                        <a:solidFill>
                          <a:srgbClr val="DDDDDD"/>
                        </a:solidFill>
                        <a:latin typeface="+mn-lt"/>
                        <a:ea typeface="+mn-ea"/>
                        <a:cs typeface="+mn-cs"/>
                      </a:endParaRPr>
                    </a:p>
                    <a:p>
                      <a:pPr marL="0" indent="0" algn="ctr" defTabSz="914400" rtl="0" eaLnBrk="1" latinLnBrk="0" hangingPunct="1">
                        <a:buClr>
                          <a:srgbClr val="FF0000"/>
                        </a:buClr>
                        <a:buFont typeface="Arial" panose="020B0604020202020204" pitchFamily="34" charset="0"/>
                        <a:buNone/>
                      </a:pPr>
                      <a:r>
                        <a:rPr lang="en-US" sz="6000" b="1" kern="1200" dirty="0" smtClean="0">
                          <a:solidFill>
                            <a:srgbClr val="DDDDDD"/>
                          </a:solidFill>
                          <a:latin typeface="+mn-lt"/>
                          <a:ea typeface="+mn-ea"/>
                          <a:cs typeface="+mn-cs"/>
                        </a:rPr>
                        <a:t>16</a:t>
                      </a:r>
                      <a:endParaRPr lang="en-US" sz="6000" b="1" kern="1200" dirty="0">
                        <a:solidFill>
                          <a:srgbClr val="DDDDDD"/>
                        </a:solidFill>
                        <a:latin typeface="+mn-lt"/>
                        <a:ea typeface="+mn-ea"/>
                        <a:cs typeface="+mn-cs"/>
                      </a:endParaRPr>
                    </a:p>
                  </a:txBody>
                  <a:tcPr marL="40640" marR="4064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indent="0" algn="ctr" defTabSz="914400" rtl="0" eaLnBrk="1" latinLnBrk="0" hangingPunct="1">
                        <a:buClr>
                          <a:srgbClr val="FF0000"/>
                        </a:buClr>
                        <a:buFont typeface="Arial" panose="020B0604020202020204" pitchFamily="34" charset="0"/>
                        <a:buNone/>
                      </a:pPr>
                      <a:endParaRPr lang="en-US" sz="1100" b="1" kern="1200" dirty="0" smtClean="0">
                        <a:solidFill>
                          <a:srgbClr val="DDDDDD"/>
                        </a:solidFill>
                        <a:latin typeface="+mn-lt"/>
                        <a:ea typeface="+mn-ea"/>
                        <a:cs typeface="+mn-cs"/>
                      </a:endParaRPr>
                    </a:p>
                    <a:p>
                      <a:pPr marL="0" indent="0" algn="ctr" defTabSz="914400" rtl="0" eaLnBrk="1" latinLnBrk="0" hangingPunct="1">
                        <a:buClr>
                          <a:srgbClr val="FF0000"/>
                        </a:buClr>
                        <a:buFont typeface="Arial" panose="020B0604020202020204" pitchFamily="34" charset="0"/>
                        <a:buNone/>
                      </a:pPr>
                      <a:r>
                        <a:rPr lang="en-US" sz="6000" b="1" kern="1200" dirty="0" smtClean="0">
                          <a:solidFill>
                            <a:srgbClr val="DDDDDD"/>
                          </a:solidFill>
                          <a:latin typeface="+mn-lt"/>
                          <a:ea typeface="+mn-ea"/>
                          <a:cs typeface="+mn-cs"/>
                        </a:rPr>
                        <a:t>17</a:t>
                      </a:r>
                      <a:endParaRPr lang="en-US" sz="6000" b="1" kern="1200" dirty="0">
                        <a:solidFill>
                          <a:srgbClr val="DDDDDD"/>
                        </a:solidFill>
                        <a:latin typeface="+mn-lt"/>
                        <a:ea typeface="+mn-ea"/>
                        <a:cs typeface="+mn-cs"/>
                      </a:endParaRPr>
                    </a:p>
                  </a:txBody>
                  <a:tcPr marL="40640" marR="4064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indent="0" algn="ctr" defTabSz="914400" rtl="0" eaLnBrk="1" latinLnBrk="0" hangingPunct="1">
                        <a:buClr>
                          <a:srgbClr val="FF0000"/>
                        </a:buClr>
                        <a:buFont typeface="Arial" panose="020B0604020202020204" pitchFamily="34" charset="0"/>
                        <a:buNone/>
                      </a:pPr>
                      <a:endParaRPr lang="en-US" sz="1100" b="1" kern="1200" dirty="0" smtClean="0">
                        <a:solidFill>
                          <a:srgbClr val="DDDDDD"/>
                        </a:solidFill>
                        <a:latin typeface="+mn-lt"/>
                        <a:ea typeface="+mn-ea"/>
                        <a:cs typeface="+mn-cs"/>
                      </a:endParaRPr>
                    </a:p>
                    <a:p>
                      <a:pPr marL="0" indent="0" algn="ctr" defTabSz="914400" rtl="0" eaLnBrk="1" latinLnBrk="0" hangingPunct="1">
                        <a:buClr>
                          <a:srgbClr val="FF0000"/>
                        </a:buClr>
                        <a:buFont typeface="Arial" panose="020B0604020202020204" pitchFamily="34" charset="0"/>
                        <a:buNone/>
                      </a:pPr>
                      <a:r>
                        <a:rPr lang="en-US" sz="6000" b="1" kern="1200" dirty="0" smtClean="0">
                          <a:solidFill>
                            <a:srgbClr val="DDDDDD"/>
                          </a:solidFill>
                          <a:latin typeface="+mn-lt"/>
                          <a:ea typeface="+mn-ea"/>
                          <a:cs typeface="+mn-cs"/>
                        </a:rPr>
                        <a:t>18</a:t>
                      </a:r>
                      <a:endParaRPr lang="en-US" sz="6000" b="1" kern="1200" dirty="0">
                        <a:solidFill>
                          <a:srgbClr val="DDDDDD"/>
                        </a:solidFill>
                        <a:latin typeface="+mn-lt"/>
                        <a:ea typeface="+mn-ea"/>
                        <a:cs typeface="+mn-cs"/>
                      </a:endParaRPr>
                    </a:p>
                  </a:txBody>
                  <a:tcPr marL="40640" marR="4064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indent="0" algn="ctr" defTabSz="914400" rtl="0" eaLnBrk="1" latinLnBrk="0" hangingPunct="1">
                        <a:buClr>
                          <a:srgbClr val="FF0000"/>
                        </a:buClr>
                        <a:buFont typeface="Arial" panose="020B0604020202020204" pitchFamily="34" charset="0"/>
                        <a:buNone/>
                      </a:pPr>
                      <a:endParaRPr lang="en-US" sz="1100" b="1" kern="1200" dirty="0" smtClean="0">
                        <a:solidFill>
                          <a:srgbClr val="DDDDDD"/>
                        </a:solidFill>
                        <a:latin typeface="+mn-lt"/>
                        <a:ea typeface="+mn-ea"/>
                        <a:cs typeface="+mn-cs"/>
                      </a:endParaRPr>
                    </a:p>
                    <a:p>
                      <a:pPr marL="0" indent="0" algn="ctr" defTabSz="914400" rtl="0" eaLnBrk="1" latinLnBrk="0" hangingPunct="1">
                        <a:buClr>
                          <a:srgbClr val="FF0000"/>
                        </a:buClr>
                        <a:buFont typeface="Arial" panose="020B0604020202020204" pitchFamily="34" charset="0"/>
                        <a:buNone/>
                      </a:pPr>
                      <a:r>
                        <a:rPr lang="en-US" sz="6000" b="1" kern="1200" dirty="0" smtClean="0">
                          <a:solidFill>
                            <a:srgbClr val="DDDDDD"/>
                          </a:solidFill>
                          <a:latin typeface="+mn-lt"/>
                          <a:ea typeface="+mn-ea"/>
                          <a:cs typeface="+mn-cs"/>
                        </a:rPr>
                        <a:t>19</a:t>
                      </a:r>
                      <a:endParaRPr lang="en-US" sz="6000" b="1" kern="1200" dirty="0">
                        <a:solidFill>
                          <a:srgbClr val="DDDDDD"/>
                        </a:solidFill>
                        <a:latin typeface="+mn-lt"/>
                        <a:ea typeface="+mn-ea"/>
                        <a:cs typeface="+mn-cs"/>
                      </a:endParaRPr>
                    </a:p>
                  </a:txBody>
                  <a:tcPr marL="40640" marR="4064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1270198">
                <a:tc>
                  <a:txBody>
                    <a:bodyPr/>
                    <a:lstStyle/>
                    <a:p>
                      <a:pPr marL="0" indent="0" algn="ctr" defTabSz="914400" rtl="0" eaLnBrk="1" latinLnBrk="0" hangingPunct="1">
                        <a:buClr>
                          <a:srgbClr val="FF0000"/>
                        </a:buClr>
                        <a:buFont typeface="Arial" panose="020B0604020202020204" pitchFamily="34" charset="0"/>
                        <a:buNone/>
                      </a:pPr>
                      <a:endParaRPr lang="en-US" sz="1600" b="1" kern="1200" dirty="0" smtClean="0">
                        <a:solidFill>
                          <a:srgbClr val="DDDDDD"/>
                        </a:solidFill>
                        <a:latin typeface="+mn-lt"/>
                        <a:ea typeface="+mn-ea"/>
                        <a:cs typeface="+mn-cs"/>
                      </a:endParaRPr>
                    </a:p>
                    <a:p>
                      <a:pPr marL="0" indent="0" algn="ctr" defTabSz="914400" rtl="0" eaLnBrk="1" latinLnBrk="0" hangingPunct="1">
                        <a:buClr>
                          <a:srgbClr val="FF0000"/>
                        </a:buClr>
                        <a:buFont typeface="Arial" panose="020B0604020202020204" pitchFamily="34" charset="0"/>
                        <a:buNone/>
                      </a:pPr>
                      <a:r>
                        <a:rPr lang="en-US" sz="6000" b="1" kern="1200" dirty="0" smtClean="0">
                          <a:solidFill>
                            <a:srgbClr val="DDDDDD"/>
                          </a:solidFill>
                          <a:latin typeface="+mn-lt"/>
                          <a:ea typeface="+mn-ea"/>
                          <a:cs typeface="+mn-cs"/>
                        </a:rPr>
                        <a:t>22</a:t>
                      </a:r>
                    </a:p>
                  </a:txBody>
                  <a:tcPr marL="40640" marR="4064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indent="0" algn="ctr" defTabSz="914400" rtl="0" eaLnBrk="1" latinLnBrk="0" hangingPunct="1">
                        <a:buClr>
                          <a:srgbClr val="FF0000"/>
                        </a:buClr>
                        <a:buFont typeface="Arial" panose="020B0604020202020204" pitchFamily="34" charset="0"/>
                        <a:buNone/>
                      </a:pPr>
                      <a:endParaRPr lang="en-US" sz="1600" b="1" kern="1200" dirty="0" smtClean="0">
                        <a:solidFill>
                          <a:srgbClr val="DDDDDD"/>
                        </a:solidFill>
                        <a:latin typeface="+mn-lt"/>
                        <a:ea typeface="+mn-ea"/>
                        <a:cs typeface="+mn-cs"/>
                      </a:endParaRPr>
                    </a:p>
                    <a:p>
                      <a:pPr marL="0" indent="0" algn="ctr" defTabSz="914400" rtl="0" eaLnBrk="1" latinLnBrk="0" hangingPunct="1">
                        <a:buClr>
                          <a:srgbClr val="FF0000"/>
                        </a:buClr>
                        <a:buFont typeface="Arial" panose="020B0604020202020204" pitchFamily="34" charset="0"/>
                        <a:buNone/>
                      </a:pPr>
                      <a:r>
                        <a:rPr lang="en-US" sz="6000" b="1" kern="1200" dirty="0" smtClean="0">
                          <a:solidFill>
                            <a:srgbClr val="DDDDDD"/>
                          </a:solidFill>
                          <a:latin typeface="+mn-lt"/>
                          <a:ea typeface="+mn-ea"/>
                          <a:cs typeface="+mn-cs"/>
                        </a:rPr>
                        <a:t>23</a:t>
                      </a:r>
                      <a:endParaRPr lang="en-US" sz="6000" b="1" kern="1200" dirty="0">
                        <a:solidFill>
                          <a:srgbClr val="DDDDDD"/>
                        </a:solidFill>
                        <a:latin typeface="+mn-lt"/>
                        <a:ea typeface="+mn-ea"/>
                        <a:cs typeface="+mn-cs"/>
                      </a:endParaRPr>
                    </a:p>
                  </a:txBody>
                  <a:tcPr marL="40640" marR="4064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indent="0" algn="ctr" defTabSz="914400" rtl="0" eaLnBrk="1" latinLnBrk="0" hangingPunct="1">
                        <a:buClr>
                          <a:srgbClr val="FF0000"/>
                        </a:buClr>
                        <a:buFont typeface="Arial" panose="020B0604020202020204" pitchFamily="34" charset="0"/>
                        <a:buNone/>
                      </a:pPr>
                      <a:endParaRPr lang="en-US" sz="1600" b="1" kern="1200" dirty="0" smtClean="0">
                        <a:solidFill>
                          <a:srgbClr val="DDDDDD"/>
                        </a:solidFill>
                        <a:latin typeface="+mn-lt"/>
                        <a:ea typeface="+mn-ea"/>
                        <a:cs typeface="+mn-cs"/>
                      </a:endParaRPr>
                    </a:p>
                    <a:p>
                      <a:pPr marL="0" indent="0" algn="ctr" defTabSz="914400" rtl="0" eaLnBrk="1" latinLnBrk="0" hangingPunct="1">
                        <a:buClr>
                          <a:srgbClr val="FF0000"/>
                        </a:buClr>
                        <a:buFont typeface="Arial" panose="020B0604020202020204" pitchFamily="34" charset="0"/>
                        <a:buNone/>
                      </a:pPr>
                      <a:r>
                        <a:rPr lang="en-US" sz="6000" b="1" kern="1200" dirty="0" smtClean="0">
                          <a:solidFill>
                            <a:srgbClr val="DDDDDD"/>
                          </a:solidFill>
                          <a:latin typeface="+mn-lt"/>
                          <a:ea typeface="+mn-ea"/>
                          <a:cs typeface="+mn-cs"/>
                        </a:rPr>
                        <a:t>24</a:t>
                      </a:r>
                      <a:endParaRPr lang="en-US" sz="6000" b="1" kern="1200" dirty="0">
                        <a:solidFill>
                          <a:srgbClr val="DDDDDD"/>
                        </a:solidFill>
                        <a:latin typeface="+mn-lt"/>
                        <a:ea typeface="+mn-ea"/>
                        <a:cs typeface="+mn-cs"/>
                      </a:endParaRPr>
                    </a:p>
                  </a:txBody>
                  <a:tcPr marL="40640" marR="4064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indent="0" algn="ctr" defTabSz="914400" rtl="0" eaLnBrk="1" latinLnBrk="0" hangingPunct="1">
                        <a:buClr>
                          <a:srgbClr val="FF0000"/>
                        </a:buClr>
                        <a:buFont typeface="Arial" panose="020B0604020202020204" pitchFamily="34" charset="0"/>
                        <a:buNone/>
                      </a:pPr>
                      <a:endParaRPr lang="en-US" sz="1600" b="1" kern="1200" dirty="0" smtClean="0">
                        <a:solidFill>
                          <a:srgbClr val="DDDDDD"/>
                        </a:solidFill>
                        <a:latin typeface="+mn-lt"/>
                        <a:ea typeface="+mn-ea"/>
                        <a:cs typeface="+mn-cs"/>
                      </a:endParaRPr>
                    </a:p>
                    <a:p>
                      <a:pPr marL="0" indent="0" algn="ctr" defTabSz="914400" rtl="0" eaLnBrk="1" latinLnBrk="0" hangingPunct="1">
                        <a:buClr>
                          <a:srgbClr val="FF0000"/>
                        </a:buClr>
                        <a:buFont typeface="Arial" panose="020B0604020202020204" pitchFamily="34" charset="0"/>
                        <a:buNone/>
                      </a:pPr>
                      <a:r>
                        <a:rPr lang="en-US" sz="6000" b="1" kern="1200" dirty="0" smtClean="0">
                          <a:solidFill>
                            <a:srgbClr val="DDDDDD"/>
                          </a:solidFill>
                          <a:latin typeface="+mn-lt"/>
                          <a:ea typeface="+mn-ea"/>
                          <a:cs typeface="+mn-cs"/>
                        </a:rPr>
                        <a:t>25</a:t>
                      </a:r>
                      <a:endParaRPr lang="en-US" sz="6000" b="1" kern="1200" dirty="0">
                        <a:solidFill>
                          <a:srgbClr val="DDDDDD"/>
                        </a:solidFill>
                        <a:latin typeface="+mn-lt"/>
                        <a:ea typeface="+mn-ea"/>
                        <a:cs typeface="+mn-cs"/>
                      </a:endParaRPr>
                    </a:p>
                  </a:txBody>
                  <a:tcPr marL="40640" marR="4064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indent="0" algn="ctr" defTabSz="914400" rtl="0" eaLnBrk="1" latinLnBrk="0" hangingPunct="1">
                        <a:buClr>
                          <a:srgbClr val="FF0000"/>
                        </a:buClr>
                        <a:buFont typeface="Arial" panose="020B0604020202020204" pitchFamily="34" charset="0"/>
                        <a:buNone/>
                      </a:pPr>
                      <a:endParaRPr lang="en-US" sz="1600" b="1" kern="1200" dirty="0" smtClean="0">
                        <a:solidFill>
                          <a:srgbClr val="DDDDDD"/>
                        </a:solidFill>
                        <a:latin typeface="+mn-lt"/>
                        <a:ea typeface="+mn-ea"/>
                        <a:cs typeface="+mn-cs"/>
                      </a:endParaRPr>
                    </a:p>
                    <a:p>
                      <a:pPr marL="0" indent="0" algn="ctr" defTabSz="914400" rtl="0" eaLnBrk="1" latinLnBrk="0" hangingPunct="1">
                        <a:buClr>
                          <a:srgbClr val="FF0000"/>
                        </a:buClr>
                        <a:buFont typeface="Arial" panose="020B0604020202020204" pitchFamily="34" charset="0"/>
                        <a:buNone/>
                      </a:pPr>
                      <a:r>
                        <a:rPr lang="en-US" sz="6000" b="1" kern="1200" dirty="0" smtClean="0">
                          <a:solidFill>
                            <a:srgbClr val="DDDDDD"/>
                          </a:solidFill>
                          <a:latin typeface="+mn-lt"/>
                          <a:ea typeface="+mn-ea"/>
                          <a:cs typeface="+mn-cs"/>
                        </a:rPr>
                        <a:t>26</a:t>
                      </a:r>
                      <a:endParaRPr lang="en-US" sz="6000" b="1" kern="1200" dirty="0">
                        <a:solidFill>
                          <a:srgbClr val="DDDDDD"/>
                        </a:solidFill>
                        <a:latin typeface="+mn-lt"/>
                        <a:ea typeface="+mn-ea"/>
                        <a:cs typeface="+mn-cs"/>
                      </a:endParaRPr>
                    </a:p>
                  </a:txBody>
                  <a:tcPr marL="40640" marR="4064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99525354"/>
              </p:ext>
            </p:extLst>
          </p:nvPr>
        </p:nvGraphicFramePr>
        <p:xfrm>
          <a:off x="212437" y="732126"/>
          <a:ext cx="8719127" cy="5029200"/>
        </p:xfrm>
        <a:graphic>
          <a:graphicData uri="http://schemas.openxmlformats.org/drawingml/2006/table">
            <a:tbl>
              <a:tblPr firstRow="1">
                <a:tableStyleId>{5C22544A-7EE6-4342-B048-85BDC9FD1C3A}</a:tableStyleId>
              </a:tblPr>
              <a:tblGrid>
                <a:gridCol w="1729047"/>
                <a:gridCol w="1747520"/>
                <a:gridCol w="1747520"/>
                <a:gridCol w="1747520"/>
                <a:gridCol w="1747520"/>
              </a:tblGrid>
              <a:tr h="247001">
                <a:tc>
                  <a:txBody>
                    <a:bodyPr/>
                    <a:lstStyle/>
                    <a:p>
                      <a:pPr algn="ctr"/>
                      <a:r>
                        <a:rPr lang="en-US" sz="1200" noProof="0" dirty="0" smtClean="0">
                          <a:latin typeface="Arial" panose="020B0604020202020204" pitchFamily="34" charset="0"/>
                          <a:cs typeface="Arial" panose="020B0604020202020204" pitchFamily="34" charset="0"/>
                        </a:rPr>
                        <a:t>Monday</a:t>
                      </a:r>
                      <a:endParaRPr lang="en-US" sz="1200" noProof="0" dirty="0">
                        <a:latin typeface="Arial" panose="020B0604020202020204" pitchFamily="34" charset="0"/>
                        <a:cs typeface="Arial" panose="020B0604020202020204" pitchFamily="34" charset="0"/>
                      </a:endParaRPr>
                    </a:p>
                  </a:txBody>
                  <a:tcPr marL="40640" marR="40640" anchor="ctr">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solidFill>
                      <a:srgbClr val="FF0000"/>
                    </a:solidFill>
                  </a:tcPr>
                </a:tc>
                <a:tc>
                  <a:txBody>
                    <a:bodyPr/>
                    <a:lstStyle/>
                    <a:p>
                      <a:pPr algn="ctr"/>
                      <a:r>
                        <a:rPr lang="en-US" sz="1200" noProof="0" dirty="0" smtClean="0">
                          <a:latin typeface="Arial" panose="020B0604020202020204" pitchFamily="34" charset="0"/>
                          <a:cs typeface="Arial" panose="020B0604020202020204" pitchFamily="34" charset="0"/>
                        </a:rPr>
                        <a:t>Tuesday</a:t>
                      </a:r>
                      <a:endParaRPr lang="en-US" sz="1200" noProof="0" dirty="0">
                        <a:latin typeface="Arial" panose="020B0604020202020204" pitchFamily="34" charset="0"/>
                        <a:cs typeface="Arial" panose="020B0604020202020204" pitchFamily="34" charset="0"/>
                      </a:endParaRPr>
                    </a:p>
                  </a:txBody>
                  <a:tcPr marL="40640" marR="40640" anchor="ctr">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solidFill>
                      <a:srgbClr val="FF0000"/>
                    </a:solidFill>
                  </a:tcPr>
                </a:tc>
                <a:tc>
                  <a:txBody>
                    <a:bodyPr/>
                    <a:lstStyle/>
                    <a:p>
                      <a:pPr algn="ctr"/>
                      <a:r>
                        <a:rPr lang="en-US" sz="1200" noProof="0" dirty="0" smtClean="0">
                          <a:latin typeface="Arial" panose="020B0604020202020204" pitchFamily="34" charset="0"/>
                          <a:cs typeface="Arial" panose="020B0604020202020204" pitchFamily="34" charset="0"/>
                        </a:rPr>
                        <a:t>Wednesday</a:t>
                      </a:r>
                      <a:endParaRPr lang="en-US" sz="1200" noProof="0" dirty="0">
                        <a:latin typeface="Arial" panose="020B0604020202020204" pitchFamily="34" charset="0"/>
                        <a:cs typeface="Arial" panose="020B0604020202020204" pitchFamily="34" charset="0"/>
                      </a:endParaRPr>
                    </a:p>
                  </a:txBody>
                  <a:tcPr marL="40640" marR="40640" anchor="ctr">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solidFill>
                      <a:srgbClr val="FF0000"/>
                    </a:solidFill>
                  </a:tcPr>
                </a:tc>
                <a:tc>
                  <a:txBody>
                    <a:bodyPr/>
                    <a:lstStyle/>
                    <a:p>
                      <a:pPr algn="ctr"/>
                      <a:r>
                        <a:rPr lang="en-US" sz="1200" noProof="0" dirty="0" smtClean="0">
                          <a:latin typeface="Arial" panose="020B0604020202020204" pitchFamily="34" charset="0"/>
                          <a:cs typeface="Arial" panose="020B0604020202020204" pitchFamily="34" charset="0"/>
                        </a:rPr>
                        <a:t>Thursday</a:t>
                      </a:r>
                      <a:endParaRPr lang="en-US" sz="1200" noProof="0" dirty="0">
                        <a:latin typeface="Arial" panose="020B0604020202020204" pitchFamily="34" charset="0"/>
                        <a:cs typeface="Arial" panose="020B0604020202020204" pitchFamily="34" charset="0"/>
                      </a:endParaRPr>
                    </a:p>
                  </a:txBody>
                  <a:tcPr marL="40640" marR="40640" anchor="ctr">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solidFill>
                      <a:srgbClr val="FF0000"/>
                    </a:solidFill>
                  </a:tcPr>
                </a:tc>
                <a:tc>
                  <a:txBody>
                    <a:bodyPr/>
                    <a:lstStyle/>
                    <a:p>
                      <a:pPr algn="ctr"/>
                      <a:r>
                        <a:rPr lang="en-US" sz="1200" noProof="0" dirty="0" smtClean="0">
                          <a:latin typeface="Arial" panose="020B0604020202020204" pitchFamily="34" charset="0"/>
                          <a:cs typeface="Arial" panose="020B0604020202020204" pitchFamily="34" charset="0"/>
                        </a:rPr>
                        <a:t>Friday</a:t>
                      </a:r>
                      <a:endParaRPr lang="en-US" sz="1200" noProof="0" dirty="0">
                        <a:latin typeface="Arial" panose="020B0604020202020204" pitchFamily="34" charset="0"/>
                        <a:cs typeface="Arial" panose="020B0604020202020204" pitchFamily="34" charset="0"/>
                      </a:endParaRPr>
                    </a:p>
                  </a:txBody>
                  <a:tcPr marL="40640" marR="40640" anchor="ctr">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solidFill>
                      <a:srgbClr val="FF0000"/>
                    </a:solidFill>
                  </a:tcPr>
                </a:tc>
              </a:tr>
              <a:tr h="1188720">
                <a:tc>
                  <a:txBody>
                    <a:bodyPr/>
                    <a:lstStyle/>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endParaRPr lang="en-US" sz="1000" b="0" kern="1200" baseline="0" dirty="0" smtClean="0">
                        <a:solidFill>
                          <a:schemeClr val="tx1"/>
                        </a:solidFill>
                        <a:latin typeface="Arial" panose="020B0604020202020204" pitchFamily="34" charset="0"/>
                        <a:ea typeface="+mn-ea"/>
                        <a:cs typeface="Arial" panose="020B0604020202020204" pitchFamily="34" charset="0"/>
                      </a:endParaRPr>
                    </a:p>
                  </a:txBody>
                  <a:tcPr marL="40640" marR="4064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c>
                  <a:txBody>
                    <a:bodyPr/>
                    <a:lstStyle/>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endParaRPr lang="en-US" sz="1000" b="0" kern="1200" baseline="0" dirty="0" smtClean="0">
                        <a:solidFill>
                          <a:schemeClr val="tx1"/>
                        </a:solidFill>
                        <a:latin typeface="Arial" panose="020B0604020202020204" pitchFamily="34" charset="0"/>
                        <a:ea typeface="+mn-ea"/>
                        <a:cs typeface="Arial" panose="020B0604020202020204" pitchFamily="34" charset="0"/>
                      </a:endParaRPr>
                    </a:p>
                  </a:txBody>
                  <a:tcPr marL="40640" marR="4064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c>
                  <a:txBody>
                    <a:bodyPr/>
                    <a:lstStyle/>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1000" b="0" kern="1200" baseline="0" dirty="0" smtClean="0">
                          <a:solidFill>
                            <a:schemeClr val="tx1"/>
                          </a:solidFill>
                          <a:latin typeface="Arial" panose="020B0604020202020204" pitchFamily="34" charset="0"/>
                          <a:ea typeface="+mn-ea"/>
                          <a:cs typeface="Arial" panose="020B0604020202020204" pitchFamily="34" charset="0"/>
                        </a:rPr>
                        <a:t>SHUSA Capital Committee (4pm – 5:30pm) ET</a:t>
                      </a:r>
                    </a:p>
                  </a:txBody>
                  <a:tcPr marL="40640" marR="4064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c>
                  <a:txBody>
                    <a:bodyPr/>
                    <a:lstStyle/>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endParaRPr lang="en-US" sz="1000" b="0" kern="1200" baseline="0" dirty="0" smtClean="0">
                        <a:solidFill>
                          <a:schemeClr val="tx1"/>
                        </a:solidFill>
                        <a:latin typeface="Arial" panose="020B0604020202020204" pitchFamily="34" charset="0"/>
                        <a:ea typeface="+mn-ea"/>
                        <a:cs typeface="Arial" panose="020B0604020202020204" pitchFamily="34" charset="0"/>
                      </a:endParaRPr>
                    </a:p>
                  </a:txBody>
                  <a:tcPr marL="40640" marR="4064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c>
                  <a:txBody>
                    <a:bodyPr/>
                    <a:lstStyle/>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1000" b="0" kern="1200" baseline="0" dirty="0" smtClean="0">
                          <a:solidFill>
                            <a:schemeClr val="tx1"/>
                          </a:solidFill>
                          <a:latin typeface="Arial" panose="020B0604020202020204" pitchFamily="34" charset="0"/>
                          <a:ea typeface="+mn-ea"/>
                          <a:cs typeface="Arial" panose="020B0604020202020204" pitchFamily="34" charset="0"/>
                        </a:rPr>
                        <a:t>SBNA ALCO</a:t>
                      </a:r>
                    </a:p>
                  </a:txBody>
                  <a:tcPr marL="40640" marR="4064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r>
              <a:tr h="1188720">
                <a:tc>
                  <a:txBody>
                    <a:bodyPr/>
                    <a:lstStyle/>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endParaRPr lang="en-US" sz="1000" b="0" kern="1200" baseline="0" noProof="0" dirty="0" smtClean="0">
                        <a:solidFill>
                          <a:schemeClr val="tx1"/>
                        </a:solidFill>
                        <a:latin typeface="Arial" panose="020B0604020202020204" pitchFamily="34" charset="0"/>
                        <a:ea typeface="+mn-ea"/>
                        <a:cs typeface="Arial" panose="020B0604020202020204" pitchFamily="34" charset="0"/>
                      </a:endParaRPr>
                    </a:p>
                  </a:txBody>
                  <a:tcPr marL="40640" marR="4064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c>
                  <a:txBody>
                    <a:bodyPr/>
                    <a:lstStyle/>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endParaRPr lang="en-US" sz="1000" b="0" kern="1200" baseline="0" dirty="0">
                        <a:solidFill>
                          <a:schemeClr val="tx1"/>
                        </a:solidFill>
                        <a:latin typeface="Arial" panose="020B0604020202020204" pitchFamily="34" charset="0"/>
                        <a:ea typeface="+mn-ea"/>
                        <a:cs typeface="Arial" panose="020B0604020202020204" pitchFamily="34" charset="0"/>
                      </a:endParaRPr>
                    </a:p>
                  </a:txBody>
                  <a:tcPr marL="40640" marR="4064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c>
                  <a:txBody>
                    <a:bodyPr/>
                    <a:lstStyle/>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1000" b="0" kern="1200" baseline="0" dirty="0" smtClean="0">
                          <a:solidFill>
                            <a:schemeClr val="tx1"/>
                          </a:solidFill>
                          <a:latin typeface="Arial" panose="020B0604020202020204" pitchFamily="34" charset="0"/>
                          <a:ea typeface="+mn-ea"/>
                          <a:cs typeface="Arial" panose="020B0604020202020204" pitchFamily="34" charset="0"/>
                        </a:rPr>
                        <a:t>SHUSA Capital Committee (11am – 12pm) ET</a:t>
                      </a:r>
                    </a:p>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endParaRPr lang="en-US" sz="1000" b="0" kern="1200" baseline="0" dirty="0" smtClean="0">
                        <a:solidFill>
                          <a:schemeClr val="tx1"/>
                        </a:solidFill>
                        <a:latin typeface="Arial" panose="020B0604020202020204" pitchFamily="34" charset="0"/>
                        <a:ea typeface="+mn-ea"/>
                        <a:cs typeface="Arial" panose="020B0604020202020204" pitchFamily="34" charset="0"/>
                      </a:endParaRPr>
                    </a:p>
                  </a:txBody>
                  <a:tcPr marL="40640" marR="4064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c>
                  <a:txBody>
                    <a:bodyPr/>
                    <a:lstStyle/>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endParaRPr lang="en-US" sz="1000" b="0" kern="1200" baseline="0" dirty="0" smtClean="0">
                        <a:solidFill>
                          <a:schemeClr val="tx1"/>
                        </a:solidFill>
                        <a:latin typeface="Arial" panose="020B0604020202020204" pitchFamily="34" charset="0"/>
                        <a:ea typeface="+mn-ea"/>
                        <a:cs typeface="Arial" panose="020B0604020202020204" pitchFamily="34" charset="0"/>
                      </a:endParaRPr>
                    </a:p>
                  </a:txBody>
                  <a:tcPr marL="40640" marR="4064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c>
                  <a:txBody>
                    <a:bodyPr/>
                    <a:lstStyle/>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endParaRPr lang="en-US" sz="1000" b="0" kern="1200" baseline="0" dirty="0" smtClean="0">
                        <a:solidFill>
                          <a:schemeClr val="tx1"/>
                        </a:solidFill>
                        <a:latin typeface="Arial" panose="020B0604020202020204" pitchFamily="34" charset="0"/>
                        <a:ea typeface="+mn-ea"/>
                        <a:cs typeface="Arial" panose="020B0604020202020204" pitchFamily="34" charset="0"/>
                      </a:endParaRPr>
                    </a:p>
                  </a:txBody>
                  <a:tcPr marL="40640" marR="4064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r>
              <a:tr h="1188720">
                <a:tc>
                  <a:txBody>
                    <a:bodyPr/>
                    <a:lstStyle/>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endParaRPr lang="en-US" sz="1000" b="0" kern="1200" baseline="0" dirty="0" smtClean="0">
                        <a:solidFill>
                          <a:schemeClr val="tx1"/>
                        </a:solidFill>
                        <a:latin typeface="Arial" panose="020B0604020202020204" pitchFamily="34" charset="0"/>
                        <a:ea typeface="+mn-ea"/>
                        <a:cs typeface="Arial" panose="020B0604020202020204" pitchFamily="34" charset="0"/>
                      </a:endParaRPr>
                    </a:p>
                  </a:txBody>
                  <a:tcPr marL="40640" marR="4064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c>
                  <a:txBody>
                    <a:bodyPr/>
                    <a:lstStyle/>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1000" b="0" kern="1200" baseline="0" dirty="0" smtClean="0">
                          <a:solidFill>
                            <a:schemeClr val="tx1"/>
                          </a:solidFill>
                          <a:latin typeface="Arial" panose="020B0604020202020204" pitchFamily="34" charset="0"/>
                          <a:ea typeface="+mn-ea"/>
                          <a:cs typeface="Arial" panose="020B0604020202020204" pitchFamily="34" charset="0"/>
                        </a:rPr>
                        <a:t>SC ALCO                       (11am – 12pm) CT</a:t>
                      </a:r>
                    </a:p>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endParaRPr lang="en-US" sz="1000" b="0" kern="1200" baseline="0" dirty="0">
                        <a:solidFill>
                          <a:schemeClr val="tx1"/>
                        </a:solidFill>
                        <a:latin typeface="Arial" panose="020B0604020202020204" pitchFamily="34" charset="0"/>
                        <a:ea typeface="+mn-ea"/>
                        <a:cs typeface="Arial" panose="020B0604020202020204" pitchFamily="34" charset="0"/>
                      </a:endParaRPr>
                    </a:p>
                  </a:txBody>
                  <a:tcPr marL="40640" marR="4064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c>
                  <a:txBody>
                    <a:bodyPr/>
                    <a:lstStyle/>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1000" b="0" kern="1200" baseline="0" dirty="0" smtClean="0">
                          <a:solidFill>
                            <a:schemeClr val="tx1"/>
                          </a:solidFill>
                          <a:latin typeface="Arial" panose="020B0604020202020204" pitchFamily="34" charset="0"/>
                          <a:ea typeface="+mn-ea"/>
                          <a:cs typeface="Arial" panose="020B0604020202020204" pitchFamily="34" charset="0"/>
                        </a:rPr>
                        <a:t>SHUSA Capital Committee (11am – 12pm) ET</a:t>
                      </a:r>
                    </a:p>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endParaRPr lang="en-US" sz="1000" b="0" kern="1200" baseline="0" dirty="0">
                        <a:solidFill>
                          <a:schemeClr val="tx1"/>
                        </a:solidFill>
                        <a:latin typeface="Arial" panose="020B0604020202020204" pitchFamily="34" charset="0"/>
                        <a:ea typeface="+mn-ea"/>
                        <a:cs typeface="Arial" panose="020B0604020202020204" pitchFamily="34" charset="0"/>
                      </a:endParaRPr>
                    </a:p>
                  </a:txBody>
                  <a:tcPr marL="40640" marR="4064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c>
                  <a:txBody>
                    <a:bodyPr/>
                    <a:lstStyle/>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endParaRPr lang="en-US" sz="1000" b="0" kern="1200" baseline="0" dirty="0" smtClean="0">
                        <a:solidFill>
                          <a:schemeClr val="tx1"/>
                        </a:solidFill>
                        <a:latin typeface="Arial" panose="020B0604020202020204" pitchFamily="34" charset="0"/>
                        <a:ea typeface="+mn-ea"/>
                        <a:cs typeface="Arial" panose="020B0604020202020204" pitchFamily="34" charset="0"/>
                      </a:endParaRPr>
                    </a:p>
                  </a:txBody>
                  <a:tcPr marL="40640" marR="4064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c>
                  <a:txBody>
                    <a:bodyPr/>
                    <a:lstStyle/>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1000" b="0" kern="1200" baseline="0" noProof="0" dirty="0" smtClean="0">
                          <a:solidFill>
                            <a:schemeClr val="tx1"/>
                          </a:solidFill>
                          <a:latin typeface="Arial" panose="020B0604020202020204" pitchFamily="34" charset="0"/>
                          <a:ea typeface="+mn-ea"/>
                          <a:cs typeface="Arial" panose="020B0604020202020204" pitchFamily="34" charset="0"/>
                        </a:rPr>
                        <a:t>SC Capital Committee</a:t>
                      </a:r>
                    </a:p>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1000" b="0" kern="1200" baseline="0" noProof="0" dirty="0" smtClean="0">
                          <a:solidFill>
                            <a:schemeClr val="tx1"/>
                          </a:solidFill>
                          <a:latin typeface="Arial" panose="020B0604020202020204" pitchFamily="34" charset="0"/>
                          <a:ea typeface="+mn-ea"/>
                          <a:cs typeface="Arial" panose="020B0604020202020204" pitchFamily="34" charset="0"/>
                        </a:rPr>
                        <a:t>SHUSA Board Meeting (9am – 11am) ET</a:t>
                      </a:r>
                    </a:p>
                  </a:txBody>
                  <a:tcPr marL="40640" marR="4064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r>
              <a:tr h="1188720">
                <a:tc>
                  <a:txBody>
                    <a:bodyPr/>
                    <a:lstStyle/>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endParaRPr lang="en-US" sz="1000" b="0" kern="1200" baseline="0" dirty="0" smtClean="0">
                        <a:solidFill>
                          <a:schemeClr val="tx1"/>
                        </a:solidFill>
                        <a:latin typeface="Arial" panose="020B0604020202020204" pitchFamily="34" charset="0"/>
                        <a:ea typeface="+mn-ea"/>
                        <a:cs typeface="Arial" panose="020B0604020202020204" pitchFamily="34" charset="0"/>
                      </a:endParaRPr>
                    </a:p>
                  </a:txBody>
                  <a:tcPr marL="40640" marR="4064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c>
                  <a:txBody>
                    <a:bodyPr/>
                    <a:lstStyle/>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endParaRPr lang="en-US" sz="1000" b="0" kern="1200" baseline="0" dirty="0">
                        <a:solidFill>
                          <a:schemeClr val="tx1"/>
                        </a:solidFill>
                        <a:latin typeface="Arial" panose="020B0604020202020204" pitchFamily="34" charset="0"/>
                        <a:ea typeface="+mn-ea"/>
                        <a:cs typeface="Arial" panose="020B0604020202020204" pitchFamily="34" charset="0"/>
                      </a:endParaRPr>
                    </a:p>
                  </a:txBody>
                  <a:tcPr marL="40640" marR="4064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c>
                  <a:txBody>
                    <a:bodyPr/>
                    <a:lstStyle/>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1000" b="0" kern="1200" baseline="0" dirty="0" smtClean="0">
                          <a:solidFill>
                            <a:schemeClr val="tx1"/>
                          </a:solidFill>
                          <a:latin typeface="Arial" panose="020B0604020202020204" pitchFamily="34" charset="0"/>
                          <a:ea typeface="+mn-ea"/>
                          <a:cs typeface="Arial" panose="020B0604020202020204" pitchFamily="34" charset="0"/>
                        </a:rPr>
                        <a:t>SHUSA Capital Committee (11am – 12pm) ET</a:t>
                      </a:r>
                    </a:p>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1000" b="0" kern="1200" baseline="0" dirty="0" smtClean="0">
                          <a:solidFill>
                            <a:schemeClr val="tx1"/>
                          </a:solidFill>
                          <a:latin typeface="Arial" panose="020B0604020202020204" pitchFamily="34" charset="0"/>
                          <a:ea typeface="+mn-ea"/>
                          <a:cs typeface="Arial" panose="020B0604020202020204" pitchFamily="34" charset="0"/>
                        </a:rPr>
                        <a:t>SHUSA Enterprise Risk Management Committee</a:t>
                      </a:r>
                      <a:endParaRPr lang="en-US" sz="1000" b="0" kern="1200" baseline="0" dirty="0">
                        <a:solidFill>
                          <a:schemeClr val="tx1"/>
                        </a:solidFill>
                        <a:latin typeface="Arial" panose="020B0604020202020204" pitchFamily="34" charset="0"/>
                        <a:ea typeface="+mn-ea"/>
                        <a:cs typeface="Arial" panose="020B0604020202020204" pitchFamily="34" charset="0"/>
                      </a:endParaRPr>
                    </a:p>
                  </a:txBody>
                  <a:tcPr marL="40640" marR="4064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c>
                  <a:txBody>
                    <a:bodyPr/>
                    <a:lstStyle/>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endParaRPr lang="en-US" sz="1000" b="0" kern="1200" baseline="0" dirty="0" smtClean="0">
                        <a:solidFill>
                          <a:schemeClr val="tx1"/>
                        </a:solidFill>
                        <a:latin typeface="Arial" panose="020B0604020202020204" pitchFamily="34" charset="0"/>
                        <a:ea typeface="+mn-ea"/>
                        <a:cs typeface="Arial" panose="020B0604020202020204" pitchFamily="34" charset="0"/>
                      </a:endParaRPr>
                    </a:p>
                  </a:txBody>
                  <a:tcPr marL="40640" marR="4064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c>
                  <a:txBody>
                    <a:bodyPr/>
                    <a:lstStyle/>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endParaRPr lang="en-US" sz="1000" b="0" kern="1200" baseline="0" noProof="0" dirty="0" smtClean="0">
                        <a:solidFill>
                          <a:srgbClr val="FF0000"/>
                        </a:solidFill>
                        <a:latin typeface="Arial" panose="020B0604020202020204" pitchFamily="34" charset="0"/>
                        <a:ea typeface="+mn-ea"/>
                        <a:cs typeface="Arial" panose="020B0604020202020204" pitchFamily="34" charset="0"/>
                      </a:endParaRPr>
                    </a:p>
                  </a:txBody>
                  <a:tcPr marL="40640" marR="4064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r>
            </a:tbl>
          </a:graphicData>
        </a:graphic>
      </p:graphicFrame>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51763797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7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 name="TextBox 7"/>
          <p:cNvSpPr txBox="1"/>
          <p:nvPr/>
        </p:nvSpPr>
        <p:spPr>
          <a:xfrm>
            <a:off x="253999" y="260364"/>
            <a:ext cx="8686799" cy="430887"/>
          </a:xfrm>
          <a:prstGeom prst="rect">
            <a:avLst/>
          </a:prstGeom>
          <a:noFill/>
        </p:spPr>
        <p:txBody>
          <a:bodyPr wrap="square" rtlCol="0">
            <a:spAutoFit/>
          </a:bodyPr>
          <a:lstStyle/>
          <a:p>
            <a:r>
              <a:rPr lang="en-US" sz="2200" b="1" dirty="0" smtClean="0">
                <a:solidFill>
                  <a:prstClr val="black"/>
                </a:solidFill>
                <a:latin typeface="Arial" panose="020B0604020202020204" pitchFamily="34" charset="0"/>
                <a:cs typeface="Arial" panose="020B0604020202020204" pitchFamily="34" charset="0"/>
              </a:rPr>
              <a:t>Feb. Calendar for all ALCO and Capital Committee Meetings</a:t>
            </a:r>
            <a:endParaRPr lang="en-US" sz="2200" b="1"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286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044685250"/>
              </p:ext>
            </p:extLst>
          </p:nvPr>
        </p:nvGraphicFramePr>
        <p:xfrm>
          <a:off x="221672" y="664290"/>
          <a:ext cx="8737600" cy="5278145"/>
        </p:xfrm>
        <a:graphic>
          <a:graphicData uri="http://schemas.openxmlformats.org/drawingml/2006/table">
            <a:tbl>
              <a:tblPr firstRow="1">
                <a:tableStyleId>{5C22544A-7EE6-4342-B048-85BDC9FD1C3A}</a:tableStyleId>
              </a:tblPr>
              <a:tblGrid>
                <a:gridCol w="1747520"/>
                <a:gridCol w="1747520"/>
                <a:gridCol w="1747520"/>
                <a:gridCol w="1747520"/>
                <a:gridCol w="1747520"/>
              </a:tblGrid>
              <a:tr h="349301">
                <a:tc>
                  <a:txBody>
                    <a:bodyPr/>
                    <a:lstStyle/>
                    <a:p>
                      <a:pPr algn="ctr"/>
                      <a:endParaRPr lang="en-US" sz="1400" dirty="0"/>
                    </a:p>
                  </a:txBody>
                  <a:tcPr marL="81280" marR="812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US" sz="1400" dirty="0"/>
                    </a:p>
                  </a:txBody>
                  <a:tcPr marL="81280" marR="812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US" sz="1400" dirty="0"/>
                    </a:p>
                  </a:txBody>
                  <a:tcPr marL="81280" marR="812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US" sz="1400" dirty="0"/>
                    </a:p>
                  </a:txBody>
                  <a:tcPr marL="81280" marR="812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US" sz="1400" dirty="0"/>
                    </a:p>
                  </a:txBody>
                  <a:tcPr marL="81280" marR="812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1033348">
                <a:tc>
                  <a:txBody>
                    <a:bodyPr/>
                    <a:lstStyle/>
                    <a:p>
                      <a:pPr marL="0" indent="0" algn="ctr" defTabSz="914400" rtl="0" eaLnBrk="1" latinLnBrk="0" hangingPunct="1">
                        <a:buClr>
                          <a:srgbClr val="FF0000"/>
                        </a:buClr>
                        <a:buFont typeface="Arial" panose="020B0604020202020204" pitchFamily="34" charset="0"/>
                        <a:buNone/>
                      </a:pPr>
                      <a:endParaRPr lang="en-US" sz="1000" b="1" kern="1200" dirty="0" smtClean="0">
                        <a:solidFill>
                          <a:srgbClr val="DDDDDD"/>
                        </a:solidFill>
                        <a:latin typeface="+mn-lt"/>
                        <a:ea typeface="+mn-ea"/>
                        <a:cs typeface="+mn-cs"/>
                      </a:endParaRPr>
                    </a:p>
                    <a:p>
                      <a:pPr marL="0" indent="0" algn="ctr" defTabSz="914400" rtl="0" eaLnBrk="1" latinLnBrk="0" hangingPunct="1">
                        <a:buClr>
                          <a:srgbClr val="FF0000"/>
                        </a:buClr>
                        <a:buFont typeface="Arial" panose="020B0604020202020204" pitchFamily="34" charset="0"/>
                        <a:buNone/>
                      </a:pPr>
                      <a:r>
                        <a:rPr lang="en-US" sz="4800" b="1" kern="1200" dirty="0" smtClean="0">
                          <a:solidFill>
                            <a:srgbClr val="DDDDDD"/>
                          </a:solidFill>
                          <a:latin typeface="+mn-lt"/>
                          <a:ea typeface="+mn-ea"/>
                          <a:cs typeface="+mn-cs"/>
                        </a:rPr>
                        <a:t>29</a:t>
                      </a:r>
                      <a:endParaRPr lang="en-US" sz="4800" b="1" kern="1200" dirty="0">
                        <a:solidFill>
                          <a:srgbClr val="DDDDDD"/>
                        </a:solidFill>
                        <a:latin typeface="+mn-lt"/>
                        <a:ea typeface="+mn-ea"/>
                        <a:cs typeface="+mn-cs"/>
                      </a:endParaRPr>
                    </a:p>
                  </a:txBody>
                  <a:tcPr marL="40640" marR="4064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indent="0" algn="ctr" defTabSz="914400" rtl="0" eaLnBrk="1" latinLnBrk="0" hangingPunct="1">
                        <a:buClr>
                          <a:srgbClr val="FF0000"/>
                        </a:buClr>
                        <a:buFont typeface="Arial" panose="020B0604020202020204" pitchFamily="34" charset="0"/>
                        <a:buNone/>
                      </a:pPr>
                      <a:endParaRPr lang="en-US" sz="1000" b="1" kern="1200" dirty="0" smtClean="0">
                        <a:solidFill>
                          <a:srgbClr val="DDDDDD"/>
                        </a:solidFill>
                        <a:latin typeface="+mn-lt"/>
                        <a:ea typeface="+mn-ea"/>
                        <a:cs typeface="+mn-cs"/>
                      </a:endParaRPr>
                    </a:p>
                    <a:p>
                      <a:pPr marL="0" indent="0" algn="ctr" defTabSz="914400" rtl="0" eaLnBrk="1" latinLnBrk="0" hangingPunct="1">
                        <a:buClr>
                          <a:srgbClr val="FF0000"/>
                        </a:buClr>
                        <a:buFont typeface="Arial" panose="020B0604020202020204" pitchFamily="34" charset="0"/>
                        <a:buNone/>
                      </a:pPr>
                      <a:r>
                        <a:rPr lang="en-US" sz="4800" b="1" kern="1200" dirty="0" smtClean="0">
                          <a:solidFill>
                            <a:srgbClr val="DDDDDD"/>
                          </a:solidFill>
                          <a:latin typeface="+mn-lt"/>
                          <a:ea typeface="+mn-ea"/>
                          <a:cs typeface="+mn-cs"/>
                        </a:rPr>
                        <a:t>1</a:t>
                      </a:r>
                      <a:endParaRPr lang="en-US" sz="4800" b="1" kern="1200" dirty="0">
                        <a:solidFill>
                          <a:srgbClr val="DDDDDD"/>
                        </a:solidFill>
                        <a:latin typeface="+mn-lt"/>
                        <a:ea typeface="+mn-ea"/>
                        <a:cs typeface="+mn-cs"/>
                      </a:endParaRPr>
                    </a:p>
                  </a:txBody>
                  <a:tcPr marL="40640" marR="4064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indent="0" algn="ctr" defTabSz="914400" rtl="0" eaLnBrk="1" latinLnBrk="0" hangingPunct="1">
                        <a:buClr>
                          <a:srgbClr val="FF0000"/>
                        </a:buClr>
                        <a:buFont typeface="Arial" panose="020B0604020202020204" pitchFamily="34" charset="0"/>
                        <a:buNone/>
                      </a:pPr>
                      <a:endParaRPr lang="en-US" sz="1000" b="1" kern="1200" dirty="0" smtClean="0">
                        <a:solidFill>
                          <a:srgbClr val="DDDDDD"/>
                        </a:solidFill>
                        <a:latin typeface="+mn-lt"/>
                        <a:ea typeface="+mn-ea"/>
                        <a:cs typeface="+mn-cs"/>
                      </a:endParaRPr>
                    </a:p>
                    <a:p>
                      <a:pPr marL="0" indent="0" algn="ctr" defTabSz="914400" rtl="0" eaLnBrk="1" latinLnBrk="0" hangingPunct="1">
                        <a:buClr>
                          <a:srgbClr val="FF0000"/>
                        </a:buClr>
                        <a:buFont typeface="Arial" panose="020B0604020202020204" pitchFamily="34" charset="0"/>
                        <a:buNone/>
                      </a:pPr>
                      <a:r>
                        <a:rPr lang="en-US" sz="4800" b="1" kern="1200" dirty="0" smtClean="0">
                          <a:solidFill>
                            <a:srgbClr val="DDDDDD"/>
                          </a:solidFill>
                          <a:latin typeface="+mn-lt"/>
                          <a:ea typeface="+mn-ea"/>
                          <a:cs typeface="+mn-cs"/>
                        </a:rPr>
                        <a:t>2</a:t>
                      </a:r>
                      <a:endParaRPr lang="en-US" sz="4800" b="1" kern="1200" dirty="0">
                        <a:solidFill>
                          <a:srgbClr val="DDDDDD"/>
                        </a:solidFill>
                        <a:latin typeface="+mn-lt"/>
                        <a:ea typeface="+mn-ea"/>
                        <a:cs typeface="+mn-cs"/>
                      </a:endParaRPr>
                    </a:p>
                  </a:txBody>
                  <a:tcPr marL="40640" marR="4064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indent="0" algn="ctr" defTabSz="914400" rtl="0" eaLnBrk="1" latinLnBrk="0" hangingPunct="1">
                        <a:buClr>
                          <a:srgbClr val="FF0000"/>
                        </a:buClr>
                        <a:buFont typeface="Arial" panose="020B0604020202020204" pitchFamily="34" charset="0"/>
                        <a:buNone/>
                      </a:pPr>
                      <a:endParaRPr lang="en-US" sz="1000" b="1" kern="1200" dirty="0" smtClean="0">
                        <a:solidFill>
                          <a:srgbClr val="DDDDDD"/>
                        </a:solidFill>
                        <a:latin typeface="+mn-lt"/>
                        <a:ea typeface="+mn-ea"/>
                        <a:cs typeface="+mn-cs"/>
                      </a:endParaRPr>
                    </a:p>
                    <a:p>
                      <a:pPr marL="0" indent="0" algn="ctr" defTabSz="914400" rtl="0" eaLnBrk="1" latinLnBrk="0" hangingPunct="1">
                        <a:buClr>
                          <a:srgbClr val="FF0000"/>
                        </a:buClr>
                        <a:buFont typeface="Arial" panose="020B0604020202020204" pitchFamily="34" charset="0"/>
                        <a:buNone/>
                      </a:pPr>
                      <a:r>
                        <a:rPr lang="en-US" sz="4800" b="1" kern="1200" dirty="0" smtClean="0">
                          <a:solidFill>
                            <a:srgbClr val="DDDDDD"/>
                          </a:solidFill>
                          <a:latin typeface="+mn-lt"/>
                          <a:ea typeface="+mn-ea"/>
                          <a:cs typeface="+mn-cs"/>
                        </a:rPr>
                        <a:t>3</a:t>
                      </a:r>
                      <a:endParaRPr lang="en-US" sz="4800" b="1" kern="1200" dirty="0">
                        <a:solidFill>
                          <a:srgbClr val="DDDDDD"/>
                        </a:solidFill>
                        <a:latin typeface="+mn-lt"/>
                        <a:ea typeface="+mn-ea"/>
                        <a:cs typeface="+mn-cs"/>
                      </a:endParaRPr>
                    </a:p>
                  </a:txBody>
                  <a:tcPr marL="40640" marR="4064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indent="0" algn="ctr" defTabSz="914400" rtl="0" eaLnBrk="1" latinLnBrk="0" hangingPunct="1">
                        <a:buClr>
                          <a:srgbClr val="FF0000"/>
                        </a:buClr>
                        <a:buFont typeface="Arial" panose="020B0604020202020204" pitchFamily="34" charset="0"/>
                        <a:buNone/>
                      </a:pPr>
                      <a:endParaRPr lang="en-US" sz="1000" b="1" kern="1200" dirty="0" smtClean="0">
                        <a:solidFill>
                          <a:srgbClr val="DDDDDD"/>
                        </a:solidFill>
                        <a:latin typeface="+mn-lt"/>
                        <a:ea typeface="+mn-ea"/>
                        <a:cs typeface="+mn-cs"/>
                      </a:endParaRPr>
                    </a:p>
                    <a:p>
                      <a:pPr marL="0" indent="0" algn="ctr" defTabSz="914400" rtl="0" eaLnBrk="1" latinLnBrk="0" hangingPunct="1">
                        <a:buClr>
                          <a:srgbClr val="FF0000"/>
                        </a:buClr>
                        <a:buFont typeface="Arial" panose="020B0604020202020204" pitchFamily="34" charset="0"/>
                        <a:buNone/>
                      </a:pPr>
                      <a:r>
                        <a:rPr lang="en-US" sz="4800" b="1" kern="1200" dirty="0" smtClean="0">
                          <a:solidFill>
                            <a:srgbClr val="DDDDDD"/>
                          </a:solidFill>
                          <a:latin typeface="+mn-lt"/>
                          <a:ea typeface="+mn-ea"/>
                          <a:cs typeface="+mn-cs"/>
                        </a:rPr>
                        <a:t>4</a:t>
                      </a:r>
                      <a:endParaRPr lang="en-US" sz="4800" b="1" kern="1200" dirty="0">
                        <a:solidFill>
                          <a:srgbClr val="DDDDDD"/>
                        </a:solidFill>
                        <a:latin typeface="+mn-lt"/>
                        <a:ea typeface="+mn-ea"/>
                        <a:cs typeface="+mn-cs"/>
                      </a:endParaRPr>
                    </a:p>
                  </a:txBody>
                  <a:tcPr marL="40640" marR="4064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1033348">
                <a:tc>
                  <a:txBody>
                    <a:bodyPr/>
                    <a:lstStyle/>
                    <a:p>
                      <a:pPr marL="0" indent="0" algn="ctr" defTabSz="914400" rtl="0" eaLnBrk="1" latinLnBrk="0" hangingPunct="1">
                        <a:buClr>
                          <a:srgbClr val="FF0000"/>
                        </a:buClr>
                        <a:buFont typeface="Arial" panose="020B0604020202020204" pitchFamily="34" charset="0"/>
                        <a:buNone/>
                      </a:pPr>
                      <a:endParaRPr lang="en-US" sz="1000" b="1" kern="1200" dirty="0" smtClean="0">
                        <a:solidFill>
                          <a:srgbClr val="DDDDDD"/>
                        </a:solidFill>
                        <a:latin typeface="+mn-lt"/>
                        <a:ea typeface="+mn-ea"/>
                        <a:cs typeface="+mn-cs"/>
                      </a:endParaRPr>
                    </a:p>
                    <a:p>
                      <a:pPr marL="0" indent="0" algn="ctr" defTabSz="914400" rtl="0" eaLnBrk="1" latinLnBrk="0" hangingPunct="1">
                        <a:buClr>
                          <a:srgbClr val="FF0000"/>
                        </a:buClr>
                        <a:buFont typeface="Arial" panose="020B0604020202020204" pitchFamily="34" charset="0"/>
                        <a:buNone/>
                      </a:pPr>
                      <a:r>
                        <a:rPr lang="en-US" sz="4800" b="1" kern="1200" dirty="0" smtClean="0">
                          <a:solidFill>
                            <a:srgbClr val="DDDDDD"/>
                          </a:solidFill>
                          <a:latin typeface="+mn-lt"/>
                          <a:ea typeface="+mn-ea"/>
                          <a:cs typeface="+mn-cs"/>
                        </a:rPr>
                        <a:t>7</a:t>
                      </a:r>
                      <a:endParaRPr lang="en-US" sz="4800" b="1" kern="1200" dirty="0">
                        <a:solidFill>
                          <a:srgbClr val="DDDDDD"/>
                        </a:solidFill>
                        <a:latin typeface="+mn-lt"/>
                        <a:ea typeface="+mn-ea"/>
                        <a:cs typeface="+mn-cs"/>
                      </a:endParaRPr>
                    </a:p>
                  </a:txBody>
                  <a:tcPr marL="40640" marR="4064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indent="0" algn="ctr" defTabSz="914400" rtl="0" eaLnBrk="1" latinLnBrk="0" hangingPunct="1">
                        <a:buClr>
                          <a:srgbClr val="FF0000"/>
                        </a:buClr>
                        <a:buFont typeface="Arial" panose="020B0604020202020204" pitchFamily="34" charset="0"/>
                        <a:buNone/>
                      </a:pPr>
                      <a:endParaRPr lang="en-US" sz="1000" b="1" kern="1200" dirty="0" smtClean="0">
                        <a:solidFill>
                          <a:srgbClr val="DDDDDD"/>
                        </a:solidFill>
                        <a:latin typeface="+mn-lt"/>
                        <a:ea typeface="+mn-ea"/>
                        <a:cs typeface="+mn-cs"/>
                      </a:endParaRPr>
                    </a:p>
                    <a:p>
                      <a:pPr marL="0" indent="0" algn="ctr" defTabSz="914400" rtl="0" eaLnBrk="1" latinLnBrk="0" hangingPunct="1">
                        <a:buClr>
                          <a:srgbClr val="FF0000"/>
                        </a:buClr>
                        <a:buFont typeface="Arial" panose="020B0604020202020204" pitchFamily="34" charset="0"/>
                        <a:buNone/>
                      </a:pPr>
                      <a:r>
                        <a:rPr lang="en-US" sz="4800" b="1" kern="1200" dirty="0" smtClean="0">
                          <a:solidFill>
                            <a:srgbClr val="DDDDDD"/>
                          </a:solidFill>
                          <a:latin typeface="+mn-lt"/>
                          <a:ea typeface="+mn-ea"/>
                          <a:cs typeface="+mn-cs"/>
                        </a:rPr>
                        <a:t>8</a:t>
                      </a:r>
                      <a:endParaRPr lang="en-US" sz="4800" b="1" kern="1200" dirty="0">
                        <a:solidFill>
                          <a:srgbClr val="DDDDDD"/>
                        </a:solidFill>
                        <a:latin typeface="+mn-lt"/>
                        <a:ea typeface="+mn-ea"/>
                        <a:cs typeface="+mn-cs"/>
                      </a:endParaRPr>
                    </a:p>
                  </a:txBody>
                  <a:tcPr marL="40640" marR="4064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indent="0" algn="ctr" defTabSz="914400" rtl="0" eaLnBrk="1" latinLnBrk="0" hangingPunct="1">
                        <a:buClr>
                          <a:srgbClr val="FF0000"/>
                        </a:buClr>
                        <a:buFont typeface="Arial" panose="020B0604020202020204" pitchFamily="34" charset="0"/>
                        <a:buNone/>
                      </a:pPr>
                      <a:endParaRPr lang="en-US" sz="1000" b="1" kern="1200" dirty="0" smtClean="0">
                        <a:solidFill>
                          <a:srgbClr val="DDDDDD"/>
                        </a:solidFill>
                        <a:latin typeface="+mn-lt"/>
                        <a:ea typeface="+mn-ea"/>
                        <a:cs typeface="+mn-cs"/>
                      </a:endParaRPr>
                    </a:p>
                    <a:p>
                      <a:pPr marL="0" indent="0" algn="ctr" defTabSz="914400" rtl="0" eaLnBrk="1" latinLnBrk="0" hangingPunct="1">
                        <a:buClr>
                          <a:srgbClr val="FF0000"/>
                        </a:buClr>
                        <a:buFont typeface="Arial" panose="020B0604020202020204" pitchFamily="34" charset="0"/>
                        <a:buNone/>
                      </a:pPr>
                      <a:r>
                        <a:rPr lang="en-US" sz="4800" b="1" kern="1200" dirty="0" smtClean="0">
                          <a:solidFill>
                            <a:srgbClr val="DDDDDD"/>
                          </a:solidFill>
                          <a:latin typeface="+mn-lt"/>
                          <a:ea typeface="+mn-ea"/>
                          <a:cs typeface="+mn-cs"/>
                        </a:rPr>
                        <a:t>9</a:t>
                      </a:r>
                      <a:endParaRPr lang="en-US" sz="4800" b="1" kern="1200" dirty="0">
                        <a:solidFill>
                          <a:srgbClr val="DDDDDD"/>
                        </a:solidFill>
                        <a:latin typeface="+mn-lt"/>
                        <a:ea typeface="+mn-ea"/>
                        <a:cs typeface="+mn-cs"/>
                      </a:endParaRPr>
                    </a:p>
                  </a:txBody>
                  <a:tcPr marL="40640" marR="4064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indent="0" algn="ctr" defTabSz="914400" rtl="0" eaLnBrk="1" latinLnBrk="0" hangingPunct="1">
                        <a:buClr>
                          <a:srgbClr val="FF0000"/>
                        </a:buClr>
                        <a:buFont typeface="Arial" panose="020B0604020202020204" pitchFamily="34" charset="0"/>
                        <a:buNone/>
                      </a:pPr>
                      <a:endParaRPr lang="en-US" sz="1000" b="1" kern="1200" dirty="0" smtClean="0">
                        <a:solidFill>
                          <a:srgbClr val="DDDDDD"/>
                        </a:solidFill>
                        <a:latin typeface="+mn-lt"/>
                        <a:ea typeface="+mn-ea"/>
                        <a:cs typeface="+mn-cs"/>
                      </a:endParaRPr>
                    </a:p>
                    <a:p>
                      <a:pPr marL="0" indent="0" algn="ctr" defTabSz="914400" rtl="0" eaLnBrk="1" latinLnBrk="0" hangingPunct="1">
                        <a:buClr>
                          <a:srgbClr val="FF0000"/>
                        </a:buClr>
                        <a:buFont typeface="Arial" panose="020B0604020202020204" pitchFamily="34" charset="0"/>
                        <a:buNone/>
                      </a:pPr>
                      <a:r>
                        <a:rPr lang="en-US" sz="4800" b="1" kern="1200" dirty="0" smtClean="0">
                          <a:solidFill>
                            <a:srgbClr val="DDDDDD"/>
                          </a:solidFill>
                          <a:latin typeface="+mn-lt"/>
                          <a:ea typeface="+mn-ea"/>
                          <a:cs typeface="+mn-cs"/>
                        </a:rPr>
                        <a:t>10</a:t>
                      </a:r>
                      <a:endParaRPr lang="en-US" sz="4800" b="1" kern="1200" dirty="0">
                        <a:solidFill>
                          <a:srgbClr val="DDDDDD"/>
                        </a:solidFill>
                        <a:latin typeface="+mn-lt"/>
                        <a:ea typeface="+mn-ea"/>
                        <a:cs typeface="+mn-cs"/>
                      </a:endParaRPr>
                    </a:p>
                  </a:txBody>
                  <a:tcPr marL="40640" marR="4064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indent="0" algn="ctr" defTabSz="914400" rtl="0" eaLnBrk="1" latinLnBrk="0" hangingPunct="1">
                        <a:buClr>
                          <a:srgbClr val="FF0000"/>
                        </a:buClr>
                        <a:buFont typeface="Arial" panose="020B0604020202020204" pitchFamily="34" charset="0"/>
                        <a:buNone/>
                      </a:pPr>
                      <a:endParaRPr lang="en-US" sz="1000" b="1" kern="1200" dirty="0" smtClean="0">
                        <a:solidFill>
                          <a:srgbClr val="DDDDDD"/>
                        </a:solidFill>
                        <a:latin typeface="+mn-lt"/>
                        <a:ea typeface="+mn-ea"/>
                        <a:cs typeface="+mn-cs"/>
                      </a:endParaRPr>
                    </a:p>
                    <a:p>
                      <a:pPr marL="0" indent="0" algn="ctr" defTabSz="914400" rtl="0" eaLnBrk="1" latinLnBrk="0" hangingPunct="1">
                        <a:buClr>
                          <a:srgbClr val="FF0000"/>
                        </a:buClr>
                        <a:buFont typeface="Arial" panose="020B0604020202020204" pitchFamily="34" charset="0"/>
                        <a:buNone/>
                      </a:pPr>
                      <a:r>
                        <a:rPr lang="en-US" sz="4800" b="1" kern="1200" dirty="0" smtClean="0">
                          <a:solidFill>
                            <a:srgbClr val="DDDDDD"/>
                          </a:solidFill>
                          <a:latin typeface="+mn-lt"/>
                          <a:ea typeface="+mn-ea"/>
                          <a:cs typeface="+mn-cs"/>
                        </a:rPr>
                        <a:t>11</a:t>
                      </a:r>
                      <a:endParaRPr lang="en-US" sz="4800" b="1" kern="1200" dirty="0">
                        <a:solidFill>
                          <a:srgbClr val="DDDDDD"/>
                        </a:solidFill>
                        <a:latin typeface="+mn-lt"/>
                        <a:ea typeface="+mn-ea"/>
                        <a:cs typeface="+mn-cs"/>
                      </a:endParaRPr>
                    </a:p>
                  </a:txBody>
                  <a:tcPr marL="40640" marR="4064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1033348">
                <a:tc>
                  <a:txBody>
                    <a:bodyPr/>
                    <a:lstStyle/>
                    <a:p>
                      <a:pPr marL="0" indent="0" algn="ctr" defTabSz="914400" rtl="0" eaLnBrk="1" latinLnBrk="0" hangingPunct="1">
                        <a:buClr>
                          <a:srgbClr val="FF0000"/>
                        </a:buClr>
                        <a:buFont typeface="Arial" panose="020B0604020202020204" pitchFamily="34" charset="0"/>
                        <a:buNone/>
                      </a:pPr>
                      <a:endParaRPr lang="en-US" sz="1000" b="1" kern="1200" dirty="0" smtClean="0">
                        <a:solidFill>
                          <a:srgbClr val="DDDDDD"/>
                        </a:solidFill>
                        <a:latin typeface="+mn-lt"/>
                        <a:ea typeface="+mn-ea"/>
                        <a:cs typeface="+mn-cs"/>
                      </a:endParaRPr>
                    </a:p>
                    <a:p>
                      <a:pPr marL="0" indent="0" algn="ctr" defTabSz="914400" rtl="0" eaLnBrk="1" latinLnBrk="0" hangingPunct="1">
                        <a:buClr>
                          <a:srgbClr val="FF0000"/>
                        </a:buClr>
                        <a:buFont typeface="Arial" panose="020B0604020202020204" pitchFamily="34" charset="0"/>
                        <a:buNone/>
                      </a:pPr>
                      <a:r>
                        <a:rPr lang="en-US" sz="4800" b="1" kern="1200" dirty="0" smtClean="0">
                          <a:solidFill>
                            <a:srgbClr val="DDDDDD"/>
                          </a:solidFill>
                          <a:latin typeface="+mn-lt"/>
                          <a:ea typeface="+mn-ea"/>
                          <a:cs typeface="+mn-cs"/>
                        </a:rPr>
                        <a:t>14</a:t>
                      </a:r>
                      <a:endParaRPr lang="en-US" sz="4800" b="1" kern="1200" dirty="0">
                        <a:solidFill>
                          <a:srgbClr val="DDDDDD"/>
                        </a:solidFill>
                        <a:latin typeface="+mn-lt"/>
                        <a:ea typeface="+mn-ea"/>
                        <a:cs typeface="+mn-cs"/>
                      </a:endParaRPr>
                    </a:p>
                  </a:txBody>
                  <a:tcPr marL="40640" marR="4064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indent="0" algn="ctr" defTabSz="914400" rtl="0" eaLnBrk="1" latinLnBrk="0" hangingPunct="1">
                        <a:buClr>
                          <a:srgbClr val="FF0000"/>
                        </a:buClr>
                        <a:buFont typeface="Arial" panose="020B0604020202020204" pitchFamily="34" charset="0"/>
                        <a:buNone/>
                      </a:pPr>
                      <a:endParaRPr lang="en-US" sz="1000" b="1" kern="1200" dirty="0" smtClean="0">
                        <a:solidFill>
                          <a:srgbClr val="DDDDDD"/>
                        </a:solidFill>
                        <a:latin typeface="+mn-lt"/>
                        <a:ea typeface="+mn-ea"/>
                        <a:cs typeface="+mn-cs"/>
                      </a:endParaRPr>
                    </a:p>
                    <a:p>
                      <a:pPr marL="0" indent="0" algn="ctr" defTabSz="914400" rtl="0" eaLnBrk="1" latinLnBrk="0" hangingPunct="1">
                        <a:buClr>
                          <a:srgbClr val="FF0000"/>
                        </a:buClr>
                        <a:buFont typeface="Arial" panose="020B0604020202020204" pitchFamily="34" charset="0"/>
                        <a:buNone/>
                      </a:pPr>
                      <a:r>
                        <a:rPr lang="en-US" sz="4800" b="1" kern="1200" dirty="0" smtClean="0">
                          <a:solidFill>
                            <a:srgbClr val="DDDDDD"/>
                          </a:solidFill>
                          <a:latin typeface="+mn-lt"/>
                          <a:ea typeface="+mn-ea"/>
                          <a:cs typeface="+mn-cs"/>
                        </a:rPr>
                        <a:t>15</a:t>
                      </a:r>
                      <a:endParaRPr lang="en-US" sz="4800" b="1" kern="1200" dirty="0">
                        <a:solidFill>
                          <a:srgbClr val="DDDDDD"/>
                        </a:solidFill>
                        <a:latin typeface="+mn-lt"/>
                        <a:ea typeface="+mn-ea"/>
                        <a:cs typeface="+mn-cs"/>
                      </a:endParaRPr>
                    </a:p>
                  </a:txBody>
                  <a:tcPr marL="40640" marR="4064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indent="0" algn="ctr" defTabSz="914400" rtl="0" eaLnBrk="1" latinLnBrk="0" hangingPunct="1">
                        <a:buClr>
                          <a:srgbClr val="FF0000"/>
                        </a:buClr>
                        <a:buFont typeface="Arial" panose="020B0604020202020204" pitchFamily="34" charset="0"/>
                        <a:buNone/>
                      </a:pPr>
                      <a:endParaRPr lang="en-US" sz="1000" b="1" kern="1200" dirty="0" smtClean="0">
                        <a:solidFill>
                          <a:srgbClr val="DDDDDD"/>
                        </a:solidFill>
                        <a:latin typeface="+mn-lt"/>
                        <a:ea typeface="+mn-ea"/>
                        <a:cs typeface="+mn-cs"/>
                      </a:endParaRPr>
                    </a:p>
                    <a:p>
                      <a:pPr marL="0" indent="0" algn="ctr" defTabSz="914400" rtl="0" eaLnBrk="1" latinLnBrk="0" hangingPunct="1">
                        <a:buClr>
                          <a:srgbClr val="FF0000"/>
                        </a:buClr>
                        <a:buFont typeface="Arial" panose="020B0604020202020204" pitchFamily="34" charset="0"/>
                        <a:buNone/>
                      </a:pPr>
                      <a:r>
                        <a:rPr lang="en-US" sz="4800" b="1" kern="1200" dirty="0" smtClean="0">
                          <a:solidFill>
                            <a:srgbClr val="DDDDDD"/>
                          </a:solidFill>
                          <a:latin typeface="+mn-lt"/>
                          <a:ea typeface="+mn-ea"/>
                          <a:cs typeface="+mn-cs"/>
                        </a:rPr>
                        <a:t>16</a:t>
                      </a:r>
                      <a:endParaRPr lang="en-US" sz="4800" b="1" kern="1200" dirty="0">
                        <a:solidFill>
                          <a:srgbClr val="DDDDDD"/>
                        </a:solidFill>
                        <a:latin typeface="+mn-lt"/>
                        <a:ea typeface="+mn-ea"/>
                        <a:cs typeface="+mn-cs"/>
                      </a:endParaRPr>
                    </a:p>
                  </a:txBody>
                  <a:tcPr marL="40640" marR="4064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indent="0" algn="ctr" defTabSz="914400" rtl="0" eaLnBrk="1" latinLnBrk="0" hangingPunct="1">
                        <a:buClr>
                          <a:srgbClr val="FF0000"/>
                        </a:buClr>
                        <a:buFont typeface="Arial" panose="020B0604020202020204" pitchFamily="34" charset="0"/>
                        <a:buNone/>
                      </a:pPr>
                      <a:endParaRPr lang="en-US" sz="1000" b="1" kern="1200" dirty="0" smtClean="0">
                        <a:solidFill>
                          <a:srgbClr val="DDDDDD"/>
                        </a:solidFill>
                        <a:latin typeface="+mn-lt"/>
                        <a:ea typeface="+mn-ea"/>
                        <a:cs typeface="+mn-cs"/>
                      </a:endParaRPr>
                    </a:p>
                    <a:p>
                      <a:pPr marL="0" indent="0" algn="ctr" defTabSz="914400" rtl="0" eaLnBrk="1" latinLnBrk="0" hangingPunct="1">
                        <a:buClr>
                          <a:srgbClr val="FF0000"/>
                        </a:buClr>
                        <a:buFont typeface="Arial" panose="020B0604020202020204" pitchFamily="34" charset="0"/>
                        <a:buNone/>
                      </a:pPr>
                      <a:r>
                        <a:rPr lang="en-US" sz="4800" b="1" kern="1200" dirty="0" smtClean="0">
                          <a:solidFill>
                            <a:srgbClr val="DDDDDD"/>
                          </a:solidFill>
                          <a:latin typeface="+mn-lt"/>
                          <a:ea typeface="+mn-ea"/>
                          <a:cs typeface="+mn-cs"/>
                        </a:rPr>
                        <a:t>17</a:t>
                      </a:r>
                      <a:endParaRPr lang="en-US" sz="4800" b="1" kern="1200" dirty="0">
                        <a:solidFill>
                          <a:srgbClr val="DDDDDD"/>
                        </a:solidFill>
                        <a:latin typeface="+mn-lt"/>
                        <a:ea typeface="+mn-ea"/>
                        <a:cs typeface="+mn-cs"/>
                      </a:endParaRPr>
                    </a:p>
                  </a:txBody>
                  <a:tcPr marL="40640" marR="4064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indent="0" algn="ctr" defTabSz="914400" rtl="0" eaLnBrk="1" latinLnBrk="0" hangingPunct="1">
                        <a:buClr>
                          <a:srgbClr val="FF0000"/>
                        </a:buClr>
                        <a:buFont typeface="Arial" panose="020B0604020202020204" pitchFamily="34" charset="0"/>
                        <a:buNone/>
                      </a:pPr>
                      <a:endParaRPr lang="en-US" sz="1000" b="1" kern="1200" dirty="0" smtClean="0">
                        <a:solidFill>
                          <a:srgbClr val="DDDDDD"/>
                        </a:solidFill>
                        <a:latin typeface="+mn-lt"/>
                        <a:ea typeface="+mn-ea"/>
                        <a:cs typeface="+mn-cs"/>
                      </a:endParaRPr>
                    </a:p>
                    <a:p>
                      <a:pPr marL="0" indent="0" algn="ctr" defTabSz="914400" rtl="0" eaLnBrk="1" latinLnBrk="0" hangingPunct="1">
                        <a:buClr>
                          <a:srgbClr val="FF0000"/>
                        </a:buClr>
                        <a:buFont typeface="Arial" panose="020B0604020202020204" pitchFamily="34" charset="0"/>
                        <a:buNone/>
                      </a:pPr>
                      <a:r>
                        <a:rPr lang="en-US" sz="4800" b="1" kern="1200" dirty="0" smtClean="0">
                          <a:solidFill>
                            <a:srgbClr val="DDDDDD"/>
                          </a:solidFill>
                          <a:latin typeface="+mn-lt"/>
                          <a:ea typeface="+mn-ea"/>
                          <a:cs typeface="+mn-cs"/>
                        </a:rPr>
                        <a:t>18</a:t>
                      </a:r>
                      <a:endParaRPr lang="en-US" sz="4800" b="1" kern="1200" dirty="0">
                        <a:solidFill>
                          <a:srgbClr val="DDDDDD"/>
                        </a:solidFill>
                        <a:latin typeface="+mn-lt"/>
                        <a:ea typeface="+mn-ea"/>
                        <a:cs typeface="+mn-cs"/>
                      </a:endParaRPr>
                    </a:p>
                  </a:txBody>
                  <a:tcPr marL="40640" marR="4064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1539025">
                <a:tc>
                  <a:txBody>
                    <a:bodyPr/>
                    <a:lstStyle/>
                    <a:p>
                      <a:pPr marL="0" indent="0" algn="ctr" defTabSz="914400" rtl="0" eaLnBrk="1" latinLnBrk="0" hangingPunct="1">
                        <a:buClr>
                          <a:srgbClr val="FF0000"/>
                        </a:buClr>
                        <a:buFont typeface="Arial" panose="020B0604020202020204" pitchFamily="34" charset="0"/>
                        <a:buNone/>
                      </a:pPr>
                      <a:endParaRPr lang="en-US" sz="1200" b="1" kern="1200" dirty="0" smtClean="0">
                        <a:solidFill>
                          <a:srgbClr val="DDDDDD"/>
                        </a:solidFill>
                        <a:latin typeface="+mn-lt"/>
                        <a:ea typeface="+mn-ea"/>
                        <a:cs typeface="+mn-cs"/>
                      </a:endParaRPr>
                    </a:p>
                    <a:p>
                      <a:pPr marL="0" indent="0" algn="ctr" defTabSz="914400" rtl="0" eaLnBrk="1" latinLnBrk="0" hangingPunct="1">
                        <a:buClr>
                          <a:srgbClr val="FF0000"/>
                        </a:buClr>
                        <a:buFont typeface="Arial" panose="020B0604020202020204" pitchFamily="34" charset="0"/>
                        <a:buNone/>
                      </a:pPr>
                      <a:r>
                        <a:rPr lang="en-US" sz="4800" b="1" kern="1200" dirty="0" smtClean="0">
                          <a:solidFill>
                            <a:srgbClr val="DDDDDD"/>
                          </a:solidFill>
                          <a:latin typeface="+mn-lt"/>
                          <a:ea typeface="+mn-ea"/>
                          <a:cs typeface="+mn-cs"/>
                        </a:rPr>
                        <a:t>21</a:t>
                      </a:r>
                    </a:p>
                    <a:p>
                      <a:pPr marL="0" indent="0" algn="ctr" defTabSz="914400" rtl="0" eaLnBrk="1" latinLnBrk="0" hangingPunct="1">
                        <a:buClr>
                          <a:srgbClr val="FF0000"/>
                        </a:buClr>
                        <a:buFont typeface="Arial" panose="020B0604020202020204" pitchFamily="34" charset="0"/>
                        <a:buNone/>
                      </a:pPr>
                      <a:endParaRPr lang="en-US" sz="1200" b="1" kern="1200" dirty="0" smtClean="0">
                        <a:solidFill>
                          <a:srgbClr val="DDDDDD"/>
                        </a:solidFill>
                        <a:latin typeface="+mn-lt"/>
                        <a:ea typeface="+mn-ea"/>
                        <a:cs typeface="+mn-cs"/>
                      </a:endParaRPr>
                    </a:p>
                    <a:p>
                      <a:pPr marL="0" indent="0" algn="ctr" defTabSz="914400" rtl="0" eaLnBrk="1" latinLnBrk="0" hangingPunct="1">
                        <a:buClr>
                          <a:srgbClr val="FF0000"/>
                        </a:buClr>
                        <a:buFont typeface="Arial" panose="020B0604020202020204" pitchFamily="34" charset="0"/>
                        <a:buNone/>
                      </a:pPr>
                      <a:r>
                        <a:rPr lang="en-US" sz="4800" b="1" kern="1200" dirty="0" smtClean="0">
                          <a:solidFill>
                            <a:srgbClr val="DDDDDD"/>
                          </a:solidFill>
                          <a:latin typeface="+mn-lt"/>
                          <a:ea typeface="+mn-ea"/>
                          <a:cs typeface="+mn-cs"/>
                        </a:rPr>
                        <a:t>28</a:t>
                      </a:r>
                    </a:p>
                  </a:txBody>
                  <a:tcPr marL="40640" marR="4064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indent="0" algn="ctr" defTabSz="914400" rtl="0" eaLnBrk="1" latinLnBrk="0" hangingPunct="1">
                        <a:buClr>
                          <a:srgbClr val="FF0000"/>
                        </a:buClr>
                        <a:buFont typeface="Arial" panose="020B0604020202020204" pitchFamily="34" charset="0"/>
                        <a:buNone/>
                      </a:pPr>
                      <a:endParaRPr lang="en-US" sz="1200" b="1" kern="1200" dirty="0" smtClean="0">
                        <a:solidFill>
                          <a:srgbClr val="DDDDDD"/>
                        </a:solidFill>
                        <a:latin typeface="+mn-lt"/>
                        <a:ea typeface="+mn-ea"/>
                        <a:cs typeface="+mn-cs"/>
                      </a:endParaRPr>
                    </a:p>
                    <a:p>
                      <a:pPr marL="0" indent="0" algn="ctr" defTabSz="914400" rtl="0" eaLnBrk="1" latinLnBrk="0" hangingPunct="1">
                        <a:buClr>
                          <a:srgbClr val="FF0000"/>
                        </a:buClr>
                        <a:buFont typeface="Arial" panose="020B0604020202020204" pitchFamily="34" charset="0"/>
                        <a:buNone/>
                      </a:pPr>
                      <a:r>
                        <a:rPr lang="en-US" sz="4800" b="1" kern="1200" dirty="0" smtClean="0">
                          <a:solidFill>
                            <a:srgbClr val="DDDDDD"/>
                          </a:solidFill>
                          <a:latin typeface="+mn-lt"/>
                          <a:ea typeface="+mn-ea"/>
                          <a:cs typeface="+mn-cs"/>
                        </a:rPr>
                        <a:t>22</a:t>
                      </a:r>
                    </a:p>
                    <a:p>
                      <a:pPr marL="0" indent="0" algn="ctr" defTabSz="914400" rtl="0" eaLnBrk="1" latinLnBrk="0" hangingPunct="1">
                        <a:buClr>
                          <a:srgbClr val="FF0000"/>
                        </a:buClr>
                        <a:buFont typeface="Arial" panose="020B0604020202020204" pitchFamily="34" charset="0"/>
                        <a:buNone/>
                      </a:pPr>
                      <a:endParaRPr lang="en-US" sz="1200" b="1" kern="1200" dirty="0" smtClean="0">
                        <a:solidFill>
                          <a:srgbClr val="DDDDDD"/>
                        </a:solidFill>
                        <a:latin typeface="+mn-lt"/>
                        <a:ea typeface="+mn-ea"/>
                        <a:cs typeface="+mn-cs"/>
                      </a:endParaRPr>
                    </a:p>
                    <a:p>
                      <a:pPr marL="0" indent="0" algn="ctr" defTabSz="914400" rtl="0" eaLnBrk="1" latinLnBrk="0" hangingPunct="1">
                        <a:buClr>
                          <a:srgbClr val="FF0000"/>
                        </a:buClr>
                        <a:buFont typeface="Arial" panose="020B0604020202020204" pitchFamily="34" charset="0"/>
                        <a:buNone/>
                      </a:pPr>
                      <a:r>
                        <a:rPr lang="en-US" sz="4800" b="1" kern="1200" dirty="0" smtClean="0">
                          <a:solidFill>
                            <a:srgbClr val="DDDDDD"/>
                          </a:solidFill>
                          <a:latin typeface="+mn-lt"/>
                          <a:ea typeface="+mn-ea"/>
                          <a:cs typeface="+mn-cs"/>
                        </a:rPr>
                        <a:t>29</a:t>
                      </a:r>
                      <a:endParaRPr lang="en-US" sz="4800" b="1" kern="1200" dirty="0">
                        <a:solidFill>
                          <a:srgbClr val="DDDDDD"/>
                        </a:solidFill>
                        <a:latin typeface="+mn-lt"/>
                        <a:ea typeface="+mn-ea"/>
                        <a:cs typeface="+mn-cs"/>
                      </a:endParaRPr>
                    </a:p>
                  </a:txBody>
                  <a:tcPr marL="40640" marR="4064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indent="0" algn="ctr" defTabSz="914400" rtl="0" eaLnBrk="1" latinLnBrk="0" hangingPunct="1">
                        <a:buClr>
                          <a:srgbClr val="FF0000"/>
                        </a:buClr>
                        <a:buFont typeface="Arial" panose="020B0604020202020204" pitchFamily="34" charset="0"/>
                        <a:buNone/>
                      </a:pPr>
                      <a:endParaRPr lang="en-US" sz="1200" b="1" kern="1200" dirty="0" smtClean="0">
                        <a:solidFill>
                          <a:srgbClr val="DDDDDD"/>
                        </a:solidFill>
                        <a:latin typeface="+mn-lt"/>
                        <a:ea typeface="+mn-ea"/>
                        <a:cs typeface="+mn-cs"/>
                      </a:endParaRPr>
                    </a:p>
                    <a:p>
                      <a:pPr marL="0" indent="0" algn="ctr" defTabSz="914400" rtl="0" eaLnBrk="1" latinLnBrk="0" hangingPunct="1">
                        <a:buClr>
                          <a:srgbClr val="FF0000"/>
                        </a:buClr>
                        <a:buFont typeface="Arial" panose="020B0604020202020204" pitchFamily="34" charset="0"/>
                        <a:buNone/>
                      </a:pPr>
                      <a:r>
                        <a:rPr lang="en-US" sz="4800" b="1" kern="1200" dirty="0" smtClean="0">
                          <a:solidFill>
                            <a:srgbClr val="DDDDDD"/>
                          </a:solidFill>
                          <a:latin typeface="+mn-lt"/>
                          <a:ea typeface="+mn-ea"/>
                          <a:cs typeface="+mn-cs"/>
                        </a:rPr>
                        <a:t>23</a:t>
                      </a:r>
                    </a:p>
                    <a:p>
                      <a:pPr marL="0" indent="0" algn="ctr" defTabSz="914400" rtl="0" eaLnBrk="1" latinLnBrk="0" hangingPunct="1">
                        <a:buClr>
                          <a:srgbClr val="FF0000"/>
                        </a:buClr>
                        <a:buFont typeface="Arial" panose="020B0604020202020204" pitchFamily="34" charset="0"/>
                        <a:buNone/>
                      </a:pPr>
                      <a:endParaRPr lang="en-US" sz="1200" b="1" kern="1200" dirty="0" smtClean="0">
                        <a:solidFill>
                          <a:srgbClr val="DDDDDD"/>
                        </a:solidFill>
                        <a:latin typeface="+mn-lt"/>
                        <a:ea typeface="+mn-ea"/>
                        <a:cs typeface="+mn-cs"/>
                      </a:endParaRPr>
                    </a:p>
                    <a:p>
                      <a:pPr marL="0" indent="0" algn="ctr" defTabSz="914400" rtl="0" eaLnBrk="1" latinLnBrk="0" hangingPunct="1">
                        <a:buClr>
                          <a:srgbClr val="FF0000"/>
                        </a:buClr>
                        <a:buFont typeface="Arial" panose="020B0604020202020204" pitchFamily="34" charset="0"/>
                        <a:buNone/>
                      </a:pPr>
                      <a:r>
                        <a:rPr lang="en-US" sz="4800" b="1" kern="1200" dirty="0" smtClean="0">
                          <a:solidFill>
                            <a:srgbClr val="DDDDDD"/>
                          </a:solidFill>
                          <a:latin typeface="+mn-lt"/>
                          <a:ea typeface="+mn-ea"/>
                          <a:cs typeface="+mn-cs"/>
                        </a:rPr>
                        <a:t>30</a:t>
                      </a:r>
                      <a:endParaRPr lang="en-US" sz="4800" b="1" kern="1200" dirty="0">
                        <a:solidFill>
                          <a:srgbClr val="DDDDDD"/>
                        </a:solidFill>
                        <a:latin typeface="+mn-lt"/>
                        <a:ea typeface="+mn-ea"/>
                        <a:cs typeface="+mn-cs"/>
                      </a:endParaRPr>
                    </a:p>
                  </a:txBody>
                  <a:tcPr marL="40640" marR="4064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indent="0" algn="ctr" defTabSz="914400" rtl="0" eaLnBrk="1" latinLnBrk="0" hangingPunct="1">
                        <a:buClr>
                          <a:srgbClr val="FF0000"/>
                        </a:buClr>
                        <a:buFont typeface="Arial" panose="020B0604020202020204" pitchFamily="34" charset="0"/>
                        <a:buNone/>
                      </a:pPr>
                      <a:endParaRPr lang="en-US" sz="1200" b="1" kern="1200" dirty="0" smtClean="0">
                        <a:solidFill>
                          <a:srgbClr val="DDDDDD"/>
                        </a:solidFill>
                        <a:latin typeface="+mn-lt"/>
                        <a:ea typeface="+mn-ea"/>
                        <a:cs typeface="+mn-cs"/>
                      </a:endParaRPr>
                    </a:p>
                    <a:p>
                      <a:pPr marL="0" indent="0" algn="ctr" defTabSz="914400" rtl="0" eaLnBrk="1" latinLnBrk="0" hangingPunct="1">
                        <a:buClr>
                          <a:srgbClr val="FF0000"/>
                        </a:buClr>
                        <a:buFont typeface="Arial" panose="020B0604020202020204" pitchFamily="34" charset="0"/>
                        <a:buNone/>
                      </a:pPr>
                      <a:r>
                        <a:rPr lang="en-US" sz="4800" b="1" kern="1200" dirty="0" smtClean="0">
                          <a:solidFill>
                            <a:srgbClr val="DDDDDD"/>
                          </a:solidFill>
                          <a:latin typeface="+mn-lt"/>
                          <a:ea typeface="+mn-ea"/>
                          <a:cs typeface="+mn-cs"/>
                        </a:rPr>
                        <a:t>24</a:t>
                      </a:r>
                    </a:p>
                    <a:p>
                      <a:pPr marL="0" indent="0" algn="ctr" defTabSz="914400" rtl="0" eaLnBrk="1" latinLnBrk="0" hangingPunct="1">
                        <a:buClr>
                          <a:srgbClr val="FF0000"/>
                        </a:buClr>
                        <a:buFont typeface="Arial" panose="020B0604020202020204" pitchFamily="34" charset="0"/>
                        <a:buNone/>
                      </a:pPr>
                      <a:endParaRPr lang="en-US" sz="1200" b="1" kern="1200" dirty="0" smtClean="0">
                        <a:solidFill>
                          <a:srgbClr val="DDDDDD"/>
                        </a:solidFill>
                        <a:latin typeface="+mn-lt"/>
                        <a:ea typeface="+mn-ea"/>
                        <a:cs typeface="+mn-cs"/>
                      </a:endParaRPr>
                    </a:p>
                    <a:p>
                      <a:pPr marL="0" indent="0" algn="ctr" defTabSz="914400" rtl="0" eaLnBrk="1" latinLnBrk="0" hangingPunct="1">
                        <a:buClr>
                          <a:srgbClr val="FF0000"/>
                        </a:buClr>
                        <a:buFont typeface="Arial" panose="020B0604020202020204" pitchFamily="34" charset="0"/>
                        <a:buNone/>
                      </a:pPr>
                      <a:r>
                        <a:rPr lang="en-US" sz="4800" b="1" kern="1200" dirty="0" smtClean="0">
                          <a:solidFill>
                            <a:srgbClr val="DDDDDD"/>
                          </a:solidFill>
                          <a:latin typeface="+mn-lt"/>
                          <a:ea typeface="+mn-ea"/>
                          <a:cs typeface="+mn-cs"/>
                        </a:rPr>
                        <a:t>31</a:t>
                      </a:r>
                      <a:endParaRPr lang="en-US" sz="4800" b="1" kern="1200" dirty="0">
                        <a:solidFill>
                          <a:srgbClr val="DDDDDD"/>
                        </a:solidFill>
                        <a:latin typeface="+mn-lt"/>
                        <a:ea typeface="+mn-ea"/>
                        <a:cs typeface="+mn-cs"/>
                      </a:endParaRPr>
                    </a:p>
                  </a:txBody>
                  <a:tcPr marL="40640" marR="4064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indent="0" algn="ctr" defTabSz="914400" rtl="0" eaLnBrk="1" latinLnBrk="0" hangingPunct="1">
                        <a:buClr>
                          <a:srgbClr val="FF0000"/>
                        </a:buClr>
                        <a:buFont typeface="Arial" panose="020B0604020202020204" pitchFamily="34" charset="0"/>
                        <a:buNone/>
                      </a:pPr>
                      <a:endParaRPr lang="en-US" sz="1200" b="1" kern="1200" dirty="0" smtClean="0">
                        <a:solidFill>
                          <a:srgbClr val="DDDDDD"/>
                        </a:solidFill>
                        <a:latin typeface="+mn-lt"/>
                        <a:ea typeface="+mn-ea"/>
                        <a:cs typeface="+mn-cs"/>
                      </a:endParaRPr>
                    </a:p>
                    <a:p>
                      <a:pPr marL="0" indent="0" algn="ctr" defTabSz="914400" rtl="0" eaLnBrk="1" latinLnBrk="0" hangingPunct="1">
                        <a:buClr>
                          <a:srgbClr val="FF0000"/>
                        </a:buClr>
                        <a:buFont typeface="Arial" panose="020B0604020202020204" pitchFamily="34" charset="0"/>
                        <a:buNone/>
                      </a:pPr>
                      <a:r>
                        <a:rPr lang="en-US" sz="4800" b="1" kern="1200" dirty="0" smtClean="0">
                          <a:solidFill>
                            <a:srgbClr val="DDDDDD"/>
                          </a:solidFill>
                          <a:latin typeface="+mn-lt"/>
                          <a:ea typeface="+mn-ea"/>
                          <a:cs typeface="+mn-cs"/>
                        </a:rPr>
                        <a:t>25</a:t>
                      </a:r>
                      <a:endParaRPr lang="en-US" sz="4800" b="1" kern="1200" dirty="0">
                        <a:solidFill>
                          <a:srgbClr val="DDDDDD"/>
                        </a:solidFill>
                        <a:latin typeface="+mn-lt"/>
                        <a:ea typeface="+mn-ea"/>
                        <a:cs typeface="+mn-cs"/>
                      </a:endParaRPr>
                    </a:p>
                  </a:txBody>
                  <a:tcPr marL="40640" marR="4064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17418475"/>
              </p:ext>
            </p:extLst>
          </p:nvPr>
        </p:nvGraphicFramePr>
        <p:xfrm>
          <a:off x="212437" y="726149"/>
          <a:ext cx="8719127" cy="5261405"/>
        </p:xfrm>
        <a:graphic>
          <a:graphicData uri="http://schemas.openxmlformats.org/drawingml/2006/table">
            <a:tbl>
              <a:tblPr firstRow="1">
                <a:tableStyleId>{5C22544A-7EE6-4342-B048-85BDC9FD1C3A}</a:tableStyleId>
              </a:tblPr>
              <a:tblGrid>
                <a:gridCol w="1729047"/>
                <a:gridCol w="1747520"/>
                <a:gridCol w="1747520"/>
                <a:gridCol w="1747520"/>
                <a:gridCol w="1747520"/>
              </a:tblGrid>
              <a:tr h="241966">
                <a:tc>
                  <a:txBody>
                    <a:bodyPr/>
                    <a:lstStyle/>
                    <a:p>
                      <a:pPr algn="ctr"/>
                      <a:r>
                        <a:rPr lang="en-US" sz="1050" noProof="0" dirty="0" smtClean="0">
                          <a:latin typeface="Arial" panose="020B0604020202020204" pitchFamily="34" charset="0"/>
                          <a:cs typeface="Arial" panose="020B0604020202020204" pitchFamily="34" charset="0"/>
                        </a:rPr>
                        <a:t>Monday</a:t>
                      </a:r>
                      <a:endParaRPr lang="en-US" sz="1050" noProof="0" dirty="0">
                        <a:latin typeface="Arial" panose="020B0604020202020204" pitchFamily="34" charset="0"/>
                        <a:cs typeface="Arial" panose="020B0604020202020204" pitchFamily="34" charset="0"/>
                      </a:endParaRPr>
                    </a:p>
                  </a:txBody>
                  <a:tcPr marL="40640" marR="40640" anchor="ctr">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solidFill>
                      <a:srgbClr val="FF0000"/>
                    </a:solidFill>
                  </a:tcPr>
                </a:tc>
                <a:tc>
                  <a:txBody>
                    <a:bodyPr/>
                    <a:lstStyle/>
                    <a:p>
                      <a:pPr algn="ctr"/>
                      <a:r>
                        <a:rPr lang="en-US" sz="1050" noProof="0" dirty="0" smtClean="0">
                          <a:latin typeface="Arial" panose="020B0604020202020204" pitchFamily="34" charset="0"/>
                          <a:cs typeface="Arial" panose="020B0604020202020204" pitchFamily="34" charset="0"/>
                        </a:rPr>
                        <a:t>Tuesday</a:t>
                      </a:r>
                      <a:endParaRPr lang="en-US" sz="1050" noProof="0" dirty="0">
                        <a:latin typeface="Arial" panose="020B0604020202020204" pitchFamily="34" charset="0"/>
                        <a:cs typeface="Arial" panose="020B0604020202020204" pitchFamily="34" charset="0"/>
                      </a:endParaRPr>
                    </a:p>
                  </a:txBody>
                  <a:tcPr marL="40640" marR="40640" anchor="ctr">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solidFill>
                      <a:srgbClr val="FF0000"/>
                    </a:solidFill>
                  </a:tcPr>
                </a:tc>
                <a:tc>
                  <a:txBody>
                    <a:bodyPr/>
                    <a:lstStyle/>
                    <a:p>
                      <a:pPr algn="ctr"/>
                      <a:r>
                        <a:rPr lang="en-US" sz="1050" noProof="0" dirty="0" smtClean="0">
                          <a:latin typeface="Arial" panose="020B0604020202020204" pitchFamily="34" charset="0"/>
                          <a:cs typeface="Arial" panose="020B0604020202020204" pitchFamily="34" charset="0"/>
                        </a:rPr>
                        <a:t>Wednesday</a:t>
                      </a:r>
                      <a:endParaRPr lang="en-US" sz="1050" noProof="0" dirty="0">
                        <a:latin typeface="Arial" panose="020B0604020202020204" pitchFamily="34" charset="0"/>
                        <a:cs typeface="Arial" panose="020B0604020202020204" pitchFamily="34" charset="0"/>
                      </a:endParaRPr>
                    </a:p>
                  </a:txBody>
                  <a:tcPr marL="40640" marR="40640" anchor="ctr">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solidFill>
                      <a:srgbClr val="FF0000"/>
                    </a:solidFill>
                  </a:tcPr>
                </a:tc>
                <a:tc>
                  <a:txBody>
                    <a:bodyPr/>
                    <a:lstStyle/>
                    <a:p>
                      <a:pPr algn="ctr"/>
                      <a:r>
                        <a:rPr lang="en-US" sz="1050" noProof="0" dirty="0" smtClean="0">
                          <a:latin typeface="Arial" panose="020B0604020202020204" pitchFamily="34" charset="0"/>
                          <a:cs typeface="Arial" panose="020B0604020202020204" pitchFamily="34" charset="0"/>
                        </a:rPr>
                        <a:t>Thursday</a:t>
                      </a:r>
                      <a:endParaRPr lang="en-US" sz="1050" noProof="0" dirty="0">
                        <a:latin typeface="Arial" panose="020B0604020202020204" pitchFamily="34" charset="0"/>
                        <a:cs typeface="Arial" panose="020B0604020202020204" pitchFamily="34" charset="0"/>
                      </a:endParaRPr>
                    </a:p>
                  </a:txBody>
                  <a:tcPr marL="40640" marR="40640" anchor="ctr">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solidFill>
                      <a:srgbClr val="FF0000"/>
                    </a:solidFill>
                  </a:tcPr>
                </a:tc>
                <a:tc>
                  <a:txBody>
                    <a:bodyPr/>
                    <a:lstStyle/>
                    <a:p>
                      <a:pPr algn="ctr"/>
                      <a:r>
                        <a:rPr lang="en-US" sz="1050" noProof="0" dirty="0" smtClean="0">
                          <a:latin typeface="Arial" panose="020B0604020202020204" pitchFamily="34" charset="0"/>
                          <a:cs typeface="Arial" panose="020B0604020202020204" pitchFamily="34" charset="0"/>
                        </a:rPr>
                        <a:t>Friday</a:t>
                      </a:r>
                      <a:endParaRPr lang="en-US" sz="1050" noProof="0" dirty="0">
                        <a:latin typeface="Arial" panose="020B0604020202020204" pitchFamily="34" charset="0"/>
                        <a:cs typeface="Arial" panose="020B0604020202020204" pitchFamily="34" charset="0"/>
                      </a:endParaRPr>
                    </a:p>
                  </a:txBody>
                  <a:tcPr marL="40640" marR="40640" anchor="ctr">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solidFill>
                      <a:srgbClr val="FF0000"/>
                    </a:solidFill>
                  </a:tcPr>
                </a:tc>
              </a:tr>
              <a:tr h="1001989">
                <a:tc>
                  <a:txBody>
                    <a:bodyPr/>
                    <a:lstStyle/>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endParaRPr lang="en-US" sz="800" b="0" kern="1200" baseline="0" dirty="0" smtClean="0">
                        <a:solidFill>
                          <a:schemeClr val="tx1"/>
                        </a:solidFill>
                        <a:latin typeface="Arial" panose="020B0604020202020204" pitchFamily="34" charset="0"/>
                        <a:ea typeface="+mn-ea"/>
                        <a:cs typeface="Arial" panose="020B0604020202020204" pitchFamily="34" charset="0"/>
                      </a:endParaRPr>
                    </a:p>
                  </a:txBody>
                  <a:tcPr marL="40640" marR="4064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c>
                  <a:txBody>
                    <a:bodyPr/>
                    <a:lstStyle/>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endParaRPr lang="en-US" sz="800" b="0" kern="1200" baseline="0" dirty="0" smtClean="0">
                        <a:solidFill>
                          <a:schemeClr val="tx1"/>
                        </a:solidFill>
                        <a:latin typeface="Arial" panose="020B0604020202020204" pitchFamily="34" charset="0"/>
                        <a:ea typeface="+mn-ea"/>
                        <a:cs typeface="Arial" panose="020B0604020202020204" pitchFamily="34" charset="0"/>
                      </a:endParaRPr>
                    </a:p>
                  </a:txBody>
                  <a:tcPr marL="40640" marR="4064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c>
                  <a:txBody>
                    <a:bodyPr/>
                    <a:lstStyle/>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SHUSA Capital Committee    (11am – 12pm) ET</a:t>
                      </a:r>
                    </a:p>
                  </a:txBody>
                  <a:tcPr marL="40640" marR="4064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c>
                  <a:txBody>
                    <a:bodyPr/>
                    <a:lstStyle/>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endParaRPr lang="en-US" sz="800" b="0" kern="1200" baseline="0" dirty="0" smtClean="0">
                        <a:solidFill>
                          <a:schemeClr val="tx1"/>
                        </a:solidFill>
                        <a:latin typeface="Arial" panose="020B0604020202020204" pitchFamily="34" charset="0"/>
                        <a:ea typeface="+mn-ea"/>
                        <a:cs typeface="Arial" panose="020B0604020202020204" pitchFamily="34" charset="0"/>
                      </a:endParaRPr>
                    </a:p>
                  </a:txBody>
                  <a:tcPr marL="40640" marR="4064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c>
                  <a:txBody>
                    <a:bodyPr/>
                    <a:lstStyle/>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endParaRPr lang="en-US" sz="800" b="0" kern="1200" baseline="0" dirty="0" smtClean="0">
                        <a:solidFill>
                          <a:schemeClr val="tx1"/>
                        </a:solidFill>
                        <a:latin typeface="Arial" panose="020B0604020202020204" pitchFamily="34" charset="0"/>
                        <a:ea typeface="+mn-ea"/>
                        <a:cs typeface="Arial" panose="020B0604020202020204" pitchFamily="34" charset="0"/>
                      </a:endParaRPr>
                    </a:p>
                  </a:txBody>
                  <a:tcPr marL="40640" marR="4064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r>
              <a:tr h="1001989">
                <a:tc>
                  <a:txBody>
                    <a:bodyPr/>
                    <a:lstStyle/>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endParaRPr lang="en-US" sz="800" b="0" kern="1200" baseline="0" noProof="0" dirty="0" smtClean="0">
                        <a:solidFill>
                          <a:schemeClr val="tx1"/>
                        </a:solidFill>
                        <a:latin typeface="Arial" panose="020B0604020202020204" pitchFamily="34" charset="0"/>
                        <a:ea typeface="+mn-ea"/>
                        <a:cs typeface="Arial" panose="020B0604020202020204" pitchFamily="34" charset="0"/>
                      </a:endParaRPr>
                    </a:p>
                  </a:txBody>
                  <a:tcPr marL="40640" marR="4064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c>
                  <a:txBody>
                    <a:bodyPr/>
                    <a:lstStyle/>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SHUSA Risk Committee         </a:t>
                      </a:r>
                      <a:endParaRPr lang="en-US" sz="800" b="0" kern="1200" baseline="0" dirty="0">
                        <a:solidFill>
                          <a:schemeClr val="tx1"/>
                        </a:solidFill>
                        <a:latin typeface="Arial" panose="020B0604020202020204" pitchFamily="34" charset="0"/>
                        <a:ea typeface="+mn-ea"/>
                        <a:cs typeface="Arial" panose="020B0604020202020204" pitchFamily="34" charset="0"/>
                      </a:endParaRPr>
                    </a:p>
                  </a:txBody>
                  <a:tcPr marL="40640" marR="4064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c>
                  <a:txBody>
                    <a:bodyPr/>
                    <a:lstStyle/>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SHUSA Capital Committee   (11am – 12pm) ET </a:t>
                      </a:r>
                    </a:p>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endParaRPr lang="en-US" sz="800" b="0" kern="1200" baseline="0" dirty="0" smtClean="0">
                        <a:solidFill>
                          <a:schemeClr val="tx1"/>
                        </a:solidFill>
                        <a:latin typeface="Arial" panose="020B0604020202020204" pitchFamily="34" charset="0"/>
                        <a:ea typeface="+mn-ea"/>
                        <a:cs typeface="Arial" panose="020B0604020202020204" pitchFamily="34" charset="0"/>
                      </a:endParaRPr>
                    </a:p>
                  </a:txBody>
                  <a:tcPr marL="40640" marR="4064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c>
                  <a:txBody>
                    <a:bodyPr/>
                    <a:lstStyle/>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endParaRPr lang="en-US" sz="800" b="0" kern="1200" baseline="0" dirty="0" smtClean="0">
                        <a:solidFill>
                          <a:schemeClr val="tx1"/>
                        </a:solidFill>
                        <a:latin typeface="Arial" panose="020B0604020202020204" pitchFamily="34" charset="0"/>
                        <a:ea typeface="+mn-ea"/>
                        <a:cs typeface="Arial" panose="020B0604020202020204" pitchFamily="34" charset="0"/>
                      </a:endParaRPr>
                    </a:p>
                  </a:txBody>
                  <a:tcPr marL="40640" marR="4064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c>
                  <a:txBody>
                    <a:bodyPr/>
                    <a:lstStyle/>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endParaRPr lang="en-US" sz="800" b="0" kern="1200" baseline="0" dirty="0" smtClean="0">
                        <a:solidFill>
                          <a:schemeClr val="tx1"/>
                        </a:solidFill>
                        <a:latin typeface="Arial" panose="020B0604020202020204" pitchFamily="34" charset="0"/>
                        <a:ea typeface="+mn-ea"/>
                        <a:cs typeface="Arial" panose="020B0604020202020204" pitchFamily="34" charset="0"/>
                      </a:endParaRPr>
                    </a:p>
                  </a:txBody>
                  <a:tcPr marL="40640" marR="4064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r>
              <a:tr h="1001989">
                <a:tc>
                  <a:txBody>
                    <a:bodyPr/>
                    <a:lstStyle/>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SC ALCO                              (10am – 11am) CT</a:t>
                      </a:r>
                    </a:p>
                    <a:p>
                      <a:pPr marL="0" marR="0" indent="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None/>
                        <a:tabLst/>
                        <a:defRPr/>
                      </a:pPr>
                      <a:endParaRPr lang="en-US" sz="800" b="0" kern="1200" baseline="0" dirty="0" smtClean="0">
                        <a:solidFill>
                          <a:schemeClr val="tx1"/>
                        </a:solidFill>
                        <a:latin typeface="Arial" panose="020B0604020202020204" pitchFamily="34" charset="0"/>
                        <a:ea typeface="+mn-ea"/>
                        <a:cs typeface="Arial" panose="020B0604020202020204" pitchFamily="34" charset="0"/>
                      </a:endParaRPr>
                    </a:p>
                  </a:txBody>
                  <a:tcPr marL="40640" marR="4064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c>
                  <a:txBody>
                    <a:bodyPr/>
                    <a:lstStyle/>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endParaRPr lang="en-US" sz="800" b="0" kern="1200" baseline="0" dirty="0">
                        <a:solidFill>
                          <a:schemeClr val="tx1"/>
                        </a:solidFill>
                        <a:latin typeface="Arial" panose="020B0604020202020204" pitchFamily="34" charset="0"/>
                        <a:ea typeface="+mn-ea"/>
                        <a:cs typeface="Arial" panose="020B0604020202020204" pitchFamily="34" charset="0"/>
                      </a:endParaRPr>
                    </a:p>
                  </a:txBody>
                  <a:tcPr marL="40640" marR="4064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c>
                  <a:txBody>
                    <a:bodyPr/>
                    <a:lstStyle/>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SHUSA Capital Committee    (11am – 12pm) ET</a:t>
                      </a:r>
                    </a:p>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SBNA Risk Committee             (8am – 10:30am) ET</a:t>
                      </a:r>
                      <a:endParaRPr lang="en-US" sz="800" b="0" kern="1200" baseline="0" dirty="0">
                        <a:solidFill>
                          <a:schemeClr val="tx1"/>
                        </a:solidFill>
                        <a:latin typeface="Arial" panose="020B0604020202020204" pitchFamily="34" charset="0"/>
                        <a:ea typeface="+mn-ea"/>
                        <a:cs typeface="Arial" panose="020B0604020202020204" pitchFamily="34" charset="0"/>
                      </a:endParaRPr>
                    </a:p>
                  </a:txBody>
                  <a:tcPr marL="40640" marR="4064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c>
                  <a:txBody>
                    <a:bodyPr/>
                    <a:lstStyle/>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SHUSA Board Meeting          (11am – 3pm) ET</a:t>
                      </a:r>
                    </a:p>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SBNA Board Meeting             (8am – 11am) ET</a:t>
                      </a:r>
                    </a:p>
                  </a:txBody>
                  <a:tcPr marL="40640" marR="4064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None/>
                        <a:tabLst/>
                        <a:defRPr/>
                      </a:pPr>
                      <a:endParaRPr lang="en-US" sz="800" b="0" kern="1200" baseline="0" noProof="0" dirty="0" smtClean="0">
                        <a:solidFill>
                          <a:schemeClr val="tx1"/>
                        </a:solidFill>
                        <a:latin typeface="Arial" panose="020B0604020202020204" pitchFamily="34" charset="0"/>
                        <a:ea typeface="+mn-ea"/>
                        <a:cs typeface="Arial" panose="020B0604020202020204" pitchFamily="34" charset="0"/>
                      </a:endParaRPr>
                    </a:p>
                  </a:txBody>
                  <a:tcPr marL="40640" marR="4064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r>
              <a:tr h="1001989">
                <a:tc>
                  <a:txBody>
                    <a:bodyPr/>
                    <a:lstStyle/>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800" b="0" kern="1200" baseline="0" noProof="0" dirty="0" smtClean="0">
                          <a:solidFill>
                            <a:schemeClr val="tx1"/>
                          </a:solidFill>
                          <a:latin typeface="Arial" panose="020B0604020202020204" pitchFamily="34" charset="0"/>
                          <a:ea typeface="+mn-ea"/>
                          <a:cs typeface="Arial" panose="020B0604020202020204" pitchFamily="34" charset="0"/>
                        </a:rPr>
                        <a:t>SC Capital Committee</a:t>
                      </a:r>
                    </a:p>
                    <a:p>
                      <a:pPr marL="0" marR="0" indent="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None/>
                        <a:tabLst/>
                        <a:defRPr/>
                      </a:pPr>
                      <a:endParaRPr lang="en-US" sz="800" b="0" kern="1200" baseline="0" dirty="0" smtClean="0">
                        <a:solidFill>
                          <a:schemeClr val="tx1"/>
                        </a:solidFill>
                        <a:latin typeface="Arial" panose="020B0604020202020204" pitchFamily="34" charset="0"/>
                        <a:ea typeface="+mn-ea"/>
                        <a:cs typeface="Arial" panose="020B0604020202020204" pitchFamily="34" charset="0"/>
                      </a:endParaRPr>
                    </a:p>
                  </a:txBody>
                  <a:tcPr marL="40640" marR="4064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c>
                  <a:txBody>
                    <a:bodyPr/>
                    <a:lstStyle/>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endParaRPr lang="en-US" sz="800" b="0" kern="1200" baseline="0" dirty="0">
                        <a:solidFill>
                          <a:schemeClr val="tx1"/>
                        </a:solidFill>
                        <a:latin typeface="Arial" panose="020B0604020202020204" pitchFamily="34" charset="0"/>
                        <a:ea typeface="+mn-ea"/>
                        <a:cs typeface="Arial" panose="020B0604020202020204" pitchFamily="34" charset="0"/>
                      </a:endParaRPr>
                    </a:p>
                  </a:txBody>
                  <a:tcPr marL="40640" marR="4064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c>
                  <a:txBody>
                    <a:bodyPr/>
                    <a:lstStyle/>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SHUSA Capital Committee   (11am – 12pm) ET</a:t>
                      </a:r>
                    </a:p>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SHUSA Enterprise Risk Management Committee</a:t>
                      </a:r>
                    </a:p>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endParaRPr lang="en-US" sz="800" b="0" kern="1200" baseline="0" dirty="0">
                        <a:solidFill>
                          <a:schemeClr val="tx1"/>
                        </a:solidFill>
                        <a:latin typeface="Arial" panose="020B0604020202020204" pitchFamily="34" charset="0"/>
                        <a:ea typeface="+mn-ea"/>
                        <a:cs typeface="Arial" panose="020B0604020202020204" pitchFamily="34" charset="0"/>
                      </a:endParaRPr>
                    </a:p>
                  </a:txBody>
                  <a:tcPr marL="40640" marR="4064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c>
                  <a:txBody>
                    <a:bodyPr/>
                    <a:lstStyle/>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endParaRPr lang="en-US" sz="800" b="0" kern="1200" baseline="0" dirty="0" smtClean="0">
                        <a:solidFill>
                          <a:schemeClr val="tx1"/>
                        </a:solidFill>
                        <a:latin typeface="Arial" panose="020B0604020202020204" pitchFamily="34" charset="0"/>
                        <a:ea typeface="+mn-ea"/>
                        <a:cs typeface="Arial" panose="020B0604020202020204" pitchFamily="34" charset="0"/>
                      </a:endParaRPr>
                    </a:p>
                  </a:txBody>
                  <a:tcPr marL="40640" marR="4064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c>
                  <a:txBody>
                    <a:bodyPr/>
                    <a:lstStyle/>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endParaRPr lang="en-US" sz="800" b="0" kern="1200" baseline="0" noProof="0" dirty="0" smtClean="0">
                        <a:solidFill>
                          <a:srgbClr val="FF0000"/>
                        </a:solidFill>
                        <a:latin typeface="Arial" panose="020B0604020202020204" pitchFamily="34" charset="0"/>
                        <a:ea typeface="+mn-ea"/>
                        <a:cs typeface="Arial" panose="020B0604020202020204" pitchFamily="34" charset="0"/>
                      </a:endParaRPr>
                    </a:p>
                  </a:txBody>
                  <a:tcPr marL="40640" marR="4064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r>
              <a:tr h="1001989">
                <a:tc>
                  <a:txBody>
                    <a:bodyPr/>
                    <a:lstStyle/>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SHUSA Risk Committee  for Approval of Capital Plan</a:t>
                      </a:r>
                    </a:p>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SBNA Risk Committee for Approval of Capital Plan</a:t>
                      </a:r>
                    </a:p>
                  </a:txBody>
                  <a:tcPr marL="40640" marR="4064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c>
                  <a:txBody>
                    <a:bodyPr/>
                    <a:lstStyle/>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endParaRPr lang="en-US" sz="800" b="0" kern="1200" baseline="0" dirty="0">
                        <a:solidFill>
                          <a:schemeClr val="tx1"/>
                        </a:solidFill>
                        <a:latin typeface="Arial" panose="020B0604020202020204" pitchFamily="34" charset="0"/>
                        <a:ea typeface="+mn-ea"/>
                        <a:cs typeface="Arial" panose="020B0604020202020204" pitchFamily="34" charset="0"/>
                      </a:endParaRPr>
                    </a:p>
                  </a:txBody>
                  <a:tcPr marL="40640" marR="4064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c>
                  <a:txBody>
                    <a:bodyPr/>
                    <a:lstStyle/>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SHUSA Capital Committee   (11am – 12pm) ET</a:t>
                      </a:r>
                    </a:p>
                    <a:p>
                      <a:pPr marL="0" marR="0" indent="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None/>
                        <a:tabLst/>
                        <a:defRPr/>
                      </a:pPr>
                      <a:endParaRPr lang="en-US" sz="800" b="0" kern="1200" baseline="0" dirty="0">
                        <a:solidFill>
                          <a:schemeClr val="tx1"/>
                        </a:solidFill>
                        <a:latin typeface="Arial" panose="020B0604020202020204" pitchFamily="34" charset="0"/>
                        <a:ea typeface="+mn-ea"/>
                        <a:cs typeface="Arial" panose="020B0604020202020204" pitchFamily="34" charset="0"/>
                      </a:endParaRPr>
                    </a:p>
                  </a:txBody>
                  <a:tcPr marL="40640" marR="4064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c>
                  <a:txBody>
                    <a:bodyPr/>
                    <a:lstStyle/>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SHUSA Board Meeting for Approval of Capital Plan</a:t>
                      </a:r>
                    </a:p>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SBNA Board Meeting for  Approval of Capital Plan</a:t>
                      </a:r>
                    </a:p>
                  </a:txBody>
                  <a:tcPr marL="40640" marR="4064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c>
                  <a:txBody>
                    <a:bodyPr/>
                    <a:lstStyle/>
                    <a:p>
                      <a:pPr marL="91440" marR="0" indent="-9144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endParaRPr lang="en-US" sz="800" b="0" kern="1200" baseline="0" noProof="0" dirty="0" smtClean="0">
                        <a:solidFill>
                          <a:srgbClr val="FF0000"/>
                        </a:solidFill>
                        <a:latin typeface="Arial" panose="020B0604020202020204" pitchFamily="34" charset="0"/>
                        <a:ea typeface="+mn-ea"/>
                        <a:cs typeface="Arial" panose="020B0604020202020204" pitchFamily="34" charset="0"/>
                      </a:endParaRPr>
                    </a:p>
                  </a:txBody>
                  <a:tcPr marL="40640" marR="4064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noFill/>
                  </a:tcPr>
                </a:tc>
              </a:tr>
            </a:tbl>
          </a:graphicData>
        </a:graphic>
      </p:graphicFrame>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63191546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0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 name="TextBox 7"/>
          <p:cNvSpPr txBox="1"/>
          <p:nvPr/>
        </p:nvSpPr>
        <p:spPr>
          <a:xfrm>
            <a:off x="253999" y="260364"/>
            <a:ext cx="8686799" cy="430887"/>
          </a:xfrm>
          <a:prstGeom prst="rect">
            <a:avLst/>
          </a:prstGeom>
          <a:noFill/>
        </p:spPr>
        <p:txBody>
          <a:bodyPr wrap="square" rtlCol="0">
            <a:spAutoFit/>
          </a:bodyPr>
          <a:lstStyle/>
          <a:p>
            <a:r>
              <a:rPr lang="en-US" sz="2200" b="1" dirty="0" smtClean="0">
                <a:solidFill>
                  <a:prstClr val="black"/>
                </a:solidFill>
                <a:latin typeface="Arial" panose="020B0604020202020204" pitchFamily="34" charset="0"/>
                <a:cs typeface="Arial" panose="020B0604020202020204" pitchFamily="34" charset="0"/>
              </a:rPr>
              <a:t>Mar. Calendar for all ALCO and Capital Committee Meetings</a:t>
            </a:r>
            <a:endParaRPr lang="en-US" sz="2200" b="1" dirty="0">
              <a:solidFill>
                <a:prstClr val="black"/>
              </a:solidFill>
              <a:latin typeface="Arial" panose="020B0604020202020204" pitchFamily="34" charset="0"/>
              <a:cs typeface="Arial" panose="020B0604020202020204" pitchFamily="34" charset="0"/>
            </a:endParaRPr>
          </a:p>
        </p:txBody>
      </p:sp>
      <p:sp>
        <p:nvSpPr>
          <p:cNvPr id="3" name="Rounded Rectangle 2"/>
          <p:cNvSpPr/>
          <p:nvPr/>
        </p:nvSpPr>
        <p:spPr>
          <a:xfrm>
            <a:off x="313374" y="1021278"/>
            <a:ext cx="1539175" cy="902525"/>
          </a:xfrm>
          <a:prstGeom prst="round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chemeClr val="bg1"/>
                </a:solidFill>
              </a:rPr>
              <a:t>SC to have 2 more Capital Committee Meeting’s Ad-hoc dependent on CCAR needs</a:t>
            </a:r>
            <a:endParaRPr lang="en-US" sz="1200" dirty="0">
              <a:solidFill>
                <a:schemeClr val="bg1"/>
              </a:solidFill>
            </a:endParaRPr>
          </a:p>
        </p:txBody>
      </p:sp>
    </p:spTree>
    <p:extLst>
      <p:ext uri="{BB962C8B-B14F-4D97-AF65-F5344CB8AC3E}">
        <p14:creationId xmlns:p14="http://schemas.microsoft.com/office/powerpoint/2010/main" val="339614255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UPQbu64zkOGXnEPUnVTZ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jFikublqNkmSA9jL3WupA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tX2TMrJIjUGiWCYy20ClV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4_SovSan_Template_US">
  <a:themeElements>
    <a:clrScheme name="2_SovSan_Template_US 25">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2_SovSan_Template_US">
      <a:majorFont>
        <a:latin typeface="Arial Bold"/>
        <a:ea typeface="ＭＳ Ｐゴシック"/>
        <a:cs typeface=""/>
      </a:majorFont>
      <a:minorFont>
        <a:latin typeface="Arial Bold"/>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SovSan_Template_U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SovSan_Template_US 14">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SovSan_Template_US 15">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SovSan_Template_US 16">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SovSan_Template_US 17">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SovSan_Template_US 18">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SovSan_Template_US 19">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SovSan_Template_US 20">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SovSan_Template_US 2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SovSan_Template_US 22">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SovSan_Template_US 23">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SovSan_Template_US 24">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SovSan_Template_US 25">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2_SovSan_Template_US 26">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12042</TotalTime>
  <Words>8594</Words>
  <Application>Microsoft Office PowerPoint</Application>
  <PresentationFormat>On-screen Show (4:3)</PresentationFormat>
  <Paragraphs>2288</Paragraphs>
  <Slides>48</Slides>
  <Notes>40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48</vt:i4>
      </vt:variant>
    </vt:vector>
  </HeadingPairs>
  <TitlesOfParts>
    <vt:vector size="52" baseType="lpstr">
      <vt:lpstr>Body Slide</vt:lpstr>
      <vt:lpstr>Custom Design</vt:lpstr>
      <vt:lpstr>34_SovSan_Template_US</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Deschineau, Patricia</dc:creator>
  <cp:lastModifiedBy>Manjon, Beatriz</cp:lastModifiedBy>
  <cp:revision>417</cp:revision>
  <cp:lastPrinted>2016-02-16T15:13:25Z</cp:lastPrinted>
  <dcterms:modified xsi:type="dcterms:W3CDTF">2016-02-16T15:15:51Z</dcterms:modified>
</cp:coreProperties>
</file>