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-1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3C48C-8086-4F8E-817D-A8BB9F6CE642}" type="datetimeFigureOut">
              <a:rPr lang="es-ES_tradnl" smtClean="0"/>
              <a:t>19/02/2016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313E9-820B-4BAA-807B-715F0877ADB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0137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0360D-4C26-4C03-A884-49E1B9D9D92F}" type="slidenum">
              <a:rPr lang="es-ES" smtClean="0">
                <a:solidFill>
                  <a:prstClr val="black"/>
                </a:solidFill>
              </a:rPr>
              <a:pPr/>
              <a:t>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0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0360D-4C26-4C03-A884-49E1B9D9D92F}" type="slidenum">
              <a:rPr lang="es-ES" smtClean="0">
                <a:solidFill>
                  <a:prstClr val="black"/>
                </a:solidFill>
              </a:rPr>
              <a:pPr/>
              <a:t>2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0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09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888" y="284515"/>
            <a:ext cx="7886700" cy="51927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/>
            </a:lvl1pPr>
          </a:lstStyle>
          <a:p>
            <a:pPr marL="0" lvl="0"/>
            <a:r>
              <a:rPr lang="en-GB" dirty="0" smtClean="0"/>
              <a:t>Click to change the title of the pattern</a:t>
            </a:r>
            <a:endParaRPr lang="en-U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864000"/>
            <a:ext cx="7886700" cy="370688"/>
          </a:xfrm>
          <a:prstGeom prst="rect">
            <a:avLst/>
          </a:prstGeom>
        </p:spPr>
        <p:txBody>
          <a:bodyPr anchor="t" anchorCtr="0"/>
          <a:lstStyle>
            <a:lvl1pPr>
              <a:defRPr lang="es-ES" sz="18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ES"/>
            </a:lvl5pPr>
          </a:lstStyle>
          <a:p>
            <a:pPr marL="182563" lvl="0" indent="-182563">
              <a:lnSpc>
                <a:spcPct val="100000"/>
              </a:lnSpc>
              <a:spcBef>
                <a:spcPts val="1800"/>
              </a:spcBef>
              <a:buClr>
                <a:srgbClr val="FF0000"/>
              </a:buClr>
              <a:buFontTx/>
              <a:buNone/>
            </a:pPr>
            <a:r>
              <a:rPr lang="en-GB" dirty="0" smtClean="0"/>
              <a:t>Click to change the text of the pattern</a:t>
            </a:r>
            <a:endParaRPr lang="es-ES" dirty="0"/>
          </a:p>
        </p:txBody>
      </p:sp>
      <p:sp>
        <p:nvSpPr>
          <p:cNvPr id="31" name="Marcador de texto 30"/>
          <p:cNvSpPr>
            <a:spLocks noGrp="1"/>
          </p:cNvSpPr>
          <p:nvPr>
            <p:ph type="body" sz="quarter" idx="11" hasCustomPrompt="1"/>
          </p:nvPr>
        </p:nvSpPr>
        <p:spPr>
          <a:xfrm>
            <a:off x="631032" y="1512000"/>
            <a:ext cx="7879556" cy="3981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E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s-E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s-E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s-E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s-E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82563" lvl="0" indent="-182563">
              <a:spcBef>
                <a:spcPts val="1200"/>
              </a:spcBef>
              <a:buClr>
                <a:srgbClr val="FF0000"/>
              </a:buClr>
            </a:pPr>
            <a:r>
              <a:rPr lang="en-GB" dirty="0" smtClean="0"/>
              <a:t>Click to change the text of the pattern</a:t>
            </a:r>
            <a:endParaRPr lang="es-ES" dirty="0" smtClean="0"/>
          </a:p>
          <a:p>
            <a:pPr marL="625475" lvl="1" indent="-168275">
              <a:spcBef>
                <a:spcPts val="1200"/>
              </a:spcBef>
              <a:buClr>
                <a:srgbClr val="FF0000"/>
              </a:buClr>
            </a:pPr>
            <a:r>
              <a:rPr lang="es-ES" dirty="0" err="1" smtClean="0"/>
              <a:t>Second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endParaRPr lang="es-ES" dirty="0" smtClean="0"/>
          </a:p>
          <a:p>
            <a:pPr marL="1074738" lvl="2" indent="-160338">
              <a:spcBef>
                <a:spcPts val="1200"/>
              </a:spcBef>
              <a:buClr>
                <a:srgbClr val="FF0000"/>
              </a:buClr>
            </a:pPr>
            <a:r>
              <a:rPr lang="es-ES" dirty="0" err="1" smtClean="0"/>
              <a:t>Third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endParaRPr lang="es-ES" dirty="0" smtClean="0"/>
          </a:p>
          <a:p>
            <a:pPr marL="1524000" lvl="3" indent="-152400">
              <a:spcBef>
                <a:spcPts val="1200"/>
              </a:spcBef>
              <a:buClr>
                <a:srgbClr val="FF0000"/>
              </a:buClr>
            </a:pPr>
            <a:r>
              <a:rPr lang="es-ES" dirty="0" err="1" smtClean="0"/>
              <a:t>Fourth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endParaRPr lang="es-ES" dirty="0" smtClean="0"/>
          </a:p>
          <a:p>
            <a:pPr marL="1973263" lvl="4" indent="-144463">
              <a:spcBef>
                <a:spcPts val="1200"/>
              </a:spcBef>
              <a:buClr>
                <a:srgbClr val="FF0000"/>
              </a:buClr>
              <a:tabLst>
                <a:tab pos="2155825" algn="l"/>
              </a:tabLst>
            </a:pPr>
            <a:r>
              <a:rPr lang="es-ES" dirty="0" err="1" smtClean="0"/>
              <a:t>Fifth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333" y="-3782"/>
            <a:ext cx="1556096" cy="6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1043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628" y="511927"/>
            <a:ext cx="7993063" cy="49492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275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ing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5356" y="1400400"/>
            <a:ext cx="8271775" cy="35176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</a:t>
            </a:r>
            <a:r>
              <a:rPr lang="pl-PL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</a:t>
            </a:r>
            <a:r>
              <a:rPr lang="pl-PL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  <a:prstGeom prst="rect">
            <a:avLst/>
          </a:prstGeo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10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Right"/>
          <p:cNvSpPr>
            <a:spLocks noGrp="1"/>
          </p:cNvSpPr>
          <p:nvPr>
            <p:ph idx="28"/>
          </p:nvPr>
        </p:nvSpPr>
        <p:spPr bwMode="gray">
          <a:xfrm>
            <a:off x="3337733" y="1886400"/>
            <a:ext cx="5369398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sz="1143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 sz="1143"/>
            </a:lvl6pPr>
            <a:lvl7pPr fontAlgn="base">
              <a:lnSpc>
                <a:spcPct val="100000"/>
              </a:lnSpc>
              <a:spcAft>
                <a:spcPts val="0"/>
              </a:spcAft>
              <a:defRPr sz="1143"/>
            </a:lvl7pPr>
            <a:lvl8pPr fontAlgn="base">
              <a:lnSpc>
                <a:spcPct val="100000"/>
              </a:lnSpc>
              <a:spcAft>
                <a:spcPts val="0"/>
              </a:spcAft>
              <a:defRPr sz="1143"/>
            </a:lvl8pPr>
            <a:lvl9pPr fontAlgn="base">
              <a:lnSpc>
                <a:spcPct val="100000"/>
              </a:lnSpc>
              <a:spcAft>
                <a:spcPts val="0"/>
              </a:spcAft>
              <a:defRPr sz="1143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16" name="Content Left"/>
          <p:cNvSpPr>
            <a:spLocks noGrp="1"/>
          </p:cNvSpPr>
          <p:nvPr>
            <p:ph idx="27"/>
          </p:nvPr>
        </p:nvSpPr>
        <p:spPr bwMode="gray">
          <a:xfrm>
            <a:off x="435356" y="1886400"/>
            <a:ext cx="2467021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sz="1143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 sz="1143"/>
            </a:lvl6pPr>
            <a:lvl7pPr fontAlgn="base">
              <a:lnSpc>
                <a:spcPct val="100000"/>
              </a:lnSpc>
              <a:spcAft>
                <a:spcPts val="0"/>
              </a:spcAft>
              <a:defRPr sz="1143"/>
            </a:lvl7pPr>
            <a:lvl8pPr fontAlgn="base">
              <a:lnSpc>
                <a:spcPct val="100000"/>
              </a:lnSpc>
              <a:spcAft>
                <a:spcPts val="0"/>
              </a:spcAft>
              <a:defRPr sz="1143"/>
            </a:lvl8pPr>
            <a:lvl9pPr fontAlgn="base">
              <a:lnSpc>
                <a:spcPct val="100000"/>
              </a:lnSpc>
              <a:spcAft>
                <a:spcPts val="0"/>
              </a:spcAft>
              <a:defRPr sz="1143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19" name="Heading Right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37733" y="1400400"/>
            <a:ext cx="5369398" cy="368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7" name="Heading Left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5356" y="1400400"/>
            <a:ext cx="2467021" cy="368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1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  <a:prstGeom prst="rect">
            <a:avLst/>
          </a:prstGeo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53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 bwMode="gray">
          <a:xfrm>
            <a:off x="435356" y="1400400"/>
            <a:ext cx="8271775" cy="49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dirty="0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dirty="0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dirty="0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dirty="0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/>
            </a:lvl6pPr>
            <a:lvl7pPr fontAlgn="base">
              <a:lnSpc>
                <a:spcPct val="100000"/>
              </a:lnSpc>
              <a:spcAft>
                <a:spcPts val="0"/>
              </a:spcAft>
              <a:defRPr/>
            </a:lvl7pPr>
            <a:lvl8pPr fontAlgn="base">
              <a:lnSpc>
                <a:spcPct val="100000"/>
              </a:lnSpc>
              <a:spcAft>
                <a:spcPts val="0"/>
              </a:spcAft>
              <a:defRPr/>
            </a:lvl8pPr>
            <a:lvl9pPr fontAlgn="base">
              <a:lnSpc>
                <a:spcPct val="100000"/>
              </a:lnSpc>
              <a:spcAft>
                <a:spcPts val="0"/>
              </a:spcAft>
              <a:defRPr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  <a:prstGeom prst="rect">
            <a:avLst/>
          </a:prstGeo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02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  <a:prstGeom prst="rect">
            <a:avLst/>
          </a:prstGeo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8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14"/>
          <p:cNvSpPr/>
          <p:nvPr userDrawn="1"/>
        </p:nvSpPr>
        <p:spPr>
          <a:xfrm>
            <a:off x="360504" y="6305328"/>
            <a:ext cx="8784000" cy="25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15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07394" y="6332738"/>
            <a:ext cx="888750" cy="168750"/>
          </a:xfrm>
          <a:prstGeom prst="rect">
            <a:avLst/>
          </a:prstGeom>
        </p:spPr>
      </p:pic>
      <p:sp>
        <p:nvSpPr>
          <p:cNvPr id="11" name="1 CuadroTexto"/>
          <p:cNvSpPr txBox="1"/>
          <p:nvPr userDrawn="1"/>
        </p:nvSpPr>
        <p:spPr>
          <a:xfrm>
            <a:off x="8104336" y="6278815"/>
            <a:ext cx="5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D759F66-99BC-4AB1-83F8-8F582847D04F}" type="slidenum">
              <a:rPr lang="es-ES" sz="1000">
                <a:solidFill>
                  <a:prstClr val="white"/>
                </a:solidFill>
              </a:rPr>
              <a:pPr algn="ctr"/>
              <a:t>‹#›</a:t>
            </a:fld>
            <a:endParaRPr lang="es-ES" sz="1000" dirty="0">
              <a:solidFill>
                <a:prstClr val="white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81"/>
          <a:stretch/>
        </p:blipFill>
        <p:spPr>
          <a:xfrm>
            <a:off x="7988564" y="6558801"/>
            <a:ext cx="1175265" cy="29554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8334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b="1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622300" indent="-1651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079500" indent="-1651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DB0B1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B0B1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80528" y="6583910"/>
            <a:ext cx="4546692" cy="269942"/>
            <a:chOff x="5489076" y="5972771"/>
            <a:chExt cx="4546692" cy="246221"/>
          </a:xfrm>
        </p:grpSpPr>
        <p:sp>
          <p:nvSpPr>
            <p:cNvPr id="62" name="80 CuadroTexto"/>
            <p:cNvSpPr txBox="1"/>
            <p:nvPr/>
          </p:nvSpPr>
          <p:spPr>
            <a:xfrm>
              <a:off x="5489076" y="5972771"/>
              <a:ext cx="454669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/>
              <a:r>
                <a:rPr lang="es-E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                        Foco de preocupación             Foco de atención         No preocupante</a:t>
              </a:r>
            </a:p>
          </p:txBody>
        </p:sp>
        <p:sp>
          <p:nvSpPr>
            <p:cNvPr id="63" name="81 Elipse"/>
            <p:cNvSpPr/>
            <p:nvPr/>
          </p:nvSpPr>
          <p:spPr>
            <a:xfrm>
              <a:off x="6137148" y="603151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1000">
                <a:solidFill>
                  <a:prstClr val="white"/>
                </a:solidFill>
              </a:endParaRPr>
            </a:p>
          </p:txBody>
        </p:sp>
        <p:sp>
          <p:nvSpPr>
            <p:cNvPr id="65" name="82 Elipse"/>
            <p:cNvSpPr/>
            <p:nvPr/>
          </p:nvSpPr>
          <p:spPr>
            <a:xfrm>
              <a:off x="7649316" y="6031519"/>
              <a:ext cx="108000" cy="1080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1000">
                <a:solidFill>
                  <a:prstClr val="white"/>
                </a:solidFill>
              </a:endParaRPr>
            </a:p>
          </p:txBody>
        </p:sp>
        <p:sp>
          <p:nvSpPr>
            <p:cNvPr id="66" name="83 Elipse"/>
            <p:cNvSpPr/>
            <p:nvPr/>
          </p:nvSpPr>
          <p:spPr>
            <a:xfrm>
              <a:off x="8801444" y="603151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1000">
                <a:solidFill>
                  <a:prstClr val="white"/>
                </a:solidFill>
              </a:endParaRPr>
            </a:p>
          </p:txBody>
        </p:sp>
      </p:grpSp>
      <p:cxnSp>
        <p:nvCxnSpPr>
          <p:cNvPr id="37" name="30 Conector recto"/>
          <p:cNvCxnSpPr/>
          <p:nvPr/>
        </p:nvCxnSpPr>
        <p:spPr>
          <a:xfrm>
            <a:off x="762905" y="140238"/>
            <a:ext cx="0" cy="3384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22 Rectángulo">
            <a:hlinkClick r:id="" action="ppaction://noaction"/>
          </p:cNvPr>
          <p:cNvSpPr/>
          <p:nvPr/>
        </p:nvSpPr>
        <p:spPr>
          <a:xfrm>
            <a:off x="356342" y="186888"/>
            <a:ext cx="359984" cy="299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rgbClr val="C00000"/>
                </a:solidFill>
              </a:rPr>
              <a:t>3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709736" y="73199"/>
            <a:ext cx="227808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s-E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Apetito de Riesgo</a:t>
            </a:r>
          </a:p>
          <a:p>
            <a:pPr>
              <a:lnSpc>
                <a:spcPts val="1600"/>
              </a:lnSpc>
            </a:pPr>
            <a:r>
              <a:rPr lang="es-E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Resumen Ejecutivo</a:t>
            </a:r>
            <a:endParaRPr lang="en-US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39" name="16 Conector recto"/>
          <p:cNvCxnSpPr/>
          <p:nvPr/>
        </p:nvCxnSpPr>
        <p:spPr>
          <a:xfrm>
            <a:off x="395536" y="572112"/>
            <a:ext cx="849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1 Redondear rectángulo de esquina del mismo lado">
            <a:hlinkClick r:id="" action="ppaction://noaction"/>
          </p:cNvPr>
          <p:cNvSpPr/>
          <p:nvPr/>
        </p:nvSpPr>
        <p:spPr>
          <a:xfrm>
            <a:off x="7704480" y="135598"/>
            <a:ext cx="1043984" cy="435656"/>
          </a:xfrm>
          <a:prstGeom prst="round2Same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sz="1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Encaje</a:t>
            </a:r>
            <a:r>
              <a:rPr lang="en-US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Apetito y </a:t>
            </a:r>
            <a:r>
              <a:rPr lang="en-US" sz="1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ppto</a:t>
            </a:r>
            <a:r>
              <a:rPr lang="en-US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2016</a:t>
            </a:r>
          </a:p>
        </p:txBody>
      </p:sp>
      <p:sp>
        <p:nvSpPr>
          <p:cNvPr id="22" name="17 Redondear rectángulo de esquina del mismo lado">
            <a:hlinkClick r:id="" action="ppaction://noaction"/>
          </p:cNvPr>
          <p:cNvSpPr/>
          <p:nvPr/>
        </p:nvSpPr>
        <p:spPr>
          <a:xfrm>
            <a:off x="4464120" y="135598"/>
            <a:ext cx="1043984" cy="435656"/>
          </a:xfrm>
          <a:prstGeom prst="round2Same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es-ES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Nuevas métricas</a:t>
            </a:r>
          </a:p>
          <a:p>
            <a:pPr algn="ctr">
              <a:lnSpc>
                <a:spcPts val="1000"/>
              </a:lnSpc>
            </a:pPr>
            <a:r>
              <a:rPr lang="es-ES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&amp; límites</a:t>
            </a:r>
          </a:p>
        </p:txBody>
      </p:sp>
      <p:sp>
        <p:nvSpPr>
          <p:cNvPr id="23" name="28 Redondear rectángulo de esquina del mismo lado">
            <a:hlinkClick r:id="" action="ppaction://noaction"/>
          </p:cNvPr>
          <p:cNvSpPr/>
          <p:nvPr/>
        </p:nvSpPr>
        <p:spPr>
          <a:xfrm>
            <a:off x="5544240" y="135598"/>
            <a:ext cx="1043984" cy="435656"/>
          </a:xfrm>
          <a:prstGeom prst="round2Same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Propuesta y seguimiento de apetito</a:t>
            </a:r>
          </a:p>
        </p:txBody>
      </p:sp>
      <p:sp>
        <p:nvSpPr>
          <p:cNvPr id="24" name="31 Redondear rectángulo de esquina del mismo lado">
            <a:hlinkClick r:id="" action="ppaction://noaction"/>
          </p:cNvPr>
          <p:cNvSpPr/>
          <p:nvPr/>
        </p:nvSpPr>
        <p:spPr>
          <a:xfrm>
            <a:off x="6624360" y="135598"/>
            <a:ext cx="1043984" cy="435656"/>
          </a:xfrm>
          <a:prstGeom prst="round2Same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es-ES" sz="1200" b="1" dirty="0" err="1" smtClean="0">
                <a:solidFill>
                  <a:srgbClr val="C00000"/>
                </a:solidFill>
              </a:rPr>
              <a:t>Excesses</a:t>
            </a:r>
            <a:r>
              <a:rPr lang="es-ES" sz="1200" b="1" dirty="0" smtClean="0">
                <a:solidFill>
                  <a:srgbClr val="C00000"/>
                </a:solidFill>
              </a:rPr>
              <a:t> </a:t>
            </a:r>
            <a:r>
              <a:rPr lang="es-ES" sz="1200" b="1" dirty="0" err="1" smtClean="0">
                <a:solidFill>
                  <a:srgbClr val="C00000"/>
                </a:solidFill>
              </a:rPr>
              <a:t>Analisys</a:t>
            </a:r>
            <a:endParaRPr lang="en-US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6" name="Group 3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65302"/>
              </p:ext>
            </p:extLst>
          </p:nvPr>
        </p:nvGraphicFramePr>
        <p:xfrm>
          <a:off x="107504" y="980728"/>
          <a:ext cx="9001000" cy="3973398"/>
        </p:xfrm>
        <a:graphic>
          <a:graphicData uri="http://schemas.openxmlformats.org/drawingml/2006/table">
            <a:tbl>
              <a:tblPr/>
              <a:tblGrid>
                <a:gridCol w="432048"/>
                <a:gridCol w="97400"/>
                <a:gridCol w="2062840"/>
                <a:gridCol w="72008"/>
                <a:gridCol w="3816424"/>
                <a:gridCol w="72008"/>
                <a:gridCol w="2448272"/>
              </a:tblGrid>
              <a:tr h="263238">
                <a:tc>
                  <a:txBody>
                    <a:bodyPr/>
                    <a:lstStyle/>
                    <a:p>
                      <a:pPr lvl="0" algn="l" rtl="0" fontAlgn="b"/>
                      <a:r>
                        <a:rPr lang="es-ES" sz="1400" b="1" i="0" u="none" strike="noStrike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Unit</a:t>
                      </a:r>
                      <a:endParaRPr lang="es-ES" sz="1400" b="1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2000" marR="0" marT="0" marB="36000" anchor="b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b"/>
                      <a:endParaRPr lang="es-ES" sz="1400" b="1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2000" marR="0" marT="0" marB="36000" anchor="b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b"/>
                      <a:r>
                        <a:rPr lang="es-ES" sz="1400" b="1" i="0" u="none" strike="noStrike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Excesses</a:t>
                      </a:r>
                      <a:r>
                        <a:rPr lang="es-ES" sz="1400" b="1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 in </a:t>
                      </a:r>
                      <a:r>
                        <a:rPr lang="es-ES" sz="1400" b="1" i="0" u="none" strike="noStrike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limits</a:t>
                      </a:r>
                      <a:endParaRPr lang="es-ES" sz="1400" b="1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2000" marR="0" marT="0" marB="36000" anchor="b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endParaRPr lang="es-ES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3600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ES" sz="1400" b="1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Cause of </a:t>
                      </a:r>
                      <a:r>
                        <a:rPr lang="es-ES" sz="1400" b="1" i="0" u="none" strike="noStrike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excess</a:t>
                      </a:r>
                      <a:endParaRPr lang="es-ES" sz="1400" b="1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3600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ES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3600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1" i="0" u="none" strike="noStrike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Action</a:t>
                      </a:r>
                      <a:r>
                        <a:rPr lang="es-ES" sz="1400" b="1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 plan and </a:t>
                      </a:r>
                      <a:r>
                        <a:rPr lang="es-ES" sz="1400" b="1" i="0" u="none" strike="noStrike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monitoring</a:t>
                      </a:r>
                      <a:endParaRPr lang="es-ES" sz="1400" b="1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3600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435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b="1" i="0" u="none" strike="noStrike" kern="1200" noProof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</a:t>
                      </a:r>
                    </a:p>
                  </a:txBody>
                  <a:tcPr marL="72000" marR="0" marT="72000" marB="0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300" b="0" i="0" u="none" strike="noStrike" kern="1200" noProof="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72000" marB="0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u="none" strike="noStrike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Industry concentration 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u="none" strike="noStrike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(exc. CRE and Multifamily (%): </a:t>
                      </a:r>
                      <a:r>
                        <a:rPr lang="en-US" sz="13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 total portfolio</a:t>
                      </a:r>
                      <a:endParaRPr lang="es-ES" sz="1300" b="1" i="0" u="none" strike="noStrike" kern="1200" noProof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b="0" i="0" u="none" strike="noStrike" kern="1200" noProof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</a:t>
                      </a:r>
                      <a:r>
                        <a:rPr lang="es-ES" sz="1300" b="0" i="0" u="none" strike="noStrike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5.9%</a:t>
                      </a:r>
                      <a:r>
                        <a:rPr lang="es-ES" sz="1300" b="0" i="0" u="none" strike="noStrike" kern="1200" baseline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4</a:t>
                      </a:r>
                      <a:r>
                        <a:rPr lang="es-ES" sz="1300" b="0" i="0" u="none" strike="noStrike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</a:t>
                      </a:r>
                      <a:r>
                        <a:rPr lang="es-ES" sz="1300" b="0" i="0" u="none" strike="noStrike" kern="1200" noProof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r>
                        <a:rPr lang="es-ES" sz="1300" b="0" i="0" u="none" strike="noStrike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6.0%</a:t>
                      </a:r>
                      <a:r>
                        <a:rPr lang="es-ES" sz="1300" b="0" i="0" u="none" strike="noStrike" kern="1200" baseline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300" b="0" i="0" u="none" strike="noStrike" kern="1200" noProof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0" marT="72000" marB="0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endParaRPr lang="es-ES" sz="1300" b="0" i="0" u="none" strike="noStrike" noProof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7200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kern="1200" noProof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Industry Exposure to Financial Institutions/Insurers: The data extract for the SBNA metric has been found to be incomplete. Exposure has been recalculated and totals $5.1B. SBNA is analyzing the obligors by type (e.g. leasing companies, CRE special purpose vehicles, banks, others)</a:t>
                      </a:r>
                      <a:r>
                        <a:rPr lang="en-US" sz="1300" b="0" i="0" u="none" strike="noStrike" kern="1200" baseline="0" noProof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endParaRPr lang="es-ES" sz="1300" b="0" i="0" u="none" strike="noStrike" kern="1200" noProof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7200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s-ES" sz="1300" b="0" i="0" u="none" strike="noStrike" noProof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noProof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Middle Market and Business Banking to complete re-coding end Feb; in addition, exposure reduction to specific customers, a RAS limit increase, or a segment division to separate financial companies from companies engaged in leasing activities to be considered as part of the 2016 RAS update process. </a:t>
                      </a:r>
                    </a:p>
                  </a:txBody>
                  <a:tcPr marL="0" marR="0" marT="7200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435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b="1" i="0" u="none" strike="noStrike" kern="1200" noProof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300" b="1" i="0" u="none" strike="noStrike" kern="1200" noProof="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72000" marB="0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300" b="0" i="0" u="none" strike="noStrike" kern="1200" noProof="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72000" marB="0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u="none" strike="noStrike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Industry concentration 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u="none" strike="noStrike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(exc. CRE and Multifamily 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u="none" strike="noStrike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(%): </a:t>
                      </a:r>
                      <a:r>
                        <a:rPr lang="en-US" sz="13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 total portfolio excl. retail</a:t>
                      </a:r>
                      <a:endParaRPr lang="es-ES" sz="1300" b="1" i="0" u="none" strike="noStrike" kern="1200" noProof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b="0" i="0" u="none" strike="noStrike" kern="1200" noProof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</a:t>
                      </a:r>
                      <a:r>
                        <a:rPr lang="es-ES" sz="1300" b="0" i="0" u="none" strike="noStrike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8.8%</a:t>
                      </a:r>
                      <a:r>
                        <a:rPr lang="es-ES" sz="1300" b="0" i="0" u="none" strike="noStrike" kern="1200" baseline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4</a:t>
                      </a:r>
                      <a:r>
                        <a:rPr lang="es-ES" sz="1300" b="0" i="0" u="none" strike="noStrike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</a:t>
                      </a:r>
                      <a:r>
                        <a:rPr lang="es-ES" sz="1300" b="0" i="0" u="none" strike="noStrike" kern="1200" noProof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r>
                        <a:rPr lang="es-ES" sz="1300" b="0" i="0" u="none" strike="noStrike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8.9%</a:t>
                      </a:r>
                      <a:r>
                        <a:rPr lang="es-ES" sz="1300" b="0" i="0" u="none" strike="noStrike" kern="1200" baseline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300" b="0" i="0" u="none" strike="noStrike" kern="1200" noProof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0" marT="72000" marB="0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endParaRPr lang="es-ES" sz="1300" b="0" i="0" u="none" strike="noStrike" noProof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7200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kern="1200" noProof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Industry Exposure to Financial Institutions/Insurers: The data extract for the SBNA metric has been found to be incomplete. Exposure has been recalculated and totals $5.1B. SBNA is analyzing the obligors by type (e.g. leasing companies, CRE special purpose vehicles, banks, others).</a:t>
                      </a:r>
                      <a:endParaRPr lang="es-ES" sz="1300" b="0" i="0" u="none" strike="noStrike" kern="1200" noProof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7200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s-ES" sz="1300" b="0" i="0" u="none" strike="noStrike" noProof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noProof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Middle Market and Business Banking to complete re-coding end Feb; in addition, exposure reduction to specific customers, a RAS limit increase, or a segment division to separate financial companies from companies engaged in leasing activities to be considered as part of the 2016 RAS update process. </a:t>
                      </a:r>
                    </a:p>
                  </a:txBody>
                  <a:tcPr marL="0" marR="0" marT="7200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CuadroTexto 2"/>
          <p:cNvSpPr txBox="1"/>
          <p:nvPr/>
        </p:nvSpPr>
        <p:spPr>
          <a:xfrm>
            <a:off x="395536" y="667125"/>
            <a:ext cx="8447532" cy="303559"/>
          </a:xfrm>
          <a:prstGeom prst="round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Risk appetite excesses are shown below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072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80528" y="6583910"/>
            <a:ext cx="4546692" cy="269942"/>
            <a:chOff x="5489076" y="5972771"/>
            <a:chExt cx="4546692" cy="246221"/>
          </a:xfrm>
        </p:grpSpPr>
        <p:sp>
          <p:nvSpPr>
            <p:cNvPr id="62" name="80 CuadroTexto"/>
            <p:cNvSpPr txBox="1"/>
            <p:nvPr/>
          </p:nvSpPr>
          <p:spPr>
            <a:xfrm>
              <a:off x="5489076" y="5972771"/>
              <a:ext cx="454669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/>
              <a:r>
                <a:rPr lang="es-E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                        Foco de preocupación             Foco de atención         No preocupante</a:t>
              </a:r>
            </a:p>
          </p:txBody>
        </p:sp>
        <p:sp>
          <p:nvSpPr>
            <p:cNvPr id="63" name="81 Elipse"/>
            <p:cNvSpPr/>
            <p:nvPr/>
          </p:nvSpPr>
          <p:spPr>
            <a:xfrm>
              <a:off x="6137148" y="603151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1000">
                <a:solidFill>
                  <a:prstClr val="white"/>
                </a:solidFill>
              </a:endParaRPr>
            </a:p>
          </p:txBody>
        </p:sp>
        <p:sp>
          <p:nvSpPr>
            <p:cNvPr id="65" name="82 Elipse"/>
            <p:cNvSpPr/>
            <p:nvPr/>
          </p:nvSpPr>
          <p:spPr>
            <a:xfrm>
              <a:off x="7649316" y="6031519"/>
              <a:ext cx="108000" cy="1080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1000">
                <a:solidFill>
                  <a:prstClr val="white"/>
                </a:solidFill>
              </a:endParaRPr>
            </a:p>
          </p:txBody>
        </p:sp>
        <p:sp>
          <p:nvSpPr>
            <p:cNvPr id="66" name="83 Elipse"/>
            <p:cNvSpPr/>
            <p:nvPr/>
          </p:nvSpPr>
          <p:spPr>
            <a:xfrm>
              <a:off x="8801444" y="603151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1000">
                <a:solidFill>
                  <a:prstClr val="white"/>
                </a:solidFill>
              </a:endParaRPr>
            </a:p>
          </p:txBody>
        </p:sp>
      </p:grpSp>
      <p:cxnSp>
        <p:nvCxnSpPr>
          <p:cNvPr id="37" name="30 Conector recto"/>
          <p:cNvCxnSpPr/>
          <p:nvPr/>
        </p:nvCxnSpPr>
        <p:spPr>
          <a:xfrm>
            <a:off x="762905" y="140238"/>
            <a:ext cx="0" cy="3384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22 Rectángulo">
            <a:hlinkClick r:id="" action="ppaction://noaction"/>
          </p:cNvPr>
          <p:cNvSpPr/>
          <p:nvPr/>
        </p:nvSpPr>
        <p:spPr>
          <a:xfrm>
            <a:off x="356342" y="186888"/>
            <a:ext cx="359984" cy="299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rgbClr val="C00000"/>
                </a:solidFill>
              </a:rPr>
              <a:t>3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709736" y="73199"/>
            <a:ext cx="227808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s-E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Apetito de Riesgo</a:t>
            </a:r>
          </a:p>
          <a:p>
            <a:pPr>
              <a:lnSpc>
                <a:spcPts val="1600"/>
              </a:lnSpc>
            </a:pPr>
            <a:r>
              <a:rPr lang="es-E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Resumen Ejecutivo</a:t>
            </a:r>
            <a:endParaRPr lang="en-US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39" name="16 Conector recto"/>
          <p:cNvCxnSpPr/>
          <p:nvPr/>
        </p:nvCxnSpPr>
        <p:spPr>
          <a:xfrm>
            <a:off x="395536" y="572112"/>
            <a:ext cx="849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1 Redondear rectángulo de esquina del mismo lado">
            <a:hlinkClick r:id="" action="ppaction://noaction"/>
          </p:cNvPr>
          <p:cNvSpPr/>
          <p:nvPr/>
        </p:nvSpPr>
        <p:spPr>
          <a:xfrm>
            <a:off x="7704480" y="135598"/>
            <a:ext cx="1043984" cy="435656"/>
          </a:xfrm>
          <a:prstGeom prst="round2Same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sz="1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Encaje</a:t>
            </a:r>
            <a:r>
              <a:rPr lang="en-US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Apetito y </a:t>
            </a:r>
            <a:r>
              <a:rPr lang="en-US" sz="1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ppto</a:t>
            </a:r>
            <a:r>
              <a:rPr lang="en-US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2016</a:t>
            </a:r>
          </a:p>
        </p:txBody>
      </p:sp>
      <p:sp>
        <p:nvSpPr>
          <p:cNvPr id="22" name="17 Redondear rectángulo de esquina del mismo lado">
            <a:hlinkClick r:id="" action="ppaction://noaction"/>
          </p:cNvPr>
          <p:cNvSpPr/>
          <p:nvPr/>
        </p:nvSpPr>
        <p:spPr>
          <a:xfrm>
            <a:off x="4464120" y="135598"/>
            <a:ext cx="1043984" cy="435656"/>
          </a:xfrm>
          <a:prstGeom prst="round2Same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es-ES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Nuevas métricas</a:t>
            </a:r>
          </a:p>
          <a:p>
            <a:pPr algn="ctr">
              <a:lnSpc>
                <a:spcPts val="1000"/>
              </a:lnSpc>
            </a:pPr>
            <a:r>
              <a:rPr lang="es-ES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&amp; límites</a:t>
            </a:r>
          </a:p>
        </p:txBody>
      </p:sp>
      <p:sp>
        <p:nvSpPr>
          <p:cNvPr id="23" name="28 Redondear rectángulo de esquina del mismo lado">
            <a:hlinkClick r:id="" action="ppaction://noaction"/>
          </p:cNvPr>
          <p:cNvSpPr/>
          <p:nvPr/>
        </p:nvSpPr>
        <p:spPr>
          <a:xfrm>
            <a:off x="5544240" y="135598"/>
            <a:ext cx="1043984" cy="435656"/>
          </a:xfrm>
          <a:prstGeom prst="round2Same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Propuesta y seguimiento de apetito</a:t>
            </a:r>
          </a:p>
        </p:txBody>
      </p:sp>
      <p:sp>
        <p:nvSpPr>
          <p:cNvPr id="24" name="31 Redondear rectángulo de esquina del mismo lado">
            <a:hlinkClick r:id="" action="ppaction://noaction"/>
          </p:cNvPr>
          <p:cNvSpPr/>
          <p:nvPr/>
        </p:nvSpPr>
        <p:spPr>
          <a:xfrm>
            <a:off x="6624360" y="135598"/>
            <a:ext cx="1043984" cy="435656"/>
          </a:xfrm>
          <a:prstGeom prst="round2Same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es-ES" sz="1200" b="1" dirty="0" err="1" smtClean="0">
                <a:solidFill>
                  <a:srgbClr val="C00000"/>
                </a:solidFill>
              </a:rPr>
              <a:t>Excesses</a:t>
            </a:r>
            <a:r>
              <a:rPr lang="es-ES" sz="1200" b="1" dirty="0" smtClean="0">
                <a:solidFill>
                  <a:srgbClr val="C00000"/>
                </a:solidFill>
              </a:rPr>
              <a:t> </a:t>
            </a:r>
            <a:r>
              <a:rPr lang="es-ES" sz="1200" b="1" dirty="0" err="1" smtClean="0">
                <a:solidFill>
                  <a:srgbClr val="C00000"/>
                </a:solidFill>
              </a:rPr>
              <a:t>Analisys</a:t>
            </a:r>
            <a:endParaRPr lang="en-US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6" name="Group 3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586201"/>
              </p:ext>
            </p:extLst>
          </p:nvPr>
        </p:nvGraphicFramePr>
        <p:xfrm>
          <a:off x="107504" y="980728"/>
          <a:ext cx="9001000" cy="1920198"/>
        </p:xfrm>
        <a:graphic>
          <a:graphicData uri="http://schemas.openxmlformats.org/drawingml/2006/table">
            <a:tbl>
              <a:tblPr/>
              <a:tblGrid>
                <a:gridCol w="432048"/>
                <a:gridCol w="97400"/>
                <a:gridCol w="2062840"/>
                <a:gridCol w="72008"/>
                <a:gridCol w="3816424"/>
                <a:gridCol w="72008"/>
                <a:gridCol w="2448272"/>
              </a:tblGrid>
              <a:tr h="263238">
                <a:tc>
                  <a:txBody>
                    <a:bodyPr/>
                    <a:lstStyle/>
                    <a:p>
                      <a:pPr lvl="0" algn="l" rtl="0" fontAlgn="b"/>
                      <a:r>
                        <a:rPr lang="es-ES" sz="1400" b="1" i="0" u="none" strike="noStrike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Unit</a:t>
                      </a:r>
                      <a:endParaRPr lang="es-ES" sz="1400" b="1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2000" marR="0" marT="0" marB="36000" anchor="b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b"/>
                      <a:endParaRPr lang="es-ES" sz="1400" b="1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2000" marR="0" marT="0" marB="36000" anchor="b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b"/>
                      <a:r>
                        <a:rPr lang="es-ES" sz="1400" b="1" i="0" u="none" strike="noStrike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Excesses</a:t>
                      </a:r>
                      <a:r>
                        <a:rPr lang="es-ES" sz="1400" b="1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 in </a:t>
                      </a:r>
                      <a:r>
                        <a:rPr lang="es-ES" sz="1400" b="1" i="0" u="none" strike="noStrike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limits</a:t>
                      </a:r>
                      <a:endParaRPr lang="es-ES" sz="1400" b="1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2000" marR="0" marT="0" marB="36000" anchor="b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endParaRPr lang="es-ES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3600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ES" sz="1400" b="1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Cause of </a:t>
                      </a:r>
                      <a:r>
                        <a:rPr lang="es-ES" sz="1400" b="1" i="0" u="none" strike="noStrike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excess</a:t>
                      </a:r>
                      <a:endParaRPr lang="es-ES" sz="1400" b="1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3600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ES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3600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1" i="0" u="none" strike="noStrike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Action</a:t>
                      </a:r>
                      <a:r>
                        <a:rPr lang="es-ES" sz="1400" b="1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 plan and </a:t>
                      </a:r>
                      <a:r>
                        <a:rPr lang="es-ES" sz="1400" b="1" i="0" u="none" strike="noStrike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monitoring</a:t>
                      </a:r>
                      <a:endParaRPr lang="es-ES" sz="1400" b="1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3600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918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b="1" i="0" u="none" strike="noStrike" kern="1200" noProof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</a:t>
                      </a:r>
                    </a:p>
                  </a:txBody>
                  <a:tcPr marL="72000" marR="0" marT="72000" marB="0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300" b="0" i="0" u="none" strike="noStrike" kern="1200" noProof="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72000" marB="0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u="none" strike="noStrike" kern="1200" noProof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Individual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u="none" strike="noStrike" kern="1200" noProof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exposure with clients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u="none" strike="noStrike" kern="1200" noProof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rating &lt; 5.0</a:t>
                      </a:r>
                      <a:endParaRPr lang="es-ES" sz="1300" b="0" i="0" u="none" strike="noStrike" kern="1200" noProof="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b="0" i="0" u="none" strike="noStrike" kern="1200" noProof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</a:t>
                      </a:r>
                      <a:r>
                        <a:rPr lang="es-ES" sz="1300" b="0" i="0" u="none" strike="noStrike" kern="1200" noProof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$100MM</a:t>
                      </a:r>
                      <a:r>
                        <a:rPr lang="es-ES" sz="1300" b="0" i="0" u="none" strike="noStrike" kern="1200" baseline="0" noProof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5</a:t>
                      </a:r>
                      <a:r>
                        <a:rPr lang="es-ES" sz="1300" b="0" i="0" u="none" strike="noStrike" kern="1200" noProof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cases </a:t>
                      </a:r>
                      <a:r>
                        <a:rPr lang="es-ES" sz="1300" b="0" i="0" u="none" strike="noStrike" kern="1200" noProof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s-ES" sz="1300" b="0" i="0" u="none" strike="noStrike" kern="1200" noProof="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72000" marB="0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endParaRPr lang="es-ES" sz="1300" b="0" i="0" u="none" strike="noStrike" noProof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7200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kern="1200" noProof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SBNA # of counterparties with Santander Risk Rating      &lt; 5.0 and exposure &gt; $100MM metric is in breach  at 5 when CRE loans are aggregated by one obligor.</a:t>
                      </a:r>
                    </a:p>
                  </a:txBody>
                  <a:tcPr marL="0" marR="0" marT="7200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s-ES" sz="1300" b="0" i="0" u="none" strike="noStrike" noProof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Credit team met with the OCC in January to seek relief from risk rating directive for strongest sponsors; changes to risk rating directive to be considered by OCC. Metric to be re-evaluated and potentially adjusted as part of the 2016 RAS update process. </a:t>
                      </a:r>
                      <a:r>
                        <a:rPr lang="en-US" sz="1200" dirty="0" smtClean="0"/>
                        <a:t> </a:t>
                      </a:r>
                      <a:endParaRPr lang="en-US" sz="1200" dirty="0"/>
                    </a:p>
                  </a:txBody>
                  <a:tcPr marL="0" marR="0" marT="7200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CuadroTexto 2"/>
          <p:cNvSpPr txBox="1"/>
          <p:nvPr/>
        </p:nvSpPr>
        <p:spPr>
          <a:xfrm>
            <a:off x="395536" y="667125"/>
            <a:ext cx="8447532" cy="303559"/>
          </a:xfrm>
          <a:prstGeom prst="round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Risk appetite excesses are shown below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032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443</Words>
  <Application>Microsoft Office PowerPoint</Application>
  <PresentationFormat>On-screen Show (4:3)</PresentationFormat>
  <Paragraphs>50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4_Diseño personalizado</vt:lpstr>
      <vt:lpstr>PowerPoint Presentation</vt:lpstr>
      <vt:lpstr>PowerPoint Presentation</vt:lpstr>
    </vt:vector>
  </TitlesOfParts>
  <Company>Santander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LS</dc:creator>
  <cp:lastModifiedBy>Parrish, Rut</cp:lastModifiedBy>
  <cp:revision>17</cp:revision>
  <dcterms:created xsi:type="dcterms:W3CDTF">2015-12-15T16:38:30Z</dcterms:created>
  <dcterms:modified xsi:type="dcterms:W3CDTF">2016-02-19T18:28:57Z</dcterms:modified>
</cp:coreProperties>
</file>