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8"/>
  </p:notesMasterIdLst>
  <p:sldIdLst>
    <p:sldId id="256" r:id="rId8"/>
    <p:sldId id="271" r:id="rId9"/>
    <p:sldId id="272" r:id="rId10"/>
    <p:sldId id="276" r:id="rId11"/>
    <p:sldId id="273" r:id="rId12"/>
    <p:sldId id="266" r:id="rId13"/>
    <p:sldId id="262" r:id="rId14"/>
    <p:sldId id="263" r:id="rId15"/>
    <p:sldId id="270" r:id="rId16"/>
    <p:sldId id="269"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E8F6E6"/>
    <a:srgbClr val="FFCCCC"/>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5515" autoAdjust="0"/>
  </p:normalViewPr>
  <p:slideViewPr>
    <p:cSldViewPr>
      <p:cViewPr>
        <p:scale>
          <a:sx n="80" d="100"/>
          <a:sy n="80" d="100"/>
        </p:scale>
        <p:origin x="-1296" y="276"/>
      </p:cViewPr>
      <p:guideLst>
        <p:guide orient="horz" pos="624"/>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2/26/2016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162595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5</a:t>
            </a:fld>
            <a:endParaRPr lang="en-US"/>
          </a:p>
        </p:txBody>
      </p:sp>
    </p:spTree>
    <p:extLst>
      <p:ext uri="{BB962C8B-B14F-4D97-AF65-F5344CB8AC3E}">
        <p14:creationId xmlns:p14="http://schemas.microsoft.com/office/powerpoint/2010/main" val="162595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2/26/2016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2/26/2016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2/26/2016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2/26/2016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COMMITTEE/BOARD</a:t>
            </a: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 v.1</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3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a:solidFill>
                  <a:prstClr val="white">
                    <a:lumMod val="50000"/>
                  </a:prstClr>
                </a:solidFill>
                <a:latin typeface="Arial"/>
                <a:ea typeface="MS PGothic" pitchFamily="34" charset="-128"/>
                <a:cs typeface="Arial"/>
              </a:rPr>
              <a:t>Author: Beatriz Shapiro, Director, Risk appetite SHUSA</a:t>
            </a: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January Report</a:t>
            </a:r>
            <a:endParaRPr lang="en-US" sz="2000" b="1" dirty="0">
              <a:solidFill>
                <a:prstClr val="black"/>
              </a:solidFill>
              <a:latin typeface="Arial" panose="020B0604020202020204" pitchFamily="34" charset="0"/>
              <a:ea typeface="MS PGothic" pitchFamily="34" charset="-128"/>
              <a:cs typeface="Arial" panose="020B0604020202020204" pitchFamily="34" charset="0"/>
            </a:endParaRP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February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4036124"/>
              </p:ext>
            </p:extLst>
          </p:nvPr>
        </p:nvGraphicFramePr>
        <p:xfrm>
          <a:off x="76197" y="621475"/>
          <a:ext cx="8991602" cy="3215640"/>
        </p:xfrm>
        <a:graphic>
          <a:graphicData uri="http://schemas.openxmlformats.org/drawingml/2006/table">
            <a:tbl>
              <a:tblPr firstRow="1" bandRow="1"/>
              <a:tblGrid>
                <a:gridCol w="961064"/>
                <a:gridCol w="1571143"/>
                <a:gridCol w="1430196"/>
                <a:gridCol w="127218"/>
                <a:gridCol w="681464"/>
                <a:gridCol w="1047432"/>
                <a:gridCol w="1130698"/>
                <a:gridCol w="1139081"/>
                <a:gridCol w="903306"/>
              </a:tblGrid>
              <a:tr h="197126">
                <a:tc gridSpan="9">
                  <a:txBody>
                    <a:bodyPr/>
                    <a:lstStyle/>
                    <a:p>
                      <a:pPr algn="ctr"/>
                      <a:endParaRPr lang="en-US" sz="1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 BHC</a:t>
                      </a:r>
                      <a:r>
                        <a:rPr lang="en-US" sz="900" b="1" baseline="0" dirty="0" smtClean="0">
                          <a:solidFill>
                            <a:schemeClr val="tx1"/>
                          </a:solidFill>
                          <a:latin typeface="Arial" panose="020B0604020202020204" pitchFamily="34" charset="0"/>
                          <a:cs typeface="Arial" panose="020B0604020202020204" pitchFamily="34" charset="0"/>
                        </a:rPr>
                        <a:t> Stress and baseline</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9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$525MM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BHC</a:t>
                      </a:r>
                      <a:r>
                        <a:rPr lang="en-US" sz="900" b="1" baseline="0" dirty="0" smtClean="0">
                          <a:solidFill>
                            <a:schemeClr val="tx1"/>
                          </a:solidFill>
                          <a:latin typeface="Arial" panose="020B0604020202020204" pitchFamily="34" charset="0"/>
                          <a:cs typeface="Arial" panose="020B0604020202020204" pitchFamily="34" charset="0"/>
                        </a:rPr>
                        <a:t> Stress</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r>
                        <a:rPr lang="en-US" sz="900" b="1" baseline="0" dirty="0" smtClean="0">
                          <a:solidFill>
                            <a:schemeClr val="tx1"/>
                          </a:solidFill>
                          <a:latin typeface="Arial" panose="020B0604020202020204" pitchFamily="34" charset="0"/>
                          <a:cs typeface="Arial" panose="020B0604020202020204" pitchFamily="34" charset="0"/>
                        </a:rPr>
                        <a:t>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CCAR loss budget</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$7,000MM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$1,175MM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$675MM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$725MM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Wholesale</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 GBM</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$400MM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solidFill>
                            <a:schemeClr val="tx1"/>
                          </a:solidFill>
                          <a:latin typeface="Arial" panose="020B0604020202020204" pitchFamily="34" charset="0"/>
                          <a:cs typeface="Arial" panose="020B0604020202020204" pitchFamily="34" charset="0"/>
                        </a:rPr>
                        <a:t>Pre-provisioned  net revenue</a:t>
                      </a:r>
                      <a:r>
                        <a:rPr lang="en-US" sz="9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 $3,700MM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$3,825MM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$4,100MM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$2,575MM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$2,775MM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$1,250MM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a:solidFill>
                            <a:schemeClr val="tx1"/>
                          </a:solidFill>
                          <a:latin typeface="Arial" panose="020B0604020202020204" pitchFamily="34" charset="0"/>
                          <a:ea typeface="+mn-ea"/>
                          <a:cs typeface="Arial" panose="020B0604020202020204" pitchFamily="34" charset="0"/>
                        </a:rPr>
                        <a:t> </a:t>
                      </a:r>
                      <a:r>
                        <a:rPr lang="en-US" sz="900" b="0" i="0" kern="1200" dirty="0" smtClean="0">
                          <a:solidFill>
                            <a:schemeClr val="tx1"/>
                          </a:solidFill>
                          <a:latin typeface="Arial" panose="020B0604020202020204" pitchFamily="34" charset="0"/>
                          <a:ea typeface="+mn-ea"/>
                          <a:cs typeface="Arial" panose="020B0604020202020204" pitchFamily="34" charset="0"/>
                        </a:rPr>
                        <a:t>$1,350MM </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kern="1200" dirty="0" smtClean="0">
                          <a:solidFill>
                            <a:schemeClr val="tx1"/>
                          </a:solidFill>
                          <a:latin typeface="Arial" panose="020B0604020202020204" pitchFamily="34" charset="0"/>
                          <a:ea typeface="+mn-ea"/>
                          <a:cs typeface="Arial" panose="020B0604020202020204" pitchFamily="34" charset="0"/>
                        </a:rPr>
                        <a:t>Loss in stress </a:t>
                      </a:r>
                      <a:r>
                        <a:rPr lang="en-US" sz="90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139%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125672"/>
            <a:ext cx="5943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a:t>
            </a:r>
            <a:r>
              <a:rPr lang="en-US" sz="800" dirty="0">
                <a:latin typeface="Arial" panose="020B0604020202020204" pitchFamily="34" charset="0"/>
                <a:cs typeface="Arial" panose="020B0604020202020204" pitchFamily="34" charset="0"/>
                <a:sym typeface="Arial"/>
              </a:rPr>
              <a:t>increase in Leased Vehicle Expense </a:t>
            </a:r>
            <a:r>
              <a:rPr lang="en-US" sz="800" dirty="0">
                <a:latin typeface="Arial" panose="020B0604020202020204" pitchFamily="34" charset="0"/>
                <a:cs typeface="Arial" panose="020B0604020202020204" pitchFamily="34" charset="0"/>
              </a:rPr>
              <a:t>between </a:t>
            </a:r>
            <a:r>
              <a:rPr lang="en-US" sz="800" dirty="0" smtClean="0">
                <a:latin typeface="Arial" panose="020B0604020202020204" pitchFamily="34" charset="0"/>
                <a:cs typeface="Arial" panose="020B0604020202020204" pitchFamily="34" charset="0"/>
              </a:rPr>
              <a:t>BHC </a:t>
            </a:r>
            <a:r>
              <a:rPr lang="en-US" sz="800" dirty="0">
                <a:latin typeface="Arial" panose="020B0604020202020204" pitchFamily="34" charset="0"/>
                <a:cs typeface="Arial" panose="020B0604020202020204" pitchFamily="34" charset="0"/>
              </a:rPr>
              <a:t>Stress and Baseline scenarios – a</a:t>
            </a:r>
            <a:r>
              <a:rPr lang="en-US" sz="800" dirty="0">
                <a:latin typeface="Arial" panose="020B0604020202020204" pitchFamily="34" charset="0"/>
                <a:cs typeface="Arial" panose="020B0604020202020204" pitchFamily="34" charset="0"/>
                <a:sym typeface="Arial"/>
              </a:rPr>
              <a:t>ssumes all </a:t>
            </a:r>
            <a:r>
              <a:rPr lang="en-US" sz="800" dirty="0" smtClean="0">
                <a:latin typeface="Arial" panose="020B0604020202020204" pitchFamily="34" charset="0"/>
                <a:cs typeface="Arial" panose="020B0604020202020204" pitchFamily="34" charset="0"/>
                <a:sym typeface="Arial"/>
              </a:rPr>
              <a:t>attributed </a:t>
            </a:r>
            <a:r>
              <a:rPr lang="en-US" sz="800" dirty="0">
                <a:latin typeface="Arial" panose="020B0604020202020204" pitchFamily="34" charset="0"/>
                <a:cs typeface="Arial" panose="020B0604020202020204" pitchFamily="34" charset="0"/>
                <a:sym typeface="Arial"/>
              </a:rPr>
              <a:t>to </a:t>
            </a:r>
            <a:r>
              <a:rPr lang="en-US" sz="8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800" dirty="0" smtClean="0">
                <a:latin typeface="Arial" panose="020B0604020202020204" pitchFamily="34" charset="0"/>
                <a:cs typeface="Arial" panose="020B0604020202020204" pitchFamily="34" charset="0"/>
              </a:rPr>
              <a:t>Projected </a:t>
            </a:r>
            <a:r>
              <a:rPr lang="en-US" sz="800" dirty="0">
                <a:latin typeface="Arial" panose="020B0604020202020204" pitchFamily="34" charset="0"/>
                <a:cs typeface="Arial" panose="020B0604020202020204" pitchFamily="34" charset="0"/>
              </a:rPr>
              <a:t>9Q cumulative losses by portfolio under the BHC Stress </a:t>
            </a:r>
            <a:r>
              <a:rPr lang="en-US" sz="8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800" dirty="0">
                <a:latin typeface="Arial" panose="020B0604020202020204" pitchFamily="34" charset="0"/>
                <a:cs typeface="Arial" panose="020B0604020202020204" pitchFamily="34" charset="0"/>
              </a:rPr>
              <a:t>Projected losses in stress scenario aligning to Group (CCAR FRB Adverse </a:t>
            </a:r>
            <a:r>
              <a:rPr lang="en-US" sz="800" dirty="0" smtClean="0">
                <a:latin typeface="Arial" panose="020B0604020202020204" pitchFamily="34" charset="0"/>
                <a:cs typeface="Arial" panose="020B0604020202020204" pitchFamily="34" charset="0"/>
              </a:rPr>
              <a:t>scenario </a:t>
            </a:r>
            <a:r>
              <a:rPr lang="en-US" sz="800" dirty="0">
                <a:latin typeface="Arial" panose="020B0604020202020204" pitchFamily="34" charset="0"/>
                <a:cs typeface="Arial" panose="020B0604020202020204" pitchFamily="34" charset="0"/>
              </a:rPr>
              <a:t>is used as it is the scenario that is the closest to the ICAAP scenario run by Group)  </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6" name="Rectangle 5"/>
          <p:cNvSpPr/>
          <p:nvPr/>
        </p:nvSpPr>
        <p:spPr>
          <a:xfrm>
            <a:off x="2233550" y="617901"/>
            <a:ext cx="4572000" cy="338554"/>
          </a:xfrm>
          <a:prstGeom prst="rect">
            <a:avLst/>
          </a:prstGeom>
        </p:spPr>
        <p:txBody>
          <a:bodyPr>
            <a:spAutoFit/>
          </a:bodyPr>
          <a:lstStyle/>
          <a:p>
            <a:pPr algn="ctr"/>
            <a:r>
              <a:rPr lang="en-US" sz="1600" b="1" dirty="0" smtClean="0">
                <a:latin typeface="Arial" panose="020B0604020202020204" pitchFamily="34" charset="0"/>
                <a:cs typeface="Arial" panose="020B0604020202020204" pitchFamily="34" charset="0"/>
              </a:rPr>
              <a:t>Annual </a:t>
            </a:r>
            <a:r>
              <a:rPr lang="en-US" sz="1600" b="1" dirty="0">
                <a:latin typeface="Arial" panose="020B0604020202020204" pitchFamily="34" charset="0"/>
                <a:cs typeface="Arial" panose="020B0604020202020204" pitchFamily="34" charset="0"/>
              </a:rPr>
              <a:t>Metrics</a:t>
            </a:r>
          </a:p>
        </p:txBody>
      </p:sp>
    </p:spTree>
    <p:extLst>
      <p:ext uri="{BB962C8B-B14F-4D97-AF65-F5344CB8AC3E}">
        <p14:creationId xmlns:p14="http://schemas.microsoft.com/office/powerpoint/2010/main" val="73418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546" y="665401"/>
            <a:ext cx="8769199" cy="5755422"/>
          </a:xfrm>
          <a:prstGeom prst="rect">
            <a:avLst/>
          </a:prstGeom>
          <a:noFill/>
        </p:spPr>
        <p:txBody>
          <a:bodyPr wrap="square" rtlCol="0">
            <a:spAutoFit/>
          </a:bodyPr>
          <a:lstStyle/>
          <a:p>
            <a:r>
              <a:rPr lang="en-US" sz="1400" b="1" u="sng" dirty="0" smtClean="0">
                <a:solidFill>
                  <a:srgbClr val="FF0000"/>
                </a:solidFill>
                <a:latin typeface="Arial" panose="020B0604020202020204" pitchFamily="34" charset="0"/>
                <a:cs typeface="Arial" panose="020B0604020202020204" pitchFamily="34" charset="0"/>
              </a:rPr>
              <a:t>Key Milestones</a:t>
            </a:r>
          </a:p>
          <a:p>
            <a:pPr marL="285750"/>
            <a:endParaRPr lang="en-US" sz="600" dirty="0">
              <a:latin typeface="Arial" panose="020B0604020202020204" pitchFamily="34" charset="0"/>
              <a:cs typeface="Arial" panose="020B0604020202020204" pitchFamily="34" charset="0"/>
            </a:endParaRPr>
          </a:p>
          <a:p>
            <a:pPr marL="571500" indent="-285750">
              <a:spcAft>
                <a:spcPts val="1200"/>
              </a:spcAft>
              <a:buFontTx/>
              <a:buChar char="-"/>
            </a:pPr>
            <a:r>
              <a:rPr lang="en-US" sz="1400" b="1" dirty="0" smtClean="0">
                <a:latin typeface="Arial" panose="020B0604020202020204" pitchFamily="34" charset="0"/>
                <a:cs typeface="Arial" panose="020B0604020202020204" pitchFamily="34" charset="0"/>
              </a:rPr>
              <a:t>ECB review </a:t>
            </a:r>
            <a:r>
              <a:rPr lang="en-US" sz="1400" dirty="0" smtClean="0">
                <a:latin typeface="Arial" panose="020B0604020202020204" pitchFamily="34" charset="0"/>
                <a:cs typeface="Arial" panose="020B0604020202020204" pitchFamily="34" charset="0"/>
              </a:rPr>
              <a:t>of the SHUSA RAS: the meetings and supporting documentary submissions covered the  US RAS documentation</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methodology, approved metrics, alignment to Santander Group RAS, and Group validation</a:t>
            </a:r>
            <a:r>
              <a:rPr lang="en-US" sz="1400" dirty="0" smtClean="0">
                <a:solidFill>
                  <a:srgbClr val="FF0000"/>
                </a:solidFill>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of the SHUSA RAS.</a:t>
            </a:r>
          </a:p>
          <a:p>
            <a:pPr marL="571500" indent="-285750">
              <a:buFontTx/>
              <a:buChar char="-"/>
            </a:pPr>
            <a:r>
              <a:rPr lang="en-US" sz="1400" dirty="0" smtClean="0">
                <a:latin typeface="Arial" panose="020B0604020202020204" pitchFamily="34" charset="0"/>
                <a:cs typeface="Arial" panose="020B0604020202020204" pitchFamily="34" charset="0"/>
              </a:rPr>
              <a:t>All Risk Appetite </a:t>
            </a:r>
            <a:r>
              <a:rPr lang="en-US" sz="1400" b="1" dirty="0" smtClean="0">
                <a:latin typeface="Arial" panose="020B0604020202020204" pitchFamily="34" charset="0"/>
                <a:cs typeface="Arial" panose="020B0604020202020204" pitchFamily="34" charset="0"/>
              </a:rPr>
              <a:t>documentation</a:t>
            </a:r>
            <a:r>
              <a:rPr lang="en-US" sz="1400" dirty="0" smtClean="0">
                <a:latin typeface="Arial" panose="020B0604020202020204" pitchFamily="34" charset="0"/>
                <a:cs typeface="Arial" panose="020B0604020202020204" pitchFamily="34" charset="0"/>
              </a:rPr>
              <a:t> is in place across SHUSA, SC and SBNA:</a:t>
            </a:r>
          </a:p>
          <a:p>
            <a:pPr marL="571500" indent="-285750">
              <a:buFontTx/>
              <a:buChar char="-"/>
            </a:pPr>
            <a:endParaRPr lang="en-US" sz="600" dirty="0" smtClean="0">
              <a:latin typeface="Arial" panose="020B0604020202020204" pitchFamily="34" charset="0"/>
              <a:cs typeface="Arial" panose="020B0604020202020204" pitchFamily="34" charset="0"/>
            </a:endParaRPr>
          </a:p>
          <a:p>
            <a:pPr marL="102870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Risk Appetite Framework</a:t>
            </a:r>
          </a:p>
          <a:p>
            <a:pPr marL="102870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Risk Appetite Statement (RAS) Monitoring and Escalation Procedure</a:t>
            </a:r>
          </a:p>
          <a:p>
            <a:pPr marL="102870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RAS Monthly reporting and related procedures</a:t>
            </a:r>
          </a:p>
          <a:p>
            <a:pPr marL="102870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RAS Metrics Database</a:t>
            </a:r>
          </a:p>
          <a:p>
            <a:pPr marL="1028700" lvl="1" indent="-285750">
              <a:spcAft>
                <a:spcPts val="600"/>
              </a:spcAft>
              <a:buFont typeface="Arial" panose="020B0604020202020204" pitchFamily="34" charset="0"/>
              <a:buChar char="•"/>
            </a:pPr>
            <a:r>
              <a:rPr lang="en-US" sz="1400" dirty="0" smtClean="0">
                <a:latin typeface="Arial" panose="020B0604020202020204" pitchFamily="34" charset="0"/>
                <a:cs typeface="Arial" panose="020B0604020202020204" pitchFamily="34" charset="0"/>
              </a:rPr>
              <a:t>Glossary of Metrics</a:t>
            </a:r>
          </a:p>
          <a:p>
            <a:pPr marL="569913" lvl="1" indent="-284163">
              <a:spcAft>
                <a:spcPts val="600"/>
              </a:spcAft>
              <a:buFontTx/>
              <a:buChar char="-"/>
            </a:pPr>
            <a:r>
              <a:rPr lang="en-US" sz="1400" dirty="0" smtClean="0">
                <a:latin typeface="Arial" panose="020B0604020202020204" pitchFamily="34" charset="0"/>
                <a:cs typeface="Arial" panose="020B0604020202020204" pitchFamily="34" charset="0"/>
              </a:rPr>
              <a:t>SBNA: Update provided to </a:t>
            </a:r>
            <a:r>
              <a:rPr lang="en-US" sz="1400" b="1" dirty="0" smtClean="0">
                <a:latin typeface="Arial" panose="020B0604020202020204" pitchFamily="34" charset="0"/>
                <a:cs typeface="Arial" panose="020B0604020202020204" pitchFamily="34" charset="0"/>
              </a:rPr>
              <a:t>OCC</a:t>
            </a:r>
            <a:r>
              <a:rPr lang="en-US" sz="1400" dirty="0" smtClean="0">
                <a:latin typeface="Arial" panose="020B0604020202020204" pitchFamily="34" charset="0"/>
                <a:cs typeface="Arial" panose="020B0604020202020204" pitchFamily="34" charset="0"/>
              </a:rPr>
              <a:t> on new Risk Appetite program and plans for 2016</a:t>
            </a:r>
          </a:p>
          <a:p>
            <a:pPr marL="571500" indent="-285750">
              <a:buFontTx/>
              <a:buChar char="-"/>
            </a:pPr>
            <a:r>
              <a:rPr lang="en-US" sz="1400" b="1" dirty="0" smtClean="0">
                <a:latin typeface="Arial" panose="020B0604020202020204" pitchFamily="34" charset="0"/>
                <a:cs typeface="Arial" panose="020B0604020202020204" pitchFamily="34" charset="0"/>
              </a:rPr>
              <a:t>Internal </a:t>
            </a:r>
            <a:r>
              <a:rPr lang="en-US" sz="1400" b="1" dirty="0">
                <a:latin typeface="Arial" panose="020B0604020202020204" pitchFamily="34" charset="0"/>
                <a:cs typeface="Arial" panose="020B0604020202020204" pitchFamily="34" charset="0"/>
              </a:rPr>
              <a:t>Audit </a:t>
            </a:r>
            <a:r>
              <a:rPr lang="en-US" sz="1400" dirty="0">
                <a:latin typeface="Arial" panose="020B0604020202020204" pitchFamily="34" charset="0"/>
                <a:cs typeface="Arial" panose="020B0604020202020204" pitchFamily="34" charset="0"/>
              </a:rPr>
              <a:t>concluded in December with </a:t>
            </a:r>
            <a:r>
              <a:rPr lang="en-US" sz="1400" dirty="0" smtClean="0">
                <a:latin typeface="Arial" panose="020B0604020202020204" pitchFamily="34" charset="0"/>
                <a:cs typeface="Arial" panose="020B0604020202020204" pitchFamily="34" charset="0"/>
              </a:rPr>
              <a:t>two recommendations</a:t>
            </a:r>
            <a:r>
              <a:rPr lang="en-US" sz="1400" dirty="0">
                <a:latin typeface="Arial" panose="020B0604020202020204" pitchFamily="34" charset="0"/>
                <a:cs typeface="Arial" panose="020B0604020202020204" pitchFamily="34" charset="0"/>
              </a:rPr>
              <a:t>:</a:t>
            </a:r>
          </a:p>
          <a:p>
            <a:pPr marL="285750"/>
            <a:endParaRPr lang="en-US" sz="600" dirty="0">
              <a:latin typeface="Arial" panose="020B0604020202020204" pitchFamily="34" charset="0"/>
              <a:cs typeface="Arial" panose="020B0604020202020204" pitchFamily="34" charset="0"/>
            </a:endParaRPr>
          </a:p>
          <a:p>
            <a:pPr marL="1085850" lvl="1" indent="-342900">
              <a:buFont typeface="+mj-lt"/>
              <a:buAutoNum type="arabicPeriod"/>
            </a:pPr>
            <a:r>
              <a:rPr lang="en-US" sz="1400" dirty="0">
                <a:latin typeface="Arial" panose="020B0604020202020204" pitchFamily="34" charset="0"/>
                <a:cs typeface="Arial" panose="020B0604020202020204" pitchFamily="34" charset="0"/>
              </a:rPr>
              <a:t>Finalize Risk Appetite metric </a:t>
            </a:r>
            <a:r>
              <a:rPr lang="en-US" sz="1400" dirty="0" smtClean="0">
                <a:latin typeface="Arial" panose="020B0604020202020204" pitchFamily="34" charset="0"/>
                <a:cs typeface="Arial" panose="020B0604020202020204" pitchFamily="34" charset="0"/>
              </a:rPr>
              <a:t>glossary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due </a:t>
            </a:r>
            <a:r>
              <a:rPr lang="en-US" sz="1400" dirty="0">
                <a:latin typeface="Arial" panose="020B0604020202020204" pitchFamily="34" charset="0"/>
                <a:cs typeface="Arial" panose="020B0604020202020204" pitchFamily="34" charset="0"/>
              </a:rPr>
              <a:t>2.29.16 – </a:t>
            </a:r>
            <a:r>
              <a:rPr lang="en-US" sz="1400" dirty="0" smtClean="0">
                <a:latin typeface="Arial" panose="020B0604020202020204" pitchFamily="34" charset="0"/>
                <a:cs typeface="Arial" panose="020B0604020202020204" pitchFamily="34" charset="0"/>
              </a:rPr>
              <a:t>closed </a:t>
            </a:r>
            <a:r>
              <a:rPr lang="en-US" sz="1400" dirty="0">
                <a:latin typeface="Arial" panose="020B0604020202020204" pitchFamily="34" charset="0"/>
                <a:cs typeface="Arial" panose="020B0604020202020204" pitchFamily="34" charset="0"/>
              </a:rPr>
              <a:t>2.5.16</a:t>
            </a:r>
          </a:p>
          <a:p>
            <a:pPr marL="1085850" lvl="1" indent="-342900">
              <a:spcAft>
                <a:spcPts val="600"/>
              </a:spcAft>
              <a:buFont typeface="+mj-lt"/>
              <a:buAutoNum type="arabicPeriod"/>
            </a:pPr>
            <a:r>
              <a:rPr lang="en-US" sz="1400" dirty="0">
                <a:latin typeface="Arial" panose="020B0604020202020204" pitchFamily="34" charset="0"/>
                <a:cs typeface="Arial" panose="020B0604020202020204" pitchFamily="34" charset="0"/>
              </a:rPr>
              <a:t>Plan for </a:t>
            </a:r>
            <a:r>
              <a:rPr lang="en-US" sz="1400" dirty="0" smtClean="0">
                <a:latin typeface="Arial" panose="020B0604020202020204" pitchFamily="34" charset="0"/>
                <a:cs typeface="Arial" panose="020B0604020202020204" pitchFamily="34" charset="0"/>
              </a:rPr>
              <a:t>metric </a:t>
            </a:r>
            <a:r>
              <a:rPr lang="en-US" sz="1400" dirty="0">
                <a:latin typeface="Arial" panose="020B0604020202020204" pitchFamily="34" charset="0"/>
                <a:cs typeface="Arial" panose="020B0604020202020204" pitchFamily="34" charset="0"/>
              </a:rPr>
              <a:t>testing and execution throughout the year – </a:t>
            </a:r>
            <a:r>
              <a:rPr lang="en-US" sz="1400" dirty="0" smtClean="0">
                <a:latin typeface="Arial" panose="020B0604020202020204" pitchFamily="34" charset="0"/>
                <a:cs typeface="Arial" panose="020B0604020202020204" pitchFamily="34" charset="0"/>
              </a:rPr>
              <a:t>due </a:t>
            </a:r>
            <a:r>
              <a:rPr lang="en-US" sz="1400" dirty="0">
                <a:latin typeface="Arial" panose="020B0604020202020204" pitchFamily="34" charset="0"/>
                <a:cs typeface="Arial" panose="020B0604020202020204" pitchFamily="34" charset="0"/>
              </a:rPr>
              <a:t>9.15.16</a:t>
            </a:r>
          </a:p>
          <a:p>
            <a:pPr marL="571500" indent="-285750">
              <a:spcAft>
                <a:spcPts val="600"/>
              </a:spcAft>
              <a:buFontTx/>
              <a:buChar char="-"/>
            </a:pPr>
            <a:r>
              <a:rPr lang="en-US" sz="1400" dirty="0" smtClean="0">
                <a:latin typeface="Arial" panose="020B0604020202020204" pitchFamily="34" charset="0"/>
                <a:cs typeface="Arial" panose="020B0604020202020204" pitchFamily="34" charset="0"/>
              </a:rPr>
              <a:t>New </a:t>
            </a:r>
            <a:r>
              <a:rPr lang="en-US" sz="1400" b="1" dirty="0" smtClean="0">
                <a:latin typeface="Arial" panose="020B0604020202020204" pitchFamily="34" charset="0"/>
                <a:cs typeface="Arial" panose="020B0604020202020204" pitchFamily="34" charset="0"/>
              </a:rPr>
              <a:t>metrics</a:t>
            </a:r>
            <a:r>
              <a:rPr lang="en-US" sz="1400" dirty="0" smtClean="0">
                <a:latin typeface="Arial" panose="020B0604020202020204" pitchFamily="34" charset="0"/>
                <a:cs typeface="Arial" panose="020B0604020202020204" pitchFamily="34" charset="0"/>
              </a:rPr>
              <a:t> and </a:t>
            </a:r>
            <a:r>
              <a:rPr lang="en-US" sz="1400" dirty="0">
                <a:latin typeface="Arial" panose="020B0604020202020204" pitchFamily="34" charset="0"/>
                <a:cs typeface="Arial" panose="020B0604020202020204" pitchFamily="34" charset="0"/>
              </a:rPr>
              <a:t>updates to existing metrics – see </a:t>
            </a:r>
            <a:r>
              <a:rPr lang="en-US" sz="1400" dirty="0" smtClean="0">
                <a:latin typeface="Arial" panose="020B0604020202020204" pitchFamily="34" charset="0"/>
                <a:cs typeface="Arial" panose="020B0604020202020204" pitchFamily="34" charset="0"/>
              </a:rPr>
              <a:t>slide 3</a:t>
            </a:r>
            <a:endParaRPr lang="en-US" sz="1400" b="1" u="sng" dirty="0" smtClean="0">
              <a:solidFill>
                <a:srgbClr val="FF0000"/>
              </a:solidFill>
              <a:latin typeface="Arial" panose="020B0604020202020204" pitchFamily="34" charset="0"/>
              <a:cs typeface="Arial" panose="020B0604020202020204" pitchFamily="34" charset="0"/>
            </a:endParaRPr>
          </a:p>
          <a:p>
            <a:r>
              <a:rPr lang="en-US" sz="1400" b="1" u="sng" dirty="0" smtClean="0">
                <a:solidFill>
                  <a:srgbClr val="FF0000"/>
                </a:solidFill>
                <a:latin typeface="Arial" panose="020B0604020202020204" pitchFamily="34" charset="0"/>
                <a:cs typeface="Arial" panose="020B0604020202020204" pitchFamily="34" charset="0"/>
              </a:rPr>
              <a:t>Next Steps - Q1 and Q2 2016</a:t>
            </a:r>
          </a:p>
          <a:p>
            <a:endParaRPr lang="en-US" sz="600" b="1" dirty="0">
              <a:solidFill>
                <a:srgbClr val="FF0000"/>
              </a:solidFill>
              <a:latin typeface="Arial" panose="020B0604020202020204" pitchFamily="34" charset="0"/>
              <a:cs typeface="Arial" panose="020B0604020202020204" pitchFamily="34" charset="0"/>
            </a:endParaRPr>
          </a:p>
          <a:p>
            <a:pPr marL="571500" indent="-285750">
              <a:buFontTx/>
              <a:buChar char="-"/>
            </a:pPr>
            <a:r>
              <a:rPr lang="en-US" sz="1400" b="1" dirty="0" smtClean="0">
                <a:latin typeface="Arial" panose="020B0604020202020204" pitchFamily="34" charset="0"/>
                <a:cs typeface="Arial" panose="020B0604020202020204" pitchFamily="34" charset="0"/>
              </a:rPr>
              <a:t>Annual review </a:t>
            </a:r>
            <a:r>
              <a:rPr lang="en-US" sz="1400" dirty="0" smtClean="0">
                <a:latin typeface="Arial" panose="020B0604020202020204" pitchFamily="34" charset="0"/>
                <a:cs typeface="Arial" panose="020B0604020202020204" pitchFamily="34" charset="0"/>
              </a:rPr>
              <a:t>of the SHUSA RAS – started November 2015 -  due June 2016.</a:t>
            </a:r>
          </a:p>
          <a:p>
            <a:pPr marL="102870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Aligned to 2016 CCAR </a:t>
            </a:r>
          </a:p>
          <a:p>
            <a:pPr marL="102870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Extended to all IHC entities: SBNA, SC, BSI Miami, </a:t>
            </a:r>
            <a:r>
              <a:rPr lang="en-US" sz="1400" dirty="0" smtClean="0">
                <a:latin typeface="Arial" panose="020B0604020202020204" pitchFamily="34" charset="0"/>
                <a:cs typeface="Arial" panose="020B0604020202020204" pitchFamily="34" charset="0"/>
              </a:rPr>
              <a:t>Banco Santander Puerto </a:t>
            </a:r>
            <a:r>
              <a:rPr lang="en-US" sz="1400" dirty="0">
                <a:latin typeface="Arial" panose="020B0604020202020204" pitchFamily="34" charset="0"/>
                <a:cs typeface="Arial" panose="020B0604020202020204" pitchFamily="34" charset="0"/>
              </a:rPr>
              <a:t>Rico, </a:t>
            </a:r>
            <a:r>
              <a:rPr lang="en-US" sz="1400" dirty="0" smtClean="0">
                <a:latin typeface="Arial" panose="020B0604020202020204" pitchFamily="34" charset="0"/>
                <a:cs typeface="Arial" panose="020B0604020202020204" pitchFamily="34" charset="0"/>
              </a:rPr>
              <a:t>Santander Securities LLC, SIS </a:t>
            </a:r>
            <a:r>
              <a:rPr lang="en-US" sz="1400" dirty="0">
                <a:latin typeface="Arial" panose="020B0604020202020204" pitchFamily="34" charset="0"/>
                <a:cs typeface="Arial" panose="020B0604020202020204" pitchFamily="34" charset="0"/>
              </a:rPr>
              <a:t>New York</a:t>
            </a:r>
          </a:p>
          <a:p>
            <a:pPr marL="102870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Will include </a:t>
            </a:r>
            <a:r>
              <a:rPr lang="en-US" sz="1400" dirty="0" smtClean="0">
                <a:latin typeface="Arial" panose="020B0604020202020204" pitchFamily="34" charset="0"/>
                <a:cs typeface="Arial" panose="020B0604020202020204" pitchFamily="34" charset="0"/>
              </a:rPr>
              <a:t>where applicable new metrics approved by Group Board in December 2015</a:t>
            </a:r>
          </a:p>
          <a:p>
            <a:pPr marL="1028700" lvl="1" indent="-285750">
              <a:buFontTx/>
              <a:buChar char="-"/>
            </a:pPr>
            <a:endParaRPr lang="en-US" sz="600" dirty="0" smtClean="0">
              <a:latin typeface="Arial" panose="020B0604020202020204" pitchFamily="34" charset="0"/>
              <a:cs typeface="Arial" panose="020B0604020202020204" pitchFamily="34" charset="0"/>
            </a:endParaRPr>
          </a:p>
          <a:p>
            <a:pPr marL="571500" indent="-285750">
              <a:buFontTx/>
              <a:buChar char="-"/>
            </a:pPr>
            <a:r>
              <a:rPr lang="en-US" sz="1400" dirty="0" smtClean="0">
                <a:latin typeface="Arial" panose="020B0604020202020204" pitchFamily="34" charset="0"/>
                <a:cs typeface="Arial" panose="020B0604020202020204" pitchFamily="34" charset="0"/>
              </a:rPr>
              <a:t>Working with Risk MI to include RAS metrics into </a:t>
            </a:r>
            <a:r>
              <a:rPr lang="en-US" sz="1400" b="1" dirty="0" smtClean="0">
                <a:latin typeface="Arial" panose="020B0604020202020204" pitchFamily="34" charset="0"/>
                <a:cs typeface="Arial" panose="020B0604020202020204" pitchFamily="34" charset="0"/>
              </a:rPr>
              <a:t>RDA</a:t>
            </a:r>
            <a:r>
              <a:rPr lang="en-US" sz="1400" dirty="0" smtClean="0">
                <a:latin typeface="Arial" panose="020B0604020202020204" pitchFamily="34" charset="0"/>
                <a:cs typeface="Arial" panose="020B0604020202020204" pitchFamily="34" charset="0"/>
              </a:rPr>
              <a:t> project plan</a:t>
            </a:r>
            <a:endParaRPr lang="en-US" sz="1200" b="1" dirty="0">
              <a:latin typeface="Arial" panose="020B0604020202020204" pitchFamily="34" charset="0"/>
              <a:cs typeface="Arial" panose="020B0604020202020204" pitchFamily="34" charset="0"/>
            </a:endParaRPr>
          </a:p>
        </p:txBody>
      </p:sp>
      <p:sp>
        <p:nvSpPr>
          <p:cNvPr id="3" name="TextBox 2"/>
          <p:cNvSpPr txBox="1"/>
          <p:nvPr/>
        </p:nvSpPr>
        <p:spPr>
          <a:xfrm>
            <a:off x="208548" y="215611"/>
            <a:ext cx="7629166" cy="461665"/>
          </a:xfrm>
          <a:prstGeom prst="rect">
            <a:avLst/>
          </a:prstGeom>
          <a:noFill/>
        </p:spPr>
        <p:txBody>
          <a:bodyPr wrap="square" rtlCol="0">
            <a:spAutoFit/>
          </a:bodyPr>
          <a:lstStyle/>
          <a:p>
            <a:r>
              <a:rPr lang="en-US" sz="2400" b="1" dirty="0" smtClean="0">
                <a:solidFill>
                  <a:srgbClr val="FF0000"/>
                </a:solidFill>
                <a:latin typeface="Arial" panose="020B0604020202020204" pitchFamily="34" charset="0"/>
                <a:cs typeface="Arial" panose="020B0604020202020204" pitchFamily="34" charset="0"/>
              </a:rPr>
              <a:t>Q4’15 – </a:t>
            </a:r>
            <a:r>
              <a:rPr lang="en-US" sz="2400" b="1" dirty="0" smtClean="0">
                <a:latin typeface="Arial" panose="020B0604020202020204" pitchFamily="34" charset="0"/>
                <a:cs typeface="Arial" panose="020B0604020202020204" pitchFamily="34" charset="0"/>
              </a:rPr>
              <a:t>Summary review (1/2)</a:t>
            </a:r>
          </a:p>
        </p:txBody>
      </p:sp>
    </p:spTree>
    <p:extLst>
      <p:ext uri="{BB962C8B-B14F-4D97-AF65-F5344CB8AC3E}">
        <p14:creationId xmlns:p14="http://schemas.microsoft.com/office/powerpoint/2010/main" val="82979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7427" y="722111"/>
            <a:ext cx="8785944" cy="5669832"/>
            <a:chOff x="227427" y="722111"/>
            <a:chExt cx="8916573" cy="5669832"/>
          </a:xfrm>
        </p:grpSpPr>
        <p:sp>
          <p:nvSpPr>
            <p:cNvPr id="5" name="Rectangle 4"/>
            <p:cNvSpPr/>
            <p:nvPr/>
          </p:nvSpPr>
          <p:spPr>
            <a:xfrm>
              <a:off x="251178" y="722111"/>
              <a:ext cx="8892822"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The Boards of SC and SBNA approved updates and new metrics throughout Q4’15</a:t>
              </a:r>
              <a:endParaRPr lang="en-US" sz="1400" dirty="0"/>
            </a:p>
          </p:txBody>
        </p:sp>
        <p:grpSp>
          <p:nvGrpSpPr>
            <p:cNvPr id="6" name="Group 5"/>
            <p:cNvGrpSpPr/>
            <p:nvPr/>
          </p:nvGrpSpPr>
          <p:grpSpPr>
            <a:xfrm>
              <a:off x="227427" y="1097248"/>
              <a:ext cx="8892823" cy="5294695"/>
              <a:chOff x="227427" y="978498"/>
              <a:chExt cx="8892823" cy="5294695"/>
            </a:xfrm>
          </p:grpSpPr>
          <p:sp>
            <p:nvSpPr>
              <p:cNvPr id="7" name="Rectangle 6"/>
              <p:cNvSpPr/>
              <p:nvPr/>
            </p:nvSpPr>
            <p:spPr>
              <a:xfrm>
                <a:off x="239072" y="978498"/>
                <a:ext cx="8881178" cy="2431435"/>
              </a:xfrm>
              <a:prstGeom prst="rect">
                <a:avLst/>
              </a:prstGeom>
            </p:spPr>
            <p:txBody>
              <a:bodyPr wrap="square">
                <a:spAutoFit/>
              </a:bodyPr>
              <a:lstStyle/>
              <a:p>
                <a:r>
                  <a:rPr lang="en-US" sz="1400" b="1" u="sng" dirty="0" smtClean="0">
                    <a:solidFill>
                      <a:srgbClr val="FF0000"/>
                    </a:solidFill>
                    <a:latin typeface="Arial" panose="020B0604020202020204" pitchFamily="34" charset="0"/>
                    <a:cs typeface="Arial" panose="020B0604020202020204" pitchFamily="34" charset="0"/>
                  </a:rPr>
                  <a:t>UPDATES</a:t>
                </a:r>
                <a:endParaRPr lang="en-US" sz="1400" b="1" dirty="0" smtClean="0">
                  <a:solidFill>
                    <a:srgbClr val="FF0000"/>
                  </a:solidFill>
                  <a:latin typeface="Arial" panose="020B0604020202020204" pitchFamily="34" charset="0"/>
                  <a:cs typeface="Arial" panose="020B0604020202020204" pitchFamily="34" charset="0"/>
                </a:endParaRPr>
              </a:p>
              <a:p>
                <a:endParaRPr lang="en-US" sz="600" b="1" dirty="0" smtClean="0">
                  <a:solidFill>
                    <a:srgbClr val="FF0000"/>
                  </a:solidFill>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SC Auto Net Charge-off Limit</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(Approved Oct-15)                                                                                                                                 </a:t>
                </a:r>
                <a:r>
                  <a:rPr lang="en-US" sz="1400" dirty="0" smtClean="0">
                    <a:latin typeface="Arial" panose="020B0604020202020204" pitchFamily="34" charset="0"/>
                    <a:cs typeface="Arial" panose="020B0604020202020204" pitchFamily="34" charset="0"/>
                  </a:rPr>
                  <a:t>The Auto NCO rate </a:t>
                </a:r>
                <a:r>
                  <a:rPr lang="en-US" sz="1400" dirty="0">
                    <a:latin typeface="Arial" panose="020B0604020202020204" pitchFamily="34" charset="0"/>
                    <a:cs typeface="Arial" panose="020B0604020202020204" pitchFamily="34" charset="0"/>
                  </a:rPr>
                  <a:t>levels were lower than the net charge-off rate forecast in </a:t>
                </a:r>
                <a:r>
                  <a:rPr lang="en-US" sz="1400" dirty="0" smtClean="0">
                    <a:latin typeface="Arial" panose="020B0604020202020204" pitchFamily="34" charset="0"/>
                    <a:cs typeface="Arial" panose="020B0604020202020204" pitchFamily="34" charset="0"/>
                  </a:rPr>
                  <a:t>SC’s </a:t>
                </a:r>
                <a:r>
                  <a:rPr lang="en-US" sz="1400" dirty="0">
                    <a:latin typeface="Arial" panose="020B0604020202020204" pitchFamily="34" charset="0"/>
                    <a:cs typeface="Arial" panose="020B0604020202020204" pitchFamily="34" charset="0"/>
                  </a:rPr>
                  <a:t>Strategic Plan (</a:t>
                </a:r>
                <a:r>
                  <a:rPr lang="en-US" sz="1400" dirty="0" smtClean="0">
                    <a:latin typeface="Arial" panose="020B0604020202020204" pitchFamily="34" charset="0"/>
                    <a:cs typeface="Arial" panose="020B0604020202020204" pitchFamily="34" charset="0"/>
                  </a:rPr>
                  <a:t>P-18).                                              A review of the original RAS calibration exercise concluded that, since there </a:t>
                </a:r>
                <a:r>
                  <a:rPr lang="en-US" sz="1400" dirty="0">
                    <a:latin typeface="Arial" panose="020B0604020202020204" pitchFamily="34" charset="0"/>
                    <a:cs typeface="Arial" panose="020B0604020202020204" pitchFamily="34" charset="0"/>
                  </a:rPr>
                  <a:t>would be no dividend payment under a stress scenario, </a:t>
                </a:r>
                <a:r>
                  <a:rPr lang="en-US" sz="1400" dirty="0" smtClean="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10 bps </a:t>
                </a:r>
                <a:r>
                  <a:rPr lang="en-US" sz="1400" dirty="0" smtClean="0">
                    <a:latin typeface="Arial" panose="020B0604020202020204" pitchFamily="34" charset="0"/>
                    <a:cs typeface="Arial" panose="020B0604020202020204" pitchFamily="34" charset="0"/>
                  </a:rPr>
                  <a:t>of </a:t>
                </a:r>
                <a:r>
                  <a:rPr lang="en-US" sz="1400" dirty="0">
                    <a:latin typeface="Arial" panose="020B0604020202020204" pitchFamily="34" charset="0"/>
                    <a:cs typeface="Arial" panose="020B0604020202020204" pitchFamily="34" charset="0"/>
                  </a:rPr>
                  <a:t>additional loss rate </a:t>
                </a:r>
                <a:r>
                  <a:rPr lang="en-US" sz="1400" dirty="0" smtClean="0">
                    <a:latin typeface="Arial" panose="020B0604020202020204" pitchFamily="34" charset="0"/>
                    <a:cs typeface="Arial" panose="020B0604020202020204" pitchFamily="34" charset="0"/>
                  </a:rPr>
                  <a:t>budget could be allocated to Auto NCOs.                             The metric levels </a:t>
                </a:r>
                <a:r>
                  <a:rPr lang="en-US" sz="1400" dirty="0">
                    <a:latin typeface="Arial" panose="020B0604020202020204" pitchFamily="34" charset="0"/>
                    <a:cs typeface="Arial" panose="020B0604020202020204" pitchFamily="34" charset="0"/>
                  </a:rPr>
                  <a:t>were increased </a:t>
                </a:r>
                <a:r>
                  <a:rPr lang="en-US" sz="1400" dirty="0" smtClean="0">
                    <a:latin typeface="Arial" panose="020B0604020202020204" pitchFamily="34" charset="0"/>
                    <a:cs typeface="Arial" panose="020B0604020202020204" pitchFamily="34" charset="0"/>
                  </a:rPr>
                  <a:t>from 7.8% to 7.9</a:t>
                </a:r>
                <a:r>
                  <a:rPr lang="en-US" sz="1400" dirty="0">
                    <a:latin typeface="Arial" panose="020B0604020202020204" pitchFamily="34" charset="0"/>
                    <a:cs typeface="Arial" panose="020B0604020202020204" pitchFamily="34" charset="0"/>
                  </a:rPr>
                  <a:t>% (amber trigger) </a:t>
                </a:r>
                <a:r>
                  <a:rPr lang="en-US" sz="1400" dirty="0" smtClean="0">
                    <a:latin typeface="Arial" panose="020B0604020202020204" pitchFamily="34" charset="0"/>
                    <a:cs typeface="Arial" panose="020B0604020202020204" pitchFamily="34" charset="0"/>
                  </a:rPr>
                  <a:t>and from 8.5% to 8.6</a:t>
                </a:r>
                <a:r>
                  <a:rPr lang="en-US" sz="1400" dirty="0">
                    <a:latin typeface="Arial" panose="020B0604020202020204" pitchFamily="34" charset="0"/>
                    <a:cs typeface="Arial" panose="020B0604020202020204" pitchFamily="34" charset="0"/>
                  </a:rPr>
                  <a:t>% (red limit</a:t>
                </a:r>
                <a:r>
                  <a:rPr lang="en-US" sz="1400" dirty="0" smtClean="0">
                    <a:latin typeface="Arial" panose="020B0604020202020204" pitchFamily="34" charset="0"/>
                    <a:cs typeface="Arial" panose="020B0604020202020204" pitchFamily="34" charset="0"/>
                  </a:rPr>
                  <a:t>).</a:t>
                </a:r>
              </a:p>
              <a:p>
                <a:endParaRPr lang="en-US" sz="600" b="1"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SC Common Equity Tier 1 (CET1) (Approved Dec-15)                                                                                                   </a:t>
                </a:r>
                <a:r>
                  <a:rPr lang="en-US" sz="1400" dirty="0" smtClean="0">
                    <a:latin typeface="Arial" panose="020B0604020202020204" pitchFamily="34" charset="0"/>
                    <a:cs typeface="Arial" panose="020B0604020202020204" pitchFamily="34" charset="0"/>
                  </a:rPr>
                  <a:t>Increase in the trigger from 10% to 11% and limit from 8.75% to 9.45% after the annual recalibration exercise of capital expectations.</a:t>
                </a:r>
              </a:p>
              <a:p>
                <a:pPr lvl="1"/>
                <a:endParaRPr lang="en-US" sz="1400" dirty="0">
                  <a:latin typeface="Arial" panose="020B0604020202020204" pitchFamily="34" charset="0"/>
                  <a:cs typeface="Arial" panose="020B0604020202020204" pitchFamily="34" charset="0"/>
                </a:endParaRPr>
              </a:p>
            </p:txBody>
          </p:sp>
          <p:sp>
            <p:nvSpPr>
              <p:cNvPr id="8" name="Rectangle 7"/>
              <p:cNvSpPr/>
              <p:nvPr/>
            </p:nvSpPr>
            <p:spPr>
              <a:xfrm>
                <a:off x="227427" y="3210816"/>
                <a:ext cx="8892822" cy="3062377"/>
              </a:xfrm>
              <a:prstGeom prst="rect">
                <a:avLst/>
              </a:prstGeom>
            </p:spPr>
            <p:txBody>
              <a:bodyPr wrap="square">
                <a:spAutoFit/>
              </a:bodyPr>
              <a:lstStyle/>
              <a:p>
                <a:pPr>
                  <a:spcAft>
                    <a:spcPts val="600"/>
                  </a:spcAft>
                </a:pPr>
                <a:r>
                  <a:rPr lang="en-US" sz="1400" b="1" u="sng" dirty="0" smtClean="0">
                    <a:solidFill>
                      <a:srgbClr val="FF0000"/>
                    </a:solidFill>
                    <a:latin typeface="Arial" panose="020B0604020202020204" pitchFamily="34" charset="0"/>
                    <a:cs typeface="Arial" panose="020B0604020202020204" pitchFamily="34" charset="0"/>
                  </a:rPr>
                  <a:t>NEW METRICS</a:t>
                </a:r>
                <a:endParaRPr lang="en-US" sz="1400" b="1" dirty="0" smtClean="0">
                  <a:solidFill>
                    <a:srgbClr val="FF0000"/>
                  </a:solidFill>
                  <a:latin typeface="Arial" panose="020B0604020202020204" pitchFamily="34" charset="0"/>
                  <a:cs typeface="Arial" panose="020B0604020202020204" pitchFamily="34" charset="0"/>
                </a:endParaRPr>
              </a:p>
              <a:p>
                <a:pPr>
                  <a:spcAft>
                    <a:spcPts val="0"/>
                  </a:spcAft>
                </a:pPr>
                <a:r>
                  <a:rPr lang="en-US" sz="1400" b="1" dirty="0" smtClean="0">
                    <a:latin typeface="Arial" panose="020B0604020202020204" pitchFamily="34" charset="0"/>
                    <a:cs typeface="Arial" panose="020B0604020202020204" pitchFamily="34" charset="0"/>
                  </a:rPr>
                  <a:t>SC Total Risk Weighted Assets (RWAs) (Approved Oct-15) </a:t>
                </a:r>
              </a:p>
              <a:p>
                <a:pPr>
                  <a:spcAft>
                    <a:spcPts val="600"/>
                  </a:spcAft>
                </a:pPr>
                <a:r>
                  <a:rPr lang="en-US" sz="1400" dirty="0">
                    <a:latin typeface="Arial" panose="020B0604020202020204" pitchFamily="34" charset="0"/>
                    <a:cs typeface="Arial" panose="020B0604020202020204" pitchFamily="34" charset="0"/>
                  </a:rPr>
                  <a:t>Risk Weighted Asset (RWA) </a:t>
                </a:r>
                <a:r>
                  <a:rPr lang="en-US" sz="1400" dirty="0" smtClean="0">
                    <a:latin typeface="Arial" panose="020B0604020202020204" pitchFamily="34" charset="0"/>
                    <a:cs typeface="Arial" panose="020B0604020202020204" pitchFamily="34" charset="0"/>
                  </a:rPr>
                  <a:t>limit </a:t>
                </a:r>
                <a:r>
                  <a:rPr lang="en-US" sz="1400" dirty="0">
                    <a:latin typeface="Arial" panose="020B0604020202020204" pitchFamily="34" charset="0"/>
                    <a:cs typeface="Arial" panose="020B0604020202020204" pitchFamily="34" charset="0"/>
                  </a:rPr>
                  <a:t>based on a </a:t>
                </a:r>
                <a:r>
                  <a:rPr lang="en-US" sz="1400" dirty="0" smtClean="0">
                    <a:latin typeface="Arial" panose="020B0604020202020204" pitchFamily="34" charset="0"/>
                    <a:cs typeface="Arial" panose="020B0604020202020204" pitchFamily="34" charset="0"/>
                  </a:rPr>
                  <a:t>CET1 ratio of 11%.                                                                    The limit is calculated </a:t>
                </a:r>
                <a:r>
                  <a:rPr lang="en-US" sz="1400" dirty="0">
                    <a:latin typeface="Arial" panose="020B0604020202020204" pitchFamily="34" charset="0"/>
                    <a:cs typeface="Arial" panose="020B0604020202020204" pitchFamily="34" charset="0"/>
                  </a:rPr>
                  <a:t>using prior month CET1 </a:t>
                </a:r>
                <a:r>
                  <a:rPr lang="en-US" sz="1400" dirty="0" smtClean="0">
                    <a:latin typeface="Arial" panose="020B0604020202020204" pitchFamily="34" charset="0"/>
                    <a:cs typeface="Arial" panose="020B0604020202020204" pitchFamily="34" charset="0"/>
                  </a:rPr>
                  <a:t>capital</a:t>
                </a:r>
                <a:r>
                  <a:rPr lang="en-US" sz="1400" dirty="0">
                    <a:latin typeface="Arial" panose="020B0604020202020204" pitchFamily="34" charset="0"/>
                    <a:cs typeface="Arial" panose="020B0604020202020204" pitchFamily="34" charset="0"/>
                  </a:rPr>
                  <a:t>. The </a:t>
                </a:r>
                <a:r>
                  <a:rPr lang="en-US" sz="1400" dirty="0" smtClean="0">
                    <a:latin typeface="Arial" panose="020B0604020202020204" pitchFamily="34" charset="0"/>
                    <a:cs typeface="Arial" panose="020B0604020202020204" pitchFamily="34" charset="0"/>
                  </a:rPr>
                  <a:t>trigger </a:t>
                </a:r>
                <a:r>
                  <a:rPr lang="en-US" sz="1400" dirty="0">
                    <a:latin typeface="Arial" panose="020B0604020202020204" pitchFamily="34" charset="0"/>
                    <a:cs typeface="Arial" panose="020B0604020202020204" pitchFamily="34" charset="0"/>
                  </a:rPr>
                  <a:t>is </a:t>
                </a:r>
                <a:r>
                  <a:rPr lang="en-US" sz="1400" dirty="0" smtClean="0">
                    <a:latin typeface="Arial" panose="020B0604020202020204" pitchFamily="34" charset="0"/>
                    <a:cs typeface="Arial" panose="020B0604020202020204" pitchFamily="34" charset="0"/>
                  </a:rPr>
                  <a:t>set $2BN </a:t>
                </a:r>
                <a:r>
                  <a:rPr lang="en-US" sz="1400" dirty="0">
                    <a:latin typeface="Arial" panose="020B0604020202020204" pitchFamily="34" charset="0"/>
                    <a:cs typeface="Arial" panose="020B0604020202020204" pitchFamily="34" charset="0"/>
                  </a:rPr>
                  <a:t>below the </a:t>
                </a:r>
                <a:r>
                  <a:rPr lang="en-US" sz="1400" dirty="0" smtClean="0">
                    <a:latin typeface="Arial" panose="020B0604020202020204" pitchFamily="34" charset="0"/>
                    <a:cs typeface="Arial" panose="020B0604020202020204" pitchFamily="34" charset="0"/>
                  </a:rPr>
                  <a:t>limit</a:t>
                </a:r>
                <a:r>
                  <a:rPr lang="en-US" sz="1400" dirty="0">
                    <a:latin typeface="Arial" panose="020B0604020202020204" pitchFamily="34" charset="0"/>
                    <a:cs typeface="Arial" panose="020B0604020202020204" pitchFamily="34" charset="0"/>
                  </a:rPr>
                  <a:t>.</a:t>
                </a:r>
              </a:p>
              <a:p>
                <a:pPr marL="0" lvl="1">
                  <a:spcAft>
                    <a:spcPts val="600"/>
                  </a:spcAft>
                </a:pPr>
                <a:r>
                  <a:rPr lang="en-US" sz="1400" b="1" dirty="0">
                    <a:latin typeface="Arial" panose="020B0604020202020204" pitchFamily="34" charset="0"/>
                    <a:cs typeface="Arial" panose="020B0604020202020204" pitchFamily="34" charset="0"/>
                  </a:rPr>
                  <a:t>SBNA Consumer Financial Protection Bureau (CFPB) </a:t>
                </a:r>
                <a:r>
                  <a:rPr lang="en-US" sz="1400" b="1" dirty="0" smtClean="0">
                    <a:latin typeface="Arial" panose="020B0604020202020204" pitchFamily="34" charset="0"/>
                    <a:cs typeface="Arial" panose="020B0604020202020204" pitchFamily="34" charset="0"/>
                  </a:rPr>
                  <a:t>Complaints (Approved Dec-15)                                                                     </a:t>
                </a:r>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CFPB provides consumers the ability to share their complaints with financial </a:t>
                </a:r>
                <a:r>
                  <a:rPr lang="en-US" sz="1400" dirty="0" smtClean="0">
                    <a:latin typeface="Arial" panose="020B0604020202020204" pitchFamily="34" charset="0"/>
                    <a:cs typeface="Arial" panose="020B0604020202020204" pitchFamily="34" charset="0"/>
                  </a:rPr>
                  <a:t>companies.                                                          The trigger </a:t>
                </a:r>
                <a:r>
                  <a:rPr lang="en-US" sz="1400" dirty="0">
                    <a:latin typeface="Arial" panose="020B0604020202020204" pitchFamily="34" charset="0"/>
                    <a:cs typeface="Arial" panose="020B0604020202020204" pitchFamily="34" charset="0"/>
                  </a:rPr>
                  <a:t>was set to be the monthly peer group </a:t>
                </a:r>
                <a:r>
                  <a:rPr lang="en-US" sz="1400" dirty="0" smtClean="0">
                    <a:latin typeface="Arial" panose="020B0604020202020204" pitchFamily="34" charset="0"/>
                    <a:cs typeface="Arial" panose="020B0604020202020204" pitchFamily="34" charset="0"/>
                  </a:rPr>
                  <a:t>average of 36 complaints.                                                                             The </a:t>
                </a:r>
                <a:r>
                  <a:rPr lang="en-US" sz="1400" dirty="0">
                    <a:latin typeface="Arial" panose="020B0604020202020204" pitchFamily="34" charset="0"/>
                    <a:cs typeface="Arial" panose="020B0604020202020204" pitchFamily="34" charset="0"/>
                  </a:rPr>
                  <a:t>limit was set to be the 3</a:t>
                </a:r>
                <a:r>
                  <a:rPr lang="en-US" sz="1400" baseline="30000" dirty="0">
                    <a:latin typeface="Arial" panose="020B0604020202020204" pitchFamily="34" charset="0"/>
                    <a:cs typeface="Arial" panose="020B0604020202020204" pitchFamily="34" charset="0"/>
                  </a:rPr>
                  <a:t>rd</a:t>
                </a:r>
                <a:r>
                  <a:rPr lang="en-US" sz="1400" dirty="0">
                    <a:latin typeface="Arial" panose="020B0604020202020204" pitchFamily="34" charset="0"/>
                    <a:cs typeface="Arial" panose="020B0604020202020204" pitchFamily="34" charset="0"/>
                  </a:rPr>
                  <a:t> quartile figure of the peer group </a:t>
                </a:r>
                <a:r>
                  <a:rPr lang="en-US" sz="1400" dirty="0" smtClean="0">
                    <a:latin typeface="Arial" panose="020B0604020202020204" pitchFamily="34" charset="0"/>
                    <a:cs typeface="Arial" panose="020B0604020202020204" pitchFamily="34" charset="0"/>
                  </a:rPr>
                  <a:t>distribution of 41 complaints.</a:t>
                </a:r>
                <a:endParaRPr lang="en-US" sz="1400" dirty="0">
                  <a:latin typeface="Arial" panose="020B0604020202020204" pitchFamily="34" charset="0"/>
                  <a:cs typeface="Arial" panose="020B0604020202020204" pitchFamily="34" charset="0"/>
                </a:endParaRPr>
              </a:p>
              <a:p>
                <a:pPr>
                  <a:spcAft>
                    <a:spcPts val="600"/>
                  </a:spcAft>
                </a:pPr>
                <a:r>
                  <a:rPr lang="en-US" sz="1400" b="1" dirty="0">
                    <a:latin typeface="Arial" panose="020B0604020202020204" pitchFamily="34" charset="0"/>
                    <a:cs typeface="Arial" panose="020B0604020202020204" pitchFamily="34" charset="0"/>
                  </a:rPr>
                  <a:t>SBNA # of OCC enforcement actions </a:t>
                </a:r>
                <a:r>
                  <a:rPr lang="en-US" sz="1400" b="1" dirty="0" smtClean="0">
                    <a:latin typeface="Arial" panose="020B0604020202020204" pitchFamily="34" charset="0"/>
                    <a:cs typeface="Arial" panose="020B0604020202020204" pitchFamily="34" charset="0"/>
                  </a:rPr>
                  <a:t>(Approved </a:t>
                </a:r>
                <a:r>
                  <a:rPr lang="en-US" sz="1400" b="1" dirty="0">
                    <a:latin typeface="Arial" panose="020B0604020202020204" pitchFamily="34" charset="0"/>
                    <a:cs typeface="Arial" panose="020B0604020202020204" pitchFamily="34" charset="0"/>
                  </a:rPr>
                  <a:t>Dec-15)                                                                                                                 </a:t>
                </a:r>
                <a:r>
                  <a:rPr lang="en-US" sz="1400" dirty="0" smtClean="0">
                    <a:latin typeface="Arial" panose="020B0604020202020204" pitchFamily="34" charset="0"/>
                    <a:cs typeface="Arial" panose="020B0604020202020204" pitchFamily="34" charset="0"/>
                  </a:rPr>
                  <a:t>Since the </a:t>
                </a:r>
                <a:r>
                  <a:rPr lang="en-US" sz="1400" dirty="0">
                    <a:latin typeface="Arial" panose="020B0604020202020204" pitchFamily="34" charset="0"/>
                    <a:cs typeface="Arial" panose="020B0604020202020204" pitchFamily="34" charset="0"/>
                  </a:rPr>
                  <a:t>OCC does not issue </a:t>
                </a:r>
                <a:r>
                  <a:rPr lang="en-US" sz="1400" dirty="0" smtClean="0">
                    <a:latin typeface="Arial" panose="020B0604020202020204" pitchFamily="34" charset="0"/>
                    <a:cs typeface="Arial" panose="020B0604020202020204" pitchFamily="34" charset="0"/>
                  </a:rPr>
                  <a:t>MRIAs, SBNA is using OCC </a:t>
                </a:r>
                <a:r>
                  <a:rPr lang="en-US" sz="1400" dirty="0">
                    <a:latin typeface="Arial" panose="020B0604020202020204" pitchFamily="34" charset="0"/>
                    <a:cs typeface="Arial" panose="020B0604020202020204" pitchFamily="34" charset="0"/>
                  </a:rPr>
                  <a:t>enforcement </a:t>
                </a:r>
                <a:r>
                  <a:rPr lang="en-US" sz="1400" dirty="0" smtClean="0">
                    <a:latin typeface="Arial" panose="020B0604020202020204" pitchFamily="34" charset="0"/>
                    <a:cs typeface="Arial" panose="020B0604020202020204" pitchFamily="34" charset="0"/>
                  </a:rPr>
                  <a:t>actions.                                                                                As </a:t>
                </a:r>
                <a:r>
                  <a:rPr lang="en-US" sz="1400" dirty="0">
                    <a:latin typeface="Arial" panose="020B0604020202020204" pitchFamily="34" charset="0"/>
                    <a:cs typeface="Arial" panose="020B0604020202020204" pitchFamily="34" charset="0"/>
                  </a:rPr>
                  <a:t>with the MRIA metric at SHUSA, the OCC </a:t>
                </a:r>
                <a:r>
                  <a:rPr lang="en-US" sz="1400" dirty="0" smtClean="0">
                    <a:latin typeface="Arial" panose="020B0604020202020204" pitchFamily="34" charset="0"/>
                    <a:cs typeface="Arial" panose="020B0604020202020204" pitchFamily="34" charset="0"/>
                  </a:rPr>
                  <a:t>enforcement </a:t>
                </a:r>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ctions </a:t>
                </a:r>
                <a:r>
                  <a:rPr lang="en-US" sz="1400" dirty="0">
                    <a:latin typeface="Arial" panose="020B0604020202020204" pitchFamily="34" charset="0"/>
                    <a:cs typeface="Arial" panose="020B0604020202020204" pitchFamily="34" charset="0"/>
                  </a:rPr>
                  <a:t>metric is set to a zero appetite level</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a:spcAft>
                    <a:spcPts val="600"/>
                  </a:spcAft>
                </a:pPr>
                <a:endParaRPr lang="en-US" sz="1400" dirty="0"/>
              </a:p>
            </p:txBody>
          </p:sp>
        </p:grpSp>
      </p:grpSp>
      <p:sp>
        <p:nvSpPr>
          <p:cNvPr id="9" name="TextBox 8"/>
          <p:cNvSpPr txBox="1"/>
          <p:nvPr/>
        </p:nvSpPr>
        <p:spPr>
          <a:xfrm>
            <a:off x="208548" y="215611"/>
            <a:ext cx="7629166" cy="461665"/>
          </a:xfrm>
          <a:prstGeom prst="rect">
            <a:avLst/>
          </a:prstGeom>
          <a:noFill/>
        </p:spPr>
        <p:txBody>
          <a:bodyPr wrap="square" rtlCol="0">
            <a:spAutoFit/>
          </a:bodyPr>
          <a:lstStyle/>
          <a:p>
            <a:r>
              <a:rPr lang="en-US" sz="2400" b="1" dirty="0" smtClean="0">
                <a:solidFill>
                  <a:srgbClr val="FF0000"/>
                </a:solidFill>
                <a:latin typeface="Arial" panose="020B0604020202020204" pitchFamily="34" charset="0"/>
                <a:cs typeface="Arial" panose="020B0604020202020204" pitchFamily="34" charset="0"/>
              </a:rPr>
              <a:t>Q4’15 </a:t>
            </a:r>
            <a:r>
              <a:rPr lang="en-US" sz="2400" b="1" dirty="0" smtClean="0">
                <a:latin typeface="Arial" panose="020B0604020202020204" pitchFamily="34" charset="0"/>
                <a:cs typeface="Arial" panose="020B0604020202020204" pitchFamily="34" charset="0"/>
              </a:rPr>
              <a:t>– Summary review (2/2)</a:t>
            </a:r>
          </a:p>
        </p:txBody>
      </p:sp>
    </p:spTree>
    <p:extLst>
      <p:ext uri="{BB962C8B-B14F-4D97-AF65-F5344CB8AC3E}">
        <p14:creationId xmlns:p14="http://schemas.microsoft.com/office/powerpoint/2010/main" val="3662304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srgbClr val="000000"/>
                </a:solidFill>
                <a:ea typeface="MS PGothic" pitchFamily="34" charset="-128"/>
              </a:rPr>
              <a:t>2. Risk Appetite Statement Dashboard</a:t>
            </a:r>
            <a:endParaRPr lang="en-US" sz="2000" b="1" dirty="0">
              <a:solidFill>
                <a:srgbClr val="000000"/>
              </a:solidFill>
              <a:ea typeface="MS PGothic" pitchFamily="34" charset="-128"/>
            </a:endParaRPr>
          </a:p>
        </p:txBody>
      </p:sp>
      <p:grpSp>
        <p:nvGrpSpPr>
          <p:cNvPr id="7" name="Group 6"/>
          <p:cNvGrpSpPr/>
          <p:nvPr/>
        </p:nvGrpSpPr>
        <p:grpSpPr>
          <a:xfrm>
            <a:off x="2286000" y="6629400"/>
            <a:ext cx="3309800" cy="104056"/>
            <a:chOff x="1201643" y="6031365"/>
            <a:chExt cx="3309800" cy="138499"/>
          </a:xfrm>
        </p:grpSpPr>
        <p:sp>
          <p:nvSpPr>
            <p:cNvPr id="8" name="80 CuadroTexto"/>
            <p:cNvSpPr txBox="1"/>
            <p:nvPr/>
          </p:nvSpPr>
          <p:spPr bwMode="gray">
            <a:xfrm>
              <a:off x="1358881" y="6031365"/>
              <a:ext cx="941985" cy="138499"/>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900" dirty="0" smtClean="0">
                  <a:solidFill>
                    <a:srgbClr val="515151"/>
                  </a:solidFill>
                  <a:ea typeface="MS PGothic" pitchFamily="34" charset="-128"/>
                </a:rPr>
                <a:t>Focus of concern</a:t>
              </a:r>
              <a:endParaRPr lang="en-GB" sz="900" dirty="0">
                <a:solidFill>
                  <a:srgbClr val="515151"/>
                </a:solidFill>
                <a:ea typeface="MS PGothic" pitchFamily="34" charset="-128"/>
              </a:endParaRPr>
            </a:p>
          </p:txBody>
        </p:sp>
        <p:sp>
          <p:nvSpPr>
            <p:cNvPr id="9" name="80 CuadroTexto"/>
            <p:cNvSpPr txBox="1"/>
            <p:nvPr/>
          </p:nvSpPr>
          <p:spPr bwMode="gray">
            <a:xfrm>
              <a:off x="2497368" y="6031365"/>
              <a:ext cx="993775" cy="138499"/>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900" dirty="0" smtClean="0">
                  <a:solidFill>
                    <a:srgbClr val="515151"/>
                  </a:solidFill>
                  <a:ea typeface="MS PGothic" pitchFamily="34" charset="-128"/>
                </a:rPr>
                <a:t>Area of attention </a:t>
              </a:r>
              <a:endParaRPr lang="en-GB" sz="900" dirty="0">
                <a:solidFill>
                  <a:srgbClr val="515151"/>
                </a:solidFill>
                <a:ea typeface="MS PGothic" pitchFamily="34" charset="-128"/>
              </a:endParaRPr>
            </a:p>
          </p:txBody>
        </p:sp>
        <p:sp>
          <p:nvSpPr>
            <p:cNvPr id="10" name="80 CuadroTexto"/>
            <p:cNvSpPr txBox="1"/>
            <p:nvPr/>
          </p:nvSpPr>
          <p:spPr bwMode="gray">
            <a:xfrm>
              <a:off x="3603870" y="6031365"/>
              <a:ext cx="907573" cy="138499"/>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eaLnBrk="0" fontAlgn="base" hangingPunct="0">
                <a:spcAft>
                  <a:spcPct val="0"/>
                </a:spcAft>
              </a:pPr>
              <a:r>
                <a:rPr lang="en-GB" sz="900" dirty="0">
                  <a:solidFill>
                    <a:srgbClr val="515151"/>
                  </a:solidFill>
                  <a:ea typeface="MS PGothic" pitchFamily="34" charset="-128"/>
                </a:rPr>
                <a:t>Not a concern</a:t>
              </a:r>
            </a:p>
          </p:txBody>
        </p:sp>
        <p:sp>
          <p:nvSpPr>
            <p:cNvPr id="11" name="116 Elipse"/>
            <p:cNvSpPr/>
            <p:nvPr/>
          </p:nvSpPr>
          <p:spPr bwMode="gray">
            <a:xfrm>
              <a:off x="3441033" y="6037857"/>
              <a:ext cx="120078" cy="120078"/>
            </a:xfrm>
            <a:prstGeom prst="ellipse">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400" dirty="0">
                <a:solidFill>
                  <a:prstClr val="white"/>
                </a:solidFill>
                <a:ea typeface="Tahoma" panose="020B0604030504040204" pitchFamily="34" charset="0"/>
                <a:cs typeface="Tahoma" panose="020B0604030504040204" pitchFamily="34" charset="0"/>
              </a:endParaRPr>
            </a:p>
          </p:txBody>
        </p:sp>
        <p:sp>
          <p:nvSpPr>
            <p:cNvPr id="12" name="117 Elipse"/>
            <p:cNvSpPr/>
            <p:nvPr/>
          </p:nvSpPr>
          <p:spPr bwMode="gray">
            <a:xfrm>
              <a:off x="2345178" y="6037857"/>
              <a:ext cx="120078" cy="120078"/>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400" dirty="0">
                <a:solidFill>
                  <a:prstClr val="white"/>
                </a:solidFill>
                <a:ea typeface="Tahoma" panose="020B0604030504040204" pitchFamily="34" charset="0"/>
                <a:cs typeface="Tahoma" panose="020B0604030504040204" pitchFamily="34" charset="0"/>
              </a:endParaRPr>
            </a:p>
          </p:txBody>
        </p:sp>
        <p:sp>
          <p:nvSpPr>
            <p:cNvPr id="13" name="119 Elipse"/>
            <p:cNvSpPr/>
            <p:nvPr/>
          </p:nvSpPr>
          <p:spPr bwMode="gray">
            <a:xfrm>
              <a:off x="1201643" y="6037857"/>
              <a:ext cx="120078" cy="1200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GB" sz="2400" dirty="0">
                <a:solidFill>
                  <a:prstClr val="white"/>
                </a:solidFill>
                <a:ea typeface="Tahoma" panose="020B0604030504040204" pitchFamily="34" charset="0"/>
                <a:cs typeface="Tahoma" panose="020B0604030504040204" pitchFamily="34" charset="0"/>
              </a:endParaRPr>
            </a:p>
          </p:txBody>
        </p:sp>
      </p:grpSp>
      <p:sp>
        <p:nvSpPr>
          <p:cNvPr id="14" name="Rectangle 13"/>
          <p:cNvSpPr/>
          <p:nvPr/>
        </p:nvSpPr>
        <p:spPr>
          <a:xfrm>
            <a:off x="1214738" y="674102"/>
            <a:ext cx="601193"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900" b="1" dirty="0" smtClean="0">
                <a:solidFill>
                  <a:srgbClr val="000000"/>
                </a:solidFill>
                <a:cs typeface="Arial" panose="020B0604020202020204" pitchFamily="34" charset="0"/>
              </a:rPr>
              <a:t>Overall Status</a:t>
            </a:r>
            <a:endParaRPr lang="en-US" sz="900" b="1" dirty="0">
              <a:solidFill>
                <a:srgbClr val="000000"/>
              </a:solidFill>
              <a:cs typeface="Arial" panose="020B0604020202020204" pitchFamily="34" charset="0"/>
            </a:endParaRPr>
          </a:p>
        </p:txBody>
      </p:sp>
      <p:sp>
        <p:nvSpPr>
          <p:cNvPr id="15" name="Rectangle 14"/>
          <p:cNvSpPr/>
          <p:nvPr/>
        </p:nvSpPr>
        <p:spPr>
          <a:xfrm>
            <a:off x="100316" y="968080"/>
            <a:ext cx="1114479" cy="260220"/>
          </a:xfrm>
          <a:prstGeom prst="rect">
            <a:avLst/>
          </a:prstGeom>
          <a:solidFill>
            <a:schemeClr val="tx1">
              <a:lumMod val="50000"/>
              <a:lumOff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FFFFFF"/>
                </a:solidFill>
                <a:latin typeface="Arial" panose="020B0604020202020204" pitchFamily="34" charset="0"/>
                <a:cs typeface="Arial" panose="020B0604020202020204" pitchFamily="34" charset="0"/>
              </a:rPr>
              <a:t> </a:t>
            </a:r>
            <a:r>
              <a:rPr lang="en-US" sz="900" b="1" dirty="0" smtClean="0">
                <a:solidFill>
                  <a:srgbClr val="FFFFFF"/>
                </a:solidFill>
                <a:latin typeface="Arial" panose="020B0604020202020204" pitchFamily="34" charset="0"/>
                <a:cs typeface="Arial" panose="020B0604020202020204" pitchFamily="34" charset="0"/>
              </a:rPr>
              <a:t>1.Capital </a:t>
            </a:r>
            <a:r>
              <a:rPr lang="en-US" sz="900" b="1" dirty="0">
                <a:solidFill>
                  <a:srgbClr val="FFFFFF"/>
                </a:solidFill>
                <a:latin typeface="Arial" panose="020B0604020202020204" pitchFamily="34" charset="0"/>
                <a:cs typeface="Arial" panose="020B0604020202020204" pitchFamily="34" charset="0"/>
              </a:rPr>
              <a:t>adequacy</a:t>
            </a:r>
          </a:p>
        </p:txBody>
      </p:sp>
      <p:sp>
        <p:nvSpPr>
          <p:cNvPr id="16" name="Rectangle 15"/>
          <p:cNvSpPr/>
          <p:nvPr/>
        </p:nvSpPr>
        <p:spPr>
          <a:xfrm>
            <a:off x="100316" y="1257977"/>
            <a:ext cx="1114479" cy="1888451"/>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FFFFFF"/>
                </a:solidFill>
                <a:cs typeface="Arial" panose="020B0604020202020204" pitchFamily="34" charset="0"/>
              </a:rPr>
              <a:t> </a:t>
            </a:r>
            <a:r>
              <a:rPr lang="en-US" sz="900" b="1" dirty="0" smtClean="0">
                <a:solidFill>
                  <a:srgbClr val="FFFFFF"/>
                </a:solidFill>
                <a:cs typeface="Arial" panose="020B0604020202020204" pitchFamily="34" charset="0"/>
              </a:rPr>
              <a:t>2.Credit </a:t>
            </a:r>
            <a:r>
              <a:rPr lang="en-US" sz="900" b="1" dirty="0">
                <a:solidFill>
                  <a:srgbClr val="FFFFFF"/>
                </a:solidFill>
                <a:cs typeface="Arial" panose="020B0604020202020204" pitchFamily="34" charset="0"/>
              </a:rPr>
              <a:t>risk</a:t>
            </a:r>
          </a:p>
        </p:txBody>
      </p:sp>
      <p:sp>
        <p:nvSpPr>
          <p:cNvPr id="17" name="Rectangle 16"/>
          <p:cNvSpPr/>
          <p:nvPr/>
        </p:nvSpPr>
        <p:spPr>
          <a:xfrm>
            <a:off x="100316" y="3526086"/>
            <a:ext cx="1114479" cy="385408"/>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FFFFFF"/>
                </a:solidFill>
                <a:latin typeface="Arial" panose="020B0604020202020204" pitchFamily="34" charset="0"/>
                <a:cs typeface="Arial" panose="020B0604020202020204" pitchFamily="34" charset="0"/>
              </a:rPr>
              <a:t> </a:t>
            </a:r>
            <a:r>
              <a:rPr lang="en-US" sz="900" b="1" dirty="0" smtClean="0">
                <a:solidFill>
                  <a:srgbClr val="FFFFFF"/>
                </a:solidFill>
                <a:latin typeface="Arial" panose="020B0604020202020204" pitchFamily="34" charset="0"/>
                <a:cs typeface="Arial" panose="020B0604020202020204" pitchFamily="34" charset="0"/>
              </a:rPr>
              <a:t>4.Liquidity </a:t>
            </a:r>
            <a:r>
              <a:rPr lang="en-US" sz="900" b="1" dirty="0">
                <a:solidFill>
                  <a:srgbClr val="FFFFFF"/>
                </a:solidFill>
                <a:latin typeface="Arial" panose="020B0604020202020204" pitchFamily="34" charset="0"/>
                <a:cs typeface="Arial" panose="020B0604020202020204" pitchFamily="34" charset="0"/>
              </a:rPr>
              <a:t>/ Funding risk</a:t>
            </a:r>
          </a:p>
        </p:txBody>
      </p:sp>
      <p:sp>
        <p:nvSpPr>
          <p:cNvPr id="19" name="Rectangle 18"/>
          <p:cNvSpPr/>
          <p:nvPr/>
        </p:nvSpPr>
        <p:spPr>
          <a:xfrm>
            <a:off x="100316" y="3937985"/>
            <a:ext cx="1114479" cy="191070"/>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smtClean="0">
                <a:solidFill>
                  <a:srgbClr val="FFFFFF"/>
                </a:solidFill>
                <a:cs typeface="Arial" panose="020B0604020202020204" pitchFamily="34" charset="0"/>
              </a:rPr>
              <a:t>5. </a:t>
            </a:r>
            <a:r>
              <a:rPr lang="en-US" sz="900" b="1" dirty="0">
                <a:solidFill>
                  <a:srgbClr val="FFFFFF"/>
                </a:solidFill>
                <a:cs typeface="Arial" panose="020B0604020202020204" pitchFamily="34" charset="0"/>
              </a:rPr>
              <a:t>Interest rate risk</a:t>
            </a:r>
          </a:p>
        </p:txBody>
      </p:sp>
      <p:sp>
        <p:nvSpPr>
          <p:cNvPr id="22" name="Rectangle 21"/>
          <p:cNvSpPr/>
          <p:nvPr/>
        </p:nvSpPr>
        <p:spPr>
          <a:xfrm>
            <a:off x="100316" y="4453325"/>
            <a:ext cx="1114479" cy="335756"/>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FFFFFF"/>
                </a:solidFill>
                <a:latin typeface="Arial" panose="020B0604020202020204" pitchFamily="34" charset="0"/>
                <a:cs typeface="Arial" panose="020B0604020202020204" pitchFamily="34" charset="0"/>
              </a:rPr>
              <a:t> </a:t>
            </a:r>
            <a:r>
              <a:rPr lang="en-US" sz="900" b="1" dirty="0" smtClean="0">
                <a:solidFill>
                  <a:srgbClr val="FFFFFF"/>
                </a:solidFill>
                <a:latin typeface="Arial" panose="020B0604020202020204" pitchFamily="34" charset="0"/>
                <a:cs typeface="Arial" panose="020B0604020202020204" pitchFamily="34" charset="0"/>
              </a:rPr>
              <a:t>7.Strategic </a:t>
            </a:r>
            <a:r>
              <a:rPr lang="en-US" sz="900" b="1" dirty="0">
                <a:solidFill>
                  <a:srgbClr val="FFFFFF"/>
                </a:solidFill>
                <a:latin typeface="Arial" panose="020B0604020202020204" pitchFamily="34" charset="0"/>
                <a:cs typeface="Arial" panose="020B0604020202020204" pitchFamily="34" charset="0"/>
              </a:rPr>
              <a:t>risk</a:t>
            </a:r>
          </a:p>
        </p:txBody>
      </p:sp>
      <p:sp>
        <p:nvSpPr>
          <p:cNvPr id="23" name="Rectangle 22"/>
          <p:cNvSpPr/>
          <p:nvPr/>
        </p:nvSpPr>
        <p:spPr>
          <a:xfrm>
            <a:off x="100316" y="4828656"/>
            <a:ext cx="1114479" cy="46553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smtClean="0">
                <a:solidFill>
                  <a:srgbClr val="FFFFFF"/>
                </a:solidFill>
                <a:latin typeface="Arial" panose="020B0604020202020204" pitchFamily="34" charset="0"/>
                <a:cs typeface="Arial" panose="020B0604020202020204" pitchFamily="34" charset="0"/>
              </a:rPr>
              <a:t>8.Operational </a:t>
            </a:r>
            <a:r>
              <a:rPr lang="en-US" sz="900" b="1" dirty="0">
                <a:solidFill>
                  <a:srgbClr val="FFFFFF"/>
                </a:solidFill>
                <a:latin typeface="Arial" panose="020B0604020202020204" pitchFamily="34" charset="0"/>
                <a:cs typeface="Arial" panose="020B0604020202020204" pitchFamily="34" charset="0"/>
              </a:rPr>
              <a:t>risk</a:t>
            </a:r>
          </a:p>
        </p:txBody>
      </p:sp>
      <p:sp>
        <p:nvSpPr>
          <p:cNvPr id="24" name="Rectangle 23"/>
          <p:cNvSpPr/>
          <p:nvPr/>
        </p:nvSpPr>
        <p:spPr>
          <a:xfrm>
            <a:off x="1241894" y="974904"/>
            <a:ext cx="546540" cy="254045"/>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800" b="1" dirty="0">
              <a:solidFill>
                <a:srgbClr val="FFFFFF"/>
              </a:solidFill>
              <a:cs typeface="Arial" panose="020B0604020202020204" pitchFamily="34" charset="0"/>
            </a:endParaRPr>
          </a:p>
        </p:txBody>
      </p:sp>
      <p:sp>
        <p:nvSpPr>
          <p:cNvPr id="25" name="Rectangle 24"/>
          <p:cNvSpPr/>
          <p:nvPr/>
        </p:nvSpPr>
        <p:spPr>
          <a:xfrm>
            <a:off x="1241894" y="1257975"/>
            <a:ext cx="546540" cy="1888453"/>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800" b="1" dirty="0">
              <a:solidFill>
                <a:srgbClr val="FF0000"/>
              </a:solidFill>
              <a:cs typeface="Arial" panose="020B0604020202020204" pitchFamily="34" charset="0"/>
            </a:endParaRPr>
          </a:p>
        </p:txBody>
      </p:sp>
      <p:sp>
        <p:nvSpPr>
          <p:cNvPr id="26" name="Rectangle 25"/>
          <p:cNvSpPr/>
          <p:nvPr/>
        </p:nvSpPr>
        <p:spPr>
          <a:xfrm>
            <a:off x="1241894" y="4453323"/>
            <a:ext cx="546540" cy="335759"/>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800" b="1" dirty="0">
              <a:solidFill>
                <a:srgbClr val="FFFFFF"/>
              </a:solidFill>
              <a:cs typeface="Arial" panose="020B0604020202020204" pitchFamily="34" charset="0"/>
            </a:endParaRPr>
          </a:p>
        </p:txBody>
      </p:sp>
      <p:sp>
        <p:nvSpPr>
          <p:cNvPr id="27" name="Rectangle 26"/>
          <p:cNvSpPr/>
          <p:nvPr/>
        </p:nvSpPr>
        <p:spPr>
          <a:xfrm>
            <a:off x="100316" y="5746082"/>
            <a:ext cx="1114479" cy="627233"/>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FFFFFF"/>
                </a:solidFill>
                <a:latin typeface="Arial" panose="020B0604020202020204" pitchFamily="34" charset="0"/>
                <a:cs typeface="Arial" panose="020B0604020202020204" pitchFamily="34" charset="0"/>
              </a:rPr>
              <a:t> </a:t>
            </a:r>
            <a:r>
              <a:rPr lang="en-US" sz="900" b="1" dirty="0" smtClean="0">
                <a:solidFill>
                  <a:srgbClr val="FFFFFF"/>
                </a:solidFill>
                <a:latin typeface="Arial" panose="020B0604020202020204" pitchFamily="34" charset="0"/>
                <a:cs typeface="Arial" panose="020B0604020202020204" pitchFamily="34" charset="0"/>
              </a:rPr>
              <a:t>10.Compliance </a:t>
            </a:r>
            <a:r>
              <a:rPr lang="en-US" sz="900" b="1" dirty="0">
                <a:solidFill>
                  <a:srgbClr val="FFFFFF"/>
                </a:solidFill>
                <a:latin typeface="Arial" panose="020B0604020202020204" pitchFamily="34" charset="0"/>
                <a:cs typeface="Arial" panose="020B0604020202020204" pitchFamily="34" charset="0"/>
              </a:rPr>
              <a:t>and Reputational risk</a:t>
            </a:r>
          </a:p>
        </p:txBody>
      </p:sp>
      <p:sp>
        <p:nvSpPr>
          <p:cNvPr id="28" name="Rectangle 27"/>
          <p:cNvSpPr/>
          <p:nvPr/>
        </p:nvSpPr>
        <p:spPr>
          <a:xfrm>
            <a:off x="1241894" y="5746080"/>
            <a:ext cx="546540" cy="627235"/>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eaLnBrk="0" fontAlgn="base" hangingPunct="0">
              <a:spcBef>
                <a:spcPct val="0"/>
              </a:spcBef>
              <a:spcAft>
                <a:spcPct val="0"/>
              </a:spcAft>
            </a:pPr>
            <a:endParaRPr lang="en-US" sz="800" b="1" dirty="0">
              <a:solidFill>
                <a:srgbClr val="FFFFFF"/>
              </a:solidFill>
              <a:cs typeface="Arial" panose="020B0604020202020204" pitchFamily="34" charset="0"/>
            </a:endParaRPr>
          </a:p>
        </p:txBody>
      </p:sp>
      <p:sp>
        <p:nvSpPr>
          <p:cNvPr id="33" name="Rectangle 32"/>
          <p:cNvSpPr/>
          <p:nvPr/>
        </p:nvSpPr>
        <p:spPr>
          <a:xfrm>
            <a:off x="100316" y="5333636"/>
            <a:ext cx="1114479" cy="37135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smtClean="0">
                <a:solidFill>
                  <a:srgbClr val="FFFFFF"/>
                </a:solidFill>
                <a:latin typeface="Arial" panose="020B0604020202020204" pitchFamily="34" charset="0"/>
                <a:cs typeface="Arial" panose="020B0604020202020204" pitchFamily="34" charset="0"/>
              </a:rPr>
              <a:t>9.Model </a:t>
            </a:r>
            <a:r>
              <a:rPr lang="en-US" sz="900" b="1" dirty="0">
                <a:solidFill>
                  <a:srgbClr val="FFFFFF"/>
                </a:solidFill>
                <a:latin typeface="Arial" panose="020B0604020202020204" pitchFamily="34" charset="0"/>
                <a:cs typeface="Arial" panose="020B0604020202020204" pitchFamily="34" charset="0"/>
              </a:rPr>
              <a:t>risk</a:t>
            </a:r>
          </a:p>
        </p:txBody>
      </p:sp>
      <p:sp>
        <p:nvSpPr>
          <p:cNvPr id="34" name="Rectangle 33"/>
          <p:cNvSpPr/>
          <p:nvPr/>
        </p:nvSpPr>
        <p:spPr>
          <a:xfrm>
            <a:off x="1241894" y="5333634"/>
            <a:ext cx="546540" cy="371355"/>
          </a:xfrm>
          <a:prstGeom prst="rect">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800" b="1" dirty="0">
              <a:solidFill>
                <a:srgbClr val="000000"/>
              </a:solidFill>
              <a:cs typeface="Arial" panose="020B0604020202020204" pitchFamily="34" charset="0"/>
            </a:endParaRPr>
          </a:p>
        </p:txBody>
      </p:sp>
      <p:sp>
        <p:nvSpPr>
          <p:cNvPr id="36" name="Rectangle 35"/>
          <p:cNvSpPr/>
          <p:nvPr/>
        </p:nvSpPr>
        <p:spPr>
          <a:xfrm>
            <a:off x="1241894" y="4828654"/>
            <a:ext cx="546540" cy="465536"/>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800" b="1" dirty="0">
              <a:solidFill>
                <a:srgbClr val="000000"/>
              </a:solidFill>
              <a:cs typeface="Arial" panose="020B0604020202020204" pitchFamily="34" charset="0"/>
            </a:endParaRPr>
          </a:p>
        </p:txBody>
      </p:sp>
      <p:sp>
        <p:nvSpPr>
          <p:cNvPr id="37" name="Rectangle 36"/>
          <p:cNvSpPr/>
          <p:nvPr/>
        </p:nvSpPr>
        <p:spPr>
          <a:xfrm>
            <a:off x="1241894" y="3526084"/>
            <a:ext cx="546540" cy="385410"/>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800" b="1" dirty="0">
              <a:solidFill>
                <a:srgbClr val="000000"/>
              </a:solidFill>
              <a:cs typeface="Arial" panose="020B0604020202020204" pitchFamily="34" charset="0"/>
            </a:endParaRPr>
          </a:p>
        </p:txBody>
      </p:sp>
      <p:sp>
        <p:nvSpPr>
          <p:cNvPr id="38" name="Rectangle 37"/>
          <p:cNvSpPr/>
          <p:nvPr/>
        </p:nvSpPr>
        <p:spPr>
          <a:xfrm>
            <a:off x="1241894" y="3943109"/>
            <a:ext cx="546540" cy="197179"/>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800" b="1" dirty="0">
              <a:solidFill>
                <a:srgbClr val="000000"/>
              </a:solidFill>
              <a:cs typeface="Arial" panose="020B0604020202020204" pitchFamily="34" charset="0"/>
            </a:endParaRPr>
          </a:p>
        </p:txBody>
      </p:sp>
      <p:sp>
        <p:nvSpPr>
          <p:cNvPr id="40" name="Rectangle 39"/>
          <p:cNvSpPr/>
          <p:nvPr/>
        </p:nvSpPr>
        <p:spPr>
          <a:xfrm>
            <a:off x="92846" y="3192976"/>
            <a:ext cx="1114479" cy="289563"/>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a:defRPr/>
            </a:pPr>
            <a:r>
              <a:rPr lang="en-US" sz="900" b="1" dirty="0">
                <a:solidFill>
                  <a:srgbClr val="FFFFFF"/>
                </a:solidFill>
                <a:latin typeface="Arial" panose="020B0604020202020204" pitchFamily="34" charset="0"/>
                <a:cs typeface="Arial" panose="020B0604020202020204" pitchFamily="34" charset="0"/>
              </a:rPr>
              <a:t> </a:t>
            </a:r>
            <a:r>
              <a:rPr lang="en-US" sz="900" b="1" kern="0" dirty="0">
                <a:solidFill>
                  <a:srgbClr val="FFFFFF"/>
                </a:solidFill>
                <a:latin typeface="Arial" panose="020B0604020202020204" pitchFamily="34" charset="0"/>
                <a:ea typeface="ＭＳ Ｐゴシック"/>
                <a:cs typeface="Arial" panose="020B0604020202020204" pitchFamily="34" charset="0"/>
              </a:rPr>
              <a:t>3. Residual value risk</a:t>
            </a:r>
          </a:p>
        </p:txBody>
      </p:sp>
      <p:sp>
        <p:nvSpPr>
          <p:cNvPr id="41" name="Rectangle 40"/>
          <p:cNvSpPr/>
          <p:nvPr/>
        </p:nvSpPr>
        <p:spPr>
          <a:xfrm>
            <a:off x="99950" y="4165638"/>
            <a:ext cx="1114479" cy="254315"/>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smtClean="0">
                <a:solidFill>
                  <a:srgbClr val="FFFFFF"/>
                </a:solidFill>
                <a:latin typeface="Arial" panose="020B0604020202020204" pitchFamily="34" charset="0"/>
                <a:cs typeface="Arial" panose="020B0604020202020204" pitchFamily="34" charset="0"/>
              </a:rPr>
              <a:t>6. MTM Portfolio risk</a:t>
            </a:r>
            <a:endParaRPr lang="en-US" sz="900" b="1" dirty="0">
              <a:solidFill>
                <a:srgbClr val="FFFFFF"/>
              </a:solidFill>
              <a:latin typeface="Arial" panose="020B0604020202020204" pitchFamily="34" charset="0"/>
              <a:cs typeface="Arial" panose="020B0604020202020204" pitchFamily="34" charset="0"/>
            </a:endParaRPr>
          </a:p>
        </p:txBody>
      </p:sp>
      <p:sp>
        <p:nvSpPr>
          <p:cNvPr id="42" name="Rectangle 41"/>
          <p:cNvSpPr/>
          <p:nvPr/>
        </p:nvSpPr>
        <p:spPr>
          <a:xfrm>
            <a:off x="1243591" y="3191075"/>
            <a:ext cx="546540" cy="291463"/>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lang="en-US" sz="800" b="1" dirty="0">
              <a:solidFill>
                <a:srgbClr val="FFFFFF"/>
              </a:solidFill>
              <a:cs typeface="Arial" panose="020B0604020202020204" pitchFamily="34" charset="0"/>
            </a:endParaRPr>
          </a:p>
        </p:txBody>
      </p:sp>
      <p:sp>
        <p:nvSpPr>
          <p:cNvPr id="44" name="Rectangle 43"/>
          <p:cNvSpPr/>
          <p:nvPr/>
        </p:nvSpPr>
        <p:spPr>
          <a:xfrm>
            <a:off x="1234358" y="4169805"/>
            <a:ext cx="555774" cy="238587"/>
          </a:xfrm>
          <a:prstGeom prst="rect">
            <a:avLst/>
          </a:prstGeom>
          <a:solidFill>
            <a:srgbClr val="41A44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800" b="1" dirty="0">
              <a:solidFill>
                <a:srgbClr val="000000"/>
              </a:solidFill>
              <a:cs typeface="Arial" panose="020B0604020202020204" pitchFamily="34" charset="0"/>
            </a:endParaRPr>
          </a:p>
        </p:txBody>
      </p:sp>
      <p:sp>
        <p:nvSpPr>
          <p:cNvPr id="51" name="TextBox 50"/>
          <p:cNvSpPr txBox="1"/>
          <p:nvPr/>
        </p:nvSpPr>
        <p:spPr>
          <a:xfrm>
            <a:off x="1840348" y="1264574"/>
            <a:ext cx="2685042" cy="1888451"/>
          </a:xfrm>
          <a:prstGeom prst="rect">
            <a:avLst/>
          </a:prstGeom>
          <a:gradFill flip="none" rotWithShape="1">
            <a:gsLst>
              <a:gs pos="0">
                <a:srgbClr val="FFC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Two </a:t>
            </a:r>
            <a:r>
              <a:rPr lang="en-US" sz="800" dirty="0">
                <a:solidFill>
                  <a:srgbClr val="000000"/>
                </a:solidFill>
                <a:latin typeface="Arial" panose="020B0604020202020204" pitchFamily="34" charset="0"/>
                <a:ea typeface="MS PGothic" pitchFamily="34" charset="-128"/>
                <a:cs typeface="Arial" panose="020B0604020202020204" pitchFamily="34" charset="0"/>
              </a:rPr>
              <a:t>breaches in concentration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metrics. 1 NCO Breach.</a:t>
            </a:r>
          </a:p>
          <a:p>
            <a:pPr marL="0" lvl="1" eaLnBrk="0" fontAlgn="base" hangingPunct="0">
              <a:spcBef>
                <a:spcPct val="0"/>
              </a:spcBef>
              <a:spcAft>
                <a:spcPct val="0"/>
              </a:spcAft>
            </a:pPr>
            <a:endParaRPr lang="en-US" sz="800" dirty="0">
              <a:solidFill>
                <a:srgbClr val="000000"/>
              </a:solidFill>
              <a:latin typeface="Arial" panose="020B0604020202020204" pitchFamily="34" charset="0"/>
              <a:ea typeface="MS PGothic" pitchFamily="34" charset="-128"/>
              <a:cs typeface="Arial" panose="020B0604020202020204" pitchFamily="34" charset="0"/>
            </a:endParaRPr>
          </a:p>
          <a:p>
            <a:pPr marL="111125" lvl="2" eaLnBrk="0" fontAlgn="base" hangingPunct="0">
              <a:spcBef>
                <a:spcPct val="0"/>
              </a:spcBef>
              <a:spcAft>
                <a:spcPct val="0"/>
              </a:spcAft>
            </a:pPr>
            <a:r>
              <a:rPr lang="en-US" sz="800" b="1" dirty="0">
                <a:solidFill>
                  <a:srgbClr val="000000"/>
                </a:solidFill>
                <a:latin typeface="Arial" panose="020B0604020202020204" pitchFamily="34" charset="0"/>
                <a:ea typeface="MS PGothic" pitchFamily="34" charset="-128"/>
                <a:cs typeface="Arial" panose="020B0604020202020204" pitchFamily="34" charset="0"/>
              </a:rPr>
              <a:t>Industry Exposure</a:t>
            </a:r>
            <a:r>
              <a:rPr lang="en-US" sz="800" dirty="0">
                <a:solidFill>
                  <a:srgbClr val="000000"/>
                </a:solidFill>
                <a:latin typeface="Arial" panose="020B0604020202020204" pitchFamily="34" charset="0"/>
                <a:ea typeface="MS PGothic" pitchFamily="34" charset="-128"/>
                <a:cs typeface="Arial" panose="020B0604020202020204" pitchFamily="34" charset="0"/>
              </a:rPr>
              <a:t>:</a:t>
            </a:r>
            <a:r>
              <a:rPr lang="en-US" sz="800" b="1" dirty="0">
                <a:solidFill>
                  <a:srgbClr val="000000"/>
                </a:solidFill>
                <a:latin typeface="Arial" panose="020B0604020202020204" pitchFamily="34" charset="0"/>
                <a:ea typeface="MS PGothic" pitchFamily="34" charset="-128"/>
                <a:cs typeface="Arial" panose="020B0604020202020204" pitchFamily="34" charset="0"/>
              </a:rPr>
              <a:t> </a:t>
            </a:r>
            <a:r>
              <a:rPr lang="en-US" sz="800" dirty="0">
                <a:solidFill>
                  <a:srgbClr val="000000"/>
                </a:solidFill>
                <a:latin typeface="Arial" panose="020B0604020202020204" pitchFamily="34" charset="0"/>
                <a:ea typeface="MS PGothic" pitchFamily="34" charset="-128"/>
                <a:cs typeface="Arial" panose="020B0604020202020204" pitchFamily="34" charset="0"/>
              </a:rPr>
              <a:t>In breach for the Finance &amp; Insurance industry group. Solvency is working to determine an action plan, which may include exposure reduction to specific customers, a segment division to separate financial companies from companies engaged in leasing activities, or a limit increase.</a:t>
            </a:r>
          </a:p>
          <a:p>
            <a:pPr marL="111125" lvl="2"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The </a:t>
            </a:r>
            <a:r>
              <a:rPr lang="en-US" sz="800" b="1" dirty="0">
                <a:solidFill>
                  <a:srgbClr val="000000"/>
                </a:solidFill>
                <a:latin typeface="Arial" panose="020B0604020202020204" pitchFamily="34" charset="0"/>
                <a:ea typeface="MS PGothic" pitchFamily="34" charset="-128"/>
                <a:cs typeface="Arial" panose="020B0604020202020204" pitchFamily="34" charset="0"/>
              </a:rPr>
              <a:t># of counterparties with SRR &lt; 5.0 and exposure &gt; $100MM </a:t>
            </a:r>
            <a:r>
              <a:rPr lang="en-US" sz="800" dirty="0">
                <a:solidFill>
                  <a:srgbClr val="000000"/>
                </a:solidFill>
                <a:latin typeface="Arial" panose="020B0604020202020204" pitchFamily="34" charset="0"/>
                <a:ea typeface="MS PGothic" pitchFamily="34" charset="-128"/>
                <a:cs typeface="Arial" panose="020B0604020202020204" pitchFamily="34" charset="0"/>
              </a:rPr>
              <a:t>remained in breach at 5. Three GCB counterparties (Vale, Freeport-McMoRan, and Teekay Offshore) were downgraded to below a 5 SRR</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a:t>
            </a:r>
          </a:p>
          <a:p>
            <a:pPr marL="111125" lvl="2" eaLnBrk="0" fontAlgn="base" hangingPunct="0">
              <a:spcBef>
                <a:spcPct val="0"/>
              </a:spcBef>
              <a:spcAft>
                <a:spcPct val="0"/>
              </a:spcAft>
            </a:pPr>
            <a:r>
              <a:rPr lang="en-US" sz="800" b="1" dirty="0">
                <a:latin typeface="Arial" panose="020B0604020202020204" pitchFamily="34" charset="0"/>
                <a:cs typeface="Arial" panose="020B0604020202020204" pitchFamily="34" charset="0"/>
              </a:rPr>
              <a:t>Net Charge-Off GCB </a:t>
            </a:r>
            <a:r>
              <a:rPr lang="en-US" sz="800" dirty="0">
                <a:latin typeface="Arial" panose="020B0604020202020204" pitchFamily="34" charset="0"/>
                <a:cs typeface="Arial" panose="020B0604020202020204" pitchFamily="34" charset="0"/>
              </a:rPr>
              <a:t>remains in breach</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2" name="TextBox 51"/>
          <p:cNvSpPr txBox="1"/>
          <p:nvPr/>
        </p:nvSpPr>
        <p:spPr>
          <a:xfrm>
            <a:off x="1840348" y="979906"/>
            <a:ext cx="2685042" cy="236566"/>
          </a:xfrm>
          <a:prstGeom prst="rect">
            <a:avLst/>
          </a:prstGeom>
          <a:gradFill flip="none" rotWithShape="1">
            <a:gsLst>
              <a:gs pos="0">
                <a:srgbClr val="41A441"/>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Metrics within appetite.</a:t>
            </a:r>
          </a:p>
        </p:txBody>
      </p:sp>
      <p:sp>
        <p:nvSpPr>
          <p:cNvPr id="53" name="Rectangle 52"/>
          <p:cNvSpPr/>
          <p:nvPr/>
        </p:nvSpPr>
        <p:spPr>
          <a:xfrm>
            <a:off x="7279819" y="674102"/>
            <a:ext cx="1428390"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cs typeface="Arial" panose="020B0604020202020204" pitchFamily="34" charset="0"/>
              </a:rPr>
              <a:t>Key Breach Actions</a:t>
            </a:r>
          </a:p>
        </p:txBody>
      </p:sp>
      <p:sp>
        <p:nvSpPr>
          <p:cNvPr id="55" name="TextBox 54"/>
          <p:cNvSpPr txBox="1"/>
          <p:nvPr/>
        </p:nvSpPr>
        <p:spPr>
          <a:xfrm>
            <a:off x="1840347" y="3921033"/>
            <a:ext cx="2693609" cy="200863"/>
          </a:xfrm>
          <a:prstGeom prst="rect">
            <a:avLst/>
          </a:prstGeom>
          <a:gradFill flip="none" rotWithShape="1">
            <a:gsLst>
              <a:gs pos="0">
                <a:srgbClr val="00B05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6" name="TextBox 55"/>
          <p:cNvSpPr txBox="1"/>
          <p:nvPr/>
        </p:nvSpPr>
        <p:spPr>
          <a:xfrm>
            <a:off x="1840346" y="4824376"/>
            <a:ext cx="2695339" cy="446892"/>
          </a:xfrm>
          <a:prstGeom prst="rect">
            <a:avLst/>
          </a:prstGeom>
          <a:noFill/>
          <a:ln w="6350">
            <a:solidFill>
              <a:schemeClr val="bg1">
                <a:lumMod val="65000"/>
              </a:schemeClr>
            </a:solidFill>
          </a:ln>
        </p:spPr>
        <p:txBody>
          <a:bodyPr wrap="square" rtlCol="0" anchor="ctr">
            <a:noAutofit/>
          </a:bodyPr>
          <a:lstStyle/>
          <a:p>
            <a:pPr marL="0" lvl="1" algn="just"/>
            <a:r>
              <a:rPr lang="en-US" sz="800" b="1" dirty="0">
                <a:solidFill>
                  <a:srgbClr val="000000"/>
                </a:solidFill>
                <a:latin typeface="Arial" panose="020B0604020202020204" pitchFamily="34" charset="0"/>
                <a:ea typeface="ＭＳ Ｐゴシック"/>
                <a:cs typeface="Arial" panose="020B0604020202020204" pitchFamily="34" charset="0"/>
              </a:rPr>
              <a:t>SBNA Gross losses / gross margin </a:t>
            </a:r>
            <a:r>
              <a:rPr lang="en-US" sz="800" dirty="0">
                <a:solidFill>
                  <a:srgbClr val="000000"/>
                </a:solidFill>
                <a:latin typeface="Arial" panose="020B0604020202020204" pitchFamily="34" charset="0"/>
                <a:ea typeface="ＭＳ Ｐゴシック"/>
                <a:cs typeface="Arial" panose="020B0604020202020204" pitchFamily="34" charset="0"/>
              </a:rPr>
              <a:t>From 1.5% in Q3 2015 to 3.85% in Q4 </a:t>
            </a:r>
            <a:r>
              <a:rPr lang="en-US" sz="800" dirty="0" smtClean="0">
                <a:solidFill>
                  <a:srgbClr val="000000"/>
                </a:solidFill>
                <a:latin typeface="Arial" panose="020B0604020202020204" pitchFamily="34" charset="0"/>
                <a:ea typeface="ＭＳ Ｐゴシック"/>
                <a:cs typeface="Arial" panose="020B0604020202020204" pitchFamily="34" charset="0"/>
              </a:rPr>
              <a:t>2015. </a:t>
            </a:r>
            <a:r>
              <a:rPr lang="en-US" sz="800" dirty="0">
                <a:solidFill>
                  <a:srgbClr val="000000"/>
                </a:solidFill>
                <a:latin typeface="Arial" panose="020B0604020202020204" pitchFamily="34" charset="0"/>
                <a:ea typeface="ＭＳ Ｐゴシック"/>
                <a:cs typeface="Arial" panose="020B0604020202020204" pitchFamily="34" charset="0"/>
              </a:rPr>
              <a:t>increase </a:t>
            </a:r>
            <a:r>
              <a:rPr lang="en-US" sz="800" dirty="0" smtClean="0">
                <a:solidFill>
                  <a:srgbClr val="000000"/>
                </a:solidFill>
                <a:latin typeface="Arial" panose="020B0604020202020204" pitchFamily="34" charset="0"/>
                <a:ea typeface="ＭＳ Ｐゴシック"/>
                <a:cs typeface="Arial" panose="020B0604020202020204" pitchFamily="34" charset="0"/>
              </a:rPr>
              <a:t>primarily </a:t>
            </a:r>
            <a:r>
              <a:rPr lang="en-US" sz="800" dirty="0">
                <a:solidFill>
                  <a:srgbClr val="000000"/>
                </a:solidFill>
                <a:latin typeface="Arial" panose="020B0604020202020204" pitchFamily="34" charset="0"/>
                <a:ea typeface="ＭＳ Ｐゴシック"/>
                <a:cs typeface="Arial" panose="020B0604020202020204" pitchFamily="34" charset="0"/>
              </a:rPr>
              <a:t>due to $22.6 MM of losses in December, including a $13.5 MM Overdraft Opt-in </a:t>
            </a:r>
            <a:r>
              <a:rPr lang="en-US" sz="800" dirty="0" smtClean="0">
                <a:solidFill>
                  <a:srgbClr val="000000"/>
                </a:solidFill>
                <a:latin typeface="Arial" panose="020B0604020202020204" pitchFamily="34" charset="0"/>
                <a:ea typeface="ＭＳ Ｐゴシック"/>
                <a:cs typeface="Arial" panose="020B0604020202020204" pitchFamily="34" charset="0"/>
              </a:rPr>
              <a:t>Provision</a:t>
            </a:r>
            <a:endParaRPr lang="en-US" sz="800" dirty="0">
              <a:solidFill>
                <a:srgbClr val="000000"/>
              </a:solidFill>
              <a:latin typeface="Arial" panose="020B0604020202020204" pitchFamily="34" charset="0"/>
              <a:ea typeface="ＭＳ Ｐゴシック"/>
              <a:cs typeface="Arial" panose="020B0604020202020204" pitchFamily="34" charset="0"/>
            </a:endParaRPr>
          </a:p>
        </p:txBody>
      </p:sp>
      <p:sp>
        <p:nvSpPr>
          <p:cNvPr id="57" name="TextBox 56"/>
          <p:cNvSpPr txBox="1"/>
          <p:nvPr/>
        </p:nvSpPr>
        <p:spPr>
          <a:xfrm>
            <a:off x="1840347" y="5331297"/>
            <a:ext cx="2695340" cy="384740"/>
          </a:xfrm>
          <a:prstGeom prst="rect">
            <a:avLst/>
          </a:prstGeom>
          <a:gradFill flip="none" rotWithShape="1">
            <a:gsLst>
              <a:gs pos="0">
                <a:srgbClr val="FF0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defTabSz="457200" eaLnBrk="0" fontAlgn="base" hangingPunct="0">
              <a:spcBef>
                <a:spcPct val="0"/>
              </a:spcBef>
              <a:spcAft>
                <a:spcPct val="0"/>
              </a:spcAft>
              <a:buClr>
                <a:srgbClr val="000000"/>
              </a:buClr>
              <a:defRPr/>
            </a:pPr>
            <a:r>
              <a:rPr lang="en-US" sz="800" b="1" dirty="0">
                <a:solidFill>
                  <a:srgbClr val="000000"/>
                </a:solidFill>
                <a:latin typeface="Arial" panose="020B0604020202020204" pitchFamily="34" charset="0"/>
                <a:ea typeface="ＭＳ Ｐゴシック"/>
                <a:cs typeface="Arial" panose="020B0604020202020204" pitchFamily="34" charset="0"/>
              </a:rPr>
              <a:t>SHUSA Backlog of Tier 1 models not appropriately approved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Remains in breach</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58" name="TextBox 57"/>
          <p:cNvSpPr txBox="1"/>
          <p:nvPr/>
        </p:nvSpPr>
        <p:spPr>
          <a:xfrm>
            <a:off x="7279819" y="3921033"/>
            <a:ext cx="1428390" cy="200863"/>
          </a:xfrm>
          <a:prstGeom prst="rect">
            <a:avLst/>
          </a:prstGeom>
          <a:noFill/>
          <a:ln w="6350">
            <a:solidFill>
              <a:schemeClr val="bg1">
                <a:lumMod val="65000"/>
              </a:schemeClr>
            </a:solidFill>
          </a:ln>
        </p:spPr>
        <p:txBody>
          <a:bodyPr wrap="square" rtlCol="0">
            <a:noAutofit/>
          </a:bodyPr>
          <a:lstStyle/>
          <a:p>
            <a:pPr eaLnBrk="0" fontAlgn="base" hangingPunct="0">
              <a:spcBef>
                <a:spcPct val="0"/>
              </a:spcBef>
              <a:spcAft>
                <a:spcPts val="400"/>
              </a:spcAft>
            </a:pPr>
            <a:endParaRPr lang="en-US" sz="800" dirty="0">
              <a:solidFill>
                <a:srgbClr val="000000"/>
              </a:solidFill>
              <a:ea typeface="MS PGothic" pitchFamily="34" charset="-128"/>
              <a:cs typeface="Arial" panose="020B0604020202020204" pitchFamily="34" charset="0"/>
            </a:endParaRPr>
          </a:p>
        </p:txBody>
      </p:sp>
      <p:sp>
        <p:nvSpPr>
          <p:cNvPr id="59" name="TextBox 58"/>
          <p:cNvSpPr txBox="1"/>
          <p:nvPr/>
        </p:nvSpPr>
        <p:spPr>
          <a:xfrm>
            <a:off x="7279819" y="1264574"/>
            <a:ext cx="1428390" cy="1888451"/>
          </a:xfrm>
          <a:prstGeom prst="rect">
            <a:avLst/>
          </a:prstGeom>
          <a:noFill/>
          <a:ln w="6350">
            <a:solidFill>
              <a:schemeClr val="bg1">
                <a:lumMod val="65000"/>
              </a:schemeClr>
            </a:solidFill>
          </a:ln>
        </p:spPr>
        <p:txBody>
          <a:bodyPr wrap="square" rtlCol="0">
            <a:noAutofit/>
          </a:bodyPr>
          <a:lstStyle/>
          <a:p>
            <a:pPr eaLnBrk="0" fontAlgn="base" hangingPunct="0">
              <a:spcBef>
                <a:spcPct val="0"/>
              </a:spcBef>
              <a:spcAft>
                <a:spcPts val="400"/>
              </a:spcAft>
            </a:pPr>
            <a:r>
              <a:rPr lang="en-US" sz="800" b="1" dirty="0">
                <a:solidFill>
                  <a:srgbClr val="000000"/>
                </a:solidFill>
                <a:latin typeface="Arial" panose="020B0604020202020204" pitchFamily="34" charset="0"/>
                <a:ea typeface="MS PGothic" pitchFamily="34" charset="-128"/>
                <a:cs typeface="Arial" panose="020B0604020202020204" pitchFamily="34" charset="0"/>
              </a:rPr>
              <a:t>Industry Exposure: </a:t>
            </a:r>
            <a:r>
              <a:rPr lang="en-US" sz="800" dirty="0">
                <a:solidFill>
                  <a:srgbClr val="000000"/>
                </a:solidFill>
                <a:latin typeface="Arial" panose="020B0604020202020204" pitchFamily="34" charset="0"/>
                <a:ea typeface="MS PGothic" pitchFamily="34" charset="-128"/>
                <a:cs typeface="Arial" panose="020B0604020202020204" pitchFamily="34" charset="0"/>
              </a:rPr>
              <a:t>Action plan in development; data scrub underway to complete due diligence</a:t>
            </a:r>
          </a:p>
          <a:p>
            <a:pPr eaLnBrk="0" fontAlgn="base" hangingPunct="0">
              <a:spcBef>
                <a:spcPct val="0"/>
              </a:spcBef>
              <a:spcAft>
                <a:spcPct val="0"/>
              </a:spcAft>
            </a:pPr>
            <a:r>
              <a:rPr lang="en-US" sz="800" b="1" dirty="0">
                <a:solidFill>
                  <a:srgbClr val="000000"/>
                </a:solidFill>
                <a:latin typeface="Arial" panose="020B0604020202020204" pitchFamily="34" charset="0"/>
                <a:ea typeface="MS PGothic" pitchFamily="34" charset="-128"/>
                <a:cs typeface="Arial" panose="020B0604020202020204" pitchFamily="34" charset="0"/>
              </a:rPr>
              <a:t>SRR&lt;5 concentration:</a:t>
            </a:r>
          </a:p>
          <a:p>
            <a:pPr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Action plan submitted by Solvency – Credit team met with OCC to seek relief from risk rating directive for strongest sponsors; changes will be considered by OCC</a:t>
            </a:r>
          </a:p>
        </p:txBody>
      </p:sp>
      <p:sp>
        <p:nvSpPr>
          <p:cNvPr id="61" name="TextBox 60"/>
          <p:cNvSpPr txBox="1"/>
          <p:nvPr/>
        </p:nvSpPr>
        <p:spPr>
          <a:xfrm>
            <a:off x="7279819" y="5331297"/>
            <a:ext cx="1428390" cy="384740"/>
          </a:xfrm>
          <a:prstGeom prst="rect">
            <a:avLst/>
          </a:prstGeom>
          <a:noFill/>
          <a:ln w="6350">
            <a:solidFill>
              <a:schemeClr val="bg1">
                <a:lumMod val="65000"/>
              </a:schemeClr>
            </a:solidFill>
          </a:ln>
        </p:spPr>
        <p:txBody>
          <a:bodyPr wrap="square" rtlCol="0">
            <a:noAutofit/>
          </a:bodyPr>
          <a:lstStyle/>
          <a:p>
            <a:pPr eaLnBrk="0" fontAlgn="base" hangingPunct="0">
              <a:spcBef>
                <a:spcPct val="0"/>
              </a:spcBef>
              <a:spcAft>
                <a:spcPct val="0"/>
              </a:spcAft>
            </a:pPr>
            <a:endParaRPr lang="en-US" sz="800" b="1" dirty="0">
              <a:solidFill>
                <a:srgbClr val="000000"/>
              </a:solidFill>
              <a:ea typeface="MS PGothic" pitchFamily="34" charset="-128"/>
              <a:cs typeface="Arial" panose="020B0604020202020204" pitchFamily="34" charset="0"/>
            </a:endParaRPr>
          </a:p>
        </p:txBody>
      </p:sp>
      <p:sp>
        <p:nvSpPr>
          <p:cNvPr id="62" name="Rectangle 61"/>
          <p:cNvSpPr/>
          <p:nvPr/>
        </p:nvSpPr>
        <p:spPr>
          <a:xfrm>
            <a:off x="1840346" y="674104"/>
            <a:ext cx="2685043"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cs typeface="Arial" panose="020B0604020202020204" pitchFamily="34" charset="0"/>
              </a:rPr>
              <a:t>RAS Metric Summary</a:t>
            </a:r>
          </a:p>
        </p:txBody>
      </p:sp>
      <p:sp>
        <p:nvSpPr>
          <p:cNvPr id="63" name="Rectangle 62"/>
          <p:cNvSpPr/>
          <p:nvPr/>
        </p:nvSpPr>
        <p:spPr>
          <a:xfrm>
            <a:off x="4555506" y="674103"/>
            <a:ext cx="2669340"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cs typeface="Arial" panose="020B0604020202020204" pitchFamily="34" charset="0"/>
              </a:rPr>
              <a:t>Qualitative assessment</a:t>
            </a:r>
          </a:p>
        </p:txBody>
      </p:sp>
      <p:sp>
        <p:nvSpPr>
          <p:cNvPr id="64" name="TextBox 63"/>
          <p:cNvSpPr txBox="1"/>
          <p:nvPr/>
        </p:nvSpPr>
        <p:spPr>
          <a:xfrm>
            <a:off x="4555506" y="979905"/>
            <a:ext cx="2669340" cy="236566"/>
          </a:xfrm>
          <a:prstGeom prst="rect">
            <a:avLst/>
          </a:prstGeom>
          <a:noFill/>
          <a:ln w="6350">
            <a:solidFill>
              <a:schemeClr val="bg1">
                <a:lumMod val="65000"/>
              </a:schemeClr>
            </a:solidFill>
          </a:ln>
        </p:spPr>
        <p:txBody>
          <a:bodyPr wrap="square" rtlCol="0" anchor="ctr">
            <a:noAutofit/>
          </a:bodyPr>
          <a:lstStyle/>
          <a:p>
            <a:pPr eaLnBrk="0" fontAlgn="base" hangingPunct="0">
              <a:spcBef>
                <a:spcPct val="0"/>
              </a:spcBef>
              <a:spcAft>
                <a:spcPct val="0"/>
              </a:spcAft>
            </a:pPr>
            <a:endParaRPr lang="en-US" sz="800" dirty="0">
              <a:solidFill>
                <a:srgbClr val="000000"/>
              </a:solidFill>
              <a:ea typeface="MS PGothic" pitchFamily="34" charset="-128"/>
              <a:cs typeface="Arial" panose="020B0604020202020204" pitchFamily="34" charset="0"/>
            </a:endParaRPr>
          </a:p>
        </p:txBody>
      </p:sp>
      <p:sp>
        <p:nvSpPr>
          <p:cNvPr id="65" name="TextBox 64"/>
          <p:cNvSpPr txBox="1"/>
          <p:nvPr/>
        </p:nvSpPr>
        <p:spPr>
          <a:xfrm>
            <a:off x="4555506" y="1264574"/>
            <a:ext cx="2669340" cy="1888451"/>
          </a:xfrm>
          <a:prstGeom prst="rect">
            <a:avLst/>
          </a:prstGeom>
          <a:gradFill flip="none" rotWithShape="1">
            <a:gsLst>
              <a:gs pos="0">
                <a:srgbClr val="FFC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800" b="1" dirty="0" smtClean="0">
                <a:solidFill>
                  <a:srgbClr val="000000"/>
                </a:solidFill>
                <a:latin typeface="Arial" panose="020B0604020202020204" pitchFamily="34" charset="0"/>
                <a:ea typeface="MS PGothic" pitchFamily="34" charset="-128"/>
                <a:cs typeface="Arial" panose="020B0604020202020204" pitchFamily="34" charset="0"/>
              </a:rPr>
              <a:t>-The </a:t>
            </a:r>
            <a:r>
              <a:rPr lang="en-US" sz="800" b="1" dirty="0">
                <a:solidFill>
                  <a:srgbClr val="000000"/>
                </a:solidFill>
                <a:latin typeface="Arial" panose="020B0604020202020204" pitchFamily="34" charset="0"/>
                <a:ea typeface="MS PGothic" pitchFamily="34" charset="-128"/>
                <a:cs typeface="Arial" panose="020B0604020202020204" pitchFamily="34" charset="0"/>
              </a:rPr>
              <a:t>industry exposure </a:t>
            </a:r>
            <a:r>
              <a:rPr lang="en-US" sz="800" dirty="0">
                <a:solidFill>
                  <a:srgbClr val="000000"/>
                </a:solidFill>
                <a:latin typeface="Arial" panose="020B0604020202020204" pitchFamily="34" charset="0"/>
                <a:ea typeface="MS PGothic" pitchFamily="34" charset="-128"/>
                <a:cs typeface="Arial" panose="020B0604020202020204" pitchFamily="34" charset="0"/>
              </a:rPr>
              <a:t>breach is not a major concern as the majority of counterparties in the Finance and Insurance group are not true Financial Institutions, but rather leasing and mortgage warehouse companies.</a:t>
            </a:r>
          </a:p>
          <a:p>
            <a:pPr marL="0" lvl="1"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Large exposures in oil and gas and commodity sectors under stress due to sector deterioration</a:t>
            </a:r>
          </a:p>
          <a:p>
            <a:pPr marL="0" lvl="1" eaLnBrk="0" fontAlgn="base" hangingPunct="0">
              <a:spcBef>
                <a:spcPct val="0"/>
              </a:spcBef>
              <a:spcAft>
                <a:spcPct val="0"/>
              </a:spcAft>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-The </a:t>
            </a:r>
            <a:r>
              <a:rPr lang="en-US" sz="800" b="1" dirty="0">
                <a:solidFill>
                  <a:srgbClr val="000000"/>
                </a:solidFill>
                <a:latin typeface="Arial" panose="020B0604020202020204" pitchFamily="34" charset="0"/>
                <a:ea typeface="MS PGothic" pitchFamily="34" charset="-128"/>
                <a:cs typeface="Arial" panose="020B0604020202020204" pitchFamily="34" charset="0"/>
              </a:rPr>
              <a:t>CRE counterparty </a:t>
            </a:r>
            <a:r>
              <a:rPr lang="en-US" sz="800" dirty="0">
                <a:solidFill>
                  <a:srgbClr val="000000"/>
                </a:solidFill>
                <a:latin typeface="Arial" panose="020B0604020202020204" pitchFamily="34" charset="0"/>
                <a:ea typeface="MS PGothic" pitchFamily="34" charset="-128"/>
                <a:cs typeface="Arial" panose="020B0604020202020204" pitchFamily="34" charset="0"/>
              </a:rPr>
              <a:t>breach is primarily the result of an OCC directive to risk rate CRE Construction transactions as low pass, causing otherwise strong One Obligor relationships to not reach the 5.0 risk rating hurdle</a:t>
            </a:r>
            <a:r>
              <a:rPr lang="en-US" sz="800" b="1" dirty="0" smtClean="0">
                <a:solidFill>
                  <a:srgbClr val="000000"/>
                </a:solidFill>
                <a:latin typeface="Arial" panose="020B0604020202020204" pitchFamily="34" charset="0"/>
                <a:ea typeface="MS PGothic" pitchFamily="34" charset="-128"/>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dirty="0" smtClean="0">
              <a:latin typeface="Arial" panose="020B0604020202020204" pitchFamily="34" charset="0"/>
              <a:cs typeface="Arial" panose="020B0604020202020204" pitchFamily="34" charset="0"/>
            </a:endParaRPr>
          </a:p>
          <a:p>
            <a:pPr marL="0" lvl="1" eaLnBrk="0" fontAlgn="base" hangingPunct="0">
              <a:spcBef>
                <a:spcPct val="0"/>
              </a:spcBef>
              <a:spcAft>
                <a:spcPct val="0"/>
              </a:spcAft>
            </a:pPr>
            <a:r>
              <a:rPr lang="en-US" sz="800" b="1" dirty="0" smtClean="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A</a:t>
            </a:r>
            <a:r>
              <a:rPr lang="en-US" sz="800" b="1" dirty="0" smtClean="0">
                <a:latin typeface="Arial" panose="020B0604020202020204" pitchFamily="34" charset="0"/>
                <a:cs typeface="Arial" panose="020B0604020202020204" pitchFamily="34" charset="0"/>
              </a:rPr>
              <a:t> </a:t>
            </a:r>
            <a:r>
              <a:rPr lang="en-US" sz="800" b="1" dirty="0">
                <a:latin typeface="Arial" panose="020B0604020202020204" pitchFamily="34" charset="0"/>
                <a:cs typeface="Arial" panose="020B0604020202020204" pitchFamily="34" charset="0"/>
              </a:rPr>
              <a:t>$24MM charge-off </a:t>
            </a:r>
            <a:r>
              <a:rPr lang="en-US" sz="800" dirty="0">
                <a:latin typeface="Arial" panose="020B0604020202020204" pitchFamily="34" charset="0"/>
                <a:cs typeface="Arial" panose="020B0604020202020204" pitchFamily="34" charset="0"/>
              </a:rPr>
              <a:t>of </a:t>
            </a:r>
            <a:r>
              <a:rPr lang="en-US" sz="800" dirty="0" err="1">
                <a:latin typeface="Arial" panose="020B0604020202020204" pitchFamily="34" charset="0"/>
                <a:cs typeface="Arial" panose="020B0604020202020204" pitchFamily="34" charset="0"/>
              </a:rPr>
              <a:t>Oil&amp;Gas</a:t>
            </a:r>
            <a:r>
              <a:rPr lang="en-US" sz="800" dirty="0">
                <a:latin typeface="Arial" panose="020B0604020202020204" pitchFamily="34" charset="0"/>
                <a:cs typeface="Arial" panose="020B0604020202020204" pitchFamily="34" charset="0"/>
              </a:rPr>
              <a:t> account Paragon Offshore Limited. SBNA’s participation in a syndicated loan was sold on Nov. 24</a:t>
            </a:r>
            <a:r>
              <a:rPr lang="en-US" sz="800" baseline="30000" dirty="0">
                <a:latin typeface="Arial" panose="020B0604020202020204" pitchFamily="34" charset="0"/>
                <a:cs typeface="Arial" panose="020B0604020202020204" pitchFamily="34" charset="0"/>
              </a:rPr>
              <a:t>th</a:t>
            </a:r>
            <a:r>
              <a:rPr lang="en-US" sz="800" dirty="0">
                <a:latin typeface="Arial" panose="020B0604020202020204" pitchFamily="34" charset="0"/>
                <a:cs typeface="Arial" panose="020B0604020202020204" pitchFamily="34" charset="0"/>
              </a:rPr>
              <a:t> at a discount of 68.7%.</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66" name="TextBox 65"/>
          <p:cNvSpPr txBox="1"/>
          <p:nvPr/>
        </p:nvSpPr>
        <p:spPr>
          <a:xfrm>
            <a:off x="4555505" y="3210298"/>
            <a:ext cx="2669340" cy="263141"/>
          </a:xfrm>
          <a:prstGeom prst="rect">
            <a:avLst/>
          </a:prstGeom>
          <a:gradFill flip="none" rotWithShape="1">
            <a:gsLst>
              <a:gs pos="0">
                <a:srgbClr val="FFCC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endParaRPr lang="en-US" sz="800" dirty="0">
              <a:solidFill>
                <a:srgbClr val="000000"/>
              </a:solidFill>
              <a:ea typeface="MS PGothic" pitchFamily="34" charset="-128"/>
            </a:endParaRPr>
          </a:p>
        </p:txBody>
      </p:sp>
      <p:sp>
        <p:nvSpPr>
          <p:cNvPr id="67" name="TextBox 66"/>
          <p:cNvSpPr txBox="1"/>
          <p:nvPr/>
        </p:nvSpPr>
        <p:spPr>
          <a:xfrm>
            <a:off x="4555506" y="3507854"/>
            <a:ext cx="2669340" cy="386107"/>
          </a:xfrm>
          <a:prstGeom prst="rect">
            <a:avLst/>
          </a:prstGeom>
          <a:gradFill flip="none" rotWithShape="1">
            <a:gsLst>
              <a:gs pos="0">
                <a:srgbClr val="41A441"/>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endParaRPr lang="en-US" sz="800" dirty="0">
              <a:solidFill>
                <a:srgbClr val="000000"/>
              </a:solidFill>
              <a:ea typeface="MS PGothic" pitchFamily="34" charset="-128"/>
            </a:endParaRPr>
          </a:p>
        </p:txBody>
      </p:sp>
      <p:sp>
        <p:nvSpPr>
          <p:cNvPr id="68" name="TextBox 67"/>
          <p:cNvSpPr txBox="1"/>
          <p:nvPr/>
        </p:nvSpPr>
        <p:spPr>
          <a:xfrm>
            <a:off x="4555504" y="3929803"/>
            <a:ext cx="2669340" cy="198475"/>
          </a:xfrm>
          <a:prstGeom prst="rect">
            <a:avLst/>
          </a:prstGeom>
          <a:gradFill flip="none" rotWithShape="1">
            <a:gsLst>
              <a:gs pos="0">
                <a:srgbClr val="00B05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endParaRPr lang="en-US" sz="800" dirty="0">
              <a:solidFill>
                <a:srgbClr val="000000"/>
              </a:solidFill>
              <a:ea typeface="MS PGothic" pitchFamily="34" charset="-128"/>
            </a:endParaRPr>
          </a:p>
        </p:txBody>
      </p:sp>
      <p:sp>
        <p:nvSpPr>
          <p:cNvPr id="69" name="TextBox 68"/>
          <p:cNvSpPr txBox="1"/>
          <p:nvPr/>
        </p:nvSpPr>
        <p:spPr>
          <a:xfrm>
            <a:off x="4576769" y="4818152"/>
            <a:ext cx="2669340" cy="453709"/>
          </a:xfrm>
          <a:prstGeom prst="rect">
            <a:avLst/>
          </a:prstGeom>
          <a:gradFill flip="none" rotWithShape="1">
            <a:gsLst>
              <a:gs pos="0">
                <a:srgbClr val="FFC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CRE concentration, due to increase with GCB loan sale, facing increasing regulatory scrutiny due to credit risk and underwriting standards.</a:t>
            </a:r>
          </a:p>
        </p:txBody>
      </p:sp>
      <p:sp>
        <p:nvSpPr>
          <p:cNvPr id="70" name="TextBox 69"/>
          <p:cNvSpPr txBox="1"/>
          <p:nvPr/>
        </p:nvSpPr>
        <p:spPr>
          <a:xfrm>
            <a:off x="4576768" y="5331297"/>
            <a:ext cx="2669340" cy="384740"/>
          </a:xfrm>
          <a:prstGeom prst="rect">
            <a:avLst/>
          </a:prstGeom>
          <a:gradFill flip="none" rotWithShape="1">
            <a:gsLst>
              <a:gs pos="0">
                <a:srgbClr val="FF0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Due to an increased model inventory and regulatory feedback on the model validation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calendar, targeted </a:t>
            </a:r>
            <a:r>
              <a:rPr lang="en-US" sz="800" dirty="0">
                <a:solidFill>
                  <a:srgbClr val="000000"/>
                </a:solidFill>
                <a:latin typeface="Arial" panose="020B0604020202020204" pitchFamily="34" charset="0"/>
                <a:ea typeface="MS PGothic" pitchFamily="34" charset="-128"/>
                <a:cs typeface="Arial" panose="020B0604020202020204" pitchFamily="34" charset="0"/>
              </a:rPr>
              <a:t>for February inclusion in RAS.</a:t>
            </a:r>
          </a:p>
        </p:txBody>
      </p:sp>
      <p:sp>
        <p:nvSpPr>
          <p:cNvPr id="71" name="TextBox 70"/>
          <p:cNvSpPr txBox="1"/>
          <p:nvPr/>
        </p:nvSpPr>
        <p:spPr>
          <a:xfrm>
            <a:off x="4576767" y="5772245"/>
            <a:ext cx="2669340" cy="598068"/>
          </a:xfrm>
          <a:prstGeom prst="rect">
            <a:avLst/>
          </a:prstGeom>
          <a:gradFill flip="none" rotWithShape="1">
            <a:gsLst>
              <a:gs pos="0">
                <a:srgbClr val="FF0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r>
              <a:rPr lang="en-US" sz="800" dirty="0" smtClean="0">
                <a:latin typeface="Arial" panose="020B0604020202020204" pitchFamily="34" charset="0"/>
                <a:cs typeface="Arial" panose="020B0604020202020204" pitchFamily="34" charset="0"/>
              </a:rPr>
              <a:t>4 </a:t>
            </a:r>
            <a:r>
              <a:rPr lang="en-US" sz="800" dirty="0">
                <a:latin typeface="Arial" panose="020B0604020202020204" pitchFamily="34" charset="0"/>
                <a:cs typeface="Arial" panose="020B0604020202020204" pitchFamily="34" charset="0"/>
              </a:rPr>
              <a:t>OCC enforcement actions against SBNA: </a:t>
            </a:r>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1</a:t>
            </a:r>
            <a:r>
              <a:rPr lang="en-US" sz="800" dirty="0">
                <a:latin typeface="Arial" panose="020B0604020202020204" pitchFamily="34" charset="0"/>
                <a:cs typeface="Arial" panose="020B0604020202020204" pitchFamily="34" charset="0"/>
              </a:rPr>
              <a:t>) Mortgage Foreclosure Consent Order 2) Commitment to Address Findings from Pre-charter Conversion 3) BSA/AML Part 30 Notice 4) Sovereign Identity Protector Consent Order</a:t>
            </a:r>
          </a:p>
        </p:txBody>
      </p:sp>
      <p:sp>
        <p:nvSpPr>
          <p:cNvPr id="72" name="TextBox 71"/>
          <p:cNvSpPr txBox="1"/>
          <p:nvPr/>
        </p:nvSpPr>
        <p:spPr>
          <a:xfrm>
            <a:off x="1840348" y="3204000"/>
            <a:ext cx="2693608" cy="268840"/>
          </a:xfrm>
          <a:prstGeom prst="rect">
            <a:avLst/>
          </a:prstGeom>
          <a:gradFill flip="none" rotWithShape="1">
            <a:gsLst>
              <a:gs pos="0">
                <a:srgbClr val="FFCC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Pending SC </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3" name="TextBox 72"/>
          <p:cNvSpPr txBox="1"/>
          <p:nvPr/>
        </p:nvSpPr>
        <p:spPr>
          <a:xfrm>
            <a:off x="1837560" y="3507854"/>
            <a:ext cx="2696408" cy="386107"/>
          </a:xfrm>
          <a:prstGeom prst="rect">
            <a:avLst/>
          </a:prstGeom>
          <a:gradFill flip="none" rotWithShape="1">
            <a:gsLst>
              <a:gs pos="0">
                <a:srgbClr val="41A441"/>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r>
              <a:rPr lang="en-US" sz="800" dirty="0" smtClean="0">
                <a:latin typeface="Arial" panose="020B0604020202020204" pitchFamily="34" charset="0"/>
                <a:cs typeface="Arial" panose="020B0604020202020204" pitchFamily="34" charset="0"/>
              </a:rPr>
              <a:t>Pending SC </a:t>
            </a:r>
            <a:endParaRPr lang="en-US" sz="800" dirty="0">
              <a:latin typeface="Arial" panose="020B0604020202020204" pitchFamily="34" charset="0"/>
              <a:cs typeface="Arial" panose="020B0604020202020204" pitchFamily="34" charset="0"/>
            </a:endParaRPr>
          </a:p>
        </p:txBody>
      </p:sp>
      <p:sp>
        <p:nvSpPr>
          <p:cNvPr id="74" name="TextBox 73"/>
          <p:cNvSpPr txBox="1"/>
          <p:nvPr/>
        </p:nvSpPr>
        <p:spPr>
          <a:xfrm>
            <a:off x="1840347" y="4173732"/>
            <a:ext cx="2693609" cy="243044"/>
          </a:xfrm>
          <a:prstGeom prst="rect">
            <a:avLst/>
          </a:prstGeom>
          <a:gradFill flip="none" rotWithShape="1">
            <a:gsLst>
              <a:gs pos="0">
                <a:srgbClr val="00B05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800" dirty="0">
                <a:solidFill>
                  <a:srgbClr val="000000"/>
                </a:solidFill>
                <a:latin typeface="Arial" panose="020B0604020202020204" pitchFamily="34" charset="0"/>
                <a:ea typeface="MS PGothic" pitchFamily="34" charset="-128"/>
                <a:cs typeface="Arial" panose="020B0604020202020204" pitchFamily="34" charset="0"/>
              </a:rPr>
              <a:t>Metrics within </a:t>
            </a:r>
            <a:r>
              <a:rPr lang="en-US" sz="800" dirty="0" smtClean="0">
                <a:solidFill>
                  <a:srgbClr val="000000"/>
                </a:solidFill>
                <a:latin typeface="Arial" panose="020B0604020202020204" pitchFamily="34" charset="0"/>
                <a:ea typeface="MS PGothic" pitchFamily="34" charset="-128"/>
                <a:cs typeface="Arial" panose="020B0604020202020204" pitchFamily="34" charset="0"/>
              </a:rPr>
              <a:t>appetite</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5" name="TextBox 74"/>
          <p:cNvSpPr txBox="1"/>
          <p:nvPr/>
        </p:nvSpPr>
        <p:spPr>
          <a:xfrm>
            <a:off x="4555504" y="4168239"/>
            <a:ext cx="2669340" cy="240155"/>
          </a:xfrm>
          <a:prstGeom prst="rect">
            <a:avLst/>
          </a:prstGeom>
          <a:gradFill flip="none" rotWithShape="1">
            <a:gsLst>
              <a:gs pos="0">
                <a:srgbClr val="00B05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marL="0" lvl="1" eaLnBrk="0" fontAlgn="base" hangingPunct="0">
              <a:spcBef>
                <a:spcPct val="0"/>
              </a:spcBef>
              <a:spcAft>
                <a:spcPct val="0"/>
              </a:spcAft>
            </a:pPr>
            <a:endParaRPr lang="en-US" sz="800" dirty="0">
              <a:solidFill>
                <a:srgbClr val="000000"/>
              </a:solidFill>
              <a:ea typeface="MS PGothic" pitchFamily="34" charset="-128"/>
            </a:endParaRPr>
          </a:p>
        </p:txBody>
      </p:sp>
      <p:sp>
        <p:nvSpPr>
          <p:cNvPr id="76" name="TextBox 75"/>
          <p:cNvSpPr txBox="1"/>
          <p:nvPr/>
        </p:nvSpPr>
        <p:spPr>
          <a:xfrm>
            <a:off x="1833093" y="4472083"/>
            <a:ext cx="2693609" cy="294083"/>
          </a:xfrm>
          <a:prstGeom prst="rect">
            <a:avLst/>
          </a:prstGeom>
          <a:gradFill flip="none" rotWithShape="1">
            <a:gsLst>
              <a:gs pos="0">
                <a:srgbClr val="00B05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pPr eaLnBrk="0" fontAlgn="base" hangingPunct="0">
              <a:spcBef>
                <a:spcPct val="0"/>
              </a:spcBef>
              <a:spcAft>
                <a:spcPct val="0"/>
              </a:spcAft>
            </a:pPr>
            <a:r>
              <a:rPr lang="en-US" sz="800" dirty="0" smtClean="0">
                <a:solidFill>
                  <a:srgbClr val="000000"/>
                </a:solidFill>
                <a:latin typeface="Arial" panose="020B0604020202020204" pitchFamily="34" charset="0"/>
                <a:ea typeface="MS PGothic" pitchFamily="34" charset="-128"/>
                <a:cs typeface="Arial" panose="020B0604020202020204" pitchFamily="34" charset="0"/>
              </a:rPr>
              <a:t>Pending SC</a:t>
            </a:r>
            <a:endParaRPr lang="en-US" sz="800" dirty="0">
              <a:solidFill>
                <a:srgbClr val="000000"/>
              </a:solidFill>
              <a:latin typeface="Arial" panose="020B0604020202020204" pitchFamily="34" charset="0"/>
              <a:ea typeface="MS PGothic" pitchFamily="34" charset="-128"/>
              <a:cs typeface="Arial" panose="020B0604020202020204" pitchFamily="34" charset="0"/>
            </a:endParaRPr>
          </a:p>
        </p:txBody>
      </p:sp>
      <p:sp>
        <p:nvSpPr>
          <p:cNvPr id="77" name="TextBox 76"/>
          <p:cNvSpPr txBox="1"/>
          <p:nvPr/>
        </p:nvSpPr>
        <p:spPr>
          <a:xfrm>
            <a:off x="4560125" y="4478767"/>
            <a:ext cx="2669340" cy="290588"/>
          </a:xfrm>
          <a:prstGeom prst="rect">
            <a:avLst/>
          </a:prstGeom>
          <a:gradFill flip="none" rotWithShape="1">
            <a:gsLst>
              <a:gs pos="0">
                <a:srgbClr val="00B05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endParaRPr lang="en-US" sz="800" dirty="0"/>
          </a:p>
        </p:txBody>
      </p:sp>
      <p:sp>
        <p:nvSpPr>
          <p:cNvPr id="78" name="TextBox 77"/>
          <p:cNvSpPr txBox="1"/>
          <p:nvPr/>
        </p:nvSpPr>
        <p:spPr>
          <a:xfrm>
            <a:off x="1828800" y="5759301"/>
            <a:ext cx="2697902" cy="598068"/>
          </a:xfrm>
          <a:prstGeom prst="rect">
            <a:avLst/>
          </a:prstGeom>
          <a:gradFill flip="none" rotWithShape="1">
            <a:gsLst>
              <a:gs pos="0">
                <a:srgbClr val="FF0000"/>
              </a:gs>
              <a:gs pos="8000">
                <a:schemeClr val="bg1"/>
              </a:gs>
            </a:gsLst>
            <a:path path="circle">
              <a:fillToRect l="100000" t="100000"/>
            </a:path>
            <a:tileRect r="-100000" b="-100000"/>
          </a:gradFill>
          <a:ln w="6350">
            <a:solidFill>
              <a:schemeClr val="bg1">
                <a:lumMod val="65000"/>
              </a:schemeClr>
            </a:solidFill>
          </a:ln>
        </p:spPr>
        <p:txBody>
          <a:bodyPr wrap="square" rtlCol="0" anchor="ctr">
            <a:noAutofit/>
          </a:bodyPr>
          <a:lstStyle/>
          <a:p>
            <a:r>
              <a:rPr lang="en-US" sz="800" b="1" dirty="0">
                <a:latin typeface="Arial" panose="020B0604020202020204" pitchFamily="34" charset="0"/>
                <a:cs typeface="Arial" panose="020B0604020202020204" pitchFamily="34" charset="0"/>
              </a:rPr>
              <a:t>SHUSA </a:t>
            </a:r>
            <a:r>
              <a:rPr lang="en-US" sz="800" dirty="0">
                <a:latin typeface="Arial" panose="020B0604020202020204" pitchFamily="34" charset="0"/>
                <a:cs typeface="Arial" panose="020B0604020202020204" pitchFamily="34" charset="0"/>
              </a:rPr>
              <a:t>decrease </a:t>
            </a:r>
            <a:r>
              <a:rPr lang="en-US" sz="800" dirty="0" smtClean="0">
                <a:latin typeface="Arial" panose="020B0604020202020204" pitchFamily="34" charset="0"/>
                <a:cs typeface="Arial" panose="020B0604020202020204" pitchFamily="34" charset="0"/>
              </a:rPr>
              <a:t>to </a:t>
            </a:r>
            <a:r>
              <a:rPr lang="en-US" sz="800" b="1" dirty="0">
                <a:latin typeface="Arial" panose="020B0604020202020204" pitchFamily="34" charset="0"/>
                <a:cs typeface="Arial" panose="020B0604020202020204" pitchFamily="34" charset="0"/>
              </a:rPr>
              <a:t>25 </a:t>
            </a:r>
            <a:r>
              <a:rPr lang="en-US" sz="800" dirty="0">
                <a:latin typeface="Arial" panose="020B0604020202020204" pitchFamily="34" charset="0"/>
                <a:cs typeface="Arial" panose="020B0604020202020204" pitchFamily="34" charset="0"/>
              </a:rPr>
              <a:t>open MRIA- 3 closed  </a:t>
            </a:r>
          </a:p>
          <a:p>
            <a:r>
              <a:rPr lang="en-US" sz="800" b="1" dirty="0">
                <a:latin typeface="Arial" panose="020B0604020202020204" pitchFamily="34" charset="0"/>
                <a:cs typeface="Arial" panose="020B0604020202020204" pitchFamily="34" charset="0"/>
              </a:rPr>
              <a:t>The # of OCC Enforcement Actions </a:t>
            </a:r>
            <a:r>
              <a:rPr lang="en-US" sz="800" dirty="0">
                <a:latin typeface="Arial" panose="020B0604020202020204" pitchFamily="34" charset="0"/>
                <a:cs typeface="Arial" panose="020B0604020202020204" pitchFamily="34" charset="0"/>
              </a:rPr>
              <a:t>remain in breach</a:t>
            </a:r>
          </a:p>
        </p:txBody>
      </p:sp>
      <p:sp>
        <p:nvSpPr>
          <p:cNvPr id="60" name="Rectangle 59"/>
          <p:cNvSpPr/>
          <p:nvPr/>
        </p:nvSpPr>
        <p:spPr>
          <a:xfrm>
            <a:off x="1207267" y="674100"/>
            <a:ext cx="601193"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900" b="1" dirty="0" smtClean="0">
                <a:solidFill>
                  <a:srgbClr val="000000"/>
                </a:solidFill>
                <a:latin typeface="Arial" panose="020B0604020202020204" pitchFamily="34" charset="0"/>
                <a:cs typeface="Arial" panose="020B0604020202020204" pitchFamily="34" charset="0"/>
              </a:rPr>
              <a:t>Overall Status</a:t>
            </a:r>
            <a:endParaRPr lang="en-US" sz="900" b="1" dirty="0">
              <a:solidFill>
                <a:srgbClr val="000000"/>
              </a:solidFill>
              <a:latin typeface="Arial" panose="020B0604020202020204" pitchFamily="34" charset="0"/>
              <a:cs typeface="Arial" panose="020B0604020202020204" pitchFamily="34" charset="0"/>
            </a:endParaRPr>
          </a:p>
        </p:txBody>
      </p:sp>
      <p:sp>
        <p:nvSpPr>
          <p:cNvPr id="79" name="Rectangle 78"/>
          <p:cNvSpPr/>
          <p:nvPr/>
        </p:nvSpPr>
        <p:spPr>
          <a:xfrm>
            <a:off x="92845" y="1257975"/>
            <a:ext cx="1114479" cy="1888451"/>
          </a:xfrm>
          <a:prstGeom prst="rect">
            <a:avLst/>
          </a:prstGeom>
          <a:solidFill>
            <a:schemeClr val="tx1">
              <a:lumMod val="50000"/>
              <a:lumOff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FFFFFF"/>
                </a:solidFill>
                <a:latin typeface="Arial" panose="020B0604020202020204" pitchFamily="34" charset="0"/>
                <a:cs typeface="Arial" panose="020B0604020202020204" pitchFamily="34" charset="0"/>
              </a:rPr>
              <a:t> </a:t>
            </a:r>
            <a:r>
              <a:rPr lang="en-US" sz="900" b="1" dirty="0" smtClean="0">
                <a:solidFill>
                  <a:srgbClr val="FFFFFF"/>
                </a:solidFill>
                <a:latin typeface="Arial" panose="020B0604020202020204" pitchFamily="34" charset="0"/>
                <a:cs typeface="Arial" panose="020B0604020202020204" pitchFamily="34" charset="0"/>
              </a:rPr>
              <a:t>2.Credit </a:t>
            </a:r>
            <a:r>
              <a:rPr lang="en-US" sz="900" b="1" dirty="0">
                <a:solidFill>
                  <a:srgbClr val="FFFFFF"/>
                </a:solidFill>
                <a:latin typeface="Arial" panose="020B0604020202020204" pitchFamily="34" charset="0"/>
                <a:cs typeface="Arial" panose="020B0604020202020204" pitchFamily="34" charset="0"/>
              </a:rPr>
              <a:t>risk</a:t>
            </a:r>
          </a:p>
        </p:txBody>
      </p:sp>
      <p:sp>
        <p:nvSpPr>
          <p:cNvPr id="80" name="Rectangle 79"/>
          <p:cNvSpPr/>
          <p:nvPr/>
        </p:nvSpPr>
        <p:spPr>
          <a:xfrm>
            <a:off x="7272348" y="674100"/>
            <a:ext cx="1428390"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latin typeface="Arial" panose="020B0604020202020204" pitchFamily="34" charset="0"/>
                <a:cs typeface="Arial" panose="020B0604020202020204" pitchFamily="34" charset="0"/>
              </a:rPr>
              <a:t>Key Breach Actions</a:t>
            </a:r>
          </a:p>
        </p:txBody>
      </p:sp>
      <p:sp>
        <p:nvSpPr>
          <p:cNvPr id="81" name="Rectangle 80"/>
          <p:cNvSpPr/>
          <p:nvPr/>
        </p:nvSpPr>
        <p:spPr>
          <a:xfrm>
            <a:off x="1832875" y="674102"/>
            <a:ext cx="2685043"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latin typeface="Arial" panose="020B0604020202020204" pitchFamily="34" charset="0"/>
                <a:cs typeface="Arial" panose="020B0604020202020204" pitchFamily="34" charset="0"/>
              </a:rPr>
              <a:t>RAS Metric Summary</a:t>
            </a:r>
          </a:p>
        </p:txBody>
      </p:sp>
      <p:sp>
        <p:nvSpPr>
          <p:cNvPr id="82" name="Rectangle 81"/>
          <p:cNvSpPr/>
          <p:nvPr/>
        </p:nvSpPr>
        <p:spPr>
          <a:xfrm>
            <a:off x="4548035" y="674101"/>
            <a:ext cx="2669340" cy="274320"/>
          </a:xfrm>
          <a:prstGeom prst="rect">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algn="ctr" eaLnBrk="0" fontAlgn="base" hangingPunct="0">
              <a:spcBef>
                <a:spcPct val="0"/>
              </a:spcBef>
              <a:spcAft>
                <a:spcPct val="0"/>
              </a:spcAft>
            </a:pPr>
            <a:r>
              <a:rPr lang="en-US" sz="900" b="1" dirty="0">
                <a:solidFill>
                  <a:srgbClr val="000000"/>
                </a:solidFill>
                <a:latin typeface="Arial" panose="020B0604020202020204" pitchFamily="34" charset="0"/>
                <a:cs typeface="Arial" panose="020B0604020202020204" pitchFamily="34" charset="0"/>
              </a:rPr>
              <a:t>Qualitative assessment</a:t>
            </a:r>
          </a:p>
        </p:txBody>
      </p:sp>
    </p:spTree>
    <p:extLst>
      <p:ext uri="{BB962C8B-B14F-4D97-AF65-F5344CB8AC3E}">
        <p14:creationId xmlns:p14="http://schemas.microsoft.com/office/powerpoint/2010/main" val="3824691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58634999"/>
              </p:ext>
            </p:extLst>
          </p:nvPr>
        </p:nvGraphicFramePr>
        <p:xfrm>
          <a:off x="64325" y="609600"/>
          <a:ext cx="9067800" cy="5284980"/>
        </p:xfrm>
        <a:graphic>
          <a:graphicData uri="http://schemas.openxmlformats.org/drawingml/2006/table">
            <a:tbl>
              <a:tblPr firstRow="1" bandRow="1"/>
              <a:tblGrid>
                <a:gridCol w="866238"/>
                <a:gridCol w="1398547"/>
                <a:gridCol w="2161133"/>
                <a:gridCol w="1087068"/>
                <a:gridCol w="968983"/>
                <a:gridCol w="997506"/>
                <a:gridCol w="722480"/>
                <a:gridCol w="865845"/>
              </a:tblGrid>
              <a:tr h="345891">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Amber and Red Metrics</a:t>
                      </a:r>
                      <a:endParaRPr kumimoji="0" lang="en-US" sz="1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997">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231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endParaRPr lang="en-US" sz="900" b="1" dirty="0" smtClean="0">
                        <a:solidFill>
                          <a:schemeClr val="bg1">
                            <a:lumMod val="75000"/>
                          </a:schemeClr>
                        </a:solidFill>
                        <a:latin typeface="Arial" panose="020B0604020202020204" pitchFamily="34" charset="0"/>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78836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Model risk</a:t>
                      </a: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900" b="1" kern="1200" dirty="0" smtClean="0">
                          <a:solidFill>
                            <a:schemeClr val="tx1"/>
                          </a:solidFill>
                          <a:effectLst/>
                          <a:latin typeface="Arial" panose="020B0604020202020204" pitchFamily="34" charset="0"/>
                          <a:ea typeface="Calibri"/>
                          <a:cs typeface="Arial" panose="020B0604020202020204" pitchFamily="34" charset="0"/>
                        </a:rPr>
                        <a:t>SHUSA</a:t>
                      </a:r>
                      <a:r>
                        <a:rPr lang="en-US" sz="900" b="1" dirty="0" smtClean="0">
                          <a:solidFill>
                            <a:schemeClr val="tx1"/>
                          </a:solidFill>
                          <a:effectLst/>
                          <a:latin typeface="Arial" panose="020B0604020202020204" pitchFamily="34" charset="0"/>
                          <a:cs typeface="Arial" panose="020B0604020202020204" pitchFamily="34" charset="0"/>
                        </a:rPr>
                        <a:t> – 2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SC – 24</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SBNA – 43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Other </a:t>
                      </a:r>
                      <a:r>
                        <a:rPr lang="en-US" sz="900" b="1" dirty="0" err="1" smtClean="0">
                          <a:solidFill>
                            <a:schemeClr val="tx1"/>
                          </a:solidFill>
                          <a:effectLst/>
                          <a:latin typeface="Arial" panose="020B0604020202020204" pitchFamily="34" charset="0"/>
                          <a:cs typeface="Arial" panose="020B0604020202020204" pitchFamily="34" charset="0"/>
                        </a:rPr>
                        <a:t>ent</a:t>
                      </a:r>
                      <a:r>
                        <a:rPr lang="en-US" sz="900" b="1" dirty="0" smtClean="0">
                          <a:solidFill>
                            <a:schemeClr val="tx1"/>
                          </a:solidFill>
                          <a:effectLst/>
                          <a:latin typeface="Arial" panose="020B0604020202020204" pitchFamily="34" charset="0"/>
                          <a:cs typeface="Arial" panose="020B0604020202020204" pitchFamily="34" charset="0"/>
                        </a:rPr>
                        <a:t>. – 67</a:t>
                      </a:r>
                      <a:endParaRPr lang="en-US" sz="9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solidFill>
                            <a:schemeClr val="tx1"/>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0" kern="1200" dirty="0" smtClean="0">
                          <a:solidFill>
                            <a:schemeClr val="tx1"/>
                          </a:solidFill>
                          <a:effectLst/>
                          <a:latin typeface="Arial" panose="020B0604020202020204" pitchFamily="34" charset="0"/>
                          <a:ea typeface="Calibri"/>
                          <a:cs typeface="Arial" panose="020B0604020202020204" pitchFamily="34" charset="0"/>
                        </a:rPr>
                        <a:t>SHUSA</a:t>
                      </a:r>
                      <a:r>
                        <a:rPr lang="en-US" sz="900" b="0" dirty="0" smtClean="0">
                          <a:solidFill>
                            <a:schemeClr val="tx1"/>
                          </a:solidFill>
                          <a:effectLst/>
                          <a:latin typeface="Arial" panose="020B0604020202020204" pitchFamily="34" charset="0"/>
                          <a:cs typeface="Arial" panose="020B0604020202020204" pitchFamily="34" charset="0"/>
                        </a:rPr>
                        <a:t> – 1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SC – 23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SBNA – 48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Other </a:t>
                      </a:r>
                      <a:r>
                        <a:rPr lang="en-US" sz="900" b="0" dirty="0" err="1" smtClean="0">
                          <a:solidFill>
                            <a:schemeClr val="tx1"/>
                          </a:solidFill>
                          <a:effectLst/>
                          <a:latin typeface="Arial" panose="020B0604020202020204" pitchFamily="34" charset="0"/>
                          <a:cs typeface="Arial" panose="020B0604020202020204" pitchFamily="34" charset="0"/>
                        </a:rPr>
                        <a:t>ent</a:t>
                      </a:r>
                      <a:r>
                        <a:rPr lang="en-US" sz="900" b="0" dirty="0" smtClean="0">
                          <a:solidFill>
                            <a:schemeClr val="tx1"/>
                          </a:solidFill>
                          <a:effectLst/>
                          <a:latin typeface="Arial" panose="020B0604020202020204" pitchFamily="34" charset="0"/>
                          <a:cs typeface="Arial" panose="020B0604020202020204" pitchFamily="34" charset="0"/>
                        </a:rPr>
                        <a:t>. – 73</a:t>
                      </a:r>
                      <a:endParaRPr lang="en-US" sz="9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Total 146</a:t>
                      </a: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1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52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70</a:t>
                      </a:r>
                      <a:endParaRPr lang="en-US" sz="900" b="0" dirty="0" smtClean="0">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effectLst/>
                          <a:latin typeface="Arial" panose="020B0604020202020204" pitchFamily="34" charset="0"/>
                          <a:ea typeface="+mn-ea"/>
                          <a:cs typeface="Arial" panose="020B0604020202020204" pitchFamily="34" charset="0"/>
                        </a:rPr>
                        <a:t>N/A</a:t>
                      </a: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4Q2015</a:t>
                      </a: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 – 102</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2Q2016 – 90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4Q2016 – 60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2Q2017 – 30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4Q2017 – 0</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18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solidFill>
                            <a:schemeClr val="tx1"/>
                          </a:solidFill>
                          <a:latin typeface="Arial" panose="020B0604020202020204" pitchFamily="34" charset="0"/>
                          <a:cs typeface="Arial" panose="020B0604020202020204" pitchFamily="34" charset="0"/>
                        </a:rPr>
                        <a:t>0.26%</a:t>
                      </a:r>
                      <a:endParaRPr lang="en-US" sz="9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a:spcBef>
                          <a:spcPts val="0"/>
                        </a:spcBef>
                        <a:spcAft>
                          <a:spcPts val="0"/>
                        </a:spcAft>
                      </a:pPr>
                      <a:r>
                        <a:rPr lang="en-US" sz="900" b="0" dirty="0" smtClean="0">
                          <a:solidFill>
                            <a:srgbClr val="000000"/>
                          </a:solidFill>
                          <a:effectLst/>
                          <a:latin typeface="Arial" panose="020B0604020202020204" pitchFamily="34" charset="0"/>
                          <a:ea typeface="Calibri"/>
                          <a:cs typeface="Arial" panose="020B0604020202020204" pitchFamily="34" charset="0"/>
                        </a:rPr>
                        <a:t>0.28%</a:t>
                      </a:r>
                      <a:endParaRPr lang="en-US" sz="900" b="0" dirty="0">
                        <a:effectLst/>
                        <a:latin typeface="Arial" panose="020B0604020202020204" pitchFamily="34" charset="0"/>
                        <a:ea typeface="Calibri"/>
                        <a:cs typeface="Arial" panose="020B0604020202020204" pitchFamily="34" charset="0"/>
                      </a:endParaRPr>
                    </a:p>
                  </a:txBody>
                  <a:tcPr marL="68580" marR="6858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chemeClr val="tx1"/>
                          </a:solidFill>
                          <a:effectLst/>
                          <a:latin typeface="Arial" panose="020B0604020202020204" pitchFamily="34" charset="0"/>
                          <a:cs typeface="Arial" panose="020B0604020202020204" pitchFamily="34" charset="0"/>
                        </a:rPr>
                        <a:t>0.00%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45720" marR="45720" anchor="ctr">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5101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4792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$5.0B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1"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1"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lumMod val="50000"/>
                              <a:lumOff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tx1">
                              <a:lumMod val="50000"/>
                              <a:lumOff val="50000"/>
                            </a:schemeClr>
                          </a:solidFill>
                          <a:latin typeface="Arial" panose="020B0604020202020204" pitchFamily="34" charset="0"/>
                          <a:ea typeface="+mn-ea"/>
                          <a:cs typeface="Arial" panose="020B0604020202020204" pitchFamily="34" charset="0"/>
                        </a:rPr>
                        <a:t> &amp; Insurance)</a:t>
                      </a:r>
                      <a:endParaRPr lang="en-US" sz="800" b="0" i="0" kern="1200" dirty="0">
                        <a:solidFill>
                          <a:schemeClr val="tx1">
                            <a:lumMod val="50000"/>
                            <a:lumOff val="50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31873">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chemeClr val="tx1"/>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rgbClr val="FFCC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37099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SC</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ＭＳ Ｐゴシック"/>
                          <a:cs typeface="Arial" panose="020B0604020202020204" pitchFamily="34" charset="0"/>
                        </a:rPr>
                        <a:t>Net charge-off rate</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SC Unsecured</a:t>
                      </a: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endParaRPr lang="en-US" sz="900" b="1" i="0" kern="1200" dirty="0" smtClean="0">
                        <a:solidFill>
                          <a:srgbClr val="FFC000"/>
                        </a:solidFill>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18.79%</a:t>
                      </a:r>
                    </a:p>
                  </a:txBody>
                  <a:tcPr marL="9525" marR="9525" marT="9525" marB="0" anchor="ctr">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18.50%</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p>
                  </a:txBody>
                  <a:tcPr marL="45720" marR="45720" anchor="ctr">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5027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61+ Auto</a:t>
                      </a:r>
                      <a:r>
                        <a:rPr lang="en-US" sz="900" b="0" i="0" kern="1200" baseline="0" dirty="0">
                          <a:solidFill>
                            <a:schemeClr val="tx1"/>
                          </a:solidFill>
                          <a:latin typeface="Arial" panose="020B0604020202020204" pitchFamily="34" charset="0"/>
                          <a:ea typeface="ＭＳ Ｐゴシック"/>
                          <a:cs typeface="Arial" panose="020B0604020202020204" pitchFamily="34" charset="0"/>
                        </a:rPr>
                        <a:t> </a:t>
                      </a:r>
                      <a:r>
                        <a:rPr lang="en-US" sz="900" b="0" i="0" kern="1200" baseline="0" dirty="0" smtClean="0">
                          <a:solidFill>
                            <a:schemeClr val="tx1"/>
                          </a:solidFill>
                          <a:latin typeface="Arial" panose="020B0604020202020204" pitchFamily="34" charset="0"/>
                          <a:ea typeface="ＭＳ Ｐゴシック"/>
                          <a:cs typeface="Arial" panose="020B0604020202020204" pitchFamily="34" charset="0"/>
                        </a:rPr>
                        <a:t>SC</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4.80%</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a:spcBef>
                          <a:spcPts val="0"/>
                        </a:spcBef>
                        <a:spcAft>
                          <a:spcPts val="0"/>
                        </a:spcAft>
                      </a:pPr>
                      <a:r>
                        <a:rPr lang="en-US" sz="900" b="0" dirty="0" smtClean="0">
                          <a:solidFill>
                            <a:schemeClr val="tx1"/>
                          </a:solidFill>
                          <a:effectLst/>
                          <a:latin typeface="Arial" panose="020B0604020202020204" pitchFamily="34" charset="0"/>
                          <a:ea typeface="Calibri"/>
                          <a:cs typeface="Arial" panose="020B0604020202020204" pitchFamily="34" charset="0"/>
                        </a:rPr>
                        <a:t>4.61%</a:t>
                      </a:r>
                      <a:endParaRPr lang="en-US" sz="9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4.40%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4.90%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32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i="0"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r>
                        <a:rPr lang="en-US" sz="900" b="1"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i="0" kern="1200" dirty="0" smtClean="0">
                          <a:solidFill>
                            <a:schemeClr val="tx1"/>
                          </a:solidFill>
                          <a:latin typeface="Arial" panose="020B0604020202020204" pitchFamily="34" charset="0"/>
                          <a:ea typeface="+mn-ea"/>
                          <a:cs typeface="Arial" panose="020B0604020202020204" pitchFamily="34" charset="0"/>
                        </a:rPr>
                        <a:t>5.7</a:t>
                      </a:r>
                      <a:r>
                        <a:rPr lang="en-US" sz="900" b="1" i="0" kern="1200" baseline="0" dirty="0" smtClean="0">
                          <a:solidFill>
                            <a:schemeClr val="tx1"/>
                          </a:solidFill>
                          <a:latin typeface="Arial" panose="020B0604020202020204" pitchFamily="34" charset="0"/>
                          <a:ea typeface="+mn-ea"/>
                          <a:cs typeface="Arial" panose="020B0604020202020204" pitchFamily="34" charset="0"/>
                        </a:rPr>
                        <a:t> months</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i="0" kern="1200" dirty="0" smtClean="0">
                          <a:solidFill>
                            <a:schemeClr val="tx1"/>
                          </a:solidFill>
                          <a:latin typeface="Arial" panose="020B0604020202020204" pitchFamily="34" charset="0"/>
                          <a:ea typeface="+mn-ea"/>
                          <a:cs typeface="Arial" panose="020B0604020202020204" pitchFamily="34" charset="0"/>
                        </a:rPr>
                        <a:t>7.5 months</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ＭＳ Ｐゴシック"/>
                          <a:cs typeface="Arial" panose="020B0604020202020204" pitchFamily="34" charset="0"/>
                        </a:rPr>
                        <a:t>8.2 months</a:t>
                      </a:r>
                      <a:endParaRPr lang="en-US" sz="900" b="0" i="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latin typeface="Arial" panose="020B0604020202020204" pitchFamily="34" charset="0"/>
                          <a:cs typeface="Arial" panose="020B0604020202020204" pitchFamily="34" charset="0"/>
                        </a:rPr>
                        <a:t>&lt; 6 months</a:t>
                      </a: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90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74320">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a:t>
                      </a:r>
                      <a:endParaRPr lang="en-US" sz="900" b="0" kern="1200" dirty="0" smtClean="0">
                        <a:solidFill>
                          <a:schemeClr val="tx1"/>
                        </a:solidFill>
                        <a:latin typeface="Arial" panose="020B0604020202020204" pitchFamily="34" charset="0"/>
                        <a:ea typeface="+mn-ea"/>
                        <a:cs typeface="Arial" panose="020B0604020202020204" pitchFamily="34" charset="0"/>
                      </a:endParaRPr>
                    </a:p>
                    <a:p>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6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$37.7B</a:t>
                      </a:r>
                      <a:r>
                        <a:rPr kumimoji="0" lang="en-US" sz="9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$35.3B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$36.6B</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p>
                      <a:pPr marL="0" algn="ctr" defTabSz="457200" rtl="0" eaLnBrk="1" fontAlgn="b" latinLnBrk="0" hangingPunct="1"/>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$34.3B (excl.PL)</a:t>
                      </a:r>
                      <a:endParaRPr lang="en-US" sz="700" b="0" i="0" kern="1200" dirty="0" smtClean="0">
                        <a:solidFill>
                          <a:schemeClr val="tx1">
                            <a:lumMod val="50000"/>
                            <a:lumOff val="50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rgbClr val="FFFFCC"/>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$36.7B</a:t>
                      </a:r>
                    </a:p>
                  </a:txBody>
                  <a:tcPr marL="45720" marR="45720">
                    <a:lnL w="12700"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$38.7B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6" name="Footnote"/>
          <p:cNvSpPr/>
          <p:nvPr/>
        </p:nvSpPr>
        <p:spPr bwMode="auto">
          <a:xfrm>
            <a:off x="513348" y="5967350"/>
            <a:ext cx="84782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800" dirty="0">
                <a:latin typeface="Arial" panose="020B0604020202020204" pitchFamily="34" charset="0"/>
                <a:cs typeface="Arial" panose="020B0604020202020204" pitchFamily="34" charset="0"/>
                <a:sym typeface="Arial"/>
              </a:rPr>
              <a:t>Metric is on a one month </a:t>
            </a:r>
            <a:r>
              <a:rPr lang="en-US" sz="800" dirty="0" smtClean="0">
                <a:latin typeface="Arial" panose="020B0604020202020204" pitchFamily="34" charset="0"/>
                <a:cs typeface="Arial" panose="020B0604020202020204" pitchFamily="34" charset="0"/>
                <a:sym typeface="Arial"/>
              </a:rPr>
              <a:t>lag</a:t>
            </a:r>
          </a:p>
          <a:p>
            <a:pPr marL="228600" lvl="1" indent="-228600">
              <a:buFontTx/>
              <a:buAutoNum type="arabicPeriod"/>
            </a:pPr>
            <a:r>
              <a:rPr lang="en-US" sz="800" dirty="0">
                <a:latin typeface="Arial" panose="020B0604020202020204" pitchFamily="34" charset="0"/>
                <a:cs typeface="Arial" panose="020B0604020202020204" pitchFamily="34" charset="0"/>
                <a:sym typeface="Arial"/>
              </a:rPr>
              <a:t>A Santander Risk Rating (internal rating scale) of 5.0 maps to a BB+ according to the S&amp;P rating </a:t>
            </a:r>
            <a:r>
              <a:rPr lang="en-US" sz="800" dirty="0" smtClean="0">
                <a:latin typeface="Arial" panose="020B0604020202020204" pitchFamily="34" charset="0"/>
                <a:cs typeface="Arial" panose="020B0604020202020204" pitchFamily="34" charset="0"/>
                <a:sym typeface="Arial"/>
              </a:rPr>
              <a:t>scale</a:t>
            </a:r>
          </a:p>
          <a:p>
            <a:pPr marL="228600" lvl="1" indent="-228600">
              <a:buFontTx/>
              <a:buAutoNum type="arabicPeriod"/>
            </a:pPr>
            <a:r>
              <a:rPr lang="en-US" sz="800" dirty="0" smtClean="0">
                <a:latin typeface="Arial" panose="020B0604020202020204" pitchFamily="34" charset="0"/>
                <a:cs typeface="Arial" panose="020B0604020202020204" pitchFamily="34" charset="0"/>
                <a:sym typeface="Arial"/>
              </a:rPr>
              <a:t>RECAST: Unsecured </a:t>
            </a:r>
            <a:r>
              <a:rPr lang="en-US" sz="800" dirty="0">
                <a:latin typeface="Arial" panose="020B0604020202020204" pitchFamily="34" charset="0"/>
                <a:cs typeface="Arial" panose="020B0604020202020204" pitchFamily="34" charset="0"/>
                <a:sym typeface="Arial"/>
              </a:rPr>
              <a:t>Credit metrics </a:t>
            </a:r>
            <a:r>
              <a:rPr lang="en-US" sz="800" dirty="0" smtClean="0">
                <a:latin typeface="Arial" panose="020B0604020202020204" pitchFamily="34" charset="0"/>
                <a:cs typeface="Arial" panose="020B0604020202020204" pitchFamily="34" charset="0"/>
                <a:sym typeface="Arial"/>
              </a:rPr>
              <a:t>for Nov’15 were recast after data cleanse. Previously reported values: Nov’15 18.52%. </a:t>
            </a:r>
          </a:p>
        </p:txBody>
      </p:sp>
    </p:spTree>
    <p:extLst>
      <p:ext uri="{BB962C8B-B14F-4D97-AF65-F5344CB8AC3E}">
        <p14:creationId xmlns:p14="http://schemas.microsoft.com/office/powerpoint/2010/main" val="3801978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496189"/>
              </p:ext>
            </p:extLst>
          </p:nvPr>
        </p:nvGraphicFramePr>
        <p:xfrm>
          <a:off x="93025" y="614931"/>
          <a:ext cx="8974775" cy="3941829"/>
        </p:xfrm>
        <a:graphic>
          <a:graphicData uri="http://schemas.openxmlformats.org/drawingml/2006/table">
            <a:tbl>
              <a:tblPr firstRow="1" bandRow="1"/>
              <a:tblGrid>
                <a:gridCol w="743549"/>
                <a:gridCol w="593120"/>
                <a:gridCol w="2076611"/>
                <a:gridCol w="591213"/>
                <a:gridCol w="638045"/>
                <a:gridCol w="612587"/>
                <a:gridCol w="623941"/>
                <a:gridCol w="671936"/>
                <a:gridCol w="582196"/>
                <a:gridCol w="557698"/>
                <a:gridCol w="683936"/>
                <a:gridCol w="599943"/>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Entity</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Baseline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900" b="1" dirty="0" smtClean="0">
                          <a:solidFill>
                            <a:srgbClr val="FF0000"/>
                          </a:solidFill>
                          <a:latin typeface="Arial" panose="020B0604020202020204" pitchFamily="34" charset="0"/>
                          <a:cs typeface="Arial" panose="020B0604020202020204" pitchFamily="34" charset="0"/>
                        </a:rPr>
                        <a:t>BHC Stress scenario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Base</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BHC</a:t>
                      </a:r>
                      <a:r>
                        <a:rPr lang="en-US" sz="900" b="1" kern="1200" baseline="0" dirty="0" smtClean="0">
                          <a:solidFill>
                            <a:schemeClr val="tx1"/>
                          </a:solidFill>
                          <a:latin typeface="Arial" panose="020B0604020202020204" pitchFamily="34" charset="0"/>
                          <a:ea typeface="+mn-ea"/>
                          <a:cs typeface="Arial" panose="020B0604020202020204" pitchFamily="34" charset="0"/>
                        </a:rPr>
                        <a:t> </a:t>
                      </a:r>
                      <a:r>
                        <a:rPr lang="en-US" sz="900" b="1" kern="1200" dirty="0" smtClean="0">
                          <a:solidFill>
                            <a:schemeClr val="tx1"/>
                          </a:solidFill>
                          <a:latin typeface="Arial" panose="020B0604020202020204" pitchFamily="34" charset="0"/>
                          <a:ea typeface="+mn-ea"/>
                          <a:cs typeface="Arial" panose="020B0604020202020204" pitchFamily="34" charset="0"/>
                        </a:rPr>
                        <a:t>Stress</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Amber trigger</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Capital</a:t>
                      </a:r>
                      <a:r>
                        <a:rPr lang="en-US" sz="900" b="1" baseline="0" dirty="0" smtClean="0">
                          <a:solidFill>
                            <a:schemeClr val="tx1"/>
                          </a:solidFill>
                          <a:latin typeface="Arial" panose="020B0604020202020204" pitchFamily="34" charset="0"/>
                          <a:cs typeface="Arial" panose="020B0604020202020204" pitchFamily="34" charset="0"/>
                        </a:rPr>
                        <a:t> adequacy</a:t>
                      </a:r>
                      <a:r>
                        <a:rPr lang="en-US" sz="900" b="1" baseline="30000" dirty="0" smtClean="0">
                          <a:solidFill>
                            <a:schemeClr val="tx1"/>
                          </a:solidFill>
                          <a:latin typeface="Arial" panose="020B0604020202020204" pitchFamily="34" charset="0"/>
                          <a:cs typeface="Arial" panose="020B0604020202020204" pitchFamily="34" charset="0"/>
                        </a:rPr>
                        <a:t>1</a:t>
                      </a: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11.38%</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11.77%</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12.05%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12.75%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13.23%</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13.39%</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14.58%</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15.01%</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11.31%</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11.68%</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11.74%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10.95%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13.67%</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13.81%</a:t>
                      </a:r>
                      <a:r>
                        <a:rPr lang="en-US" sz="900" b="1" baseline="30000" dirty="0" smtClean="0">
                          <a:solidFill>
                            <a:schemeClr val="tx1"/>
                          </a:solidFill>
                          <a:latin typeface="Arial" panose="020B0604020202020204" pitchFamily="34" charset="0"/>
                          <a:cs typeface="Arial" panose="020B0604020202020204" pitchFamily="34" charset="0"/>
                        </a:rPr>
                        <a:t>2</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13.72%</a:t>
                      </a: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6.50%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13.67%</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13.81%</a:t>
                      </a:r>
                      <a:r>
                        <a:rPr lang="en-US" sz="900" b="1" baseline="30000" dirty="0" smtClean="0">
                          <a:solidFill>
                            <a:schemeClr val="tx1"/>
                          </a:solidFill>
                          <a:latin typeface="Arial" panose="020B0604020202020204" pitchFamily="34" charset="0"/>
                          <a:cs typeface="Arial" panose="020B0604020202020204" pitchFamily="34" charset="0"/>
                        </a:rPr>
                        <a:t>2</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13.72%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12.50%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12.25%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8.00%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Total Capital</a:t>
                      </a:r>
                      <a:r>
                        <a:rPr lang="en-US" sz="900" b="0" baseline="0" dirty="0" smtClean="0">
                          <a:latin typeface="Arial" panose="020B0604020202020204" pitchFamily="34" charset="0"/>
                          <a:cs typeface="Arial" panose="020B0604020202020204" pitchFamily="34" charset="0"/>
                        </a:rPr>
                        <a:t>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15.00%</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15.09%</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15.00%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14.30%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14.05%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10.00%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Leverage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11.36%</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11.46%</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11.49%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9.70%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5.00%</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11.15%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11.10%</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11.17%</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9.90%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9.65%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r>
                        <a:rPr lang="en-US" sz="9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SC</a:t>
                      </a:r>
                      <a:r>
                        <a:rPr lang="en-US" sz="900" b="0" baseline="30000" dirty="0" smtClean="0">
                          <a:solidFill>
                            <a:schemeClr val="tx1"/>
                          </a:solidFill>
                          <a:latin typeface="Arial" panose="020B0604020202020204" pitchFamily="34" charset="0"/>
                          <a:cs typeface="Arial" panose="020B0604020202020204" pitchFamily="34" charset="0"/>
                        </a:rPr>
                        <a:t> </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dirty="0" smtClean="0">
                          <a:latin typeface="Arial" panose="020B0604020202020204" pitchFamily="34" charset="0"/>
                          <a:cs typeface="Arial" panose="020B0604020202020204" pitchFamily="34" charset="0"/>
                        </a:rPr>
                        <a:t>Common Equity Tier 1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11.05%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11.18%</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11.64%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11.00%</a:t>
                      </a:r>
                      <a:r>
                        <a:rPr lang="en-US" sz="900" b="0" baseline="30000" dirty="0" smtClean="0">
                          <a:solidFill>
                            <a:schemeClr val="tx1"/>
                          </a:solidFill>
                          <a:latin typeface="Arial" panose="020B0604020202020204" pitchFamily="34" charset="0"/>
                          <a:cs typeface="Arial" panose="020B0604020202020204" pitchFamily="34" charset="0"/>
                        </a:rPr>
                        <a:t>3</a:t>
                      </a:r>
                      <a:endParaRPr lang="en-US" sz="9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9.45%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Tier</a:t>
                      </a:r>
                      <a:r>
                        <a:rPr lang="en-US" sz="900" b="0" baseline="0" dirty="0" smtClean="0">
                          <a:latin typeface="Arial" panose="020B0604020202020204" pitchFamily="34" charset="0"/>
                          <a:cs typeface="Arial" panose="020B0604020202020204" pitchFamily="34" charset="0"/>
                        </a:rPr>
                        <a:t> 1 Risk-based Capital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11.05%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11.18%</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11.64%</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10.00%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8.75%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900" b="0" i="0" u="none" strike="noStrike" dirty="0" smtClean="0">
                          <a:solidFill>
                            <a:srgbClr val="000000"/>
                          </a:solidFill>
                          <a:effectLst/>
                          <a:latin typeface="Arial" panose="020B0604020202020204" pitchFamily="34" charset="0"/>
                          <a:cs typeface="Arial" panose="020B0604020202020204" pitchFamily="34" charset="0"/>
                        </a:rPr>
                        <a:t>5.25%</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Tangible</a:t>
                      </a:r>
                      <a:r>
                        <a:rPr lang="en-US" sz="900" b="0" baseline="0" dirty="0" smtClean="0">
                          <a:latin typeface="Arial" panose="020B0604020202020204" pitchFamily="34" charset="0"/>
                          <a:cs typeface="Arial" panose="020B0604020202020204" pitchFamily="34" charset="0"/>
                        </a:rPr>
                        <a:t> Common Equity </a:t>
                      </a:r>
                      <a:r>
                        <a:rPr lang="en-US" sz="900" b="0" baseline="0" dirty="0" smtClean="0">
                          <a:solidFill>
                            <a:schemeClr val="tx1"/>
                          </a:solidFill>
                          <a:latin typeface="Arial" panose="020B0604020202020204" pitchFamily="34" charset="0"/>
                          <a:cs typeface="Arial" panose="020B0604020202020204" pitchFamily="34" charset="0"/>
                        </a:rPr>
                        <a:t>Ratio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11.61%</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11.84%</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smtClean="0">
                          <a:solidFill>
                            <a:srgbClr val="000000"/>
                          </a:solidFill>
                          <a:effectLst/>
                          <a:latin typeface="Arial" panose="020B0604020202020204" pitchFamily="34" charset="0"/>
                          <a:cs typeface="Arial" panose="020B0604020202020204" pitchFamily="34" charset="0"/>
                        </a:rPr>
                        <a:t>12.32%</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r>
                        <a:rPr lang="en-US" sz="9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dirty="0" smtClean="0">
                          <a:latin typeface="Arial" panose="020B0604020202020204" pitchFamily="34" charset="0"/>
                          <a:cs typeface="Arial" panose="020B0604020202020204" pitchFamily="34" charset="0"/>
                        </a:rPr>
                        <a:t>10.50%</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900" dirty="0" smtClean="0">
                          <a:latin typeface="Arial" panose="020B0604020202020204" pitchFamily="34" charset="0"/>
                          <a:cs typeface="Arial" panose="020B0604020202020204" pitchFamily="34" charset="0"/>
                        </a:rPr>
                        <a:t>9.25%</a:t>
                      </a:r>
                      <a:endParaRPr lang="en-US" sz="9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6.0%</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900" b="0" i="0" kern="1200" dirty="0" smtClean="0">
                          <a:solidFill>
                            <a:schemeClr val="tx1"/>
                          </a:solidFill>
                          <a:latin typeface="Arial" panose="020B0604020202020204" pitchFamily="34" charset="0"/>
                          <a:ea typeface="+mn-ea"/>
                          <a:cs typeface="Arial" panose="020B0604020202020204" pitchFamily="34" charset="0"/>
                        </a:rPr>
                        <a:t>5.75%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2136999" y="6412468"/>
            <a:ext cx="70070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800" dirty="0" smtClean="0">
                <a:latin typeface="Arial"/>
                <a:sym typeface="Arial"/>
              </a:rPr>
              <a:t>Transitional as the regulatory requirements are a core RAS objective and will follow the glide-path</a:t>
            </a:r>
          </a:p>
          <a:p>
            <a:pPr marL="228600" lvl="1" indent="-228600" algn="l">
              <a:lnSpc>
                <a:spcPct val="100000"/>
              </a:lnSpc>
              <a:buFont typeface="+mj-lt"/>
              <a:buAutoNum type="arabicPeriod"/>
            </a:pPr>
            <a:r>
              <a:rPr lang="en-US" sz="800" dirty="0" smtClean="0">
                <a:latin typeface="Arial"/>
                <a:sym typeface="Arial"/>
              </a:rPr>
              <a:t>Recast SBNA value change from 18.30% to 18.31%</a:t>
            </a:r>
          </a:p>
          <a:p>
            <a:pPr marL="228600" lvl="1" indent="-228600" algn="l">
              <a:lnSpc>
                <a:spcPct val="100000"/>
              </a:lnSpc>
              <a:buFont typeface="+mj-lt"/>
              <a:buAutoNum type="arabicPeriod"/>
            </a:pPr>
            <a:r>
              <a:rPr lang="en-US" sz="800" dirty="0" smtClean="0">
                <a:latin typeface="Arial"/>
                <a:sym typeface="Arial"/>
              </a:rPr>
              <a:t>SC is currently managing to a CET1 ratio of 11% </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50759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7771776"/>
              </p:ext>
            </p:extLst>
          </p:nvPr>
        </p:nvGraphicFramePr>
        <p:xfrm>
          <a:off x="76201" y="525075"/>
          <a:ext cx="8991598" cy="5001200"/>
        </p:xfrm>
        <a:graphic>
          <a:graphicData uri="http://schemas.openxmlformats.org/drawingml/2006/table">
            <a:tbl>
              <a:tblPr firstRow="1" bandRow="1"/>
              <a:tblGrid>
                <a:gridCol w="775138"/>
                <a:gridCol w="2247900"/>
                <a:gridCol w="1705302"/>
                <a:gridCol w="852652"/>
                <a:gridCol w="1007678"/>
                <a:gridCol w="852652"/>
                <a:gridCol w="775138"/>
                <a:gridCol w="775138"/>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188725">
                <a:tc>
                  <a:txBody>
                    <a:body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a:t>
                      </a:r>
                      <a:r>
                        <a:rPr lang="en-US" sz="900" b="1" dirty="0" smtClean="0">
                          <a:solidFill>
                            <a:srgbClr val="FF0000"/>
                          </a:solidFill>
                          <a:latin typeface="Arial" panose="020B0604020202020204" pitchFamily="34" charset="0"/>
                          <a:cs typeface="Arial" panose="020B0604020202020204" pitchFamily="34" charset="0"/>
                        </a:rPr>
                        <a:t>portfolio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Dec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tx1"/>
                          </a:solidFill>
                          <a:latin typeface="Arial" panose="020B0604020202020204" pitchFamily="34" charset="0"/>
                          <a:ea typeface="+mn-ea"/>
                          <a:cs typeface="Arial" panose="020B0604020202020204" pitchFamily="34" charset="0"/>
                        </a:rPr>
                        <a:t>Amber limit</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900" b="1" kern="1200" dirty="0" smtClean="0">
                          <a:solidFill>
                            <a:schemeClr val="bg1"/>
                          </a:solidFill>
                          <a:latin typeface="Arial" panose="020B0604020202020204" pitchFamily="34" charset="0"/>
                          <a:ea typeface="+mn-ea"/>
                          <a:cs typeface="Arial" panose="020B0604020202020204" pitchFamily="34" charset="0"/>
                        </a:rPr>
                        <a:t>Red limit</a:t>
                      </a: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9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dirty="0" smtClean="0">
                          <a:latin typeface="Arial" panose="020B0604020202020204" pitchFamily="34" charset="0"/>
                          <a:cs typeface="Arial" panose="020B0604020202020204" pitchFamily="34" charset="0"/>
                        </a:rPr>
                        <a:t>SC Auto**</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7.12%</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6.98%</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7.8%</a:t>
                      </a:r>
                      <a:r>
                        <a:rPr lang="en-US" sz="9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8.5%</a:t>
                      </a:r>
                      <a:r>
                        <a:rPr lang="en-US" sz="900" b="0" i="0" u="none" strike="noStrike" kern="1200" baseline="30000" dirty="0" smtClean="0">
                          <a:solidFill>
                            <a:srgbClr val="000000"/>
                          </a:solidFill>
                          <a:effectLst/>
                          <a:latin typeface="Arial" panose="020B0604020202020204" pitchFamily="34" charset="0"/>
                          <a:ea typeface="+mn-ea"/>
                          <a:cs typeface="Arial" panose="020B0604020202020204" pitchFamily="34" charset="0"/>
                        </a:rPr>
                        <a:t>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SC Unsecured**</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18.79%</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18.50%</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18.0%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20.0%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Retail</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lnSpc>
                          <a:spcPts val="1415"/>
                        </a:lnSpc>
                        <a:spcBef>
                          <a:spcPts val="0"/>
                        </a:spcBef>
                        <a:spcAft>
                          <a:spcPts val="0"/>
                        </a:spcAft>
                      </a:pPr>
                      <a:r>
                        <a:rPr lang="en-US" sz="900" b="1" dirty="0">
                          <a:solidFill>
                            <a:srgbClr val="000000"/>
                          </a:solidFill>
                          <a:effectLst/>
                          <a:latin typeface="Arial"/>
                          <a:ea typeface="Calibri"/>
                          <a:cs typeface="Times New Roman"/>
                        </a:rPr>
                        <a:t>0.69%</a:t>
                      </a:r>
                      <a:endParaRPr lang="en-US" sz="1200" b="1" dirty="0">
                        <a:effectLst/>
                        <a:latin typeface="Calibri"/>
                        <a:ea typeface="Calibri"/>
                        <a:cs typeface="Times New Roman"/>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0.71%</a:t>
                      </a:r>
                      <a:endParaRPr lang="en-US" sz="1200" b="0">
                        <a:effectLst/>
                        <a:latin typeface="Calibri"/>
                        <a:ea typeface="Calibri"/>
                        <a:cs typeface="Times New Roman"/>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0.78%</a:t>
                      </a:r>
                      <a:endParaRPr lang="en-US" sz="1200" b="0">
                        <a:effectLst/>
                        <a:latin typeface="Calibri"/>
                        <a:ea typeface="Calibri"/>
                        <a:cs typeface="Times New Roman"/>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Small</a:t>
                      </a:r>
                      <a:r>
                        <a:rPr lang="en-US" sz="900" b="0" baseline="0" dirty="0" smtClean="0">
                          <a:latin typeface="Arial" panose="020B0604020202020204" pitchFamily="34" charset="0"/>
                          <a:cs typeface="Arial" panose="020B0604020202020204" pitchFamily="34" charset="0"/>
                        </a:rPr>
                        <a:t> Business</a:t>
                      </a:r>
                      <a:r>
                        <a:rPr lang="en-US" sz="900" b="0" dirty="0" smtClean="0">
                          <a:latin typeface="Arial" panose="020B0604020202020204" pitchFamily="34" charset="0"/>
                          <a:cs typeface="Arial" panose="020B0604020202020204" pitchFamily="34" charset="0"/>
                        </a:rPr>
                        <a:t> + Business</a:t>
                      </a:r>
                      <a:r>
                        <a:rPr lang="en-US" sz="900" b="0" baseline="0" dirty="0" smtClean="0">
                          <a:latin typeface="Arial" panose="020B0604020202020204" pitchFamily="34" charset="0"/>
                          <a:cs typeface="Arial" panose="020B0604020202020204" pitchFamily="34" charset="0"/>
                        </a:rPr>
                        <a:t> Banking + Auto</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lnSpc>
                          <a:spcPts val="875"/>
                        </a:lnSpc>
                        <a:spcBef>
                          <a:spcPts val="0"/>
                        </a:spcBef>
                        <a:spcAft>
                          <a:spcPts val="0"/>
                        </a:spcAft>
                      </a:pPr>
                      <a:r>
                        <a:rPr lang="en-US" sz="900" b="1" dirty="0">
                          <a:solidFill>
                            <a:srgbClr val="000000"/>
                          </a:solidFill>
                          <a:effectLst/>
                          <a:latin typeface="Arial"/>
                          <a:ea typeface="Calibri"/>
                          <a:cs typeface="Times New Roman"/>
                        </a:rPr>
                        <a:t>0.56%</a:t>
                      </a:r>
                      <a:endParaRPr lang="en-US" sz="1200" b="1" dirty="0">
                        <a:effectLst/>
                        <a:latin typeface="Calibri"/>
                        <a:ea typeface="Calibri"/>
                        <a:cs typeface="Times New Roman"/>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900" b="0">
                          <a:solidFill>
                            <a:srgbClr val="000000"/>
                          </a:solidFill>
                          <a:effectLst/>
                          <a:latin typeface="Arial"/>
                          <a:ea typeface="Calibri"/>
                          <a:cs typeface="Times New Roman"/>
                        </a:rPr>
                        <a:t>0.55%</a:t>
                      </a:r>
                      <a:endParaRPr lang="en-US" sz="1200" b="0">
                        <a:effectLst/>
                        <a:latin typeface="Calibri"/>
                        <a:ea typeface="Calibri"/>
                        <a:cs typeface="Times New Roman"/>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875"/>
                        </a:lnSpc>
                        <a:spcBef>
                          <a:spcPts val="0"/>
                        </a:spcBef>
                        <a:spcAft>
                          <a:spcPts val="0"/>
                        </a:spcAft>
                      </a:pPr>
                      <a:r>
                        <a:rPr lang="en-US" sz="900" b="0">
                          <a:solidFill>
                            <a:srgbClr val="000000"/>
                          </a:solidFill>
                          <a:effectLst/>
                          <a:latin typeface="Arial"/>
                          <a:ea typeface="Calibri"/>
                          <a:cs typeface="Times New Roman"/>
                        </a:rPr>
                        <a:t>0.62%</a:t>
                      </a:r>
                      <a:endParaRPr lang="en-US" sz="1200" b="0">
                        <a:effectLst/>
                        <a:latin typeface="Calibri"/>
                        <a:ea typeface="Calibri"/>
                        <a:cs typeface="Times New Roman"/>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a:t>
                      </a:r>
                      <a:r>
                        <a:rPr lang="en-US" sz="900" b="0" baseline="0" dirty="0" smtClean="0">
                          <a:latin typeface="Arial" panose="020B0604020202020204" pitchFamily="34" charset="0"/>
                          <a:cs typeface="Arial" panose="020B0604020202020204" pitchFamily="34" charset="0"/>
                        </a:rPr>
                        <a:t> C&amp;I </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lnSpc>
                          <a:spcPts val="1415"/>
                        </a:lnSpc>
                        <a:spcBef>
                          <a:spcPts val="0"/>
                        </a:spcBef>
                        <a:spcAft>
                          <a:spcPts val="0"/>
                        </a:spcAft>
                      </a:pPr>
                      <a:r>
                        <a:rPr lang="en-US" sz="900" b="1">
                          <a:solidFill>
                            <a:srgbClr val="000000"/>
                          </a:solidFill>
                          <a:effectLst/>
                          <a:latin typeface="Arial"/>
                          <a:ea typeface="Calibri"/>
                          <a:cs typeface="Times New Roman"/>
                        </a:rPr>
                        <a:t>0.30%</a:t>
                      </a:r>
                      <a:endParaRPr lang="en-US" sz="1200" b="1">
                        <a:effectLst/>
                        <a:latin typeface="Calibri"/>
                        <a:ea typeface="Calibri"/>
                        <a:cs typeface="Times New Roman"/>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0.34%</a:t>
                      </a:r>
                      <a:endParaRPr lang="en-US" sz="1200" b="0">
                        <a:effectLst/>
                        <a:latin typeface="Calibri"/>
                        <a:ea typeface="Calibri"/>
                        <a:cs typeface="Times New Roman"/>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0.28%</a:t>
                      </a:r>
                      <a:endParaRPr lang="en-US" sz="1200" b="0">
                        <a:effectLst/>
                        <a:latin typeface="Calibri"/>
                        <a:ea typeface="Calibri"/>
                        <a:cs typeface="Times New Roman"/>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CRE</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lnSpc>
                          <a:spcPts val="1415"/>
                        </a:lnSpc>
                        <a:spcBef>
                          <a:spcPts val="0"/>
                        </a:spcBef>
                        <a:spcAft>
                          <a:spcPts val="0"/>
                        </a:spcAft>
                      </a:pPr>
                      <a:r>
                        <a:rPr lang="en-US" sz="900" b="1" dirty="0">
                          <a:solidFill>
                            <a:srgbClr val="000000"/>
                          </a:solidFill>
                          <a:effectLst/>
                          <a:latin typeface="Arial"/>
                          <a:ea typeface="Calibri"/>
                          <a:cs typeface="Times New Roman"/>
                        </a:rPr>
                        <a:t>0.06%</a:t>
                      </a:r>
                      <a:endParaRPr lang="en-US" sz="1200" b="1" dirty="0">
                        <a:effectLst/>
                        <a:latin typeface="Calibri"/>
                        <a:ea typeface="Calibri"/>
                        <a:cs typeface="Times New Roman"/>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0.04%</a:t>
                      </a:r>
                      <a:endParaRPr lang="en-US" sz="1200" b="0">
                        <a:effectLst/>
                        <a:latin typeface="Calibri"/>
                        <a:ea typeface="Calibri"/>
                        <a:cs typeface="Times New Roman"/>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fontAlgn="ctr">
                        <a:lnSpc>
                          <a:spcPts val="1415"/>
                        </a:lnSpc>
                        <a:spcBef>
                          <a:spcPts val="0"/>
                        </a:spcBef>
                        <a:spcAft>
                          <a:spcPts val="0"/>
                        </a:spcAft>
                      </a:pPr>
                      <a:r>
                        <a:rPr lang="en-US" sz="900" b="0">
                          <a:solidFill>
                            <a:srgbClr val="000000"/>
                          </a:solidFill>
                          <a:effectLst/>
                          <a:latin typeface="Arial"/>
                          <a:ea typeface="Calibri"/>
                          <a:cs typeface="Times New Roman"/>
                        </a:rPr>
                        <a:t>0.06%</a:t>
                      </a:r>
                      <a:endParaRPr lang="en-US" sz="1200" b="0">
                        <a:effectLst/>
                        <a:latin typeface="Calibri"/>
                        <a:ea typeface="Calibri"/>
                        <a:cs typeface="Times New Roman"/>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900" b="0" dirty="0" smtClean="0">
                          <a:latin typeface="Arial" panose="020B0604020202020204" pitchFamily="34" charset="0"/>
                          <a:cs typeface="Arial" panose="020B0604020202020204" pitchFamily="34" charset="0"/>
                        </a:rPr>
                        <a:t>SBNA GCB</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fontAlgn="ctr">
                        <a:spcBef>
                          <a:spcPts val="0"/>
                        </a:spcBef>
                        <a:spcAft>
                          <a:spcPts val="0"/>
                        </a:spcAft>
                      </a:pPr>
                      <a:r>
                        <a:rPr lang="en-US" sz="900" b="1" dirty="0">
                          <a:solidFill>
                            <a:schemeClr val="tx1"/>
                          </a:solidFill>
                          <a:effectLst/>
                          <a:latin typeface="Arial"/>
                          <a:ea typeface="Calibri"/>
                          <a:cs typeface="Times New Roman"/>
                        </a:rPr>
                        <a:t>0.26%</a:t>
                      </a:r>
                      <a:endParaRPr lang="en-US" sz="1200" b="1" dirty="0">
                        <a:solidFill>
                          <a:schemeClr val="tx1"/>
                        </a:solidFill>
                        <a:effectLst/>
                        <a:latin typeface="Calibri"/>
                        <a:ea typeface="Calibri"/>
                        <a:cs typeface="Times New Roman"/>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900" b="0" dirty="0">
                          <a:solidFill>
                            <a:schemeClr val="tx1"/>
                          </a:solidFill>
                          <a:effectLst/>
                          <a:latin typeface="Arial"/>
                          <a:ea typeface="Calibri"/>
                          <a:cs typeface="Times New Roman"/>
                        </a:rPr>
                        <a:t>0.28</a:t>
                      </a:r>
                      <a:r>
                        <a:rPr lang="en-US" sz="900" b="0" dirty="0" smtClean="0">
                          <a:solidFill>
                            <a:schemeClr val="tx1"/>
                          </a:solidFill>
                          <a:effectLst/>
                          <a:latin typeface="Arial"/>
                          <a:ea typeface="Calibri"/>
                          <a:cs typeface="Times New Roman"/>
                        </a:rPr>
                        <a:t>%</a:t>
                      </a:r>
                      <a:endParaRPr lang="en-US" sz="1200" b="0" dirty="0">
                        <a:solidFill>
                          <a:schemeClr val="tx1"/>
                        </a:solidFill>
                        <a:effectLst/>
                        <a:latin typeface="Calibri"/>
                        <a:ea typeface="Calibri"/>
                        <a:cs typeface="Times New Roman"/>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fontAlgn="ctr">
                        <a:spcBef>
                          <a:spcPts val="0"/>
                        </a:spcBef>
                        <a:spcAft>
                          <a:spcPts val="0"/>
                        </a:spcAft>
                      </a:pPr>
                      <a:r>
                        <a:rPr lang="en-US" sz="900" b="0" dirty="0">
                          <a:solidFill>
                            <a:srgbClr val="000000"/>
                          </a:solidFill>
                          <a:effectLst/>
                          <a:latin typeface="Arial"/>
                          <a:ea typeface="Calibri"/>
                          <a:cs typeface="Times New Roman"/>
                        </a:rPr>
                        <a:t>0.00%</a:t>
                      </a:r>
                      <a:endParaRPr lang="en-US" sz="1200" b="0" dirty="0">
                        <a:effectLst/>
                        <a:latin typeface="Calibri"/>
                        <a:ea typeface="Calibri"/>
                        <a:cs typeface="Times New Roman"/>
                      </a:endParaRPr>
                    </a:p>
                  </a:txBody>
                  <a:tcPr marL="9525" marR="9525" marT="9525" marB="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solidFill>
                          <a:srgbClr val="FFC000"/>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0" dirty="0" smtClean="0">
                          <a:solidFill>
                            <a:schemeClr val="tx1"/>
                          </a:solidFill>
                          <a:latin typeface="Arial" panose="020B0604020202020204" pitchFamily="34" charset="0"/>
                          <a:cs typeface="Arial" panose="020B0604020202020204" pitchFamily="34" charset="0"/>
                        </a:rPr>
                        <a:t>4.80%</a:t>
                      </a:r>
                      <a:endParaRPr lang="en-US" sz="900" b="0" dirty="0">
                        <a:solidFill>
                          <a:schemeClr val="tx1"/>
                        </a:solidFill>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4.61%</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6.64%</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ctr"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7.02%</a:t>
                      </a:r>
                      <a:r>
                        <a:rPr lang="en-US" sz="9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8.0%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2.25%</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2.17%</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baseline="0" dirty="0" smtClean="0">
                          <a:solidFill>
                            <a:schemeClr val="tx1"/>
                          </a:solidFill>
                          <a:effectLst/>
                          <a:latin typeface="Arial" panose="020B0604020202020204" pitchFamily="34" charset="0"/>
                          <a:cs typeface="Arial" panose="020B0604020202020204" pitchFamily="34" charset="0"/>
                        </a:rPr>
                        <a:t>2.25%</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9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a:t>
                      </a:r>
                      <a:r>
                        <a:rPr lang="en-US" sz="900" b="0" i="0" kern="1200" baseline="0" dirty="0" smtClean="0">
                          <a:solidFill>
                            <a:schemeClr val="tx1"/>
                          </a:solidFill>
                          <a:latin typeface="Arial" panose="020B0604020202020204" pitchFamily="34" charset="0"/>
                          <a:ea typeface="+mn-ea"/>
                          <a:cs typeface="Arial" panose="020B0604020202020204" pitchFamily="34" charset="0"/>
                        </a:rPr>
                        <a:t> of </a:t>
                      </a:r>
                      <a:r>
                        <a:rPr lang="en-US" sz="9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&gt; $100MM </a:t>
                      </a:r>
                      <a:r>
                        <a:rPr lang="en-US" sz="900" b="0" i="0" kern="1200" baseline="30000" dirty="0" smtClean="0">
                          <a:solidFill>
                            <a:schemeClr val="tx1"/>
                          </a:solidFill>
                          <a:latin typeface="Arial" panose="020B0604020202020204" pitchFamily="34" charset="0"/>
                          <a:ea typeface="+mn-ea"/>
                          <a:cs typeface="Arial" panose="020B0604020202020204" pitchFamily="34" charset="0"/>
                        </a:rPr>
                        <a:t>3</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5</a:t>
                      </a:r>
                      <a:r>
                        <a:rPr lang="en-US" sz="9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900" b="1"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9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SBNA</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$5.0B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(Financial</a:t>
                      </a:r>
                      <a:r>
                        <a:rPr lang="en-US" sz="900" b="1"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900" b="1"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$5.1B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(Financial</a:t>
                      </a:r>
                      <a:r>
                        <a:rPr lang="en-US" sz="9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$6.0B</a:t>
                      </a:r>
                    </a:p>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(Financial</a:t>
                      </a:r>
                      <a:r>
                        <a:rPr lang="en-US" sz="9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$8.8B</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$8.6B</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$8.7B</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$10.3B</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$10.4B</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$10.3B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$10.5B</a:t>
                      </a:r>
                      <a:endParaRPr lang="en-US" sz="900" b="0" i="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$11.0B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00" b="1" dirty="0" smtClean="0">
                          <a:latin typeface="Arial" panose="020B0604020202020204" pitchFamily="34" charset="0"/>
                          <a:cs typeface="Arial" panose="020B0604020202020204" pitchFamily="34" charset="0"/>
                        </a:rPr>
                        <a:t>$500MM</a:t>
                      </a:r>
                      <a:endParaRPr lang="en-US" sz="9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900" dirty="0" smtClean="0">
                          <a:latin typeface="Arial" panose="020B0604020202020204" pitchFamily="34" charset="0"/>
                          <a:cs typeface="Arial" panose="020B0604020202020204" pitchFamily="34" charset="0"/>
                        </a:rPr>
                        <a:t>$500MM</a:t>
                      </a:r>
                      <a:endParaRPr lang="en-US" sz="900" dirty="0">
                        <a:latin typeface="Arial" panose="020B0604020202020204" pitchFamily="34" charset="0"/>
                        <a:cs typeface="Arial" panose="020B0604020202020204" pitchFamily="34" charset="0"/>
                      </a:endParaRPr>
                    </a:p>
                  </a:txBody>
                  <a:tcPr marL="9525" marR="9525" marT="9525" marB="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$500MM</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r>
                        <a:rPr lang="en-US" sz="900" b="0" baseline="0" dirty="0" smtClean="0">
                          <a:latin typeface="Arial" panose="020B0604020202020204" pitchFamily="34" charset="0"/>
                          <a:cs typeface="Arial" panose="020B0604020202020204" pitchFamily="34" charset="0"/>
                        </a:rPr>
                        <a:t> / SBNA</a:t>
                      </a:r>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$6.45B</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$6.56B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$6.48B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$7.0B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$8.0B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37626" y="6324600"/>
            <a:ext cx="5517857" cy="584775"/>
          </a:xfrm>
          <a:prstGeom prst="rect">
            <a:avLst/>
          </a:prstGeom>
          <a:noFill/>
        </p:spPr>
        <p:txBody>
          <a:bodyPr wrap="none" rtlCol="0">
            <a:spAutoFit/>
          </a:bodyPr>
          <a:lstStyle/>
          <a:p>
            <a:pPr marL="228600" indent="-228600">
              <a:buFontTx/>
              <a:buAutoNum type="arabicPeriod"/>
            </a:pPr>
            <a:r>
              <a:rPr lang="en-US" sz="800" dirty="0" smtClean="0">
                <a:latin typeface="Arial" panose="020B0604020202020204" pitchFamily="34" charset="0"/>
                <a:cs typeface="Arial" panose="020B0604020202020204" pitchFamily="34" charset="0"/>
                <a:sym typeface="Arial"/>
              </a:rPr>
              <a:t>Net </a:t>
            </a:r>
            <a:r>
              <a:rPr lang="en-US" sz="800" dirty="0">
                <a:latin typeface="Arial" panose="020B0604020202020204" pitchFamily="34" charset="0"/>
                <a:cs typeface="Arial" panose="020B0604020202020204" pitchFamily="34" charset="0"/>
                <a:sym typeface="Arial"/>
              </a:rPr>
              <a:t>charge-off metric has been revised to a 12-month rolling calculation </a:t>
            </a:r>
            <a:endParaRPr lang="en-US" sz="8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800" dirty="0" smtClean="0">
                <a:latin typeface="Arial" panose="020B0604020202020204" pitchFamily="34" charset="0"/>
                <a:cs typeface="Arial" panose="020B0604020202020204" pitchFamily="34" charset="0"/>
                <a:sym typeface="Arial"/>
              </a:rPr>
              <a:t>Unsecured </a:t>
            </a:r>
            <a:r>
              <a:rPr lang="en-US" sz="800" dirty="0">
                <a:latin typeface="Arial" panose="020B0604020202020204" pitchFamily="34" charset="0"/>
                <a:cs typeface="Arial" panose="020B0604020202020204" pitchFamily="34" charset="0"/>
                <a:sym typeface="Arial"/>
              </a:rPr>
              <a:t>Credit metrics for </a:t>
            </a:r>
            <a:r>
              <a:rPr lang="en-US" sz="800" dirty="0" smtClean="0">
                <a:latin typeface="Arial" panose="020B0604020202020204" pitchFamily="34" charset="0"/>
                <a:cs typeface="Arial" panose="020B0604020202020204" pitchFamily="34" charset="0"/>
                <a:sym typeface="Arial"/>
              </a:rPr>
              <a:t>Nov’15 </a:t>
            </a:r>
            <a:r>
              <a:rPr lang="en-US" sz="800" dirty="0">
                <a:latin typeface="Arial" panose="020B0604020202020204" pitchFamily="34" charset="0"/>
                <a:cs typeface="Arial" panose="020B0604020202020204" pitchFamily="34" charset="0"/>
                <a:sym typeface="Arial"/>
              </a:rPr>
              <a:t>were recast after data cleanse. Previously reported values: </a:t>
            </a:r>
            <a:r>
              <a:rPr lang="en-US" sz="800" dirty="0" smtClean="0">
                <a:latin typeface="Arial" panose="020B0604020202020204" pitchFamily="34" charset="0"/>
                <a:cs typeface="Arial" panose="020B0604020202020204" pitchFamily="34" charset="0"/>
                <a:sym typeface="Arial"/>
              </a:rPr>
              <a:t>Nov’15 </a:t>
            </a:r>
            <a:r>
              <a:rPr lang="en-US" sz="800" dirty="0">
                <a:latin typeface="Arial" panose="020B0604020202020204" pitchFamily="34" charset="0"/>
                <a:cs typeface="Arial" panose="020B0604020202020204" pitchFamily="34" charset="0"/>
                <a:sym typeface="Arial"/>
              </a:rPr>
              <a:t>18.52</a:t>
            </a:r>
            <a:r>
              <a:rPr lang="en-US" sz="800" dirty="0" smtClean="0">
                <a:latin typeface="Arial" panose="020B0604020202020204" pitchFamily="34" charset="0"/>
                <a:cs typeface="Arial" panose="020B0604020202020204" pitchFamily="34" charset="0"/>
                <a:sym typeface="Arial"/>
              </a:rPr>
              <a:t>%</a:t>
            </a:r>
          </a:p>
          <a:p>
            <a:pPr marL="228600" indent="-228600">
              <a:buAutoNum type="arabicPeriod"/>
            </a:pPr>
            <a:r>
              <a:rPr lang="en-US" sz="800" dirty="0">
                <a:latin typeface="Arial" panose="020B0604020202020204" pitchFamily="34" charset="0"/>
                <a:cs typeface="Arial" panose="020B0604020202020204" pitchFamily="34" charset="0"/>
                <a:sym typeface="Arial"/>
              </a:rPr>
              <a:t>A Santander Risk Rating (internal rating scale) of 5.0 maps to a BB+ according to the S&amp;P rating scale</a:t>
            </a:r>
          </a:p>
          <a:p>
            <a:pPr marL="228600" indent="-228600">
              <a:buAutoNum type="arabicPeriod"/>
            </a:pPr>
            <a:r>
              <a:rPr lang="en-US" sz="800" dirty="0" smtClean="0">
                <a:latin typeface="Arial" panose="020B0604020202020204" pitchFamily="34" charset="0"/>
                <a:cs typeface="Arial" panose="020B0604020202020204" pitchFamily="34" charset="0"/>
              </a:rPr>
              <a:t>CCMIS data extract  - </a:t>
            </a:r>
            <a:r>
              <a:rPr lang="en-US" sz="800" dirty="0" smtClean="0">
                <a:latin typeface="Arial" panose="020B0604020202020204" pitchFamily="34" charset="0"/>
                <a:cs typeface="Arial" panose="020B0604020202020204" pitchFamily="34" charset="0"/>
                <a:sym typeface="Arial"/>
              </a:rPr>
              <a:t>value changed from 2 to 5 cases in December</a:t>
            </a:r>
            <a:endParaRPr lang="en-US" sz="800" dirty="0">
              <a:latin typeface="Arial" panose="020B0604020202020204" pitchFamily="34" charset="0"/>
              <a:cs typeface="Arial" panose="020B0604020202020204" pitchFamily="34" charset="0"/>
              <a:sym typeface="Arial"/>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7" name="Footnote"/>
          <p:cNvSpPr/>
          <p:nvPr/>
        </p:nvSpPr>
        <p:spPr bwMode="auto">
          <a:xfrm>
            <a:off x="304800" y="60960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Pending SC numbers</a:t>
            </a:r>
            <a:endParaRPr lang="en-US" sz="800" dirty="0">
              <a:latin typeface="Arial"/>
              <a:sym typeface="Arial"/>
            </a:endParaRPr>
          </a:p>
        </p:txBody>
      </p:sp>
    </p:spTree>
    <p:extLst>
      <p:ext uri="{BB962C8B-B14F-4D97-AF65-F5344CB8AC3E}">
        <p14:creationId xmlns:p14="http://schemas.microsoft.com/office/powerpoint/2010/main" val="2300798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26430212"/>
              </p:ext>
            </p:extLst>
          </p:nvPr>
        </p:nvGraphicFramePr>
        <p:xfrm>
          <a:off x="76200" y="616330"/>
          <a:ext cx="8991599" cy="4671950"/>
        </p:xfrm>
        <a:graphic>
          <a:graphicData uri="http://schemas.openxmlformats.org/drawingml/2006/table">
            <a:tbl>
              <a:tblPr firstRow="1" bandRow="1"/>
              <a:tblGrid>
                <a:gridCol w="1086016"/>
                <a:gridCol w="2327178"/>
                <a:gridCol w="1082606"/>
                <a:gridCol w="914400"/>
                <a:gridCol w="914400"/>
                <a:gridCol w="812076"/>
                <a:gridCol w="930870"/>
                <a:gridCol w="924053"/>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759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Jan </a:t>
                      </a:r>
                      <a:r>
                        <a:rPr lang="en-US" sz="900" b="1" kern="1200" baseline="0" dirty="0" smtClean="0">
                          <a:solidFill>
                            <a:schemeClr val="tx1"/>
                          </a:solidFill>
                          <a:latin typeface="Arial" panose="020B0604020202020204" pitchFamily="34" charset="0"/>
                          <a:ea typeface="+mn-ea"/>
                          <a:cs typeface="Arial" panose="020B0604020202020204" pitchFamily="34" charset="0"/>
                        </a:rPr>
                        <a:t>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Nov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Residual value risk</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 / 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9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1.55%</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1.51%</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Liquidity</a:t>
                      </a:r>
                      <a:r>
                        <a:rPr lang="en-US" sz="900" b="1" baseline="0" dirty="0" smtClean="0">
                          <a:latin typeface="Arial" panose="020B0604020202020204" pitchFamily="34" charset="0"/>
                          <a:cs typeface="Arial" panose="020B0604020202020204" pitchFamily="34" charset="0"/>
                        </a:rPr>
                        <a:t> / funding risk</a:t>
                      </a:r>
                      <a:endParaRPr lang="en-US" sz="9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9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9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9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p>
                  </a:txBody>
                  <a:tcPr marL="45720" marR="45720">
                    <a:lnL w="12700" cap="flat" cmpd="sng" algn="ctr">
                      <a:solidFill>
                        <a:schemeClr val="bg1"/>
                      </a:solidFill>
                      <a:prstDash val="solid"/>
                      <a:round/>
                      <a:headEnd type="none" w="med" len="med"/>
                      <a:tailEnd type="none" w="med" len="med"/>
                    </a:lnL>
                    <a:lnR w="12700" cap="flat" cmpd="sng" algn="ctr">
                      <a:solidFill>
                        <a:srgbClr val="FFFF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82 days</a:t>
                      </a:r>
                    </a:p>
                  </a:txBody>
                  <a:tcPr marL="45720" marR="45720">
                    <a:lnL w="12700" cap="flat" cmpd="sng" algn="ctr">
                      <a:solidFill>
                        <a:srgbClr val="FFFFCC"/>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dirty="0" smtClean="0">
                          <a:solidFill>
                            <a:schemeClr val="bg1">
                              <a:lumMod val="75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150 days</a:t>
                      </a: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F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180 days</a:t>
                      </a: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90 days</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60 days</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229.3%</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252.7%</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256.2%</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140%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125%</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183.0%</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193.8%</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189.5%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120%</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110%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109.1%</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109.6%</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109.1%</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9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Arial" panose="020B0604020202020204" pitchFamily="34" charset="0"/>
                          <a:ea typeface="ＭＳ Ｐゴシック"/>
                          <a:cs typeface="Arial" panose="020B0604020202020204" pitchFamily="34" charset="0"/>
                        </a:rPr>
                        <a:t>87.1%</a:t>
                      </a:r>
                      <a:endParaRPr lang="en-US" sz="9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89.4%</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b="1" i="0" kern="1200" dirty="0" smtClean="0">
                          <a:solidFill>
                            <a:schemeClr val="tx1"/>
                          </a:solidFill>
                          <a:latin typeface="Arial" panose="020B0604020202020204" pitchFamily="34" charset="0"/>
                          <a:ea typeface="+mn-ea"/>
                          <a:cs typeface="Arial" panose="020B0604020202020204" pitchFamily="34" charset="0"/>
                        </a:rPr>
                        <a:t>122,7%</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123.5%</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900" i="0" kern="1200" dirty="0" smtClean="0">
                          <a:solidFill>
                            <a:schemeClr val="tx1"/>
                          </a:solidFill>
                          <a:latin typeface="Arial" panose="020B0604020202020204" pitchFamily="34" charset="0"/>
                          <a:ea typeface="+mn-ea"/>
                          <a:cs typeface="Arial" panose="020B0604020202020204" pitchFamily="34" charset="0"/>
                        </a:rPr>
                        <a:t>121.0%</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105%</a:t>
                      </a:r>
                      <a:endParaRPr lang="en-US" sz="9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dirty="0" smtClean="0">
                          <a:latin typeface="Arial" panose="020B0604020202020204" pitchFamily="34" charset="0"/>
                          <a:cs typeface="Arial" panose="020B0604020202020204" pitchFamily="34" charset="0"/>
                        </a:rPr>
                        <a:t>100%</a:t>
                      </a:r>
                      <a:endParaRPr lang="en-US" sz="9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 / SC</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i="0" kern="1200" dirty="0" smtClean="0">
                          <a:solidFill>
                            <a:schemeClr val="tx1"/>
                          </a:solidFill>
                          <a:latin typeface="Arial" panose="020B0604020202020204" pitchFamily="34" charset="0"/>
                          <a:ea typeface="+mn-ea"/>
                          <a:cs typeface="Arial" panose="020B0604020202020204" pitchFamily="34" charset="0"/>
                        </a:rPr>
                        <a:t>5.7</a:t>
                      </a:r>
                      <a:r>
                        <a:rPr lang="en-US" sz="900" b="1" i="0" kern="1200" baseline="0" dirty="0" smtClean="0">
                          <a:solidFill>
                            <a:schemeClr val="tx1"/>
                          </a:solidFill>
                          <a:latin typeface="Arial" panose="020B0604020202020204" pitchFamily="34" charset="0"/>
                          <a:ea typeface="+mn-ea"/>
                          <a:cs typeface="Arial" panose="020B0604020202020204" pitchFamily="34" charset="0"/>
                        </a:rPr>
                        <a:t> months</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i="0" kern="1200" dirty="0" smtClean="0">
                          <a:solidFill>
                            <a:schemeClr val="tx1"/>
                          </a:solidFill>
                          <a:latin typeface="Arial" panose="020B0604020202020204" pitchFamily="34" charset="0"/>
                          <a:ea typeface="+mn-ea"/>
                          <a:cs typeface="Arial" panose="020B0604020202020204" pitchFamily="34" charset="0"/>
                        </a:rPr>
                        <a:t>7.5 months</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0" i="0" kern="1200" dirty="0" smtClean="0">
                          <a:solidFill>
                            <a:schemeClr val="tx1"/>
                          </a:solidFill>
                          <a:latin typeface="Arial" panose="020B0604020202020204" pitchFamily="34" charset="0"/>
                          <a:ea typeface="ＭＳ Ｐゴシック"/>
                          <a:cs typeface="Arial" panose="020B0604020202020204" pitchFamily="34" charset="0"/>
                        </a:rPr>
                        <a:t>8.2 months</a:t>
                      </a:r>
                      <a:endParaRPr lang="en-US" sz="900" b="0" i="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i="0" dirty="0" smtClean="0">
                          <a:solidFill>
                            <a:schemeClr val="tx1"/>
                          </a:solidFill>
                          <a:latin typeface="Arial" panose="020B0604020202020204" pitchFamily="34" charset="0"/>
                          <a:cs typeface="Arial" panose="020B0604020202020204" pitchFamily="34" charset="0"/>
                        </a:rPr>
                        <a:t>&lt; 6 months</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90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Interest rate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Net</a:t>
                      </a:r>
                      <a:r>
                        <a:rPr lang="en-US" sz="9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9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$(92)MM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$(78)MM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$(96)MM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$(51)MM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$(47)MM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$(39)MM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$(84)MM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$(87)MM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$(830)MM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$(614)MM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$(667)MM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SC</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1" i="0" u="none" strike="noStrike" dirty="0" smtClean="0">
                          <a:solidFill>
                            <a:schemeClr val="tx1"/>
                          </a:solidFill>
                          <a:effectLst/>
                          <a:latin typeface="Arial" panose="020B0604020202020204" pitchFamily="34" charset="0"/>
                          <a:cs typeface="Arial" panose="020B0604020202020204" pitchFamily="34" charset="0"/>
                        </a:rPr>
                        <a:t>$(208)MM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$(227)MM</a:t>
                      </a: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900" b="0" i="0" u="none" strike="noStrike" dirty="0" smtClean="0">
                          <a:solidFill>
                            <a:schemeClr val="tx1"/>
                          </a:solidFill>
                          <a:effectLst/>
                          <a:latin typeface="Arial" panose="020B0604020202020204" pitchFamily="34" charset="0"/>
                          <a:cs typeface="Arial" panose="020B0604020202020204" pitchFamily="34" charset="0"/>
                        </a:rPr>
                        <a:t>$(210)MM</a:t>
                      </a: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dirty="0" smtClean="0">
                          <a:latin typeface="Arial" panose="020B0604020202020204" pitchFamily="34" charset="0"/>
                          <a:cs typeface="Arial" panose="020B0604020202020204" pitchFamily="34" charset="0"/>
                        </a:rPr>
                        <a:t>SBNA</a:t>
                      </a:r>
                      <a:endParaRPr lang="en-US" sz="9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1" i="0" u="none" strike="noStrike" dirty="0" smtClean="0">
                          <a:solidFill>
                            <a:schemeClr val="tx1"/>
                          </a:solidFill>
                          <a:effectLst/>
                          <a:latin typeface="Arial" panose="020B0604020202020204" pitchFamily="34" charset="0"/>
                          <a:cs typeface="Arial" panose="020B0604020202020204" pitchFamily="34" charset="0"/>
                        </a:rPr>
                        <a:t>$(776)MM</a:t>
                      </a:r>
                      <a:endParaRPr lang="en-US" sz="9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$(552)MM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900" b="0" i="0" u="none" strike="noStrike" dirty="0" smtClean="0">
                          <a:solidFill>
                            <a:schemeClr val="tx1"/>
                          </a:solidFill>
                          <a:effectLst/>
                          <a:latin typeface="Arial" panose="020B0604020202020204" pitchFamily="34" charset="0"/>
                          <a:cs typeface="Arial" panose="020B0604020202020204" pitchFamily="34" charset="0"/>
                        </a:rPr>
                        <a:t>$(621)MM</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1" dirty="0" smtClean="0">
                          <a:latin typeface="Arial" panose="020B0604020202020204" pitchFamily="34" charset="0"/>
                          <a:cs typeface="Arial" panose="020B0604020202020204" pitchFamily="34" charset="0"/>
                        </a:rPr>
                        <a:t>Mark-to-market portfolio risk</a:t>
                      </a:r>
                      <a:endParaRPr lang="en-US" sz="9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Mark</a:t>
                      </a:r>
                      <a:r>
                        <a:rPr lang="en-US" sz="9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9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900" b="0" i="0" kern="1200" baseline="0" dirty="0" smtClean="0">
                          <a:solidFill>
                            <a:schemeClr val="tx1"/>
                          </a:solidFill>
                          <a:latin typeface="Arial" panose="020B0604020202020204" pitchFamily="34" charset="0"/>
                          <a:ea typeface="+mn-ea"/>
                          <a:cs typeface="Arial" panose="020B0604020202020204" pitchFamily="34" charset="0"/>
                        </a:rPr>
                        <a:t>)</a:t>
                      </a:r>
                      <a:endParaRPr lang="en-US" sz="9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solidFill>
                            <a:schemeClr val="tx1"/>
                          </a:solidFill>
                          <a:latin typeface="Arial" panose="020B0604020202020204" pitchFamily="34" charset="0"/>
                          <a:cs typeface="Arial" panose="020B0604020202020204" pitchFamily="34" charset="0"/>
                        </a:rPr>
                        <a:t>SHUSA</a:t>
                      </a:r>
                      <a:endParaRPr lang="en-US" sz="9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i="0" kern="1200" dirty="0" smtClean="0">
                          <a:solidFill>
                            <a:schemeClr val="tx1"/>
                          </a:solidFill>
                          <a:latin typeface="Arial" panose="020B0604020202020204" pitchFamily="34" charset="0"/>
                          <a:ea typeface="+mn-ea"/>
                          <a:cs typeface="Arial" panose="020B0604020202020204" pitchFamily="34" charset="0"/>
                        </a:rPr>
                        <a:t>$8.3MM</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$8.5MM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i="0" kern="1200" dirty="0" smtClean="0">
                          <a:solidFill>
                            <a:schemeClr val="tx1"/>
                          </a:solidFill>
                          <a:latin typeface="Arial" panose="020B0604020202020204" pitchFamily="34" charset="0"/>
                          <a:ea typeface="+mn-ea"/>
                          <a:cs typeface="Arial" panose="020B0604020202020204" pitchFamily="34" charset="0"/>
                        </a:rPr>
                        <a:t>$9.5MM</a:t>
                      </a:r>
                      <a:endParaRPr lang="en-US" sz="90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$24.4MM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kern="1200" dirty="0" smtClean="0">
                          <a:solidFill>
                            <a:schemeClr val="tx1"/>
                          </a:solidFill>
                          <a:latin typeface="Arial" panose="020B0604020202020204" pitchFamily="34" charset="0"/>
                          <a:ea typeface="+mn-ea"/>
                          <a:cs typeface="Arial" panose="020B0604020202020204" pitchFamily="34" charset="0"/>
                        </a:rPr>
                        <a:t>$28MM</a:t>
                      </a:r>
                      <a:endParaRPr lang="en-US" sz="90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2353246" y="6477000"/>
            <a:ext cx="3666554"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r>
              <a:rPr lang="en-US" sz="800" dirty="0">
                <a:latin typeface="Arial" panose="020B0604020202020204" pitchFamily="34" charset="0"/>
                <a:cs typeface="Arial" panose="020B0604020202020204" pitchFamily="34" charset="0"/>
                <a:sym typeface="Arial"/>
              </a:rPr>
              <a:t>1</a:t>
            </a:r>
            <a:r>
              <a:rPr lang="en-US" sz="800" dirty="0" smtClean="0">
                <a:latin typeface="Arial" panose="020B0604020202020204" pitchFamily="34" charset="0"/>
                <a:cs typeface="Arial" panose="020B0604020202020204" pitchFamily="34" charset="0"/>
                <a:sym typeface="Arial"/>
              </a:rPr>
              <a:t>.     Metric </a:t>
            </a:r>
            <a:r>
              <a:rPr lang="en-US" sz="800" dirty="0">
                <a:latin typeface="Arial" panose="020B0604020202020204" pitchFamily="34" charset="0"/>
                <a:cs typeface="Arial" panose="020B0604020202020204" pitchFamily="34" charset="0"/>
                <a:sym typeface="Arial"/>
              </a:rPr>
              <a:t>is on a one month </a:t>
            </a:r>
            <a:r>
              <a:rPr lang="en-US" sz="800" dirty="0" smtClean="0">
                <a:latin typeface="Arial" panose="020B0604020202020204" pitchFamily="34" charset="0"/>
                <a:cs typeface="Arial" panose="020B0604020202020204" pitchFamily="34" charset="0"/>
                <a:sym typeface="Arial"/>
              </a:rPr>
              <a:t>lag</a:t>
            </a:r>
            <a:endParaRPr lang="en-US" sz="800" dirty="0">
              <a:latin typeface="Arial" panose="020B0604020202020204" pitchFamily="34" charset="0"/>
              <a:cs typeface="Arial" panose="020B0604020202020204" pitchFamily="34" charset="0"/>
              <a:sym typeface="Arial"/>
            </a:endParaRP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8" name="Footnote"/>
          <p:cNvSpPr/>
          <p:nvPr/>
        </p:nvSpPr>
        <p:spPr bwMode="auto">
          <a:xfrm>
            <a:off x="304800" y="60960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Pending SC numbers</a:t>
            </a:r>
            <a:endParaRPr lang="en-US" sz="800" dirty="0">
              <a:latin typeface="Arial"/>
              <a:sym typeface="Arial"/>
            </a:endParaRPr>
          </a:p>
        </p:txBody>
      </p:sp>
    </p:spTree>
    <p:extLst>
      <p:ext uri="{BB962C8B-B14F-4D97-AF65-F5344CB8AC3E}">
        <p14:creationId xmlns:p14="http://schemas.microsoft.com/office/powerpoint/2010/main" val="4189622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43834282"/>
              </p:ext>
            </p:extLst>
          </p:nvPr>
        </p:nvGraphicFramePr>
        <p:xfrm>
          <a:off x="76201" y="621475"/>
          <a:ext cx="8991599" cy="5489585"/>
        </p:xfrm>
        <a:graphic>
          <a:graphicData uri="http://schemas.openxmlformats.org/drawingml/2006/table">
            <a:tbl>
              <a:tblPr firstRow="1" bandRow="1"/>
              <a:tblGrid>
                <a:gridCol w="952498"/>
                <a:gridCol w="1452946"/>
                <a:gridCol w="1404555"/>
                <a:gridCol w="1066800"/>
                <a:gridCol w="1143000"/>
                <a:gridCol w="1101581"/>
                <a:gridCol w="945254"/>
                <a:gridCol w="924965"/>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Monthly/Quarterly 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900" b="1"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Risk type</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Metrics</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solidFill>
                            <a:srgbClr val="FF0000"/>
                          </a:solidFill>
                          <a:latin typeface="Arial" panose="020B0604020202020204" pitchFamily="34" charset="0"/>
                          <a:cs typeface="Arial" panose="020B0604020202020204" pitchFamily="34" charset="0"/>
                        </a:rPr>
                        <a:t>Entity</a:t>
                      </a:r>
                      <a:r>
                        <a:rPr lang="en-US" sz="900" b="1" baseline="0" dirty="0" smtClean="0">
                          <a:solidFill>
                            <a:srgbClr val="FF0000"/>
                          </a:solidFill>
                          <a:latin typeface="Arial" panose="020B0604020202020204" pitchFamily="34" charset="0"/>
                          <a:cs typeface="Arial" panose="020B0604020202020204" pitchFamily="34" charset="0"/>
                        </a:rPr>
                        <a:t> / p</a:t>
                      </a:r>
                      <a:r>
                        <a:rPr lang="en-US" sz="900" b="1" dirty="0" smtClean="0">
                          <a:solidFill>
                            <a:srgbClr val="FF0000"/>
                          </a:solidFill>
                          <a:latin typeface="Arial" panose="020B0604020202020204" pitchFamily="34" charset="0"/>
                          <a:cs typeface="Arial" panose="020B0604020202020204" pitchFamily="34" charset="0"/>
                        </a:rPr>
                        <a:t>ortfolio</a:t>
                      </a: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baseline="0" dirty="0" smtClean="0">
                          <a:solidFill>
                            <a:schemeClr val="tx1"/>
                          </a:solidFill>
                          <a:latin typeface="Arial" panose="020B0604020202020204" pitchFamily="34" charset="0"/>
                          <a:ea typeface="+mn-ea"/>
                          <a:cs typeface="Arial" panose="020B0604020202020204" pitchFamily="34" charset="0"/>
                        </a:rPr>
                        <a:t>Jan 16</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Dec </a:t>
                      </a:r>
                      <a:r>
                        <a:rPr lang="en-US" sz="900" b="1" kern="1200" baseline="0" dirty="0" smtClean="0">
                          <a:solidFill>
                            <a:schemeClr val="tx1"/>
                          </a:solidFill>
                          <a:latin typeface="Arial" panose="020B0604020202020204" pitchFamily="34" charset="0"/>
                          <a:ea typeface="+mn-ea"/>
                          <a:cs typeface="Arial" panose="020B0604020202020204" pitchFamily="34" charset="0"/>
                        </a:rPr>
                        <a:t>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ＭＳ Ｐゴシック"/>
                          <a:cs typeface="Arial" panose="020B0604020202020204" pitchFamily="34" charset="0"/>
                        </a:rPr>
                        <a:t>Nov 15</a:t>
                      </a: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Strategic</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subprime </a:t>
                      </a:r>
                      <a:r>
                        <a:rPr lang="en-US" sz="900" b="0" kern="1200" dirty="0">
                          <a:solidFill>
                            <a:schemeClr val="tx1"/>
                          </a:solidFill>
                          <a:latin typeface="Arial" panose="020B0604020202020204" pitchFamily="34" charset="0"/>
                          <a:ea typeface="+mn-ea"/>
                          <a:cs typeface="Arial" panose="020B0604020202020204" pitchFamily="34" charset="0"/>
                        </a:rPr>
                        <a:t>assets as </a:t>
                      </a:r>
                      <a:r>
                        <a:rPr lang="en-US" sz="900" b="0" kern="1200" dirty="0" smtClean="0">
                          <a:solidFill>
                            <a:schemeClr val="tx1"/>
                          </a:solidFill>
                          <a:latin typeface="Arial" panose="020B0604020202020204" pitchFamily="34" charset="0"/>
                          <a:ea typeface="+mn-ea"/>
                          <a:cs typeface="Arial" panose="020B0604020202020204" pitchFamily="34" charset="0"/>
                        </a:rPr>
                        <a:t>% of SHUSA credit exposure</a:t>
                      </a:r>
                      <a:r>
                        <a:rPr lang="en-US" sz="900" b="0" kern="1200" baseline="30000" dirty="0" smtClean="0">
                          <a:solidFill>
                            <a:schemeClr val="tx1"/>
                          </a:solidFill>
                          <a:latin typeface="Arial" panose="020B0604020202020204" pitchFamily="34" charset="0"/>
                          <a:ea typeface="+mn-ea"/>
                          <a:cs typeface="Arial" panose="020B0604020202020204" pitchFamily="34" charset="0"/>
                        </a:rPr>
                        <a:t>1 </a:t>
                      </a:r>
                      <a:r>
                        <a:rPr lang="en-US" sz="900" b="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19.6% (with PL)</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18.0% (excl. PL)</a:t>
                      </a:r>
                    </a:p>
                  </a:txBody>
                  <a:tcPr marL="45720" marR="45720">
                    <a:lnL w="12700" cap="flat" cmpd="sng" algn="ctr">
                      <a:solidFill>
                        <a:srgbClr val="E8F6E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25%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900" b="1" i="0" kern="1200" baseline="30000" dirty="0" smtClean="0">
                          <a:solidFill>
                            <a:schemeClr val="tx1"/>
                          </a:solidFill>
                          <a:latin typeface="Arial" panose="020B0604020202020204" pitchFamily="34" charset="0"/>
                          <a:ea typeface="+mn-ea"/>
                          <a:cs typeface="Arial" panose="020B0604020202020204" pitchFamily="34" charset="0"/>
                        </a:rPr>
                        <a:t> 2 </a:t>
                      </a:r>
                      <a:r>
                        <a:rPr lang="en-US" sz="900" b="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7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$37.7B</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$35.3B (excl.PL)</a:t>
                      </a:r>
                      <a:endParaRPr lang="en-US" sz="7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1" i="0" kern="1200" dirty="0" smtClean="0">
                          <a:solidFill>
                            <a:schemeClr val="tx1"/>
                          </a:solidFill>
                          <a:latin typeface="Arial" panose="020B0604020202020204" pitchFamily="34" charset="0"/>
                          <a:ea typeface="ＭＳ Ｐゴシック"/>
                          <a:cs typeface="Arial" panose="020B0604020202020204" pitchFamily="34" charset="0"/>
                        </a:rPr>
                        <a:t>$36.6B</a:t>
                      </a:r>
                      <a:r>
                        <a:rPr lang="en-US" sz="900" b="0" i="0" kern="1200" dirty="0" smtClean="0">
                          <a:solidFill>
                            <a:schemeClr val="tx1"/>
                          </a:solidFill>
                          <a:latin typeface="Arial" panose="020B0604020202020204" pitchFamily="34" charset="0"/>
                          <a:ea typeface="ＭＳ Ｐゴシック"/>
                          <a:cs typeface="Arial" panose="020B0604020202020204" pitchFamily="34" charset="0"/>
                        </a:rPr>
                        <a:t>(with PL)</a:t>
                      </a:r>
                      <a:endParaRPr lang="en-US" sz="900" b="0" i="0" kern="1200" baseline="30000" dirty="0" smtClean="0">
                        <a:solidFill>
                          <a:schemeClr val="tx1"/>
                        </a:solidFill>
                        <a:latin typeface="Arial" panose="020B0604020202020204" pitchFamily="34" charset="0"/>
                        <a:ea typeface="ＭＳ Ｐゴシック"/>
                        <a:cs typeface="Arial" panose="020B0604020202020204" pitchFamily="34" charset="0"/>
                      </a:endParaRPr>
                    </a:p>
                    <a:p>
                      <a:pPr marL="0" algn="ctr" defTabSz="457200" rtl="0" eaLnBrk="1" fontAlgn="b" latinLnBrk="0" hangingPunct="1"/>
                      <a:r>
                        <a:rPr lang="en-US" sz="800" b="0" i="0" kern="1200" dirty="0" smtClean="0">
                          <a:solidFill>
                            <a:schemeClr val="tx1"/>
                          </a:solidFill>
                          <a:latin typeface="Arial" panose="020B0604020202020204" pitchFamily="34" charset="0"/>
                          <a:ea typeface="ＭＳ Ｐゴシック"/>
                          <a:cs typeface="Arial" panose="020B0604020202020204" pitchFamily="34" charset="0"/>
                        </a:rPr>
                        <a:t>$34.3B (excl.PL)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$38.5B</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$40.5B</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1" dirty="0" smtClean="0">
                          <a:latin typeface="Arial" panose="020B0604020202020204" pitchFamily="34" charset="0"/>
                          <a:cs typeface="Arial" panose="020B0604020202020204" pitchFamily="34" charset="0"/>
                        </a:rPr>
                        <a:t>Model risk</a:t>
                      </a:r>
                      <a:endParaRPr lang="en-US" sz="9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solidFill>
                            <a:schemeClr val="tx1"/>
                          </a:solidFill>
                          <a:effectLst/>
                          <a:latin typeface="Arial" panose="020B0604020202020204" pitchFamily="34" charset="0"/>
                          <a:ea typeface="Calibri"/>
                          <a:cs typeface="Arial" panose="020B0604020202020204" pitchFamily="34" charset="0"/>
                        </a:rPr>
                        <a:t>Total 136</a:t>
                      </a:r>
                    </a:p>
                    <a:p>
                      <a:pPr marL="0" marR="0" indent="0" algn="ctr">
                        <a:spcBef>
                          <a:spcPts val="0"/>
                        </a:spcBef>
                        <a:spcAft>
                          <a:spcPts val="0"/>
                        </a:spcAft>
                        <a:buFont typeface="Arial" panose="020B0604020202020204" pitchFamily="34" charset="0"/>
                        <a:buNone/>
                      </a:pPr>
                      <a:r>
                        <a:rPr lang="en-US" sz="900" b="1" kern="1200" dirty="0" smtClean="0">
                          <a:solidFill>
                            <a:schemeClr val="tx1"/>
                          </a:solidFill>
                          <a:effectLst/>
                          <a:latin typeface="Arial" panose="020B0604020202020204" pitchFamily="34" charset="0"/>
                          <a:ea typeface="Calibri"/>
                          <a:cs typeface="Arial" panose="020B0604020202020204" pitchFamily="34" charset="0"/>
                        </a:rPr>
                        <a:t>SHUSA</a:t>
                      </a:r>
                      <a:r>
                        <a:rPr lang="en-US" sz="900" b="1" dirty="0" smtClean="0">
                          <a:solidFill>
                            <a:schemeClr val="tx1"/>
                          </a:solidFill>
                          <a:effectLst/>
                          <a:latin typeface="Arial" panose="020B0604020202020204" pitchFamily="34" charset="0"/>
                          <a:cs typeface="Arial" panose="020B0604020202020204" pitchFamily="34" charset="0"/>
                        </a:rPr>
                        <a:t> – 2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SC – 24</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SBNA – 43 </a:t>
                      </a:r>
                      <a:endParaRPr lang="en-US" sz="9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cs typeface="Arial" panose="020B0604020202020204" pitchFamily="34" charset="0"/>
                        </a:rPr>
                        <a:t>Other </a:t>
                      </a:r>
                      <a:r>
                        <a:rPr lang="en-US" sz="900" b="1" dirty="0" err="1" smtClean="0">
                          <a:solidFill>
                            <a:schemeClr val="tx1"/>
                          </a:solidFill>
                          <a:effectLst/>
                          <a:latin typeface="Arial" panose="020B0604020202020204" pitchFamily="34" charset="0"/>
                          <a:cs typeface="Arial" panose="020B0604020202020204" pitchFamily="34" charset="0"/>
                        </a:rPr>
                        <a:t>ent</a:t>
                      </a:r>
                      <a:r>
                        <a:rPr lang="en-US" sz="900" b="1" dirty="0" smtClean="0">
                          <a:solidFill>
                            <a:schemeClr val="tx1"/>
                          </a:solidFill>
                          <a:effectLst/>
                          <a:latin typeface="Arial" panose="020B0604020202020204" pitchFamily="34" charset="0"/>
                          <a:cs typeface="Arial" panose="020B0604020202020204" pitchFamily="34" charset="0"/>
                        </a:rPr>
                        <a:t>. – 67</a:t>
                      </a:r>
                      <a:endParaRPr lang="en-US" sz="9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dirty="0" smtClean="0">
                          <a:solidFill>
                            <a:schemeClr val="tx1"/>
                          </a:solidFill>
                          <a:effectLst/>
                          <a:latin typeface="Arial" panose="020B0604020202020204" pitchFamily="34" charset="0"/>
                          <a:ea typeface="Calibri"/>
                          <a:cs typeface="Arial" panose="020B0604020202020204" pitchFamily="34" charset="0"/>
                        </a:rPr>
                        <a:t>Total 145</a:t>
                      </a:r>
                    </a:p>
                    <a:p>
                      <a:pPr marL="0" marR="0" indent="0" algn="ctr">
                        <a:spcBef>
                          <a:spcPts val="0"/>
                        </a:spcBef>
                        <a:spcAft>
                          <a:spcPts val="0"/>
                        </a:spcAft>
                        <a:buFont typeface="Arial" panose="020B0604020202020204" pitchFamily="34" charset="0"/>
                        <a:buNone/>
                      </a:pPr>
                      <a:r>
                        <a:rPr lang="en-US" sz="900" b="0" kern="1200" dirty="0" smtClean="0">
                          <a:solidFill>
                            <a:schemeClr val="tx1"/>
                          </a:solidFill>
                          <a:effectLst/>
                          <a:latin typeface="Arial" panose="020B0604020202020204" pitchFamily="34" charset="0"/>
                          <a:ea typeface="Calibri"/>
                          <a:cs typeface="Arial" panose="020B0604020202020204" pitchFamily="34" charset="0"/>
                        </a:rPr>
                        <a:t>SHUSA</a:t>
                      </a:r>
                      <a:r>
                        <a:rPr lang="en-US" sz="900" b="0" dirty="0" smtClean="0">
                          <a:solidFill>
                            <a:schemeClr val="tx1"/>
                          </a:solidFill>
                          <a:effectLst/>
                          <a:latin typeface="Arial" panose="020B0604020202020204" pitchFamily="34" charset="0"/>
                          <a:cs typeface="Arial" panose="020B0604020202020204" pitchFamily="34" charset="0"/>
                        </a:rPr>
                        <a:t> – 1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SC – 23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SBNA – 48 </a:t>
                      </a:r>
                      <a:endParaRPr lang="en-US" sz="9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cs typeface="Arial" panose="020B0604020202020204" pitchFamily="34" charset="0"/>
                        </a:rPr>
                        <a:t>Other </a:t>
                      </a:r>
                      <a:r>
                        <a:rPr lang="en-US" sz="900" b="0" dirty="0" err="1" smtClean="0">
                          <a:solidFill>
                            <a:schemeClr val="tx1"/>
                          </a:solidFill>
                          <a:effectLst/>
                          <a:latin typeface="Arial" panose="020B0604020202020204" pitchFamily="34" charset="0"/>
                          <a:cs typeface="Arial" panose="020B0604020202020204" pitchFamily="34" charset="0"/>
                        </a:rPr>
                        <a:t>ent</a:t>
                      </a:r>
                      <a:r>
                        <a:rPr lang="en-US" sz="900" b="0" dirty="0" smtClean="0">
                          <a:solidFill>
                            <a:schemeClr val="tx1"/>
                          </a:solidFill>
                          <a:effectLst/>
                          <a:latin typeface="Arial" panose="020B0604020202020204" pitchFamily="34" charset="0"/>
                          <a:cs typeface="Arial" panose="020B0604020202020204" pitchFamily="34" charset="0"/>
                        </a:rPr>
                        <a:t>. – 73</a:t>
                      </a:r>
                      <a:endParaRPr lang="en-US" sz="9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Total 146</a:t>
                      </a: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SHUSA – 1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SC – 23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SBNA – 52 </a:t>
                      </a:r>
                      <a:endParaRPr lang="en-US" sz="900" b="0" dirty="0" smtClean="0">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900" b="0" dirty="0" smtClean="0">
                          <a:effectLst/>
                          <a:latin typeface="Arial" panose="020B0604020202020204" pitchFamily="34" charset="0"/>
                          <a:cs typeface="Arial" panose="020B0604020202020204" pitchFamily="34" charset="0"/>
                        </a:rPr>
                        <a:t>Other </a:t>
                      </a:r>
                      <a:r>
                        <a:rPr lang="en-US" sz="900" b="0" dirty="0" err="1" smtClean="0">
                          <a:effectLst/>
                          <a:latin typeface="Arial" panose="020B0604020202020204" pitchFamily="34" charset="0"/>
                          <a:cs typeface="Arial" panose="020B0604020202020204" pitchFamily="34" charset="0"/>
                        </a:rPr>
                        <a:t>ent</a:t>
                      </a:r>
                      <a:r>
                        <a:rPr lang="en-US" sz="900" b="0" dirty="0" smtClean="0">
                          <a:effectLst/>
                          <a:latin typeface="Arial" panose="020B0604020202020204" pitchFamily="34" charset="0"/>
                          <a:cs typeface="Arial" panose="020B0604020202020204" pitchFamily="34" charset="0"/>
                        </a:rPr>
                        <a:t>. – 70</a:t>
                      </a:r>
                      <a:endParaRPr lang="en-US" sz="900" b="0" dirty="0" smtClean="0">
                        <a:effectLst/>
                        <a:latin typeface="Arial" panose="020B0604020202020204" pitchFamily="34" charset="0"/>
                        <a:ea typeface="Calibri"/>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dirty="0" smtClean="0">
                          <a:solidFill>
                            <a:schemeClr val="tx1"/>
                          </a:solidFill>
                          <a:latin typeface="Arial" panose="020B0604020202020204" pitchFamily="34" charset="0"/>
                          <a:ea typeface="+mn-ea"/>
                          <a:cs typeface="Arial" panose="020B0604020202020204" pitchFamily="34" charset="0"/>
                        </a:rPr>
                        <a:t>4Q2015</a:t>
                      </a:r>
                      <a:r>
                        <a:rPr lang="en-US" sz="900" b="0" i="0" kern="1200" baseline="0" dirty="0" smtClean="0">
                          <a:solidFill>
                            <a:schemeClr val="tx1"/>
                          </a:solidFill>
                          <a:latin typeface="Arial" panose="020B0604020202020204" pitchFamily="34" charset="0"/>
                          <a:ea typeface="+mn-ea"/>
                          <a:cs typeface="Arial" panose="020B0604020202020204" pitchFamily="34" charset="0"/>
                        </a:rPr>
                        <a:t> – 102</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2Q2016 – 90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4Q2016 – 60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2Q2017 – 30</a:t>
                      </a:r>
                    </a:p>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Compliance and reputational risk</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i="0" kern="1200" dirty="0" smtClean="0">
                          <a:solidFill>
                            <a:schemeClr val="tx1"/>
                          </a:solidFill>
                          <a:latin typeface="Arial" panose="020B0604020202020204" pitchFamily="34" charset="0"/>
                          <a:ea typeface="+mn-ea"/>
                          <a:cs typeface="Arial" panose="020B0604020202020204" pitchFamily="34" charset="0"/>
                        </a:rPr>
                        <a:t>25</a:t>
                      </a:r>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28</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900" kern="1200" baseline="30000" dirty="0" smtClean="0">
                          <a:solidFill>
                            <a:schemeClr val="tx1"/>
                          </a:solidFill>
                          <a:latin typeface="Arial" panose="020B0604020202020204" pitchFamily="34" charset="0"/>
                          <a:ea typeface="+mn-ea"/>
                          <a:cs typeface="Arial" panose="020B0604020202020204" pitchFamily="34" charset="0"/>
                        </a:rPr>
                        <a:t>3 </a:t>
                      </a:r>
                      <a:r>
                        <a:rPr lang="en-US" sz="900" b="0" kern="1200" dirty="0" smtClean="0">
                          <a:solidFill>
                            <a:schemeClr val="tx1"/>
                          </a:solidFill>
                          <a:latin typeface="Arial" panose="020B0604020202020204" pitchFamily="34" charset="0"/>
                          <a:ea typeface="ＭＳ Ｐゴシック"/>
                          <a:cs typeface="Arial" panose="020B0604020202020204" pitchFamily="34" charset="0"/>
                        </a:rPr>
                        <a:t>**</a:t>
                      </a:r>
                      <a:endParaRPr lang="en-US" sz="9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endParaRPr lang="en-US" sz="900" b="1"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ＭＳ Ｐゴシック"/>
                          <a:cs typeface="Arial" panose="020B0604020202020204" pitchFamily="34" charset="0"/>
                        </a:rPr>
                        <a:t>0.80</a:t>
                      </a:r>
                      <a:r>
                        <a:rPr lang="en-US" sz="900" b="0" i="0" kern="1200" dirty="0" smtClean="0">
                          <a:solidFill>
                            <a:schemeClr val="tx1"/>
                          </a:solidFill>
                          <a:latin typeface="Arial" panose="020B0604020202020204" pitchFamily="34" charset="0"/>
                          <a:ea typeface="+mn-ea"/>
                          <a:cs typeface="Arial" panose="020B0604020202020204" pitchFamily="34" charset="0"/>
                        </a:rPr>
                        <a:t>%</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ＭＳ Ｐゴシック"/>
                          <a:cs typeface="Arial" panose="020B0604020202020204" pitchFamily="34" charset="0"/>
                        </a:rPr>
                        <a:t>0.78%</a:t>
                      </a:r>
                      <a:endParaRPr lang="en-US" sz="900" b="0" i="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1.5%</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1" dirty="0" smtClean="0">
                          <a:effectLst/>
                          <a:latin typeface="Arial" panose="020B0604020202020204" pitchFamily="34" charset="0"/>
                          <a:ea typeface="Calibri"/>
                          <a:cs typeface="Arial" panose="020B0604020202020204" pitchFamily="34" charset="0"/>
                        </a:rPr>
                        <a:t>22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25</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dirty="0" smtClean="0">
                          <a:effectLst/>
                          <a:latin typeface="Arial" panose="020B0604020202020204" pitchFamily="34" charset="0"/>
                          <a:ea typeface="Calibri"/>
                          <a:cs typeface="Arial" panose="020B0604020202020204" pitchFamily="34" charset="0"/>
                        </a:rPr>
                        <a:t>32</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36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900" b="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marL="0" algn="ctr" defTabSz="457200" rtl="0" eaLnBrk="1" fontAlgn="b" latinLnBrk="0" hangingPunct="1"/>
                      <a:r>
                        <a:rPr lang="en-US" sz="900" b="0" i="0" kern="1200" dirty="0" smtClean="0">
                          <a:solidFill>
                            <a:schemeClr val="tx1"/>
                          </a:solidFill>
                          <a:latin typeface="Arial" panose="020B0604020202020204" pitchFamily="34" charset="0"/>
                          <a:ea typeface="+mn-ea"/>
                          <a:cs typeface="Arial" panose="020B0604020202020204" pitchFamily="34" charset="0"/>
                        </a:rPr>
                        <a:t>N/A</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9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900" b="1" kern="1200" dirty="0" smtClean="0">
                          <a:solidFill>
                            <a:schemeClr val="tx1"/>
                          </a:solidFill>
                          <a:latin typeface="Arial" panose="020B0604020202020204" pitchFamily="34" charset="0"/>
                          <a:ea typeface="+mn-ea"/>
                          <a:cs typeface="Arial" panose="020B0604020202020204" pitchFamily="34" charset="0"/>
                        </a:rPr>
                        <a:t>4Q</a:t>
                      </a:r>
                      <a:r>
                        <a:rPr lang="en-US" sz="900" b="1" kern="1200" baseline="0" dirty="0" smtClean="0">
                          <a:solidFill>
                            <a:schemeClr val="tx1"/>
                          </a:solidFill>
                          <a:latin typeface="Arial" panose="020B0604020202020204" pitchFamily="34" charset="0"/>
                          <a:ea typeface="+mn-ea"/>
                          <a:cs typeface="Arial" panose="020B0604020202020204" pitchFamily="34" charset="0"/>
                        </a:rPr>
                        <a:t> 15</a:t>
                      </a:r>
                      <a:r>
                        <a:rPr lang="en-US" sz="900" b="1" kern="1200" dirty="0" smtClean="0">
                          <a:solidFill>
                            <a:schemeClr val="tx1"/>
                          </a:solidFill>
                          <a:latin typeface="Arial" panose="020B0604020202020204" pitchFamily="34" charset="0"/>
                          <a:ea typeface="+mn-ea"/>
                          <a:cs typeface="Arial" panose="020B0604020202020204" pitchFamily="34" charset="0"/>
                        </a:rPr>
                        <a:t> </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Arial" panose="020B0604020202020204" pitchFamily="34" charset="0"/>
                          <a:ea typeface="+mn-ea"/>
                          <a:cs typeface="Arial" panose="020B0604020202020204" pitchFamily="34" charset="0"/>
                        </a:rPr>
                        <a:t>3Q 15</a:t>
                      </a: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2Q 15</a:t>
                      </a:r>
                      <a:endParaRPr kumimoji="0" lang="en-US" sz="9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900" b="1" dirty="0" smtClean="0">
                          <a:solidFill>
                            <a:schemeClr val="tx1"/>
                          </a:solidFill>
                          <a:latin typeface="Arial" panose="020B0604020202020204" pitchFamily="34" charset="0"/>
                          <a:cs typeface="Arial" panose="020B0604020202020204" pitchFamily="34" charset="0"/>
                        </a:rPr>
                        <a:t>Amber trigger</a:t>
                      </a:r>
                      <a:endParaRPr lang="en-US" sz="9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900" b="1" dirty="0" smtClean="0">
                          <a:solidFill>
                            <a:schemeClr val="bg1"/>
                          </a:solidFill>
                          <a:latin typeface="Arial" panose="020B0604020202020204" pitchFamily="34" charset="0"/>
                          <a:cs typeface="Arial" panose="020B0604020202020204" pitchFamily="34" charset="0"/>
                        </a:rPr>
                        <a:t>Red</a:t>
                      </a:r>
                      <a:r>
                        <a:rPr lang="en-US" sz="900" b="1" baseline="0" dirty="0" smtClean="0">
                          <a:solidFill>
                            <a:schemeClr val="bg1"/>
                          </a:solidFill>
                          <a:latin typeface="Arial" panose="020B0604020202020204" pitchFamily="34" charset="0"/>
                          <a:cs typeface="Arial" panose="020B0604020202020204" pitchFamily="34" charset="0"/>
                        </a:rPr>
                        <a:t> limit</a:t>
                      </a: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1" dirty="0" smtClean="0">
                          <a:latin typeface="Arial" panose="020B0604020202020204" pitchFamily="34" charset="0"/>
                          <a:cs typeface="Arial" panose="020B0604020202020204" pitchFamily="34" charset="0"/>
                        </a:rPr>
                        <a:t>Operational</a:t>
                      </a:r>
                      <a:r>
                        <a:rPr lang="en-US" sz="900" b="1" baseline="0" dirty="0" smtClean="0">
                          <a:latin typeface="Arial" panose="020B0604020202020204" pitchFamily="34" charset="0"/>
                          <a:cs typeface="Arial" panose="020B0604020202020204" pitchFamily="34" charset="0"/>
                        </a:rPr>
                        <a:t> risk</a:t>
                      </a: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dirty="0" smtClean="0">
                          <a:latin typeface="Arial" panose="020B0604020202020204" pitchFamily="34" charset="0"/>
                          <a:cs typeface="Arial" panose="020B0604020202020204" pitchFamily="34" charset="0"/>
                        </a:rPr>
                        <a:t>Gross losses</a:t>
                      </a:r>
                      <a:r>
                        <a:rPr lang="en-US" sz="9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smtClean="0">
                          <a:latin typeface="Arial" panose="020B0604020202020204" pitchFamily="34" charset="0"/>
                          <a:cs typeface="Arial" panose="020B0604020202020204" pitchFamily="34" charset="0"/>
                        </a:rPr>
                        <a:t>SHUSA</a:t>
                      </a:r>
                      <a:endParaRPr lang="en-US" sz="9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1.00%</a:t>
                      </a:r>
                      <a:endParaRPr lang="en-US" sz="9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0.47%</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0.57%</a:t>
                      </a:r>
                      <a:r>
                        <a:rPr lang="en-US" sz="900" b="1" baseline="30000" dirty="0" smtClean="0">
                          <a:solidFill>
                            <a:schemeClr val="tx1"/>
                          </a:solidFill>
                          <a:effectLst/>
                          <a:latin typeface="Arial" panose="020B0604020202020204" pitchFamily="34" charset="0"/>
                          <a:ea typeface="Calibri"/>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0.80%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0.07%</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5.0%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SHUSA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9</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SC</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1</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900" b="0" dirty="0" smtClean="0">
                          <a:latin typeface="Arial" panose="020B0604020202020204" pitchFamily="34" charset="0"/>
                          <a:cs typeface="Arial" panose="020B0604020202020204" pitchFamily="34" charset="0"/>
                        </a:rPr>
                        <a:t>SBNA</a:t>
                      </a:r>
                      <a:endParaRPr lang="en-US" sz="9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900" b="1"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6</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900" b="0" i="0" kern="1200" dirty="0" smtClean="0">
                          <a:solidFill>
                            <a:schemeClr val="tx1"/>
                          </a:solidFill>
                          <a:latin typeface="Arial" panose="020B0604020202020204" pitchFamily="34" charset="0"/>
                          <a:ea typeface="+mn-ea"/>
                          <a:cs typeface="Arial" panose="020B0604020202020204" pitchFamily="34" charset="0"/>
                        </a:rPr>
                        <a:t>10</a:t>
                      </a:r>
                      <a:endParaRPr lang="en-US" sz="9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800100" y="6086378"/>
            <a:ext cx="5562600" cy="830997"/>
          </a:xfrm>
          <a:prstGeom prst="rect">
            <a:avLst/>
          </a:prstGeom>
        </p:spPr>
        <p:txBody>
          <a:bodyPr wrap="square">
            <a:spAutoFit/>
          </a:bodyPr>
          <a:lstStyle/>
          <a:p>
            <a:pPr marL="228600" lvl="1" indent="-228600">
              <a:buAutoNum type="arabicPeriod"/>
            </a:pPr>
            <a:r>
              <a:rPr lang="en-US" sz="800" dirty="0" smtClean="0">
                <a:latin typeface="Arial" panose="020B0604020202020204" pitchFamily="34" charset="0"/>
                <a:cs typeface="Arial" panose="020B0604020202020204" pitchFamily="34" charset="0"/>
              </a:rPr>
              <a:t>Subprime </a:t>
            </a:r>
            <a:r>
              <a:rPr lang="en-US" sz="800" dirty="0">
                <a:latin typeface="Arial" panose="020B0604020202020204" pitchFamily="34" charset="0"/>
                <a:cs typeface="Arial" panose="020B0604020202020204" pitchFamily="34" charset="0"/>
              </a:rPr>
              <a:t>is defined as FICO &lt; 630 or no FICO score </a:t>
            </a:r>
            <a:r>
              <a:rPr lang="en-US" sz="800" dirty="0" smtClean="0">
                <a:latin typeface="Arial" panose="020B0604020202020204" pitchFamily="34" charset="0"/>
                <a:cs typeface="Arial" panose="020B0604020202020204" pitchFamily="34" charset="0"/>
              </a:rPr>
              <a:t>available </a:t>
            </a:r>
          </a:p>
          <a:p>
            <a:pPr marL="228600" lvl="1" indent="-228600">
              <a:buAutoNum type="arabicPeriod"/>
            </a:pPr>
            <a:r>
              <a:rPr lang="en-US" sz="800" kern="0" dirty="0" smtClean="0">
                <a:latin typeface="Arial" panose="020B0604020202020204" pitchFamily="34" charset="0"/>
                <a:cs typeface="Arial" panose="020B0604020202020204" pitchFamily="34" charset="0"/>
              </a:rPr>
              <a:t>Limit is recalculated every month as prior month's </a:t>
            </a:r>
            <a:r>
              <a:rPr lang="en-US" sz="800" kern="0" dirty="0">
                <a:latin typeface="Arial" panose="020B0604020202020204" pitchFamily="34" charset="0"/>
                <a:cs typeface="Arial" panose="020B0604020202020204" pitchFamily="34" charset="0"/>
              </a:rPr>
              <a:t>CET1 divided by 11</a:t>
            </a:r>
            <a:r>
              <a:rPr lang="en-US" sz="800" kern="0" dirty="0" smtClean="0">
                <a:latin typeface="Arial" panose="020B0604020202020204" pitchFamily="34" charset="0"/>
                <a:cs typeface="Arial" panose="020B0604020202020204" pitchFamily="34" charset="0"/>
              </a:rPr>
              <a:t>%, amber trigger is $2BN</a:t>
            </a:r>
            <a:r>
              <a:rPr lang="en-US" sz="800" kern="0" dirty="0">
                <a:latin typeface="Arial" panose="020B0604020202020204" pitchFamily="34" charset="0"/>
                <a:cs typeface="Arial" panose="020B0604020202020204" pitchFamily="34" charset="0"/>
              </a:rPr>
              <a:t> </a:t>
            </a:r>
            <a:r>
              <a:rPr lang="en-US" sz="800" kern="0" dirty="0" smtClean="0">
                <a:latin typeface="Arial" panose="020B0604020202020204" pitchFamily="34" charset="0"/>
                <a:cs typeface="Arial" panose="020B0604020202020204" pitchFamily="34" charset="0"/>
              </a:rPr>
              <a:t>less</a:t>
            </a:r>
            <a:endParaRPr lang="en-US" sz="800" kern="0" dirty="0">
              <a:latin typeface="Arial" panose="020B0604020202020204" pitchFamily="34" charset="0"/>
              <a:cs typeface="Arial" panose="020B0604020202020204" pitchFamily="34" charset="0"/>
            </a:endParaRP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For </a:t>
            </a:r>
            <a:r>
              <a:rPr lang="en-US" sz="800" dirty="0">
                <a:latin typeface="Arial" panose="020B0604020202020204" pitchFamily="34" charset="0"/>
                <a:cs typeface="Arial" panose="020B0604020202020204" pitchFamily="34" charset="0"/>
                <a:sym typeface="Arial"/>
              </a:rPr>
              <a:t>those portfolios exposing SC to </a:t>
            </a:r>
            <a:r>
              <a:rPr lang="en-US" sz="800" dirty="0" smtClean="0">
                <a:latin typeface="Arial" panose="020B0604020202020204" pitchFamily="34" charset="0"/>
                <a:cs typeface="Arial" panose="020B0604020202020204" pitchFamily="34" charset="0"/>
                <a:sym typeface="Arial"/>
              </a:rPr>
              <a:t>reputational </a:t>
            </a:r>
            <a:r>
              <a:rPr lang="en-US" sz="800" dirty="0">
                <a:latin typeface="Arial" panose="020B0604020202020204" pitchFamily="34" charset="0"/>
                <a:cs typeface="Arial" panose="020B0604020202020204" pitchFamily="34" charset="0"/>
                <a:sym typeface="Arial"/>
              </a:rPr>
              <a:t>risk </a:t>
            </a:r>
          </a:p>
          <a:p>
            <a:pPr marL="228600" lvl="1" indent="-228600">
              <a:buAutoNum type="arabicPeriod"/>
            </a:pPr>
            <a:r>
              <a:rPr lang="en-US" sz="800" dirty="0" smtClean="0">
                <a:latin typeface="Arial" panose="020B0604020202020204" pitchFamily="34" charset="0"/>
                <a:cs typeface="Arial" panose="020B0604020202020204" pitchFamily="34" charset="0"/>
                <a:sym typeface="Arial"/>
              </a:rPr>
              <a:t>Methodology changed to </a:t>
            </a:r>
            <a:r>
              <a:rPr lang="en-US" sz="800" dirty="0">
                <a:latin typeface="Arial" panose="020B0604020202020204" pitchFamily="34" charset="0"/>
                <a:cs typeface="Arial" panose="020B0604020202020204" pitchFamily="34" charset="0"/>
                <a:sym typeface="Arial"/>
              </a:rPr>
              <a:t>better align with </a:t>
            </a:r>
            <a:r>
              <a:rPr lang="en-US" sz="800" dirty="0" smtClean="0">
                <a:latin typeface="Arial" panose="020B0604020202020204" pitchFamily="34" charset="0"/>
                <a:cs typeface="Arial" panose="020B0604020202020204" pitchFamily="34" charset="0"/>
                <a:sym typeface="Arial"/>
              </a:rPr>
              <a:t>SHUSA CCAR </a:t>
            </a:r>
            <a:r>
              <a:rPr lang="en-US" sz="800" dirty="0">
                <a:latin typeface="Arial" panose="020B0604020202020204" pitchFamily="34" charset="0"/>
                <a:cs typeface="Arial" panose="020B0604020202020204" pitchFamily="34" charset="0"/>
                <a:sym typeface="Arial"/>
              </a:rPr>
              <a:t>process, and Madrid </a:t>
            </a:r>
            <a:r>
              <a:rPr lang="en-US" sz="800" dirty="0" smtClean="0">
                <a:latin typeface="Arial" panose="020B0604020202020204" pitchFamily="34" charset="0"/>
                <a:cs typeface="Arial" panose="020B0604020202020204" pitchFamily="34" charset="0"/>
                <a:sym typeface="Arial"/>
              </a:rPr>
              <a:t>reporting. The change is the timing of events being report from closed </a:t>
            </a:r>
            <a:r>
              <a:rPr lang="en-US" sz="800" dirty="0">
                <a:latin typeface="Arial" panose="020B0604020202020204" pitchFamily="34" charset="0"/>
                <a:cs typeface="Arial" panose="020B0604020202020204" pitchFamily="34" charset="0"/>
                <a:sym typeface="Arial"/>
              </a:rPr>
              <a:t>date to open date, the result is a one time true‐up of $21.95mm on 12/31. (With </a:t>
            </a:r>
            <a:r>
              <a:rPr lang="en-US" sz="800" dirty="0" smtClean="0">
                <a:latin typeface="Arial" panose="020B0604020202020204" pitchFamily="34" charset="0"/>
                <a:cs typeface="Arial" panose="020B0604020202020204" pitchFamily="34" charset="0"/>
                <a:sym typeface="Arial"/>
              </a:rPr>
              <a:t>the true‐up </a:t>
            </a:r>
            <a:r>
              <a:rPr lang="en-US" sz="800" dirty="0">
                <a:latin typeface="Arial" panose="020B0604020202020204" pitchFamily="34" charset="0"/>
                <a:cs typeface="Arial" panose="020B0604020202020204" pitchFamily="34" charset="0"/>
                <a:sym typeface="Arial"/>
              </a:rPr>
              <a:t>included, the 4th quarter value would </a:t>
            </a:r>
            <a:r>
              <a:rPr lang="en-US" sz="800" dirty="0" smtClean="0">
                <a:latin typeface="Arial" panose="020B0604020202020204" pitchFamily="34" charset="0"/>
                <a:cs typeface="Arial" panose="020B0604020202020204" pitchFamily="34" charset="0"/>
                <a:sym typeface="Arial"/>
              </a:rPr>
              <a:t>within </a:t>
            </a:r>
            <a:r>
              <a:rPr lang="en-US" sz="800" dirty="0">
                <a:latin typeface="Arial" panose="020B0604020202020204" pitchFamily="34" charset="0"/>
                <a:cs typeface="Arial" panose="020B0604020202020204" pitchFamily="34" charset="0"/>
                <a:sym typeface="Arial"/>
              </a:rPr>
              <a:t>Risk Appetite at approximately 1.78%)</a:t>
            </a:r>
          </a:p>
        </p:txBody>
      </p:sp>
      <p:sp>
        <p:nvSpPr>
          <p:cNvPr id="4" name="TextBox 3"/>
          <p:cNvSpPr txBox="1"/>
          <p:nvPr/>
        </p:nvSpPr>
        <p:spPr>
          <a:xfrm>
            <a:off x="208548" y="215611"/>
            <a:ext cx="8983134"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Risk </a:t>
            </a:r>
            <a:r>
              <a:rPr lang="en-US" sz="2400" b="1" dirty="0">
                <a:latin typeface="Arial" panose="020B0604020202020204" pitchFamily="34" charset="0"/>
                <a:cs typeface="Arial" panose="020B0604020202020204" pitchFamily="34" charset="0"/>
              </a:rPr>
              <a:t>Appetite </a:t>
            </a:r>
            <a:r>
              <a:rPr lang="en-US" sz="2400" b="1" dirty="0" smtClean="0">
                <a:latin typeface="Arial" panose="020B0604020202020204" pitchFamily="34" charset="0"/>
                <a:cs typeface="Arial" panose="020B0604020202020204" pitchFamily="34" charset="0"/>
              </a:rPr>
              <a:t>Statement</a:t>
            </a:r>
            <a:endParaRPr lang="en-US" sz="2400" b="1" dirty="0">
              <a:latin typeface="Arial" panose="020B0604020202020204" pitchFamily="34" charset="0"/>
              <a:cs typeface="Arial" panose="020B0604020202020204" pitchFamily="34" charset="0"/>
            </a:endParaRPr>
          </a:p>
        </p:txBody>
      </p:sp>
      <p:sp>
        <p:nvSpPr>
          <p:cNvPr id="5" name="Footnote"/>
          <p:cNvSpPr/>
          <p:nvPr/>
        </p:nvSpPr>
        <p:spPr bwMode="auto">
          <a:xfrm>
            <a:off x="304800" y="6207456"/>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Pending SC numbers</a:t>
            </a:r>
            <a:endParaRPr lang="en-US" sz="800" dirty="0">
              <a:latin typeface="Arial"/>
              <a:sym typeface="Arial"/>
            </a:endParaRPr>
          </a:p>
        </p:txBody>
      </p:sp>
    </p:spTree>
    <p:extLst>
      <p:ext uri="{BB962C8B-B14F-4D97-AF65-F5344CB8AC3E}">
        <p14:creationId xmlns:p14="http://schemas.microsoft.com/office/powerpoint/2010/main" val="498659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3074</Words>
  <Application>Microsoft Office PowerPoint</Application>
  <PresentationFormat>On-screen Show (4:3)</PresentationFormat>
  <Paragraphs>797</Paragraphs>
  <Slides>10</Slides>
  <Notes>3</Notes>
  <HiddenSlides>0</HiddenSlides>
  <MMClips>0</MMClips>
  <ScaleCrop>false</ScaleCrop>
  <HeadingPairs>
    <vt:vector size="4" baseType="variant">
      <vt:variant>
        <vt:lpstr>Theme</vt:lpstr>
      </vt:variant>
      <vt:variant>
        <vt:i4>7</vt:i4>
      </vt:variant>
      <vt:variant>
        <vt:lpstr>Slide Titles</vt:lpstr>
      </vt:variant>
      <vt:variant>
        <vt:i4>10</vt:i4>
      </vt:variant>
    </vt:vector>
  </HeadingPairs>
  <TitlesOfParts>
    <vt:vector size="17"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Jaume Martorell</cp:lastModifiedBy>
  <cp:revision>182</cp:revision>
  <cp:lastPrinted>2016-02-26T08:12:35Z</cp:lastPrinted>
  <dcterms:created xsi:type="dcterms:W3CDTF">2016-01-25T15:48:23Z</dcterms:created>
  <dcterms:modified xsi:type="dcterms:W3CDTF">2016-02-26T22:37:28Z</dcterms:modified>
</cp:coreProperties>
</file>