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notesSlides/notesSlide10.xml" ContentType="application/vnd.openxmlformats-officedocument.presentationml.notesSlide+xml"/>
  <Override PartName="/ppt/charts/chart12.xml" ContentType="application/vnd.openxmlformats-officedocument.drawingml.chart+xml"/>
  <Override PartName="/ppt/theme/themeOverride1.xml" ContentType="application/vnd.openxmlformats-officedocument.themeOverride+xml"/>
  <Override PartName="/ppt/charts/chart13.xml" ContentType="application/vnd.openxmlformats-officedocument.drawingml.chart+xml"/>
  <Override PartName="/ppt/theme/themeOverride2.xml" ContentType="application/vnd.openxmlformats-officedocument.themeOverride+xml"/>
  <Override PartName="/ppt/charts/chart14.xml" ContentType="application/vnd.openxmlformats-officedocument.drawingml.chart+xml"/>
  <Override PartName="/ppt/theme/themeOverride3.xml" ContentType="application/vnd.openxmlformats-officedocument.themeOverride+xml"/>
  <Override PartName="/ppt/charts/chart15.xml" ContentType="application/vnd.openxmlformats-officedocument.drawingml.chart+xml"/>
  <Override PartName="/ppt/theme/themeOverride4.xml" ContentType="application/vnd.openxmlformats-officedocument.themeOverride+xml"/>
  <Override PartName="/ppt/charts/chart16.xml" ContentType="application/vnd.openxmlformats-officedocument.drawingml.chart+xml"/>
  <Override PartName="/ppt/theme/themeOverride5.xml" ContentType="application/vnd.openxmlformats-officedocument.themeOverride+xml"/>
  <Override PartName="/ppt/notesSlides/notesSlide11.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70" r:id="rId2"/>
    <p:sldMasterId id="2147483682" r:id="rId3"/>
    <p:sldMasterId id="2147483658" r:id="rId4"/>
    <p:sldMasterId id="2147483704" r:id="rId5"/>
    <p:sldMasterId id="2147483828" r:id="rId6"/>
    <p:sldMasterId id="2147483840" r:id="rId7"/>
  </p:sldMasterIdLst>
  <p:notesMasterIdLst>
    <p:notesMasterId r:id="rId40"/>
  </p:notesMasterIdLst>
  <p:handoutMasterIdLst>
    <p:handoutMasterId r:id="rId41"/>
  </p:handoutMasterIdLst>
  <p:sldIdLst>
    <p:sldId id="613" r:id="rId8"/>
    <p:sldId id="910" r:id="rId9"/>
    <p:sldId id="911" r:id="rId10"/>
    <p:sldId id="919" r:id="rId11"/>
    <p:sldId id="920" r:id="rId12"/>
    <p:sldId id="951" r:id="rId13"/>
    <p:sldId id="954" r:id="rId14"/>
    <p:sldId id="964" r:id="rId15"/>
    <p:sldId id="955" r:id="rId16"/>
    <p:sldId id="973" r:id="rId17"/>
    <p:sldId id="984" r:id="rId18"/>
    <p:sldId id="985" r:id="rId19"/>
    <p:sldId id="986" r:id="rId20"/>
    <p:sldId id="977" r:id="rId21"/>
    <p:sldId id="923" r:id="rId22"/>
    <p:sldId id="934" r:id="rId23"/>
    <p:sldId id="931" r:id="rId24"/>
    <p:sldId id="943" r:id="rId25"/>
    <p:sldId id="987" r:id="rId26"/>
    <p:sldId id="981" r:id="rId27"/>
    <p:sldId id="988" r:id="rId28"/>
    <p:sldId id="989" r:id="rId29"/>
    <p:sldId id="948" r:id="rId30"/>
    <p:sldId id="949" r:id="rId31"/>
    <p:sldId id="941" r:id="rId32"/>
    <p:sldId id="966" r:id="rId33"/>
    <p:sldId id="828" r:id="rId34"/>
    <p:sldId id="969" r:id="rId35"/>
    <p:sldId id="970" r:id="rId36"/>
    <p:sldId id="971" r:id="rId37"/>
    <p:sldId id="972" r:id="rId38"/>
    <p:sldId id="975" r:id="rId39"/>
  </p:sldIdLst>
  <p:sldSz cx="9144000" cy="6858000" type="screen4x3"/>
  <p:notesSz cx="7010400"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931">
          <p15:clr>
            <a:srgbClr val="A4A3A4"/>
          </p15:clr>
        </p15:guide>
        <p15:guide id="2" orient="horz" pos="2024">
          <p15:clr>
            <a:srgbClr val="A4A3A4"/>
          </p15:clr>
        </p15:guide>
        <p15:guide id="3" pos="3016">
          <p15:clr>
            <a:srgbClr val="A4A3A4"/>
          </p15:clr>
        </p15:guide>
        <p15:guide id="4" pos="612">
          <p15:clr>
            <a:srgbClr val="A4A3A4"/>
          </p15:clr>
        </p15:guide>
        <p15:guide id="5" pos="1474">
          <p15:clr>
            <a:srgbClr val="A4A3A4"/>
          </p15:clr>
        </p15:guide>
        <p15:guide id="6" pos="2245">
          <p15:clr>
            <a:srgbClr val="A4A3A4"/>
          </p15:clr>
        </p15:guide>
        <p15:guide id="7" pos="5511">
          <p15:clr>
            <a:srgbClr val="A4A3A4"/>
          </p15:clr>
        </p15:guide>
        <p15:guide id="8" pos="2018">
          <p15:clr>
            <a:srgbClr val="A4A3A4"/>
          </p15:clr>
        </p15:guide>
        <p15:guide id="9" pos="4286">
          <p15:clr>
            <a:srgbClr val="A4A3A4"/>
          </p15:clr>
        </p15:guide>
        <p15:guide id="10" orient="horz" pos="2205">
          <p15:clr>
            <a:srgbClr val="A4A3A4"/>
          </p15:clr>
        </p15:guide>
        <p15:guide id="11" pos="1247">
          <p15:clr>
            <a:srgbClr val="A4A3A4"/>
          </p15:clr>
        </p15:guide>
        <p15:guide id="12" pos="2336">
          <p15:clr>
            <a:srgbClr val="A4A3A4"/>
          </p15:clr>
        </p15:guide>
        <p15:guide id="13" pos="55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ÑOZ-GRANDES LOPEZ DE LAMADRID JAVIER" initials="MLDLJ" lastIdx="1" clrIdx="0">
    <p:extLst/>
  </p:cmAuthor>
  <p:cmAuthor id="2" name="n70815" initials="FJMG" lastIdx="49" clrIdx="1"/>
  <p:cmAuthor id="3" name="n70815" initials="n70815" lastIdx="19" clrIdx="2"/>
  <p:cmAuthor id="4" name="Manjon, Beatriz" initials="MB" lastIdx="1" clrIdx="3"/>
  <p:cmAuthor id="5" name="Jaume Martorell" initials="JM"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5939"/>
    <a:srgbClr val="ECECEC"/>
    <a:srgbClr val="E6E6E6"/>
    <a:srgbClr val="F8994A"/>
    <a:srgbClr val="FA7F66"/>
    <a:srgbClr val="FFD5D5"/>
    <a:srgbClr val="FF0000"/>
    <a:srgbClr val="F8F8F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72" autoAdjust="0"/>
    <p:restoredTop sz="93717" autoAdjust="0"/>
  </p:normalViewPr>
  <p:slideViewPr>
    <p:cSldViewPr snapToObjects="1" showGuides="1">
      <p:cViewPr>
        <p:scale>
          <a:sx n="80" d="100"/>
          <a:sy n="80" d="100"/>
        </p:scale>
        <p:origin x="-1128" y="-546"/>
      </p:cViewPr>
      <p:guideLst>
        <p:guide orient="horz" pos="2931"/>
        <p:guide orient="horz" pos="1071"/>
        <p:guide orient="horz" pos="1298"/>
        <p:guide pos="3016"/>
        <p:guide pos="612"/>
        <p:guide pos="1474"/>
        <p:guide pos="2245"/>
        <p:guide pos="5511"/>
        <p:guide pos="2018"/>
        <p:guide pos="4286"/>
        <p:guide pos="1247"/>
        <p:guide pos="2336"/>
        <p:guide pos="555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015.xlsx" TargetMode="Externa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1.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2.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015.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0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515.xlsx" TargetMode="Externa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v>Fed Adverse</c:v>
          </c:tx>
          <c:invertIfNegative val="0"/>
          <c:dLbls>
            <c:dLbl>
              <c:idx val="0"/>
              <c:layout>
                <c:manualLayout>
                  <c:x val="-5.4409939580897008E-2"/>
                  <c:y val="0"/>
                </c:manualLayout>
              </c:layout>
              <c:dLblPos val="ctr"/>
              <c:showLegendKey val="0"/>
              <c:showVal val="1"/>
              <c:showCatName val="0"/>
              <c:showSerName val="0"/>
              <c:showPercent val="0"/>
              <c:showBubbleSize val="0"/>
            </c:dLbl>
            <c:dLbl>
              <c:idx val="1"/>
              <c:layout>
                <c:manualLayout>
                  <c:x val="-0.10541958984686663"/>
                  <c:y val="7.290755322251385E-7"/>
                </c:manualLayout>
              </c:layout>
              <c:dLblPos val="ctr"/>
              <c:showLegendKey val="0"/>
              <c:showVal val="1"/>
              <c:showCatName val="0"/>
              <c:showSerName val="0"/>
              <c:showPercent val="0"/>
              <c:showBubbleSize val="0"/>
            </c:dLbl>
            <c:dLbl>
              <c:idx val="2"/>
              <c:layout>
                <c:manualLayout>
                  <c:x val="5.3801114134869425E-2"/>
                  <c:y val="3.6453776607013147E-7"/>
                </c:manualLayout>
              </c:layout>
              <c:dLblPos val="ctr"/>
              <c:showLegendKey val="0"/>
              <c:showVal val="1"/>
              <c:showCatName val="0"/>
              <c:showSerName val="0"/>
              <c:showPercent val="0"/>
              <c:showBubbleSize val="0"/>
            </c:dLbl>
            <c:dLbl>
              <c:idx val="3"/>
              <c:layout>
                <c:manualLayout>
                  <c:x val="-0.12872095023442703"/>
                  <c:y val="-3.6453776611256925E-7"/>
                </c:manualLayout>
              </c:layout>
              <c:dLblPos val="ctr"/>
              <c:showLegendKey val="0"/>
              <c:showVal val="1"/>
              <c:showCatName val="0"/>
              <c:showSerName val="0"/>
              <c:showPercent val="0"/>
              <c:showBubbleSize val="0"/>
            </c:dLbl>
            <c:dLbl>
              <c:idx val="4"/>
              <c:layout>
                <c:manualLayout>
                  <c:x val="-0.13678453443188385"/>
                  <c:y val="0"/>
                </c:manualLayout>
              </c:layout>
              <c:dLblPos val="ctr"/>
              <c:showLegendKey val="0"/>
              <c:showVal val="1"/>
              <c:showCatName val="0"/>
              <c:showSerName val="0"/>
              <c:showPercent val="0"/>
              <c:showBubbleSize val="0"/>
            </c:dLbl>
            <c:dLbl>
              <c:idx val="5"/>
              <c:layout>
                <c:manualLayout>
                  <c:x val="-0.18016257724183254"/>
                  <c:y val="0"/>
                </c:manualLayout>
              </c:layout>
              <c:dLblPos val="ctr"/>
              <c:showLegendKey val="0"/>
              <c:showVal val="1"/>
              <c:showCatName val="0"/>
              <c:showSerName val="0"/>
              <c:showPercent val="0"/>
              <c:showBubbleSize val="0"/>
            </c:dLbl>
            <c:dLbl>
              <c:idx val="6"/>
              <c:layout>
                <c:manualLayout>
                  <c:x val="-5.3350060802148158E-2"/>
                  <c:y val="3.6453776611256925E-7"/>
                </c:manualLayout>
              </c:layout>
              <c:dLblPos val="ctr"/>
              <c:showLegendKey val="0"/>
              <c:showVal val="1"/>
              <c:showCatName val="0"/>
              <c:showSerName val="0"/>
              <c:showPercent val="0"/>
              <c:showBubbleSize val="0"/>
            </c:dLbl>
            <c:dLbl>
              <c:idx val="7"/>
              <c:layout>
                <c:manualLayout>
                  <c:x val="-5.4858394273042912E-2"/>
                  <c:y val="3.6453776611256925E-7"/>
                </c:manualLayout>
              </c:layout>
              <c:dLblPos val="ctr"/>
              <c:showLegendKey val="0"/>
              <c:showVal val="1"/>
              <c:showCatName val="0"/>
              <c:showSerName val="0"/>
              <c:showPercent val="0"/>
              <c:showBubbleSize val="0"/>
            </c:dLbl>
            <c:dLbl>
              <c:idx val="8"/>
              <c:layout>
                <c:manualLayout>
                  <c:x val="-4.626211882020663E-2"/>
                  <c:y val="0"/>
                </c:manualLayout>
              </c:layout>
              <c:dLblPos val="ctr"/>
              <c:showLegendKey val="0"/>
              <c:showVal val="1"/>
              <c:showCatName val="0"/>
              <c:showSerName val="0"/>
              <c:showPercent val="0"/>
              <c:showBubbleSize val="0"/>
            </c:dLbl>
            <c:txPr>
              <a:bodyPr/>
              <a:lstStyle/>
              <a:p>
                <a:pPr>
                  <a:defRPr sz="1000"/>
                </a:pPr>
                <a:endParaRPr lang="en-US"/>
              </a:p>
            </c:txPr>
            <c:dLblPos val="inBase"/>
            <c:showLegendKey val="0"/>
            <c:showVal val="1"/>
            <c:showCatName val="0"/>
            <c:showSerName val="0"/>
            <c:showPercent val="0"/>
            <c:showBubbleSize val="0"/>
            <c:showLeaderLines val="0"/>
          </c:dLbls>
          <c:cat>
            <c:strRef>
              <c:f>'Risk Tolerance (BHC Base &amp; Adv)'!$B$13:$B$21</c:f>
              <c:strCache>
                <c:ptCount val="9"/>
                <c:pt idx="0">
                  <c:v>Real GDP</c:v>
                </c:pt>
                <c:pt idx="1">
                  <c:v>Consumer Price Index</c:v>
                </c:pt>
                <c:pt idx="2">
                  <c:v>Unemployment Rate</c:v>
                </c:pt>
                <c:pt idx="3">
                  <c:v>HPI</c:v>
                </c:pt>
                <c:pt idx="4">
                  <c:v>CRE Prices</c:v>
                </c:pt>
                <c:pt idx="5">
                  <c:v>S&amp;P 500</c:v>
                </c:pt>
                <c:pt idx="6">
                  <c:v>Federal Funds Rate</c:v>
                </c:pt>
                <c:pt idx="7">
                  <c:v>3M LIBOR Rate</c:v>
                </c:pt>
                <c:pt idx="8">
                  <c:v>10Y US Treasury Rate</c:v>
                </c:pt>
              </c:strCache>
            </c:strRef>
          </c:cat>
          <c:val>
            <c:numRef>
              <c:f>'Risk Tolerance (BHC Base &amp; Adv)'!$Y$13:$Y$21</c:f>
              <c:numCache>
                <c:formatCode>0.0%</c:formatCode>
                <c:ptCount val="9"/>
                <c:pt idx="0">
                  <c:v>2.4063155859080032E-2</c:v>
                </c:pt>
                <c:pt idx="1">
                  <c:v>0.11665290754967406</c:v>
                </c:pt>
                <c:pt idx="2">
                  <c:v>1.9333301000000004E-2</c:v>
                </c:pt>
                <c:pt idx="3">
                  <c:v>-0.13164284008111304</c:v>
                </c:pt>
                <c:pt idx="4">
                  <c:v>-0.16688328889262805</c:v>
                </c:pt>
                <c:pt idx="5">
                  <c:v>-0.27624810724147153</c:v>
                </c:pt>
                <c:pt idx="6">
                  <c:v>5.1103098E-2</c:v>
                </c:pt>
                <c:pt idx="7">
                  <c:v>5.3230109999999997E-2</c:v>
                </c:pt>
                <c:pt idx="8">
                  <c:v>3.3004701000000004E-2</c:v>
                </c:pt>
              </c:numCache>
            </c:numRef>
          </c:val>
        </c:ser>
        <c:ser>
          <c:idx val="0"/>
          <c:order val="1"/>
          <c:tx>
            <c:v>Baseline</c:v>
          </c:tx>
          <c:spPr>
            <a:solidFill>
              <a:schemeClr val="bg1">
                <a:lumMod val="65000"/>
              </a:schemeClr>
            </a:solidFill>
          </c:spPr>
          <c:invertIfNegative val="0"/>
          <c:dLbls>
            <c:dLbl>
              <c:idx val="0"/>
              <c:layout>
                <c:manualLayout>
                  <c:x val="8.3254896944730011E-2"/>
                  <c:y val="3.6453776611256925E-7"/>
                </c:manualLayout>
              </c:layout>
              <c:dLblPos val="ctr"/>
              <c:showLegendKey val="0"/>
              <c:showVal val="1"/>
              <c:showCatName val="0"/>
              <c:showSerName val="0"/>
              <c:showPercent val="0"/>
              <c:showBubbleSize val="0"/>
            </c:dLbl>
            <c:dLbl>
              <c:idx val="1"/>
              <c:layout>
                <c:manualLayout>
                  <c:x val="6.9406279909846033E-2"/>
                  <c:y val="3.6453776611256925E-7"/>
                </c:manualLayout>
              </c:layout>
              <c:dLblPos val="ctr"/>
              <c:showLegendKey val="0"/>
              <c:showVal val="1"/>
              <c:showCatName val="0"/>
              <c:showSerName val="0"/>
              <c:showPercent val="0"/>
              <c:showBubbleSize val="0"/>
            </c:dLbl>
            <c:dLbl>
              <c:idx val="3"/>
              <c:layout>
                <c:manualLayout>
                  <c:x val="0.10154682145172754"/>
                  <c:y val="3.6453776611256925E-7"/>
                </c:manualLayout>
              </c:layout>
              <c:dLblPos val="ctr"/>
              <c:showLegendKey val="0"/>
              <c:showVal val="1"/>
              <c:showCatName val="0"/>
              <c:showSerName val="0"/>
              <c:showPercent val="0"/>
              <c:showBubbleSize val="0"/>
            </c:dLbl>
            <c:dLbl>
              <c:idx val="4"/>
              <c:layout>
                <c:manualLayout>
                  <c:x val="0.10512696109349294"/>
                  <c:y val="3.6453776611256925E-7"/>
                </c:manualLayout>
              </c:layout>
              <c:dLblPos val="ctr"/>
              <c:showLegendKey val="0"/>
              <c:showVal val="1"/>
              <c:showCatName val="0"/>
              <c:showSerName val="0"/>
              <c:showPercent val="0"/>
              <c:showBubbleSize val="0"/>
            </c:dLbl>
            <c:dLbl>
              <c:idx val="5"/>
              <c:layout>
                <c:manualLayout>
                  <c:x val="0.14683666853384966"/>
                  <c:y val="3.6453776611256925E-7"/>
                </c:manualLayout>
              </c:layout>
              <c:dLblPos val="ctr"/>
              <c:showLegendKey val="0"/>
              <c:showVal val="1"/>
              <c:showCatName val="0"/>
              <c:showSerName val="0"/>
              <c:showPercent val="0"/>
              <c:showBubbleSize val="0"/>
            </c:dLbl>
            <c:dLbl>
              <c:idx val="6"/>
              <c:layout>
                <c:manualLayout>
                  <c:x val="4.7348040714268916E-2"/>
                  <c:y val="3.6453776602769369E-7"/>
                </c:manualLayout>
              </c:layout>
              <c:dLblPos val="ctr"/>
              <c:showLegendKey val="0"/>
              <c:showVal val="1"/>
              <c:showCatName val="0"/>
              <c:showSerName val="0"/>
              <c:showPercent val="0"/>
              <c:showBubbleSize val="0"/>
            </c:dLbl>
            <c:dLbl>
              <c:idx val="7"/>
              <c:layout>
                <c:manualLayout>
                  <c:x val="4.5469380453098215E-2"/>
                  <c:y val="3.6453776611256925E-7"/>
                </c:manualLayout>
              </c:layout>
              <c:dLblPos val="ctr"/>
              <c:showLegendKey val="0"/>
              <c:showVal val="1"/>
              <c:showCatName val="0"/>
              <c:showSerName val="0"/>
              <c:showPercent val="0"/>
              <c:showBubbleSize val="0"/>
            </c:dLbl>
            <c:dLbl>
              <c:idx val="8"/>
              <c:layout>
                <c:manualLayout>
                  <c:x val="4.1894915024029401E-2"/>
                  <c:y val="3.6453776611256925E-7"/>
                </c:manualLayout>
              </c:layout>
              <c:dLblPos val="ctr"/>
              <c:showLegendKey val="0"/>
              <c:showVal val="1"/>
              <c:showCatName val="0"/>
              <c:showSerName val="0"/>
              <c:showPercent val="0"/>
              <c:showBubbleSize val="0"/>
            </c:dLbl>
            <c:txPr>
              <a:bodyPr/>
              <a:lstStyle/>
              <a:p>
                <a:pPr>
                  <a:defRPr sz="1000"/>
                </a:pPr>
                <a:endParaRPr lang="en-US"/>
              </a:p>
            </c:txPr>
            <c:dLblPos val="inEnd"/>
            <c:showLegendKey val="0"/>
            <c:showVal val="1"/>
            <c:showCatName val="0"/>
            <c:showSerName val="0"/>
            <c:showPercent val="0"/>
            <c:showBubbleSize val="0"/>
            <c:showLeaderLines val="0"/>
          </c:dLbls>
          <c:cat>
            <c:strRef>
              <c:f>'Risk Tolerance (BHC Base &amp; Adv)'!$B$13:$B$21</c:f>
              <c:strCache>
                <c:ptCount val="9"/>
                <c:pt idx="0">
                  <c:v>Real GDP</c:v>
                </c:pt>
                <c:pt idx="1">
                  <c:v>Consumer Price Index</c:v>
                </c:pt>
                <c:pt idx="2">
                  <c:v>Unemployment Rate</c:v>
                </c:pt>
                <c:pt idx="3">
                  <c:v>HPI</c:v>
                </c:pt>
                <c:pt idx="4">
                  <c:v>CRE Prices</c:v>
                </c:pt>
                <c:pt idx="5">
                  <c:v>S&amp;P 500</c:v>
                </c:pt>
                <c:pt idx="6">
                  <c:v>Federal Funds Rate</c:v>
                </c:pt>
                <c:pt idx="7">
                  <c:v>3M LIBOR Rate</c:v>
                </c:pt>
                <c:pt idx="8">
                  <c:v>10Y US Treasury Rate</c:v>
                </c:pt>
              </c:strCache>
            </c:strRef>
          </c:cat>
          <c:val>
            <c:numRef>
              <c:f>'Risk Tolerance (BHC Base &amp; Adv)'!$E$13:$E$21</c:f>
              <c:numCache>
                <c:formatCode>0.0%</c:formatCode>
                <c:ptCount val="9"/>
                <c:pt idx="0">
                  <c:v>9.5678711709995756E-2</c:v>
                </c:pt>
                <c:pt idx="1">
                  <c:v>6.5901320297098387E-2</c:v>
                </c:pt>
                <c:pt idx="2">
                  <c:v>-8.2443900000000042E-3</c:v>
                </c:pt>
                <c:pt idx="3">
                  <c:v>0.12643678160919536</c:v>
                </c:pt>
                <c:pt idx="4">
                  <c:v>0.1360866358731514</c:v>
                </c:pt>
                <c:pt idx="5">
                  <c:v>0.21830985915492951</c:v>
                </c:pt>
                <c:pt idx="6">
                  <c:v>2.15979E-2</c:v>
                </c:pt>
                <c:pt idx="7">
                  <c:v>2.4057301E-2</c:v>
                </c:pt>
                <c:pt idx="8">
                  <c:v>6.8999979999999975E-3</c:v>
                </c:pt>
              </c:numCache>
            </c:numRef>
          </c:val>
        </c:ser>
        <c:dLbls>
          <c:showLegendKey val="0"/>
          <c:showVal val="0"/>
          <c:showCatName val="0"/>
          <c:showSerName val="0"/>
          <c:showPercent val="0"/>
          <c:showBubbleSize val="0"/>
        </c:dLbls>
        <c:gapWidth val="150"/>
        <c:overlap val="100"/>
        <c:axId val="111055616"/>
        <c:axId val="111057152"/>
      </c:barChart>
      <c:catAx>
        <c:axId val="111055616"/>
        <c:scaling>
          <c:orientation val="maxMin"/>
        </c:scaling>
        <c:delete val="0"/>
        <c:axPos val="l"/>
        <c:majorTickMark val="out"/>
        <c:minorTickMark val="none"/>
        <c:tickLblPos val="low"/>
        <c:txPr>
          <a:bodyPr/>
          <a:lstStyle/>
          <a:p>
            <a:pPr>
              <a:defRPr sz="1400"/>
            </a:pPr>
            <a:endParaRPr lang="en-US"/>
          </a:p>
        </c:txPr>
        <c:crossAx val="111057152"/>
        <c:crosses val="autoZero"/>
        <c:auto val="1"/>
        <c:lblAlgn val="ctr"/>
        <c:lblOffset val="100"/>
        <c:noMultiLvlLbl val="0"/>
      </c:catAx>
      <c:valAx>
        <c:axId val="111057152"/>
        <c:scaling>
          <c:orientation val="minMax"/>
        </c:scaling>
        <c:delete val="1"/>
        <c:axPos val="t"/>
        <c:numFmt formatCode="0.0%" sourceLinked="1"/>
        <c:majorTickMark val="out"/>
        <c:minorTickMark val="none"/>
        <c:tickLblPos val="nextTo"/>
        <c:crossAx val="111055616"/>
        <c:crosses val="autoZero"/>
        <c:crossBetween val="between"/>
      </c:valAx>
      <c:spPr>
        <a:noFill/>
        <a:ln>
          <a:noFill/>
        </a:ln>
      </c:spPr>
    </c:plotArea>
    <c:legend>
      <c:legendPos val="b"/>
      <c:layout/>
      <c:overlay val="0"/>
    </c:legend>
    <c:plotVisOnly val="1"/>
    <c:dispBlanksAs val="gap"/>
    <c:showDLblsOverMax val="0"/>
  </c:chart>
  <c:spPr>
    <a:noFill/>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noFill/>
              <a:ln w="38100">
                <a:solidFill>
                  <a:srgbClr val="C00000"/>
                </a:solidFill>
              </a:ln>
            </c:spPr>
          </c:dPt>
          <c:dPt>
            <c:idx val="1"/>
            <c:invertIfNegative val="0"/>
            <c:bubble3D val="0"/>
            <c:spPr>
              <a:solidFill>
                <a:srgbClr val="C00000"/>
              </a:solidFill>
              <a:ln w="38100">
                <a:noFill/>
              </a:ln>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1"/>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dLbl>
              <c:idx val="8"/>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c:spPr>
            <c:txPr>
              <a:bodyPr/>
              <a:lstStyle/>
              <a:p>
                <a:pPr>
                  <a:defRPr sz="1400" b="1">
                    <a:solidFill>
                      <a:schemeClr val="bg1">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Hoja1!$B$1:$D$1</c:f>
              <c:strCache>
                <c:ptCount val="3"/>
                <c:pt idx="0">
                  <c:v>Appetite</c:v>
                </c:pt>
                <c:pt idx="1">
                  <c:v>12/31/2015</c:v>
                </c:pt>
                <c:pt idx="2">
                  <c:v>2016</c:v>
                </c:pt>
              </c:strCache>
            </c:strRef>
          </c:cat>
          <c:val>
            <c:numRef>
              <c:f>Hoja1!$B$2:$D$2</c:f>
              <c:numCache>
                <c:formatCode>General</c:formatCode>
                <c:ptCount val="3"/>
                <c:pt idx="0">
                  <c:v>9.75</c:v>
                </c:pt>
                <c:pt idx="1">
                  <c:v>11.7</c:v>
                </c:pt>
                <c:pt idx="2">
                  <c:v>12</c:v>
                </c:pt>
              </c:numCache>
            </c:numRef>
          </c:val>
        </c:ser>
        <c:dLbls>
          <c:showLegendKey val="0"/>
          <c:showVal val="0"/>
          <c:showCatName val="0"/>
          <c:showSerName val="0"/>
          <c:showPercent val="0"/>
          <c:showBubbleSize val="0"/>
        </c:dLbls>
        <c:gapWidth val="72"/>
        <c:axId val="129943808"/>
        <c:axId val="129953792"/>
      </c:barChart>
      <c:lineChart>
        <c:grouping val="standard"/>
        <c:varyColors val="0"/>
        <c:ser>
          <c:idx val="1"/>
          <c:order val="1"/>
          <c:tx>
            <c:strRef>
              <c:f>Hoja1!$A$3</c:f>
              <c:strCache>
                <c:ptCount val="1"/>
              </c:strCache>
            </c:strRef>
          </c:tx>
          <c:spPr>
            <a:ln>
              <a:solidFill>
                <a:srgbClr val="C00000"/>
              </a:solidFill>
              <a:prstDash val="sysDash"/>
            </a:ln>
          </c:spPr>
          <c:marker>
            <c:symbol val="none"/>
          </c:marker>
          <c:cat>
            <c:strRef>
              <c:f>Hoja1!$B$1:$D$1</c:f>
              <c:strCache>
                <c:ptCount val="3"/>
                <c:pt idx="0">
                  <c:v>Appetite</c:v>
                </c:pt>
                <c:pt idx="1">
                  <c:v>12/31/2015</c:v>
                </c:pt>
                <c:pt idx="2">
                  <c:v>2016</c:v>
                </c:pt>
              </c:strCache>
            </c:strRef>
          </c:cat>
          <c:val>
            <c:numRef>
              <c:f>Hoja1!$B$3:$D$3</c:f>
              <c:numCache>
                <c:formatCode>General</c:formatCode>
                <c:ptCount val="3"/>
                <c:pt idx="0">
                  <c:v>9.75</c:v>
                </c:pt>
                <c:pt idx="1">
                  <c:v>9.75</c:v>
                </c:pt>
                <c:pt idx="2">
                  <c:v>9.75</c:v>
                </c:pt>
              </c:numCache>
            </c:numRef>
          </c:val>
          <c:smooth val="0"/>
        </c:ser>
        <c:ser>
          <c:idx val="2"/>
          <c:order val="2"/>
          <c:tx>
            <c:strRef>
              <c:f>Hoja1!$A$4</c:f>
              <c:strCache>
                <c:ptCount val="1"/>
              </c:strCache>
            </c:strRef>
          </c:tx>
          <c:marker>
            <c:symbol val="none"/>
          </c:marker>
          <c:cat>
            <c:strRef>
              <c:f>Hoja1!$B$1:$D$1</c:f>
              <c:strCache>
                <c:ptCount val="3"/>
                <c:pt idx="0">
                  <c:v>Appetite</c:v>
                </c:pt>
                <c:pt idx="1">
                  <c:v>12/31/2015</c:v>
                </c:pt>
                <c:pt idx="2">
                  <c:v>2016</c:v>
                </c:pt>
              </c:strCache>
            </c:strRef>
          </c:cat>
          <c:val>
            <c:numRef>
              <c:f>Hoja1!$B$4:$D$4</c:f>
              <c:numCache>
                <c:formatCode>General</c:formatCode>
                <c:ptCount val="3"/>
              </c:numCache>
            </c:numRef>
          </c:val>
          <c:smooth val="0"/>
        </c:ser>
        <c:dLbls>
          <c:showLegendKey val="0"/>
          <c:showVal val="0"/>
          <c:showCatName val="0"/>
          <c:showSerName val="0"/>
          <c:showPercent val="0"/>
          <c:showBubbleSize val="0"/>
        </c:dLbls>
        <c:marker val="1"/>
        <c:smooth val="0"/>
        <c:axId val="129943808"/>
        <c:axId val="129953792"/>
      </c:lineChart>
      <c:catAx>
        <c:axId val="129943808"/>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nchor="t"/>
          <a:lstStyle/>
          <a:p>
            <a:pPr>
              <a:defRPr sz="1400" b="1">
                <a:solidFill>
                  <a:schemeClr val="tx1">
                    <a:lumMod val="75000"/>
                    <a:lumOff val="25000"/>
                  </a:schemeClr>
                </a:solidFill>
              </a:defRPr>
            </a:pPr>
            <a:endParaRPr lang="en-US"/>
          </a:p>
        </c:txPr>
        <c:crossAx val="129953792"/>
        <c:crosses val="autoZero"/>
        <c:auto val="1"/>
        <c:lblAlgn val="ctr"/>
        <c:lblOffset val="100"/>
        <c:noMultiLvlLbl val="0"/>
      </c:catAx>
      <c:valAx>
        <c:axId val="129953792"/>
        <c:scaling>
          <c:orientation val="minMax"/>
          <c:min val="0"/>
        </c:scaling>
        <c:delete val="1"/>
        <c:axPos val="l"/>
        <c:numFmt formatCode="General" sourceLinked="1"/>
        <c:majorTickMark val="out"/>
        <c:minorTickMark val="none"/>
        <c:tickLblPos val="none"/>
        <c:crossAx val="129943808"/>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noFill/>
              <a:ln w="38100">
                <a:solidFill>
                  <a:srgbClr val="C00000"/>
                </a:solidFill>
              </a:ln>
            </c:spPr>
          </c:dPt>
          <c:dPt>
            <c:idx val="2"/>
            <c:invertIfNegative val="0"/>
            <c:bubble3D val="0"/>
            <c:spPr>
              <a:solidFill>
                <a:srgbClr val="C00000"/>
              </a:solidFill>
              <a:ln w="38100">
                <a:noFill/>
              </a:ln>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2"/>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dLbl>
              <c:idx val="8"/>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c:spPr>
            <c:txPr>
              <a:bodyPr/>
              <a:lstStyle/>
              <a:p>
                <a:pPr>
                  <a:defRPr sz="1400" b="1">
                    <a:solidFill>
                      <a:schemeClr val="bg1">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Hoja1!$B$1:$D$1</c:f>
              <c:strCache>
                <c:ptCount val="3"/>
                <c:pt idx="0">
                  <c:v>Appetite</c:v>
                </c:pt>
                <c:pt idx="1">
                  <c:v>2015</c:v>
                </c:pt>
                <c:pt idx="2">
                  <c:v>2016</c:v>
                </c:pt>
              </c:strCache>
            </c:strRef>
          </c:cat>
          <c:val>
            <c:numRef>
              <c:f>Hoja1!$B$2:$D$2</c:f>
              <c:numCache>
                <c:formatCode>General</c:formatCode>
                <c:ptCount val="3"/>
                <c:pt idx="0">
                  <c:v>5</c:v>
                </c:pt>
                <c:pt idx="1">
                  <c:v>10.653335437595777</c:v>
                </c:pt>
                <c:pt idx="2">
                  <c:v>9.2494035648334432</c:v>
                </c:pt>
              </c:numCache>
            </c:numRef>
          </c:val>
        </c:ser>
        <c:dLbls>
          <c:showLegendKey val="0"/>
          <c:showVal val="0"/>
          <c:showCatName val="0"/>
          <c:showSerName val="0"/>
          <c:showPercent val="0"/>
          <c:showBubbleSize val="0"/>
        </c:dLbls>
        <c:gapWidth val="72"/>
        <c:axId val="130863488"/>
        <c:axId val="130865024"/>
      </c:barChart>
      <c:lineChart>
        <c:grouping val="standard"/>
        <c:varyColors val="0"/>
        <c:ser>
          <c:idx val="1"/>
          <c:order val="1"/>
          <c:tx>
            <c:strRef>
              <c:f>Hoja1!$A$3</c:f>
              <c:strCache>
                <c:ptCount val="1"/>
              </c:strCache>
            </c:strRef>
          </c:tx>
          <c:spPr>
            <a:ln>
              <a:solidFill>
                <a:srgbClr val="C00000"/>
              </a:solidFill>
              <a:prstDash val="sysDash"/>
            </a:ln>
          </c:spPr>
          <c:marker>
            <c:symbol val="none"/>
          </c:marker>
          <c:cat>
            <c:strRef>
              <c:f>Hoja1!$B$1:$D$1</c:f>
              <c:strCache>
                <c:ptCount val="3"/>
                <c:pt idx="0">
                  <c:v>Appetite</c:v>
                </c:pt>
                <c:pt idx="1">
                  <c:v>2015</c:v>
                </c:pt>
                <c:pt idx="2">
                  <c:v>2016</c:v>
                </c:pt>
              </c:strCache>
            </c:strRef>
          </c:cat>
          <c:val>
            <c:numRef>
              <c:f>Hoja1!$B$3:$D$3</c:f>
              <c:numCache>
                <c:formatCode>General</c:formatCode>
                <c:ptCount val="3"/>
                <c:pt idx="0">
                  <c:v>5</c:v>
                </c:pt>
                <c:pt idx="1">
                  <c:v>5</c:v>
                </c:pt>
                <c:pt idx="2">
                  <c:v>5</c:v>
                </c:pt>
              </c:numCache>
            </c:numRef>
          </c:val>
          <c:smooth val="0"/>
        </c:ser>
        <c:ser>
          <c:idx val="2"/>
          <c:order val="2"/>
          <c:tx>
            <c:strRef>
              <c:f>Hoja1!$A$4</c:f>
              <c:strCache>
                <c:ptCount val="1"/>
              </c:strCache>
            </c:strRef>
          </c:tx>
          <c:marker>
            <c:symbol val="none"/>
          </c:marker>
          <c:cat>
            <c:strRef>
              <c:f>Hoja1!$B$1:$D$1</c:f>
              <c:strCache>
                <c:ptCount val="3"/>
                <c:pt idx="0">
                  <c:v>Appetite</c:v>
                </c:pt>
                <c:pt idx="1">
                  <c:v>2015</c:v>
                </c:pt>
                <c:pt idx="2">
                  <c:v>2016</c:v>
                </c:pt>
              </c:strCache>
            </c:strRef>
          </c:cat>
          <c:val>
            <c:numRef>
              <c:f>Hoja1!$B$4:$D$4</c:f>
              <c:numCache>
                <c:formatCode>General</c:formatCode>
                <c:ptCount val="3"/>
              </c:numCache>
            </c:numRef>
          </c:val>
          <c:smooth val="0"/>
        </c:ser>
        <c:dLbls>
          <c:showLegendKey val="0"/>
          <c:showVal val="0"/>
          <c:showCatName val="0"/>
          <c:showSerName val="0"/>
          <c:showPercent val="0"/>
          <c:showBubbleSize val="0"/>
        </c:dLbls>
        <c:marker val="1"/>
        <c:smooth val="0"/>
        <c:axId val="130863488"/>
        <c:axId val="130865024"/>
      </c:lineChart>
      <c:catAx>
        <c:axId val="130863488"/>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400" b="1">
                <a:solidFill>
                  <a:schemeClr val="tx1">
                    <a:lumMod val="75000"/>
                    <a:lumOff val="25000"/>
                  </a:schemeClr>
                </a:solidFill>
              </a:defRPr>
            </a:pPr>
            <a:endParaRPr lang="en-US"/>
          </a:p>
        </c:txPr>
        <c:crossAx val="130865024"/>
        <c:crosses val="autoZero"/>
        <c:auto val="1"/>
        <c:lblAlgn val="ctr"/>
        <c:lblOffset val="100"/>
        <c:noMultiLvlLbl val="0"/>
      </c:catAx>
      <c:valAx>
        <c:axId val="130865024"/>
        <c:scaling>
          <c:orientation val="minMax"/>
          <c:min val="0"/>
        </c:scaling>
        <c:delete val="1"/>
        <c:axPos val="l"/>
        <c:numFmt formatCode="General" sourceLinked="1"/>
        <c:majorTickMark val="out"/>
        <c:minorTickMark val="none"/>
        <c:tickLblPos val="none"/>
        <c:crossAx val="130863488"/>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955400426605E-4"/>
          <c:y val="0.15345410762338343"/>
          <c:w val="0.98911307036942053"/>
          <c:h val="0.66039400584795327"/>
        </c:manualLayout>
      </c:layout>
      <c:barChart>
        <c:barDir val="col"/>
        <c:grouping val="clustered"/>
        <c:varyColors val="0"/>
        <c:ser>
          <c:idx val="0"/>
          <c:order val="0"/>
          <c:tx>
            <c:strRef>
              <c:f>Hoja1!$B$2</c:f>
              <c:strCache>
                <c:ptCount val="1"/>
              </c:strCache>
            </c:strRef>
          </c:tx>
          <c:spPr>
            <a:solidFill>
              <a:sysClr val="window" lastClr="FFFFFF">
                <a:lumMod val="85000"/>
              </a:sysClr>
            </a:solidFill>
            <a:ln w="38100">
              <a:noFill/>
            </a:ln>
          </c:spPr>
          <c:invertIfNegative val="0"/>
          <c:dPt>
            <c:idx val="5"/>
            <c:invertIfNegative val="0"/>
            <c:bubble3D val="0"/>
          </c:dPt>
          <c:dPt>
            <c:idx val="6"/>
            <c:invertIfNegative val="0"/>
            <c:bubble3D val="0"/>
            <c:spPr>
              <a:solidFill>
                <a:srgbClr val="FF0000"/>
              </a:solidFill>
              <a:ln w="38100">
                <a:noFill/>
              </a:ln>
            </c:spPr>
          </c:dPt>
          <c:dPt>
            <c:idx val="7"/>
            <c:invertIfNegative val="0"/>
            <c:bubble3D val="0"/>
          </c:dPt>
          <c:dPt>
            <c:idx val="11"/>
            <c:invertIfNegative val="0"/>
            <c:bubble3D val="0"/>
          </c:dPt>
          <c:dLbls>
            <c:txPr>
              <a:bodyPr/>
              <a:lstStyle/>
              <a:p>
                <a:pPr>
                  <a:defRPr sz="1000">
                    <a:solidFill>
                      <a:schemeClr val="tx1"/>
                    </a:solidFill>
                  </a:defRPr>
                </a:pPr>
                <a:endParaRPr lang="en-US"/>
              </a:p>
            </c:txPr>
            <c:dLblPos val="outEnd"/>
            <c:showLegendKey val="0"/>
            <c:showVal val="1"/>
            <c:showCatName val="0"/>
            <c:showSerName val="0"/>
            <c:showPercent val="0"/>
            <c:showBubbleSize val="0"/>
            <c:showLeaderLines val="0"/>
          </c:dLbls>
          <c:cat>
            <c:strRef>
              <c:f>Hoja1!$C$1:$I$1</c:f>
              <c:strCache>
                <c:ptCount val="7"/>
                <c:pt idx="0">
                  <c:v>June</c:v>
                </c:pt>
                <c:pt idx="1">
                  <c:v>July</c:v>
                </c:pt>
                <c:pt idx="2">
                  <c:v>Aug</c:v>
                </c:pt>
                <c:pt idx="3">
                  <c:v>Sep</c:v>
                </c:pt>
                <c:pt idx="4">
                  <c:v>Oct</c:v>
                </c:pt>
                <c:pt idx="5">
                  <c:v>Nov</c:v>
                </c:pt>
                <c:pt idx="6">
                  <c:v>Dec</c:v>
                </c:pt>
              </c:strCache>
            </c:strRef>
          </c:cat>
          <c:val>
            <c:numRef>
              <c:f>Hoja1!$C$2:$I$2</c:f>
              <c:numCache>
                <c:formatCode>0%</c:formatCode>
                <c:ptCount val="7"/>
                <c:pt idx="0">
                  <c:v>1.05</c:v>
                </c:pt>
                <c:pt idx="1">
                  <c:v>1.0900000000000001</c:v>
                </c:pt>
                <c:pt idx="2">
                  <c:v>1.1100000000000001</c:v>
                </c:pt>
                <c:pt idx="3">
                  <c:v>1.1100000000000001</c:v>
                </c:pt>
                <c:pt idx="4">
                  <c:v>1.1000000000000001</c:v>
                </c:pt>
                <c:pt idx="5">
                  <c:v>1.0900000000000001</c:v>
                </c:pt>
                <c:pt idx="6">
                  <c:v>1.1000000000000001</c:v>
                </c:pt>
              </c:numCache>
            </c:numRef>
          </c:val>
        </c:ser>
        <c:dLbls>
          <c:dLblPos val="outEnd"/>
          <c:showLegendKey val="0"/>
          <c:showVal val="1"/>
          <c:showCatName val="0"/>
          <c:showSerName val="0"/>
          <c:showPercent val="0"/>
          <c:showBubbleSize val="0"/>
        </c:dLbls>
        <c:gapWidth val="161"/>
        <c:overlap val="28"/>
        <c:axId val="141347840"/>
        <c:axId val="141674752"/>
      </c:barChart>
      <c:catAx>
        <c:axId val="141347840"/>
        <c:scaling>
          <c:orientation val="minMax"/>
        </c:scaling>
        <c:delete val="0"/>
        <c:axPos val="b"/>
        <c:numFmt formatCode="General" sourceLinked="0"/>
        <c:majorTickMark val="out"/>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41674752"/>
        <c:crosses val="autoZero"/>
        <c:auto val="1"/>
        <c:lblAlgn val="ctr"/>
        <c:lblOffset val="100"/>
        <c:noMultiLvlLbl val="0"/>
      </c:catAx>
      <c:valAx>
        <c:axId val="141674752"/>
        <c:scaling>
          <c:orientation val="minMax"/>
          <c:min val="0.8"/>
        </c:scaling>
        <c:delete val="1"/>
        <c:axPos val="l"/>
        <c:numFmt formatCode="0%" sourceLinked="1"/>
        <c:majorTickMark val="out"/>
        <c:minorTickMark val="none"/>
        <c:tickLblPos val="none"/>
        <c:crossAx val="141347840"/>
        <c:crosses val="autoZero"/>
        <c:crossBetween val="between"/>
      </c:valAx>
      <c:spPr>
        <a:noFill/>
        <a:ln w="25400">
          <a:noFill/>
        </a:ln>
      </c:spPr>
    </c:plotArea>
    <c:plotVisOnly val="1"/>
    <c:dispBlanksAs val="gap"/>
    <c:showDLblsOverMax val="0"/>
  </c:chart>
  <c:spPr>
    <a:solidFill>
      <a:sysClr val="window" lastClr="FFFFFF"/>
    </a:solidFill>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ysClr val="windowText" lastClr="000000">
                  <a:lumMod val="50000"/>
                  <a:lumOff val="50000"/>
                </a:sysClr>
              </a:solidFill>
              <a:ln w="38100">
                <a:noFill/>
              </a:ln>
            </c:spPr>
          </c:dPt>
          <c:dPt>
            <c:idx val="8"/>
            <c:invertIfNegative val="0"/>
            <c:bubble3D val="0"/>
            <c:spPr>
              <a:solidFill>
                <a:srgbClr val="C00000"/>
              </a:solidFill>
              <a:ln w="38100">
                <a:noFill/>
              </a:ln>
            </c:spPr>
          </c:dPt>
          <c:dPt>
            <c:idx val="11"/>
            <c:invertIfNegative val="0"/>
            <c:bubble3D val="0"/>
          </c:dPt>
          <c:dLbls>
            <c:dLbl>
              <c:idx val="7"/>
              <c:spPr>
                <a:ln>
                  <a:noFill/>
                </a:ln>
              </c:spPr>
              <c:txPr>
                <a:bodyPr/>
                <a:lstStyle/>
                <a:p>
                  <a:pPr>
                    <a:defRPr sz="1200" b="1">
                      <a:solidFill>
                        <a:schemeClr val="tx1">
                          <a:lumMod val="65000"/>
                          <a:lumOff val="35000"/>
                        </a:schemeClr>
                      </a:solidFill>
                    </a:defRPr>
                  </a:pPr>
                  <a:endParaRPr lang="en-US"/>
                </a:p>
              </c:txPr>
              <c:showLegendKey val="0"/>
              <c:showVal val="1"/>
              <c:showCatName val="0"/>
              <c:showSerName val="0"/>
              <c:showPercent val="0"/>
              <c:showBubbleSize val="0"/>
            </c:dLbl>
            <c:dLbl>
              <c:idx val="8"/>
              <c:spPr>
                <a:noFill/>
                <a:ln>
                  <a:noFill/>
                </a:ln>
                <a:effectLst/>
              </c:spPr>
              <c:txPr>
                <a:bodyPr/>
                <a:lstStyle/>
                <a:p>
                  <a:pPr>
                    <a:defRPr sz="1200" b="1">
                      <a:solidFill>
                        <a:srgbClr val="C00000"/>
                      </a:solidFill>
                    </a:defRPr>
                  </a:pPr>
                  <a:endParaRPr lang="en-US"/>
                </a:p>
              </c:txPr>
              <c:showLegendKey val="0"/>
              <c:showVal val="1"/>
              <c:showCatName val="0"/>
              <c:showSerName val="0"/>
              <c:showPercent val="0"/>
              <c:showBubbleSize val="0"/>
            </c:dLbl>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Hoja1!$B$1:$J$1</c:f>
              <c:strCache>
                <c:ptCount val="9"/>
                <c:pt idx="0">
                  <c:v>4Q13</c:v>
                </c:pt>
                <c:pt idx="1">
                  <c:v>1Q14</c:v>
                </c:pt>
                <c:pt idx="2">
                  <c:v>2Q14</c:v>
                </c:pt>
                <c:pt idx="3">
                  <c:v>3Q14</c:v>
                </c:pt>
                <c:pt idx="4">
                  <c:v>4Q14</c:v>
                </c:pt>
                <c:pt idx="5">
                  <c:v>1Q15</c:v>
                </c:pt>
                <c:pt idx="6">
                  <c:v>2Q15</c:v>
                </c:pt>
                <c:pt idx="7">
                  <c:v>3Q15</c:v>
                </c:pt>
                <c:pt idx="8">
                  <c:v>4Q15</c:v>
                </c:pt>
              </c:strCache>
            </c:strRef>
          </c:cat>
          <c:val>
            <c:numRef>
              <c:f>Hoja1!$B$2:$J$2</c:f>
              <c:numCache>
                <c:formatCode>0%</c:formatCode>
                <c:ptCount val="9"/>
                <c:pt idx="0">
                  <c:v>1.21</c:v>
                </c:pt>
                <c:pt idx="1">
                  <c:v>0.93</c:v>
                </c:pt>
                <c:pt idx="2">
                  <c:v>1</c:v>
                </c:pt>
                <c:pt idx="3">
                  <c:v>1.23</c:v>
                </c:pt>
                <c:pt idx="4">
                  <c:v>1.36</c:v>
                </c:pt>
                <c:pt idx="5">
                  <c:v>1.75</c:v>
                </c:pt>
                <c:pt idx="6">
                  <c:v>1.97</c:v>
                </c:pt>
                <c:pt idx="7">
                  <c:v>2.35</c:v>
                </c:pt>
                <c:pt idx="8">
                  <c:v>2.5299999999999998</c:v>
                </c:pt>
              </c:numCache>
            </c:numRef>
          </c:val>
        </c:ser>
        <c:dLbls>
          <c:showLegendKey val="0"/>
          <c:showVal val="0"/>
          <c:showCatName val="0"/>
          <c:showSerName val="0"/>
          <c:showPercent val="0"/>
          <c:showBubbleSize val="0"/>
        </c:dLbls>
        <c:gapWidth val="89"/>
        <c:axId val="141723904"/>
        <c:axId val="141746560"/>
      </c:barChart>
      <c:catAx>
        <c:axId val="141723904"/>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41746560"/>
        <c:crosses val="autoZero"/>
        <c:auto val="1"/>
        <c:lblAlgn val="ctr"/>
        <c:lblOffset val="100"/>
        <c:noMultiLvlLbl val="0"/>
      </c:catAx>
      <c:valAx>
        <c:axId val="141746560"/>
        <c:scaling>
          <c:orientation val="minMax"/>
          <c:min val="0"/>
        </c:scaling>
        <c:delete val="1"/>
        <c:axPos val="l"/>
        <c:numFmt formatCode="0%" sourceLinked="1"/>
        <c:majorTickMark val="out"/>
        <c:minorTickMark val="none"/>
        <c:tickLblPos val="none"/>
        <c:crossAx val="141723904"/>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dirty="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1T14</c:v>
                </c:pt>
                <c:pt idx="1">
                  <c:v>2T14</c:v>
                </c:pt>
                <c:pt idx="2">
                  <c:v>3T14</c:v>
                </c:pt>
                <c:pt idx="3">
                  <c:v>4T14</c:v>
                </c:pt>
                <c:pt idx="4">
                  <c:v>1T15</c:v>
                </c:pt>
                <c:pt idx="5">
                  <c:v>2T15</c:v>
                </c:pt>
                <c:pt idx="6">
                  <c:v>3T15</c:v>
                </c:pt>
                <c:pt idx="7">
                  <c:v>4T15</c:v>
                </c:pt>
              </c:strCache>
            </c:strRef>
          </c:cat>
          <c:val>
            <c:numRef>
              <c:f>Hoja1!$B$2:$I$2</c:f>
              <c:numCache>
                <c:formatCode>General</c:formatCode>
                <c:ptCount val="8"/>
                <c:pt idx="0">
                  <c:v>90</c:v>
                </c:pt>
                <c:pt idx="1">
                  <c:v>90</c:v>
                </c:pt>
                <c:pt idx="2">
                  <c:v>90</c:v>
                </c:pt>
                <c:pt idx="3">
                  <c:v>90</c:v>
                </c:pt>
                <c:pt idx="4" formatCode="_-* #,##0\ _€_-;\-* #,##0\ _€_-;_-* &quot;-&quot;??\ _€_-;_-@_-">
                  <c:v>90</c:v>
                </c:pt>
                <c:pt idx="5" formatCode="_-* #,##0\ _€_-;\-* #,##0\ _€_-;_-* &quot;-&quot;??\ _€_-;_-@_-">
                  <c:v>90</c:v>
                </c:pt>
                <c:pt idx="6" formatCode="_-* #,##0\ _€_-;\-* #,##0\ _€_-;_-* &quot;-&quot;??\ _€_-;_-@_-">
                  <c:v>90</c:v>
                </c:pt>
                <c:pt idx="7" formatCode="_-* #,##0\ _€_-;\-* #,##0\ _€_-;_-* &quot;-&quot;??\ _€_-;_-@_-">
                  <c:v>90</c:v>
                </c:pt>
              </c:numCache>
            </c:numRef>
          </c:val>
        </c:ser>
        <c:dLbls>
          <c:showLegendKey val="0"/>
          <c:showVal val="0"/>
          <c:showCatName val="0"/>
          <c:showSerName val="0"/>
          <c:showPercent val="0"/>
          <c:showBubbleSize val="0"/>
        </c:dLbls>
        <c:gapWidth val="89"/>
        <c:axId val="141767424"/>
        <c:axId val="141768960"/>
      </c:barChart>
      <c:catAx>
        <c:axId val="141767424"/>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41768960"/>
        <c:crosses val="autoZero"/>
        <c:auto val="1"/>
        <c:lblAlgn val="ctr"/>
        <c:lblOffset val="100"/>
        <c:noMultiLvlLbl val="0"/>
      </c:catAx>
      <c:valAx>
        <c:axId val="141768960"/>
        <c:scaling>
          <c:orientation val="minMax"/>
          <c:min val="0"/>
        </c:scaling>
        <c:delete val="1"/>
        <c:axPos val="l"/>
        <c:numFmt formatCode="General" sourceLinked="1"/>
        <c:majorTickMark val="out"/>
        <c:minorTickMark val="none"/>
        <c:tickLblPos val="none"/>
        <c:crossAx val="141767424"/>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dirty="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dirty="0" smtClean="0"/>
                      <a:t>&gt;</a:t>
                    </a:r>
                    <a:r>
                      <a:rPr lang="en-US" sz="1200" baseline="0" dirty="0" smtClean="0"/>
                      <a: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1T14</c:v>
                </c:pt>
                <c:pt idx="1">
                  <c:v>2T14</c:v>
                </c:pt>
                <c:pt idx="2">
                  <c:v>3T14</c:v>
                </c:pt>
                <c:pt idx="3">
                  <c:v>4T14</c:v>
                </c:pt>
                <c:pt idx="4">
                  <c:v>1T15</c:v>
                </c:pt>
                <c:pt idx="5">
                  <c:v>2T15</c:v>
                </c:pt>
                <c:pt idx="6">
                  <c:v>3T15</c:v>
                </c:pt>
                <c:pt idx="7">
                  <c:v>4T15</c:v>
                </c:pt>
              </c:strCache>
            </c:strRef>
          </c:cat>
          <c:val>
            <c:numRef>
              <c:f>Hoja1!$B$2:$I$2</c:f>
              <c:numCache>
                <c:formatCode>General</c:formatCode>
                <c:ptCount val="8"/>
                <c:pt idx="0">
                  <c:v>90</c:v>
                </c:pt>
                <c:pt idx="1">
                  <c:v>90</c:v>
                </c:pt>
                <c:pt idx="2">
                  <c:v>90</c:v>
                </c:pt>
                <c:pt idx="3">
                  <c:v>90</c:v>
                </c:pt>
                <c:pt idx="4" formatCode="_-* #,##0\ _€_-;\-* #,##0\ _€_-;_-* &quot;-&quot;??\ _€_-;_-@_-">
                  <c:v>90</c:v>
                </c:pt>
                <c:pt idx="5" formatCode="_-* #,##0\ _€_-;\-* #,##0\ _€_-;_-* &quot;-&quot;??\ _€_-;_-@_-">
                  <c:v>90</c:v>
                </c:pt>
                <c:pt idx="6" formatCode="_-* #,##0\ _€_-;\-* #,##0\ _€_-;_-* &quot;-&quot;??\ _€_-;_-@_-">
                  <c:v>90</c:v>
                </c:pt>
                <c:pt idx="7" formatCode="_-* #,##0\ _€_-;\-* #,##0\ _€_-;_-* &quot;-&quot;??\ _€_-;_-@_-">
                  <c:v>90</c:v>
                </c:pt>
              </c:numCache>
            </c:numRef>
          </c:val>
        </c:ser>
        <c:dLbls>
          <c:showLegendKey val="0"/>
          <c:showVal val="0"/>
          <c:showCatName val="0"/>
          <c:showSerName val="0"/>
          <c:showPercent val="0"/>
          <c:showBubbleSize val="0"/>
        </c:dLbls>
        <c:gapWidth val="89"/>
        <c:axId val="142744192"/>
        <c:axId val="142750080"/>
      </c:barChart>
      <c:catAx>
        <c:axId val="142744192"/>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42750080"/>
        <c:crosses val="autoZero"/>
        <c:auto val="1"/>
        <c:lblAlgn val="ctr"/>
        <c:lblOffset val="100"/>
        <c:noMultiLvlLbl val="0"/>
      </c:catAx>
      <c:valAx>
        <c:axId val="142750080"/>
        <c:scaling>
          <c:orientation val="minMax"/>
          <c:min val="0"/>
        </c:scaling>
        <c:delete val="1"/>
        <c:axPos val="l"/>
        <c:numFmt formatCode="General" sourceLinked="1"/>
        <c:majorTickMark val="out"/>
        <c:minorTickMark val="none"/>
        <c:tickLblPos val="none"/>
        <c:crossAx val="142744192"/>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dirty="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dirty="0" smtClean="0"/>
                      <a:t>&gt;</a:t>
                    </a:r>
                    <a:r>
                      <a:rPr lang="en-US" sz="1200" baseline="0" dirty="0" smtClean="0"/>
                      <a: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1T14</c:v>
                </c:pt>
                <c:pt idx="1">
                  <c:v>2T14</c:v>
                </c:pt>
                <c:pt idx="2">
                  <c:v>3T14</c:v>
                </c:pt>
                <c:pt idx="3">
                  <c:v>4T14</c:v>
                </c:pt>
                <c:pt idx="4">
                  <c:v>1T15</c:v>
                </c:pt>
                <c:pt idx="5">
                  <c:v>2T15</c:v>
                </c:pt>
                <c:pt idx="6">
                  <c:v>3T15</c:v>
                </c:pt>
                <c:pt idx="7">
                  <c:v>4T15</c:v>
                </c:pt>
              </c:strCache>
            </c:strRef>
          </c:cat>
          <c:val>
            <c:numRef>
              <c:f>Hoja1!$B$2:$I$2</c:f>
              <c:numCache>
                <c:formatCode>General</c:formatCode>
                <c:ptCount val="8"/>
                <c:pt idx="0">
                  <c:v>90</c:v>
                </c:pt>
                <c:pt idx="1">
                  <c:v>90</c:v>
                </c:pt>
                <c:pt idx="2">
                  <c:v>90</c:v>
                </c:pt>
                <c:pt idx="3">
                  <c:v>90</c:v>
                </c:pt>
                <c:pt idx="4" formatCode="_-* #,##0\ _€_-;\-* #,##0\ _€_-;_-* &quot;-&quot;??\ _€_-;_-@_-">
                  <c:v>90</c:v>
                </c:pt>
                <c:pt idx="5" formatCode="_-* #,##0\ _€_-;\-* #,##0\ _€_-;_-* &quot;-&quot;??\ _€_-;_-@_-">
                  <c:v>90</c:v>
                </c:pt>
                <c:pt idx="6" formatCode="_-* #,##0\ _€_-;\-* #,##0\ _€_-;_-* &quot;-&quot;??\ _€_-;_-@_-">
                  <c:v>90</c:v>
                </c:pt>
                <c:pt idx="7" formatCode="_-* #,##0\ _€_-;\-* #,##0\ _€_-;_-* &quot;-&quot;??\ _€_-;_-@_-">
                  <c:v>90</c:v>
                </c:pt>
              </c:numCache>
            </c:numRef>
          </c:val>
        </c:ser>
        <c:dLbls>
          <c:showLegendKey val="0"/>
          <c:showVal val="0"/>
          <c:showCatName val="0"/>
          <c:showSerName val="0"/>
          <c:showPercent val="0"/>
          <c:showBubbleSize val="0"/>
        </c:dLbls>
        <c:gapWidth val="89"/>
        <c:axId val="142414592"/>
        <c:axId val="142416128"/>
      </c:barChart>
      <c:catAx>
        <c:axId val="142414592"/>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42416128"/>
        <c:crosses val="autoZero"/>
        <c:auto val="1"/>
        <c:lblAlgn val="ctr"/>
        <c:lblOffset val="100"/>
        <c:noMultiLvlLbl val="0"/>
      </c:catAx>
      <c:valAx>
        <c:axId val="142416128"/>
        <c:scaling>
          <c:orientation val="minMax"/>
          <c:min val="0"/>
        </c:scaling>
        <c:delete val="1"/>
        <c:axPos val="l"/>
        <c:numFmt formatCode="General" sourceLinked="1"/>
        <c:majorTickMark val="out"/>
        <c:minorTickMark val="none"/>
        <c:tickLblPos val="none"/>
        <c:crossAx val="142414592"/>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77060808865860675"/>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3"/>
            <c:invertIfNegative val="0"/>
            <c:bubble3D val="0"/>
            <c:spPr>
              <a:solidFill>
                <a:srgbClr val="C00000"/>
              </a:solidFill>
              <a:ln w="38100">
                <a:noFill/>
              </a:ln>
            </c:spPr>
          </c:dPt>
          <c:dPt>
            <c:idx val="7"/>
            <c:invertIfNegative val="0"/>
            <c:bubble3D val="0"/>
            <c:spPr>
              <a:solidFill>
                <a:srgbClr val="C00000"/>
              </a:solidFill>
              <a:ln w="38100">
                <a:noFill/>
              </a:ln>
            </c:spPr>
          </c:dPt>
          <c:dPt>
            <c:idx val="11"/>
            <c:invertIfNegative val="0"/>
            <c:bubble3D val="0"/>
            <c:spPr>
              <a:solidFill>
                <a:srgbClr val="FF0000"/>
              </a:solidFill>
              <a:ln w="38100">
                <a:noFill/>
              </a:ln>
            </c:spPr>
          </c:dPt>
          <c:dLbls>
            <c:dLblPos val="inEnd"/>
            <c:showLegendKey val="0"/>
            <c:showVal val="1"/>
            <c:showCatName val="0"/>
            <c:showSerName val="0"/>
            <c:showPercent val="0"/>
            <c:showBubbleSize val="0"/>
            <c:showLeaderLines val="0"/>
          </c:dLbls>
          <c:cat>
            <c:strRef>
              <c:f>Hoja1!$B$1:$C$1</c:f>
              <c:strCache>
                <c:ptCount val="2"/>
                <c:pt idx="0">
                  <c:v>3Q15</c:v>
                </c:pt>
                <c:pt idx="1">
                  <c:v>4Q15</c:v>
                </c:pt>
              </c:strCache>
            </c:strRef>
          </c:cat>
          <c:val>
            <c:numRef>
              <c:f>Hoja1!$B$2:$C$2</c:f>
              <c:numCache>
                <c:formatCode>General</c:formatCode>
                <c:ptCount val="2"/>
                <c:pt idx="0">
                  <c:v>43.9</c:v>
                </c:pt>
                <c:pt idx="1">
                  <c:v>46.27</c:v>
                </c:pt>
              </c:numCache>
            </c:numRef>
          </c:val>
        </c:ser>
        <c:dLbls>
          <c:showLegendKey val="0"/>
          <c:showVal val="0"/>
          <c:showCatName val="0"/>
          <c:showSerName val="0"/>
          <c:showPercent val="0"/>
          <c:showBubbleSize val="0"/>
        </c:dLbls>
        <c:gapWidth val="89"/>
        <c:axId val="64355328"/>
        <c:axId val="64822656"/>
      </c:barChart>
      <c:lineChart>
        <c:grouping val="standard"/>
        <c:varyColors val="0"/>
        <c:ser>
          <c:idx val="1"/>
          <c:order val="1"/>
          <c:tx>
            <c:strRef>
              <c:f>Hoja1!$A$3</c:f>
              <c:strCache>
                <c:ptCount val="1"/>
              </c:strCache>
            </c:strRef>
          </c:tx>
          <c:spPr>
            <a:ln>
              <a:solidFill>
                <a:schemeClr val="tx1">
                  <a:lumMod val="95000"/>
                  <a:lumOff val="5000"/>
                </a:schemeClr>
              </a:solidFill>
              <a:prstDash val="sysDash"/>
            </a:ln>
          </c:spPr>
          <c:marker>
            <c:symbol val="none"/>
          </c:marker>
          <c:cat>
            <c:strRef>
              <c:f>Hoja1!$B$1:$C$1</c:f>
              <c:strCache>
                <c:ptCount val="2"/>
                <c:pt idx="0">
                  <c:v>3Q15</c:v>
                </c:pt>
                <c:pt idx="1">
                  <c:v>4Q15</c:v>
                </c:pt>
              </c:strCache>
            </c:strRef>
          </c:cat>
          <c:val>
            <c:numRef>
              <c:f>Hoja1!$B$3:$C$3</c:f>
              <c:numCache>
                <c:formatCode>_-* #,##0\ _€_-;\-* #,##0\ _€_-;_-* "-"??\ _€_-;_-@_-</c:formatCode>
                <c:ptCount val="2"/>
                <c:pt idx="0">
                  <c:v>56.8</c:v>
                </c:pt>
                <c:pt idx="1">
                  <c:v>56.8</c:v>
                </c:pt>
              </c:numCache>
            </c:numRef>
          </c:val>
          <c:smooth val="0"/>
        </c:ser>
        <c:dLbls>
          <c:showLegendKey val="0"/>
          <c:showVal val="0"/>
          <c:showCatName val="0"/>
          <c:showSerName val="0"/>
          <c:showPercent val="0"/>
          <c:showBubbleSize val="0"/>
        </c:dLbls>
        <c:marker val="1"/>
        <c:smooth val="0"/>
        <c:axId val="64355328"/>
        <c:axId val="64822656"/>
      </c:lineChart>
      <c:catAx>
        <c:axId val="64355328"/>
        <c:scaling>
          <c:orientation val="minMax"/>
        </c:scaling>
        <c:delete val="0"/>
        <c:axPos val="b"/>
        <c:numFmt formatCode="General" sourceLinked="0"/>
        <c:majorTickMark val="none"/>
        <c:minorTickMark val="none"/>
        <c:tickLblPos val="nextTo"/>
        <c:spPr>
          <a:ln w="9525">
            <a:solidFill>
              <a:schemeClr val="bg1">
                <a:lumMod val="85000"/>
              </a:schemeClr>
            </a:solidFill>
          </a:ln>
        </c:spPr>
        <c:crossAx val="64822656"/>
        <c:crosses val="autoZero"/>
        <c:auto val="1"/>
        <c:lblAlgn val="ctr"/>
        <c:lblOffset val="100"/>
        <c:noMultiLvlLbl val="0"/>
      </c:catAx>
      <c:valAx>
        <c:axId val="64822656"/>
        <c:scaling>
          <c:orientation val="minMax"/>
          <c:max val="70"/>
        </c:scaling>
        <c:delete val="1"/>
        <c:axPos val="l"/>
        <c:numFmt formatCode="General" sourceLinked="1"/>
        <c:majorTickMark val="out"/>
        <c:minorTickMark val="none"/>
        <c:tickLblPos val="none"/>
        <c:crossAx val="64355328"/>
        <c:crosses val="autoZero"/>
        <c:crossBetween val="between"/>
      </c:valAx>
      <c:spPr>
        <a:noFill/>
        <a:ln w="25400">
          <a:noFill/>
        </a:ln>
      </c:spPr>
    </c:plotArea>
    <c:plotVisOnly val="1"/>
    <c:dispBlanksAs val="gap"/>
    <c:showDLblsOverMax val="0"/>
  </c:chart>
  <c:txPr>
    <a:bodyPr/>
    <a:lstStyle/>
    <a:p>
      <a:pPr>
        <a:defRPr lang="en-US" sz="700" noProof="0">
          <a:solidFill>
            <a:schemeClr val="tx1">
              <a:lumMod val="65000"/>
              <a:lumOff val="35000"/>
            </a:schemeClr>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0"/>
          <c:w val="0.98911307036942053"/>
          <c:h val="0.83458386100811288"/>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a:effectLst/>
          </c:spPr>
          <c:invertIfNegative val="0"/>
          <c:dPt>
            <c:idx val="3"/>
            <c:invertIfNegative val="0"/>
            <c:bubble3D val="0"/>
            <c:spPr>
              <a:solidFill>
                <a:srgbClr val="C00000"/>
              </a:solidFill>
              <a:ln w="38100">
                <a:noFill/>
              </a:ln>
              <a:effectLst/>
            </c:spPr>
          </c:dPt>
          <c:dPt>
            <c:idx val="7"/>
            <c:invertIfNegative val="0"/>
            <c:bubble3D val="0"/>
            <c:spPr>
              <a:solidFill>
                <a:srgbClr val="C00000"/>
              </a:solidFill>
              <a:ln w="38100">
                <a:noFill/>
              </a:ln>
              <a:effectLst/>
            </c:spPr>
          </c:dPt>
          <c:dPt>
            <c:idx val="11"/>
            <c:invertIfNegative val="0"/>
            <c:bubble3D val="0"/>
            <c:spPr>
              <a:solidFill>
                <a:srgbClr val="FF0000"/>
              </a:solidFill>
              <a:ln w="38100">
                <a:noFill/>
              </a:ln>
              <a:effectLst/>
            </c:spPr>
          </c:dPt>
          <c:dLbls>
            <c:numFmt formatCode="#,##0.0" sourceLinked="0"/>
            <c:showLegendKey val="0"/>
            <c:showVal val="1"/>
            <c:showCatName val="0"/>
            <c:showSerName val="0"/>
            <c:showPercent val="0"/>
            <c:showBubbleSize val="0"/>
            <c:showLeaderLines val="0"/>
          </c:dLbls>
          <c:cat>
            <c:strRef>
              <c:f>Hoja1!$B$1:$C$1</c:f>
              <c:strCache>
                <c:ptCount val="2"/>
                <c:pt idx="0">
                  <c:v>3Q15</c:v>
                </c:pt>
                <c:pt idx="1">
                  <c:v>4Q15</c:v>
                </c:pt>
              </c:strCache>
            </c:strRef>
          </c:cat>
          <c:val>
            <c:numRef>
              <c:f>Hoja1!$B$2:$C$2</c:f>
              <c:numCache>
                <c:formatCode>General</c:formatCode>
                <c:ptCount val="2"/>
                <c:pt idx="0">
                  <c:v>3.5</c:v>
                </c:pt>
                <c:pt idx="1">
                  <c:v>3.5</c:v>
                </c:pt>
              </c:numCache>
            </c:numRef>
          </c:val>
        </c:ser>
        <c:dLbls>
          <c:showLegendKey val="0"/>
          <c:showVal val="0"/>
          <c:showCatName val="0"/>
          <c:showSerName val="0"/>
          <c:showPercent val="0"/>
          <c:showBubbleSize val="0"/>
        </c:dLbls>
        <c:gapWidth val="89"/>
        <c:axId val="85947136"/>
        <c:axId val="129155456"/>
      </c:barChart>
      <c:lineChart>
        <c:grouping val="standard"/>
        <c:varyColors val="0"/>
        <c:ser>
          <c:idx val="1"/>
          <c:order val="1"/>
          <c:tx>
            <c:strRef>
              <c:f>Hoja1!$A$3</c:f>
              <c:strCache>
                <c:ptCount val="1"/>
              </c:strCache>
            </c:strRef>
          </c:tx>
          <c:spPr>
            <a:ln>
              <a:solidFill>
                <a:schemeClr val="tx1">
                  <a:lumMod val="95000"/>
                  <a:lumOff val="5000"/>
                </a:schemeClr>
              </a:solidFill>
              <a:prstDash val="sysDash"/>
            </a:ln>
          </c:spPr>
          <c:marker>
            <c:symbol val="none"/>
          </c:marker>
          <c:cat>
            <c:strRef>
              <c:f>Hoja1!$B$1:$C$1</c:f>
              <c:strCache>
                <c:ptCount val="2"/>
                <c:pt idx="0">
                  <c:v>3Q15</c:v>
                </c:pt>
                <c:pt idx="1">
                  <c:v>4Q15</c:v>
                </c:pt>
              </c:strCache>
            </c:strRef>
          </c:cat>
          <c:val>
            <c:numRef>
              <c:f>Hoja1!$B$3:$C$3</c:f>
              <c:numCache>
                <c:formatCode>_-* #,##0\ _€_-;\-* #,##0\ _€_-;_-* "-"??\ _€_-;_-@_-</c:formatCode>
                <c:ptCount val="2"/>
                <c:pt idx="0">
                  <c:v>3.5</c:v>
                </c:pt>
                <c:pt idx="1">
                  <c:v>3.5</c:v>
                </c:pt>
              </c:numCache>
            </c:numRef>
          </c:val>
          <c:smooth val="0"/>
        </c:ser>
        <c:ser>
          <c:idx val="2"/>
          <c:order val="2"/>
          <c:tx>
            <c:strRef>
              <c:f>Hoja1!$A$4</c:f>
              <c:strCache>
                <c:ptCount val="1"/>
              </c:strCache>
            </c:strRef>
          </c:tx>
          <c:marker>
            <c:symbol val="none"/>
          </c:marker>
          <c:cat>
            <c:strRef>
              <c:f>Hoja1!$B$1:$C$1</c:f>
              <c:strCache>
                <c:ptCount val="2"/>
                <c:pt idx="0">
                  <c:v>3Q15</c:v>
                </c:pt>
                <c:pt idx="1">
                  <c:v>4Q15</c:v>
                </c:pt>
              </c:strCache>
            </c:strRef>
          </c:cat>
          <c:val>
            <c:numRef>
              <c:f>Hoja1!$B$4:$C$4</c:f>
              <c:numCache>
                <c:formatCode>General</c:formatCode>
                <c:ptCount val="2"/>
              </c:numCache>
            </c:numRef>
          </c:val>
          <c:smooth val="0"/>
        </c:ser>
        <c:dLbls>
          <c:showLegendKey val="0"/>
          <c:showVal val="0"/>
          <c:showCatName val="0"/>
          <c:showSerName val="0"/>
          <c:showPercent val="0"/>
          <c:showBubbleSize val="0"/>
        </c:dLbls>
        <c:marker val="1"/>
        <c:smooth val="0"/>
        <c:axId val="85947136"/>
        <c:axId val="129155456"/>
      </c:lineChart>
      <c:catAx>
        <c:axId val="85947136"/>
        <c:scaling>
          <c:orientation val="minMax"/>
        </c:scaling>
        <c:delete val="0"/>
        <c:axPos val="b"/>
        <c:numFmt formatCode="General" sourceLinked="0"/>
        <c:majorTickMark val="none"/>
        <c:minorTickMark val="none"/>
        <c:tickLblPos val="nextTo"/>
        <c:spPr>
          <a:ln w="9525">
            <a:solidFill>
              <a:schemeClr val="bg1">
                <a:lumMod val="85000"/>
              </a:schemeClr>
            </a:solidFill>
          </a:ln>
        </c:spPr>
        <c:crossAx val="129155456"/>
        <c:crosses val="autoZero"/>
        <c:auto val="1"/>
        <c:lblAlgn val="ctr"/>
        <c:lblOffset val="100"/>
        <c:noMultiLvlLbl val="0"/>
      </c:catAx>
      <c:valAx>
        <c:axId val="129155456"/>
        <c:scaling>
          <c:orientation val="minMax"/>
          <c:max val="7"/>
          <c:min val="0"/>
        </c:scaling>
        <c:delete val="1"/>
        <c:axPos val="l"/>
        <c:numFmt formatCode="General" sourceLinked="1"/>
        <c:majorTickMark val="out"/>
        <c:minorTickMark val="none"/>
        <c:tickLblPos val="none"/>
        <c:crossAx val="85947136"/>
        <c:crosses val="autoZero"/>
        <c:crossBetween val="between"/>
        <c:majorUnit val="1"/>
        <c:minorUnit val="0.2"/>
      </c:valAx>
      <c:spPr>
        <a:noFill/>
        <a:ln w="25400">
          <a:noFill/>
        </a:ln>
      </c:spPr>
    </c:plotArea>
    <c:plotVisOnly val="1"/>
    <c:dispBlanksAs val="gap"/>
    <c:showDLblsOverMax val="0"/>
  </c:chart>
  <c:txPr>
    <a:bodyPr/>
    <a:lstStyle/>
    <a:p>
      <a:pPr>
        <a:defRPr lang="en-US" sz="700" noProof="0">
          <a:solidFill>
            <a:schemeClr val="tx1">
              <a:lumMod val="65000"/>
              <a:lumOff val="35000"/>
            </a:schemeClr>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bg1">
                <a:lumMod val="50000"/>
              </a:schemeClr>
            </a:solidFill>
          </c:spPr>
          <c:invertIfNegative val="0"/>
          <c:dPt>
            <c:idx val="1"/>
            <c:invertIfNegative val="0"/>
            <c:bubble3D val="0"/>
          </c:dPt>
          <c:dPt>
            <c:idx val="10"/>
            <c:invertIfNegative val="0"/>
            <c:bubble3D val="0"/>
          </c:dPt>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Sheet1!$A$2:$A$7</c:f>
              <c:strCache>
                <c:ptCount val="6"/>
                <c:pt idx="0">
                  <c:v>Finance &amp; Insurance</c:v>
                </c:pt>
                <c:pt idx="1">
                  <c:v>Utilities</c:v>
                </c:pt>
                <c:pt idx="2">
                  <c:v>Durabl. Manufact. Exc. Auto</c:v>
                </c:pt>
                <c:pt idx="3">
                  <c:v>Auto-Related</c:v>
                </c:pt>
                <c:pt idx="4">
                  <c:v>Materials &amp; Comm. Exc. Energy</c:v>
                </c:pt>
                <c:pt idx="5">
                  <c:v>Other</c:v>
                </c:pt>
              </c:strCache>
            </c:strRef>
          </c:cat>
          <c:val>
            <c:numRef>
              <c:f>Sheet1!$B$2:$B$7</c:f>
              <c:numCache>
                <c:formatCode>0.0</c:formatCode>
                <c:ptCount val="6"/>
                <c:pt idx="0">
                  <c:v>8.3294660125446498</c:v>
                </c:pt>
                <c:pt idx="1">
                  <c:v>7.4501136460168196</c:v>
                </c:pt>
                <c:pt idx="2">
                  <c:v>6.5310664603328803</c:v>
                </c:pt>
                <c:pt idx="3">
                  <c:v>6.2054404523978102</c:v>
                </c:pt>
                <c:pt idx="4">
                  <c:v>5.6617131307311102</c:v>
                </c:pt>
                <c:pt idx="5">
                  <c:v>41.745112617091699</c:v>
                </c:pt>
              </c:numCache>
            </c:numRef>
          </c:val>
        </c:ser>
        <c:dLbls>
          <c:showLegendKey val="0"/>
          <c:showVal val="0"/>
          <c:showCatName val="0"/>
          <c:showSerName val="0"/>
          <c:showPercent val="0"/>
          <c:showBubbleSize val="0"/>
        </c:dLbls>
        <c:gapWidth val="59"/>
        <c:overlap val="-25"/>
        <c:axId val="143970688"/>
        <c:axId val="143972224"/>
      </c:barChart>
      <c:catAx>
        <c:axId val="143970688"/>
        <c:scaling>
          <c:orientation val="maxMin"/>
        </c:scaling>
        <c:delete val="0"/>
        <c:axPos val="l"/>
        <c:numFmt formatCode="General" sourceLinked="0"/>
        <c:majorTickMark val="none"/>
        <c:minorTickMark val="none"/>
        <c:tickLblPos val="nextTo"/>
        <c:txPr>
          <a:bodyPr/>
          <a:lstStyle/>
          <a:p>
            <a:pPr>
              <a:defRPr sz="1200">
                <a:solidFill>
                  <a:srgbClr val="404040"/>
                </a:solidFill>
              </a:defRPr>
            </a:pPr>
            <a:endParaRPr lang="en-US"/>
          </a:p>
        </c:txPr>
        <c:crossAx val="143972224"/>
        <c:crosses val="autoZero"/>
        <c:auto val="1"/>
        <c:lblAlgn val="ctr"/>
        <c:lblOffset val="100"/>
        <c:noMultiLvlLbl val="0"/>
      </c:catAx>
      <c:valAx>
        <c:axId val="143972224"/>
        <c:scaling>
          <c:orientation val="minMax"/>
          <c:max val="50"/>
        </c:scaling>
        <c:delete val="1"/>
        <c:axPos val="t"/>
        <c:numFmt formatCode="0.0" sourceLinked="1"/>
        <c:majorTickMark val="out"/>
        <c:minorTickMark val="none"/>
        <c:tickLblPos val="nextTo"/>
        <c:crossAx val="143970688"/>
        <c:crosses val="autoZero"/>
        <c:crossBetween val="between"/>
      </c:valAx>
    </c:plotArea>
    <c:plotVisOnly val="1"/>
    <c:dispBlanksAs val="gap"/>
    <c:showDLblsOverMax val="0"/>
  </c:chart>
  <c:spPr>
    <a:noFill/>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a:solidFill>
                <a:srgbClr val="C00000"/>
              </a:solidFill>
            </a:ln>
          </c:spPr>
          <c:marker>
            <c:symbol val="none"/>
          </c:marker>
          <c:cat>
            <c:numRef>
              <c:f>'Unemp - FRB Adverse'!$A$2:$A$149</c:f>
              <c:numCache>
                <c:formatCode>@</c:formatCode>
                <c:ptCount val="148"/>
                <c:pt idx="0">
                  <c:v>1980</c:v>
                </c:pt>
                <c:pt idx="1">
                  <c:v>1980</c:v>
                </c:pt>
                <c:pt idx="2">
                  <c:v>1980</c:v>
                </c:pt>
                <c:pt idx="3">
                  <c:v>1980</c:v>
                </c:pt>
                <c:pt idx="4">
                  <c:v>1981</c:v>
                </c:pt>
                <c:pt idx="5">
                  <c:v>1981</c:v>
                </c:pt>
                <c:pt idx="6">
                  <c:v>1981</c:v>
                </c:pt>
                <c:pt idx="7">
                  <c:v>1981</c:v>
                </c:pt>
                <c:pt idx="8">
                  <c:v>1982</c:v>
                </c:pt>
                <c:pt idx="9">
                  <c:v>1982</c:v>
                </c:pt>
                <c:pt idx="10">
                  <c:v>1982</c:v>
                </c:pt>
                <c:pt idx="11">
                  <c:v>1982</c:v>
                </c:pt>
                <c:pt idx="12">
                  <c:v>1983</c:v>
                </c:pt>
                <c:pt idx="13">
                  <c:v>1983</c:v>
                </c:pt>
                <c:pt idx="14">
                  <c:v>1983</c:v>
                </c:pt>
                <c:pt idx="15">
                  <c:v>1983</c:v>
                </c:pt>
                <c:pt idx="16">
                  <c:v>1984</c:v>
                </c:pt>
                <c:pt idx="17">
                  <c:v>1984</c:v>
                </c:pt>
                <c:pt idx="18">
                  <c:v>1984</c:v>
                </c:pt>
                <c:pt idx="19">
                  <c:v>1984</c:v>
                </c:pt>
                <c:pt idx="20">
                  <c:v>1985</c:v>
                </c:pt>
                <c:pt idx="21">
                  <c:v>1985</c:v>
                </c:pt>
                <c:pt idx="22">
                  <c:v>1985</c:v>
                </c:pt>
                <c:pt idx="23">
                  <c:v>1985</c:v>
                </c:pt>
                <c:pt idx="24">
                  <c:v>1986</c:v>
                </c:pt>
                <c:pt idx="25">
                  <c:v>1986</c:v>
                </c:pt>
                <c:pt idx="26">
                  <c:v>1986</c:v>
                </c:pt>
                <c:pt idx="27">
                  <c:v>1986</c:v>
                </c:pt>
                <c:pt idx="28">
                  <c:v>1987</c:v>
                </c:pt>
                <c:pt idx="29">
                  <c:v>1987</c:v>
                </c:pt>
                <c:pt idx="30">
                  <c:v>1987</c:v>
                </c:pt>
                <c:pt idx="31">
                  <c:v>1987</c:v>
                </c:pt>
                <c:pt idx="32">
                  <c:v>1988</c:v>
                </c:pt>
                <c:pt idx="33">
                  <c:v>1988</c:v>
                </c:pt>
                <c:pt idx="34">
                  <c:v>1988</c:v>
                </c:pt>
                <c:pt idx="35">
                  <c:v>1988</c:v>
                </c:pt>
                <c:pt idx="36">
                  <c:v>1989</c:v>
                </c:pt>
                <c:pt idx="37">
                  <c:v>1989</c:v>
                </c:pt>
                <c:pt idx="38">
                  <c:v>1989</c:v>
                </c:pt>
                <c:pt idx="39">
                  <c:v>1989</c:v>
                </c:pt>
                <c:pt idx="40">
                  <c:v>1990</c:v>
                </c:pt>
                <c:pt idx="41">
                  <c:v>1990</c:v>
                </c:pt>
                <c:pt idx="42">
                  <c:v>1990</c:v>
                </c:pt>
                <c:pt idx="43">
                  <c:v>1990</c:v>
                </c:pt>
                <c:pt idx="44">
                  <c:v>1991</c:v>
                </c:pt>
                <c:pt idx="45">
                  <c:v>1991</c:v>
                </c:pt>
                <c:pt idx="46">
                  <c:v>1991</c:v>
                </c:pt>
                <c:pt idx="47">
                  <c:v>1991</c:v>
                </c:pt>
                <c:pt idx="48">
                  <c:v>1992</c:v>
                </c:pt>
                <c:pt idx="49">
                  <c:v>1992</c:v>
                </c:pt>
                <c:pt idx="50">
                  <c:v>1992</c:v>
                </c:pt>
                <c:pt idx="51">
                  <c:v>1992</c:v>
                </c:pt>
                <c:pt idx="52">
                  <c:v>1993</c:v>
                </c:pt>
                <c:pt idx="53">
                  <c:v>1993</c:v>
                </c:pt>
                <c:pt idx="54">
                  <c:v>1993</c:v>
                </c:pt>
                <c:pt idx="55">
                  <c:v>1993</c:v>
                </c:pt>
                <c:pt idx="56">
                  <c:v>1994</c:v>
                </c:pt>
                <c:pt idx="57">
                  <c:v>1994</c:v>
                </c:pt>
                <c:pt idx="58">
                  <c:v>1994</c:v>
                </c:pt>
                <c:pt idx="59">
                  <c:v>1994</c:v>
                </c:pt>
                <c:pt idx="60">
                  <c:v>1995</c:v>
                </c:pt>
                <c:pt idx="61">
                  <c:v>1995</c:v>
                </c:pt>
                <c:pt idx="62">
                  <c:v>1995</c:v>
                </c:pt>
                <c:pt idx="63">
                  <c:v>1995</c:v>
                </c:pt>
                <c:pt idx="64">
                  <c:v>1996</c:v>
                </c:pt>
                <c:pt idx="65">
                  <c:v>1996</c:v>
                </c:pt>
                <c:pt idx="66">
                  <c:v>1996</c:v>
                </c:pt>
                <c:pt idx="67">
                  <c:v>1996</c:v>
                </c:pt>
                <c:pt idx="68">
                  <c:v>1997</c:v>
                </c:pt>
                <c:pt idx="69">
                  <c:v>1997</c:v>
                </c:pt>
                <c:pt idx="70">
                  <c:v>1997</c:v>
                </c:pt>
                <c:pt idx="71">
                  <c:v>1997</c:v>
                </c:pt>
                <c:pt idx="72">
                  <c:v>1998</c:v>
                </c:pt>
                <c:pt idx="73">
                  <c:v>1998</c:v>
                </c:pt>
                <c:pt idx="74">
                  <c:v>1998</c:v>
                </c:pt>
                <c:pt idx="75">
                  <c:v>1998</c:v>
                </c:pt>
                <c:pt idx="76">
                  <c:v>1999</c:v>
                </c:pt>
                <c:pt idx="77">
                  <c:v>1999</c:v>
                </c:pt>
                <c:pt idx="78">
                  <c:v>1999</c:v>
                </c:pt>
                <c:pt idx="79">
                  <c:v>1999</c:v>
                </c:pt>
                <c:pt idx="80">
                  <c:v>2000</c:v>
                </c:pt>
                <c:pt idx="81">
                  <c:v>2000</c:v>
                </c:pt>
                <c:pt idx="82">
                  <c:v>2000</c:v>
                </c:pt>
                <c:pt idx="83">
                  <c:v>2000</c:v>
                </c:pt>
                <c:pt idx="84">
                  <c:v>2001</c:v>
                </c:pt>
                <c:pt idx="85">
                  <c:v>2001</c:v>
                </c:pt>
                <c:pt idx="86">
                  <c:v>2001</c:v>
                </c:pt>
                <c:pt idx="87">
                  <c:v>2001</c:v>
                </c:pt>
                <c:pt idx="88">
                  <c:v>2002</c:v>
                </c:pt>
                <c:pt idx="89">
                  <c:v>2002</c:v>
                </c:pt>
                <c:pt idx="90">
                  <c:v>2002</c:v>
                </c:pt>
                <c:pt idx="91">
                  <c:v>2002</c:v>
                </c:pt>
                <c:pt idx="92">
                  <c:v>2003</c:v>
                </c:pt>
                <c:pt idx="93">
                  <c:v>2003</c:v>
                </c:pt>
                <c:pt idx="94">
                  <c:v>2003</c:v>
                </c:pt>
                <c:pt idx="95">
                  <c:v>2003</c:v>
                </c:pt>
                <c:pt idx="96">
                  <c:v>2004</c:v>
                </c:pt>
                <c:pt idx="97">
                  <c:v>2004</c:v>
                </c:pt>
                <c:pt idx="98">
                  <c:v>2004</c:v>
                </c:pt>
                <c:pt idx="99">
                  <c:v>2004</c:v>
                </c:pt>
                <c:pt idx="100">
                  <c:v>2005</c:v>
                </c:pt>
                <c:pt idx="101">
                  <c:v>2005</c:v>
                </c:pt>
                <c:pt idx="102">
                  <c:v>2005</c:v>
                </c:pt>
                <c:pt idx="103">
                  <c:v>2005</c:v>
                </c:pt>
                <c:pt idx="104">
                  <c:v>2006</c:v>
                </c:pt>
                <c:pt idx="105">
                  <c:v>2006</c:v>
                </c:pt>
                <c:pt idx="106">
                  <c:v>2006</c:v>
                </c:pt>
                <c:pt idx="107">
                  <c:v>2006</c:v>
                </c:pt>
                <c:pt idx="108">
                  <c:v>2007</c:v>
                </c:pt>
                <c:pt idx="109">
                  <c:v>2007</c:v>
                </c:pt>
                <c:pt idx="110">
                  <c:v>2007</c:v>
                </c:pt>
                <c:pt idx="111">
                  <c:v>2007</c:v>
                </c:pt>
                <c:pt idx="112">
                  <c:v>2008</c:v>
                </c:pt>
                <c:pt idx="113">
                  <c:v>2008</c:v>
                </c:pt>
                <c:pt idx="114">
                  <c:v>2008</c:v>
                </c:pt>
                <c:pt idx="115">
                  <c:v>2008</c:v>
                </c:pt>
                <c:pt idx="116">
                  <c:v>2009</c:v>
                </c:pt>
                <c:pt idx="117">
                  <c:v>2009</c:v>
                </c:pt>
                <c:pt idx="118">
                  <c:v>2009</c:v>
                </c:pt>
                <c:pt idx="119">
                  <c:v>2009</c:v>
                </c:pt>
                <c:pt idx="120">
                  <c:v>2010</c:v>
                </c:pt>
                <c:pt idx="121">
                  <c:v>2010</c:v>
                </c:pt>
                <c:pt idx="122">
                  <c:v>2010</c:v>
                </c:pt>
                <c:pt idx="123">
                  <c:v>2010</c:v>
                </c:pt>
                <c:pt idx="124">
                  <c:v>2011</c:v>
                </c:pt>
                <c:pt idx="125">
                  <c:v>2011</c:v>
                </c:pt>
                <c:pt idx="126">
                  <c:v>2011</c:v>
                </c:pt>
                <c:pt idx="127">
                  <c:v>2011</c:v>
                </c:pt>
                <c:pt idx="128">
                  <c:v>2012</c:v>
                </c:pt>
                <c:pt idx="129">
                  <c:v>2012</c:v>
                </c:pt>
                <c:pt idx="130">
                  <c:v>2012</c:v>
                </c:pt>
                <c:pt idx="131">
                  <c:v>2012</c:v>
                </c:pt>
                <c:pt idx="132">
                  <c:v>2013</c:v>
                </c:pt>
                <c:pt idx="133">
                  <c:v>2013</c:v>
                </c:pt>
                <c:pt idx="134">
                  <c:v>2013</c:v>
                </c:pt>
                <c:pt idx="135">
                  <c:v>2013</c:v>
                </c:pt>
                <c:pt idx="136">
                  <c:v>2014</c:v>
                </c:pt>
                <c:pt idx="137">
                  <c:v>2014</c:v>
                </c:pt>
                <c:pt idx="138">
                  <c:v>2014</c:v>
                </c:pt>
                <c:pt idx="139">
                  <c:v>2014</c:v>
                </c:pt>
                <c:pt idx="140">
                  <c:v>2015</c:v>
                </c:pt>
                <c:pt idx="141">
                  <c:v>2015</c:v>
                </c:pt>
                <c:pt idx="142">
                  <c:v>2015</c:v>
                </c:pt>
                <c:pt idx="143">
                  <c:v>2015</c:v>
                </c:pt>
                <c:pt idx="144">
                  <c:v>2016</c:v>
                </c:pt>
                <c:pt idx="145">
                  <c:v>2016</c:v>
                </c:pt>
                <c:pt idx="146">
                  <c:v>2016</c:v>
                </c:pt>
                <c:pt idx="147">
                  <c:v>2016</c:v>
                </c:pt>
              </c:numCache>
            </c:numRef>
          </c:cat>
          <c:val>
            <c:numRef>
              <c:f>'Unemp - FRB Adverse'!$B$2:$B$149</c:f>
              <c:numCache>
                <c:formatCode>0.00</c:formatCode>
                <c:ptCount val="148"/>
                <c:pt idx="0">
                  <c:v>6.3000002000000004</c:v>
                </c:pt>
                <c:pt idx="1">
                  <c:v>7.3333301999999998</c:v>
                </c:pt>
                <c:pt idx="2">
                  <c:v>7.6666698000000002</c:v>
                </c:pt>
                <c:pt idx="3">
                  <c:v>7.4000000999999997</c:v>
                </c:pt>
                <c:pt idx="4">
                  <c:v>7.4333301000000001</c:v>
                </c:pt>
                <c:pt idx="5">
                  <c:v>7.4000000999999997</c:v>
                </c:pt>
                <c:pt idx="6">
                  <c:v>7.4000000999999997</c:v>
                </c:pt>
                <c:pt idx="7">
                  <c:v>8.2333297999999999</c:v>
                </c:pt>
                <c:pt idx="8">
                  <c:v>8.8333302000000007</c:v>
                </c:pt>
                <c:pt idx="9">
                  <c:v>9.4333296000000004</c:v>
                </c:pt>
                <c:pt idx="10">
                  <c:v>9.8999995999999992</c:v>
                </c:pt>
                <c:pt idx="11">
                  <c:v>10.66667</c:v>
                </c:pt>
                <c:pt idx="12">
                  <c:v>10.366669999999999</c:v>
                </c:pt>
                <c:pt idx="13">
                  <c:v>10.133330000000001</c:v>
                </c:pt>
                <c:pt idx="14">
                  <c:v>9.3666696999999992</c:v>
                </c:pt>
                <c:pt idx="15">
                  <c:v>8.5333299999999994</c:v>
                </c:pt>
                <c:pt idx="16">
                  <c:v>7.8666701000000003</c:v>
                </c:pt>
                <c:pt idx="17">
                  <c:v>7.4333301000000001</c:v>
                </c:pt>
                <c:pt idx="18">
                  <c:v>7.4333301000000001</c:v>
                </c:pt>
                <c:pt idx="19">
                  <c:v>7.3000002000000004</c:v>
                </c:pt>
                <c:pt idx="20">
                  <c:v>7.2333297999999999</c:v>
                </c:pt>
                <c:pt idx="21">
                  <c:v>7.3000002000000004</c:v>
                </c:pt>
                <c:pt idx="22">
                  <c:v>7.1999997999999996</c:v>
                </c:pt>
                <c:pt idx="23">
                  <c:v>7.0333300000000003</c:v>
                </c:pt>
                <c:pt idx="24">
                  <c:v>7.0333300000000003</c:v>
                </c:pt>
                <c:pt idx="25">
                  <c:v>7.1666698000000002</c:v>
                </c:pt>
                <c:pt idx="26">
                  <c:v>6.9666699999999997</c:v>
                </c:pt>
                <c:pt idx="27">
                  <c:v>6.8333301999999998</c:v>
                </c:pt>
                <c:pt idx="28">
                  <c:v>6.5999999000000003</c:v>
                </c:pt>
                <c:pt idx="29">
                  <c:v>6.2666702000000001</c:v>
                </c:pt>
                <c:pt idx="30">
                  <c:v>6</c:v>
                </c:pt>
                <c:pt idx="31">
                  <c:v>5.8333301999999998</c:v>
                </c:pt>
                <c:pt idx="32">
                  <c:v>5.6999997999999996</c:v>
                </c:pt>
                <c:pt idx="33">
                  <c:v>5.4666699999999997</c:v>
                </c:pt>
                <c:pt idx="34">
                  <c:v>5.4666699999999997</c:v>
                </c:pt>
                <c:pt idx="35">
                  <c:v>5.3333301999999998</c:v>
                </c:pt>
                <c:pt idx="36">
                  <c:v>5.1999997999999996</c:v>
                </c:pt>
                <c:pt idx="37">
                  <c:v>5.2333297999999999</c:v>
                </c:pt>
                <c:pt idx="38">
                  <c:v>5.2333297999999999</c:v>
                </c:pt>
                <c:pt idx="39">
                  <c:v>5.3666701000000003</c:v>
                </c:pt>
                <c:pt idx="40">
                  <c:v>5.3000002000000004</c:v>
                </c:pt>
                <c:pt idx="41">
                  <c:v>5.3333301999999998</c:v>
                </c:pt>
                <c:pt idx="42">
                  <c:v>5.6999997999999996</c:v>
                </c:pt>
                <c:pt idx="43">
                  <c:v>6.1333298999999997</c:v>
                </c:pt>
                <c:pt idx="44">
                  <c:v>6.5999999000000003</c:v>
                </c:pt>
                <c:pt idx="45">
                  <c:v>6.8333301999999998</c:v>
                </c:pt>
                <c:pt idx="46">
                  <c:v>6.8666701000000003</c:v>
                </c:pt>
                <c:pt idx="47">
                  <c:v>7.0999999000000003</c:v>
                </c:pt>
                <c:pt idx="48">
                  <c:v>7.3666701000000003</c:v>
                </c:pt>
                <c:pt idx="49">
                  <c:v>7.5999999000000003</c:v>
                </c:pt>
                <c:pt idx="50">
                  <c:v>7.6333298999999997</c:v>
                </c:pt>
                <c:pt idx="51">
                  <c:v>7.3666701000000003</c:v>
                </c:pt>
                <c:pt idx="52">
                  <c:v>7.1333298999999997</c:v>
                </c:pt>
                <c:pt idx="53">
                  <c:v>7.0666698999999999</c:v>
                </c:pt>
                <c:pt idx="54">
                  <c:v>6.8000002000000004</c:v>
                </c:pt>
                <c:pt idx="55">
                  <c:v>6.6333298999999997</c:v>
                </c:pt>
                <c:pt idx="56">
                  <c:v>6.5666698999999999</c:v>
                </c:pt>
                <c:pt idx="57">
                  <c:v>6.1999997999999996</c:v>
                </c:pt>
                <c:pt idx="58">
                  <c:v>6</c:v>
                </c:pt>
                <c:pt idx="59">
                  <c:v>5.6333298999999997</c:v>
                </c:pt>
                <c:pt idx="60">
                  <c:v>5.4666699999999997</c:v>
                </c:pt>
                <c:pt idx="61">
                  <c:v>5.6666698000000002</c:v>
                </c:pt>
                <c:pt idx="62">
                  <c:v>5.6666698000000002</c:v>
                </c:pt>
                <c:pt idx="63">
                  <c:v>5.5666698999999999</c:v>
                </c:pt>
                <c:pt idx="64">
                  <c:v>5.5333300000000003</c:v>
                </c:pt>
                <c:pt idx="65">
                  <c:v>5.5</c:v>
                </c:pt>
                <c:pt idx="66">
                  <c:v>5.2666702000000001</c:v>
                </c:pt>
                <c:pt idx="67">
                  <c:v>5.3333301999999998</c:v>
                </c:pt>
                <c:pt idx="68">
                  <c:v>5.2333297999999999</c:v>
                </c:pt>
                <c:pt idx="69">
                  <c:v>5</c:v>
                </c:pt>
                <c:pt idx="70">
                  <c:v>4.8666701000000003</c:v>
                </c:pt>
                <c:pt idx="71">
                  <c:v>4.6666698000000002</c:v>
                </c:pt>
                <c:pt idx="72">
                  <c:v>4.6333298999999997</c:v>
                </c:pt>
                <c:pt idx="73">
                  <c:v>4.4000000999999997</c:v>
                </c:pt>
                <c:pt idx="74">
                  <c:v>4.5333300000000003</c:v>
                </c:pt>
                <c:pt idx="75">
                  <c:v>4.4333301000000001</c:v>
                </c:pt>
                <c:pt idx="76">
                  <c:v>4.3000002000000004</c:v>
                </c:pt>
                <c:pt idx="77">
                  <c:v>4.2666702000000001</c:v>
                </c:pt>
                <c:pt idx="78">
                  <c:v>4.2333297999999999</c:v>
                </c:pt>
                <c:pt idx="79">
                  <c:v>4.0666698999999999</c:v>
                </c:pt>
                <c:pt idx="80">
                  <c:v>4.0333300000000003</c:v>
                </c:pt>
                <c:pt idx="81">
                  <c:v>3.9333301000000001</c:v>
                </c:pt>
                <c:pt idx="82">
                  <c:v>4</c:v>
                </c:pt>
                <c:pt idx="83">
                  <c:v>3.9000001000000002</c:v>
                </c:pt>
                <c:pt idx="84">
                  <c:v>4.2333297999999999</c:v>
                </c:pt>
                <c:pt idx="85">
                  <c:v>4.4000000999999997</c:v>
                </c:pt>
                <c:pt idx="86">
                  <c:v>4.8333301999999998</c:v>
                </c:pt>
                <c:pt idx="87">
                  <c:v>5.5</c:v>
                </c:pt>
                <c:pt idx="88">
                  <c:v>5.6999997999999996</c:v>
                </c:pt>
                <c:pt idx="89">
                  <c:v>5.8333301999999998</c:v>
                </c:pt>
                <c:pt idx="90">
                  <c:v>5.7333297999999999</c:v>
                </c:pt>
                <c:pt idx="91">
                  <c:v>5.8666701000000003</c:v>
                </c:pt>
                <c:pt idx="92">
                  <c:v>5.8666701000000003</c:v>
                </c:pt>
                <c:pt idx="93">
                  <c:v>6.1333298999999997</c:v>
                </c:pt>
                <c:pt idx="94">
                  <c:v>6.1333298999999997</c:v>
                </c:pt>
                <c:pt idx="95">
                  <c:v>5.8333301999999998</c:v>
                </c:pt>
                <c:pt idx="96">
                  <c:v>5.6999997999999996</c:v>
                </c:pt>
                <c:pt idx="97">
                  <c:v>5.5999999000000003</c:v>
                </c:pt>
                <c:pt idx="98">
                  <c:v>5.4333301000000001</c:v>
                </c:pt>
                <c:pt idx="99">
                  <c:v>5.4333301000000001</c:v>
                </c:pt>
                <c:pt idx="100">
                  <c:v>5.3000002000000004</c:v>
                </c:pt>
                <c:pt idx="101">
                  <c:v>5.0999999000000003</c:v>
                </c:pt>
                <c:pt idx="102">
                  <c:v>4.9666699999999997</c:v>
                </c:pt>
                <c:pt idx="103">
                  <c:v>4.9666699999999997</c:v>
                </c:pt>
                <c:pt idx="104">
                  <c:v>4.7333297999999999</c:v>
                </c:pt>
                <c:pt idx="105">
                  <c:v>4.6333298999999997</c:v>
                </c:pt>
                <c:pt idx="106">
                  <c:v>4.6333298999999997</c:v>
                </c:pt>
                <c:pt idx="107">
                  <c:v>4.4333301000000001</c:v>
                </c:pt>
                <c:pt idx="108">
                  <c:v>4.5</c:v>
                </c:pt>
                <c:pt idx="109">
                  <c:v>4.5</c:v>
                </c:pt>
                <c:pt idx="110">
                  <c:v>4.6666698000000002</c:v>
                </c:pt>
                <c:pt idx="111">
                  <c:v>4.8000002000000004</c:v>
                </c:pt>
                <c:pt idx="112">
                  <c:v>5</c:v>
                </c:pt>
                <c:pt idx="113">
                  <c:v>5.3333301999999998</c:v>
                </c:pt>
                <c:pt idx="114">
                  <c:v>6</c:v>
                </c:pt>
                <c:pt idx="115">
                  <c:v>6.8666701000000003</c:v>
                </c:pt>
                <c:pt idx="116">
                  <c:v>8.2666702000000001</c:v>
                </c:pt>
                <c:pt idx="117">
                  <c:v>9.3000001999999995</c:v>
                </c:pt>
                <c:pt idx="118">
                  <c:v>9.6333303000000008</c:v>
                </c:pt>
                <c:pt idx="119">
                  <c:v>9.9333296000000004</c:v>
                </c:pt>
                <c:pt idx="120">
                  <c:v>9.8000001999999995</c:v>
                </c:pt>
                <c:pt idx="121">
                  <c:v>9.6333303000000008</c:v>
                </c:pt>
                <c:pt idx="122">
                  <c:v>9.5</c:v>
                </c:pt>
                <c:pt idx="123">
                  <c:v>9.5666703999999996</c:v>
                </c:pt>
                <c:pt idx="124">
                  <c:v>9.0333299999999994</c:v>
                </c:pt>
                <c:pt idx="125">
                  <c:v>9.0666703999999996</c:v>
                </c:pt>
                <c:pt idx="126">
                  <c:v>9</c:v>
                </c:pt>
                <c:pt idx="127">
                  <c:v>8.6333303000000008</c:v>
                </c:pt>
                <c:pt idx="128">
                  <c:v>8.2333297999999999</c:v>
                </c:pt>
                <c:pt idx="129">
                  <c:v>8.1999998000000005</c:v>
                </c:pt>
                <c:pt idx="130">
                  <c:v>8.0333299999999994</c:v>
                </c:pt>
                <c:pt idx="131">
                  <c:v>7.8333301999999998</c:v>
                </c:pt>
                <c:pt idx="132">
                  <c:v>7.6999997999999996</c:v>
                </c:pt>
                <c:pt idx="133">
                  <c:v>7.5</c:v>
                </c:pt>
                <c:pt idx="134">
                  <c:v>7.2333297999999999</c:v>
                </c:pt>
                <c:pt idx="135">
                  <c:v>6.9666699999999997</c:v>
                </c:pt>
                <c:pt idx="136">
                  <c:v>6.6666698000000002</c:v>
                </c:pt>
                <c:pt idx="137">
                  <c:v>6.2333297999999999</c:v>
                </c:pt>
                <c:pt idx="138">
                  <c:v>6.0666698999999999</c:v>
                </c:pt>
                <c:pt idx="139">
                  <c:v>6.4000000999999997</c:v>
                </c:pt>
                <c:pt idx="140">
                  <c:v>6.9000000999999997</c:v>
                </c:pt>
                <c:pt idx="141">
                  <c:v>7.1999997999999996</c:v>
                </c:pt>
                <c:pt idx="142">
                  <c:v>7.4000000999999997</c:v>
                </c:pt>
                <c:pt idx="143">
                  <c:v>7.5999999000000003</c:v>
                </c:pt>
                <c:pt idx="144">
                  <c:v>7.8000002000000004</c:v>
                </c:pt>
                <c:pt idx="145">
                  <c:v>7.9000000999999997</c:v>
                </c:pt>
                <c:pt idx="146">
                  <c:v>7.9000000999999997</c:v>
                </c:pt>
                <c:pt idx="147">
                  <c:v>8</c:v>
                </c:pt>
              </c:numCache>
            </c:numRef>
          </c:val>
          <c:smooth val="0"/>
        </c:ser>
        <c:dLbls>
          <c:showLegendKey val="0"/>
          <c:showVal val="0"/>
          <c:showCatName val="0"/>
          <c:showSerName val="0"/>
          <c:showPercent val="0"/>
          <c:showBubbleSize val="0"/>
        </c:dLbls>
        <c:marker val="1"/>
        <c:smooth val="0"/>
        <c:axId val="111084672"/>
        <c:axId val="111086208"/>
      </c:lineChart>
      <c:catAx>
        <c:axId val="111084672"/>
        <c:scaling>
          <c:orientation val="minMax"/>
        </c:scaling>
        <c:delete val="0"/>
        <c:axPos val="b"/>
        <c:numFmt formatCode="@" sourceLinked="1"/>
        <c:majorTickMark val="none"/>
        <c:minorTickMark val="none"/>
        <c:tickLblPos val="nextTo"/>
        <c:crossAx val="111086208"/>
        <c:crosses val="autoZero"/>
        <c:auto val="1"/>
        <c:lblAlgn val="ctr"/>
        <c:lblOffset val="100"/>
        <c:noMultiLvlLbl val="0"/>
      </c:catAx>
      <c:valAx>
        <c:axId val="111086208"/>
        <c:scaling>
          <c:orientation val="minMax"/>
        </c:scaling>
        <c:delete val="0"/>
        <c:axPos val="l"/>
        <c:majorGridlines/>
        <c:numFmt formatCode="0" sourceLinked="0"/>
        <c:majorTickMark val="out"/>
        <c:minorTickMark val="none"/>
        <c:tickLblPos val="nextTo"/>
        <c:crossAx val="111084672"/>
        <c:crosses val="autoZero"/>
        <c:crossBetween val="between"/>
      </c:valAx>
      <c:spPr>
        <a:noFill/>
      </c:spPr>
    </c:plotArea>
    <c:plotVisOnly val="1"/>
    <c:dispBlanksAs val="gap"/>
    <c:showDLblsOverMax val="0"/>
  </c:chart>
  <c:spPr>
    <a:noFill/>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bg1">
                <a:lumMod val="50000"/>
              </a:schemeClr>
            </a:solidFill>
          </c:spPr>
          <c:invertIfNegative val="0"/>
          <c:dPt>
            <c:idx val="1"/>
            <c:invertIfNegative val="0"/>
            <c:bubble3D val="0"/>
          </c:dPt>
          <c:dPt>
            <c:idx val="10"/>
            <c:invertIfNegative val="0"/>
            <c:bubble3D val="0"/>
          </c:dPt>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Sheet1!$A$2:$A$7</c:f>
              <c:strCache>
                <c:ptCount val="6"/>
                <c:pt idx="0">
                  <c:v>Others</c:v>
                </c:pt>
                <c:pt idx="1">
                  <c:v>Materials &amp; Commodities Exc. Energy</c:v>
                </c:pt>
                <c:pt idx="2">
                  <c:v>Auto-related</c:v>
                </c:pt>
                <c:pt idx="3">
                  <c:v>Durables Manufacturing Exc. Auto</c:v>
                </c:pt>
                <c:pt idx="4">
                  <c:v>Utilities</c:v>
                </c:pt>
                <c:pt idx="5">
                  <c:v>Finance &amp; Insurance</c:v>
                </c:pt>
              </c:strCache>
            </c:strRef>
          </c:cat>
          <c:val>
            <c:numRef>
              <c:f>Sheet1!$B$2:$B$7</c:f>
              <c:numCache>
                <c:formatCode>0.0</c:formatCode>
                <c:ptCount val="6"/>
                <c:pt idx="0">
                  <c:v>28.74</c:v>
                </c:pt>
                <c:pt idx="1">
                  <c:v>3.9</c:v>
                </c:pt>
                <c:pt idx="2">
                  <c:v>4.2699999999999996</c:v>
                </c:pt>
                <c:pt idx="3">
                  <c:v>4.5</c:v>
                </c:pt>
                <c:pt idx="4">
                  <c:v>5.13</c:v>
                </c:pt>
                <c:pt idx="5">
                  <c:v>5.74</c:v>
                </c:pt>
              </c:numCache>
            </c:numRef>
          </c:val>
        </c:ser>
        <c:dLbls>
          <c:showLegendKey val="0"/>
          <c:showVal val="0"/>
          <c:showCatName val="0"/>
          <c:showSerName val="0"/>
          <c:showPercent val="0"/>
          <c:showBubbleSize val="0"/>
        </c:dLbls>
        <c:gapWidth val="59"/>
        <c:overlap val="-25"/>
        <c:axId val="143882112"/>
        <c:axId val="143883648"/>
      </c:barChart>
      <c:catAx>
        <c:axId val="143882112"/>
        <c:scaling>
          <c:orientation val="minMax"/>
        </c:scaling>
        <c:delete val="1"/>
        <c:axPos val="l"/>
        <c:numFmt formatCode="General" sourceLinked="0"/>
        <c:majorTickMark val="none"/>
        <c:minorTickMark val="none"/>
        <c:tickLblPos val="nextTo"/>
        <c:crossAx val="143883648"/>
        <c:crosses val="autoZero"/>
        <c:auto val="1"/>
        <c:lblAlgn val="ctr"/>
        <c:lblOffset val="100"/>
        <c:noMultiLvlLbl val="0"/>
      </c:catAx>
      <c:valAx>
        <c:axId val="143883648"/>
        <c:scaling>
          <c:orientation val="minMax"/>
          <c:max val="50"/>
        </c:scaling>
        <c:delete val="1"/>
        <c:axPos val="b"/>
        <c:numFmt formatCode="0.0" sourceLinked="1"/>
        <c:majorTickMark val="out"/>
        <c:minorTickMark val="none"/>
        <c:tickLblPos val="nextTo"/>
        <c:crossAx val="143882112"/>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sz="1200" b="0" dirty="0" smtClean="0">
                <a:effectLst/>
              </a:rPr>
              <a:t>% Total portfolio excl. retail </a:t>
            </a:r>
            <a:endParaRPr lang="en-US" sz="1600" b="0" dirty="0">
              <a:effectLst/>
            </a:endParaRPr>
          </a:p>
        </c:rich>
      </c:tx>
      <c:layout/>
      <c:overlay val="0"/>
    </c:title>
    <c:autoTitleDeleted val="0"/>
    <c:plotArea>
      <c:layout>
        <c:manualLayout>
          <c:layoutTarget val="inner"/>
          <c:xMode val="edge"/>
          <c:yMode val="edge"/>
          <c:x val="0.50176651394491412"/>
          <c:y val="0.25380511992938026"/>
          <c:w val="0.16339645947623785"/>
          <c:h val="0.52777073764499804"/>
        </c:manualLayout>
      </c:layout>
      <c:barChart>
        <c:barDir val="bar"/>
        <c:grouping val="clustered"/>
        <c:varyColors val="0"/>
        <c:ser>
          <c:idx val="0"/>
          <c:order val="0"/>
          <c:tx>
            <c:strRef>
              <c:f>Sheet1!$B$1</c:f>
              <c:strCache>
                <c:ptCount val="1"/>
                <c:pt idx="0">
                  <c:v>Series 1</c:v>
                </c:pt>
              </c:strCache>
            </c:strRef>
          </c:tx>
          <c:invertIfNegative val="0"/>
          <c:dLbls>
            <c:txPr>
              <a:bodyPr/>
              <a:lstStyle/>
              <a:p>
                <a:pPr>
                  <a:defRPr sz="1200" b="1"/>
                </a:pPr>
                <a:endParaRPr lang="en-US"/>
              </a:p>
            </c:txPr>
            <c:showLegendKey val="0"/>
            <c:showVal val="1"/>
            <c:showCatName val="0"/>
            <c:showSerName val="0"/>
            <c:showPercent val="0"/>
            <c:showBubbleSize val="0"/>
            <c:showLeaderLines val="0"/>
          </c:dLbls>
          <c:cat>
            <c:strRef>
              <c:f>Sheet1!$A$2:$A$4</c:f>
              <c:strCache>
                <c:ptCount val="2"/>
                <c:pt idx="0">
                  <c:v>CRE</c:v>
                </c:pt>
                <c:pt idx="1">
                  <c:v>Multifamily</c:v>
                </c:pt>
              </c:strCache>
            </c:strRef>
          </c:cat>
          <c:val>
            <c:numRef>
              <c:f>Sheet1!$B$2:$B$4</c:f>
              <c:numCache>
                <c:formatCode>General</c:formatCode>
                <c:ptCount val="3"/>
                <c:pt idx="0">
                  <c:v>15.1</c:v>
                </c:pt>
                <c:pt idx="1">
                  <c:v>18.3</c:v>
                </c:pt>
              </c:numCache>
            </c:numRef>
          </c:val>
        </c:ser>
        <c:dLbls>
          <c:showLegendKey val="0"/>
          <c:showVal val="0"/>
          <c:showCatName val="0"/>
          <c:showSerName val="0"/>
          <c:showPercent val="0"/>
          <c:showBubbleSize val="0"/>
        </c:dLbls>
        <c:gapWidth val="150"/>
        <c:axId val="144113664"/>
        <c:axId val="144115200"/>
      </c:barChart>
      <c:catAx>
        <c:axId val="144113664"/>
        <c:scaling>
          <c:orientation val="minMax"/>
        </c:scaling>
        <c:delete val="0"/>
        <c:axPos val="l"/>
        <c:majorTickMark val="out"/>
        <c:minorTickMark val="none"/>
        <c:tickLblPos val="nextTo"/>
        <c:txPr>
          <a:bodyPr/>
          <a:lstStyle/>
          <a:p>
            <a:pPr>
              <a:defRPr sz="1200"/>
            </a:pPr>
            <a:endParaRPr lang="en-US"/>
          </a:p>
        </c:txPr>
        <c:crossAx val="144115200"/>
        <c:crosses val="autoZero"/>
        <c:auto val="1"/>
        <c:lblAlgn val="ctr"/>
        <c:lblOffset val="100"/>
        <c:noMultiLvlLbl val="0"/>
      </c:catAx>
      <c:valAx>
        <c:axId val="144115200"/>
        <c:scaling>
          <c:orientation val="minMax"/>
        </c:scaling>
        <c:delete val="1"/>
        <c:axPos val="b"/>
        <c:numFmt formatCode="General" sourceLinked="1"/>
        <c:majorTickMark val="out"/>
        <c:minorTickMark val="none"/>
        <c:tickLblPos val="nextTo"/>
        <c:crossAx val="1441136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sz="1200" b="0"/>
            </a:pPr>
            <a:r>
              <a:rPr lang="es-ES" sz="1200" b="0"/>
              <a:t>% Total portfolio</a:t>
            </a:r>
            <a:endParaRPr lang="en-US" sz="1200" b="0"/>
          </a:p>
        </c:rich>
      </c:tx>
      <c:layout>
        <c:manualLayout>
          <c:xMode val="edge"/>
          <c:yMode val="edge"/>
          <c:x val="9.6873483222953957E-2"/>
          <c:y val="7.6013955843074077E-2"/>
        </c:manualLayout>
      </c:layout>
      <c:overlay val="0"/>
    </c:title>
    <c:autoTitleDeleted val="0"/>
    <c:plotArea>
      <c:layout>
        <c:manualLayout>
          <c:layoutTarget val="inner"/>
          <c:xMode val="edge"/>
          <c:yMode val="edge"/>
          <c:x val="9.2631148997567858E-2"/>
          <c:y val="0.47287015030712337"/>
          <c:w val="0.48631817374076008"/>
          <c:h val="0.45745039017005878"/>
        </c:manualLayout>
      </c:layout>
      <c:barChart>
        <c:barDir val="bar"/>
        <c:grouping val="clustered"/>
        <c:varyColors val="0"/>
        <c:ser>
          <c:idx val="0"/>
          <c:order val="0"/>
          <c:tx>
            <c:strRef>
              <c:f>Sheet1!$B$1</c:f>
              <c:strCache>
                <c:ptCount val="1"/>
                <c:pt idx="0">
                  <c:v>Column1</c:v>
                </c:pt>
              </c:strCache>
            </c:strRef>
          </c:tx>
          <c:invertIfNegative val="0"/>
          <c:dLbls>
            <c:txPr>
              <a:bodyPr/>
              <a:lstStyle/>
              <a:p>
                <a:pPr>
                  <a:defRPr sz="1200" b="1" spc="-150"/>
                </a:pPr>
                <a:endParaRPr lang="en-US"/>
              </a:p>
            </c:txPr>
            <c:dLblPos val="outEnd"/>
            <c:showLegendKey val="0"/>
            <c:showVal val="1"/>
            <c:showCatName val="0"/>
            <c:showSerName val="0"/>
            <c:showPercent val="0"/>
            <c:showBubbleSize val="0"/>
            <c:showLeaderLines val="0"/>
          </c:dLbls>
          <c:cat>
            <c:numRef>
              <c:f>Sheet1!$A$2:$A$3</c:f>
              <c:numCache>
                <c:formatCode>General</c:formatCode>
                <c:ptCount val="2"/>
              </c:numCache>
            </c:numRef>
          </c:cat>
          <c:val>
            <c:numRef>
              <c:f>Sheet1!$B$2:$B$3</c:f>
              <c:numCache>
                <c:formatCode>General</c:formatCode>
                <c:ptCount val="2"/>
                <c:pt idx="0">
                  <c:v>10.1</c:v>
                </c:pt>
                <c:pt idx="1">
                  <c:v>12.2</c:v>
                </c:pt>
              </c:numCache>
            </c:numRef>
          </c:val>
        </c:ser>
        <c:dLbls>
          <c:dLblPos val="outEnd"/>
          <c:showLegendKey val="0"/>
          <c:showVal val="1"/>
          <c:showCatName val="0"/>
          <c:showSerName val="0"/>
          <c:showPercent val="0"/>
          <c:showBubbleSize val="0"/>
        </c:dLbls>
        <c:gapWidth val="150"/>
        <c:overlap val="-6"/>
        <c:axId val="144138624"/>
        <c:axId val="144141312"/>
      </c:barChart>
      <c:catAx>
        <c:axId val="144138624"/>
        <c:scaling>
          <c:orientation val="minMax"/>
        </c:scaling>
        <c:delete val="1"/>
        <c:axPos val="l"/>
        <c:numFmt formatCode="General" sourceLinked="1"/>
        <c:majorTickMark val="out"/>
        <c:minorTickMark val="none"/>
        <c:tickLblPos val="nextTo"/>
        <c:crossAx val="144141312"/>
        <c:crosses val="autoZero"/>
        <c:auto val="1"/>
        <c:lblAlgn val="ctr"/>
        <c:lblOffset val="100"/>
        <c:noMultiLvlLbl val="0"/>
      </c:catAx>
      <c:valAx>
        <c:axId val="144141312"/>
        <c:scaling>
          <c:orientation val="minMax"/>
        </c:scaling>
        <c:delete val="1"/>
        <c:axPos val="b"/>
        <c:numFmt formatCode="General" sourceLinked="1"/>
        <c:majorTickMark val="out"/>
        <c:minorTickMark val="none"/>
        <c:tickLblPos val="nextTo"/>
        <c:crossAx val="14413862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a:solidFill>
                <a:srgbClr val="C00000"/>
              </a:solidFill>
            </a:ln>
          </c:spPr>
          <c:marker>
            <c:symbol val="none"/>
          </c:marker>
          <c:cat>
            <c:strRef>
              <c:f>'GDP - FRB Adverse'!$A$6:$A$149</c:f>
              <c:strCache>
                <c:ptCount val="144"/>
                <c:pt idx="0">
                  <c:v>1980</c:v>
                </c:pt>
                <c:pt idx="1">
                  <c:v>1981</c:v>
                </c:pt>
                <c:pt idx="2">
                  <c:v>1981</c:v>
                </c:pt>
                <c:pt idx="3">
                  <c:v>1981</c:v>
                </c:pt>
                <c:pt idx="4">
                  <c:v>1982</c:v>
                </c:pt>
                <c:pt idx="5">
                  <c:v>1982</c:v>
                </c:pt>
                <c:pt idx="6">
                  <c:v>1982</c:v>
                </c:pt>
                <c:pt idx="7">
                  <c:v>1982</c:v>
                </c:pt>
                <c:pt idx="8">
                  <c:v>1983</c:v>
                </c:pt>
                <c:pt idx="9">
                  <c:v>1983</c:v>
                </c:pt>
                <c:pt idx="10">
                  <c:v>1983</c:v>
                </c:pt>
                <c:pt idx="11">
                  <c:v>1983</c:v>
                </c:pt>
                <c:pt idx="12">
                  <c:v>1984</c:v>
                </c:pt>
                <c:pt idx="13">
                  <c:v>1984</c:v>
                </c:pt>
                <c:pt idx="14">
                  <c:v>1984</c:v>
                </c:pt>
                <c:pt idx="15">
                  <c:v>1984</c:v>
                </c:pt>
                <c:pt idx="16">
                  <c:v>1985</c:v>
                </c:pt>
                <c:pt idx="17">
                  <c:v>1985</c:v>
                </c:pt>
                <c:pt idx="18">
                  <c:v>1985</c:v>
                </c:pt>
                <c:pt idx="19">
                  <c:v>1985</c:v>
                </c:pt>
                <c:pt idx="20">
                  <c:v>1986</c:v>
                </c:pt>
                <c:pt idx="21">
                  <c:v>1986</c:v>
                </c:pt>
                <c:pt idx="22">
                  <c:v>1986</c:v>
                </c:pt>
                <c:pt idx="23">
                  <c:v>1986</c:v>
                </c:pt>
                <c:pt idx="24">
                  <c:v>1987</c:v>
                </c:pt>
                <c:pt idx="25">
                  <c:v>1987</c:v>
                </c:pt>
                <c:pt idx="26">
                  <c:v>1987</c:v>
                </c:pt>
                <c:pt idx="27">
                  <c:v>1987</c:v>
                </c:pt>
                <c:pt idx="28">
                  <c:v>1988</c:v>
                </c:pt>
                <c:pt idx="29">
                  <c:v>1988</c:v>
                </c:pt>
                <c:pt idx="30">
                  <c:v>1988</c:v>
                </c:pt>
                <c:pt idx="31">
                  <c:v>1988</c:v>
                </c:pt>
                <c:pt idx="32">
                  <c:v>1989</c:v>
                </c:pt>
                <c:pt idx="33">
                  <c:v>1989</c:v>
                </c:pt>
                <c:pt idx="34">
                  <c:v>1989</c:v>
                </c:pt>
                <c:pt idx="35">
                  <c:v>1989</c:v>
                </c:pt>
                <c:pt idx="36">
                  <c:v>1990</c:v>
                </c:pt>
                <c:pt idx="37">
                  <c:v>1990</c:v>
                </c:pt>
                <c:pt idx="38">
                  <c:v>1990</c:v>
                </c:pt>
                <c:pt idx="39">
                  <c:v>1990</c:v>
                </c:pt>
                <c:pt idx="40">
                  <c:v>1991</c:v>
                </c:pt>
                <c:pt idx="41">
                  <c:v>1991</c:v>
                </c:pt>
                <c:pt idx="42">
                  <c:v>1991</c:v>
                </c:pt>
                <c:pt idx="43">
                  <c:v>1991</c:v>
                </c:pt>
                <c:pt idx="44">
                  <c:v>1992</c:v>
                </c:pt>
                <c:pt idx="45">
                  <c:v>1992</c:v>
                </c:pt>
                <c:pt idx="46">
                  <c:v>1992</c:v>
                </c:pt>
                <c:pt idx="47">
                  <c:v>1992</c:v>
                </c:pt>
                <c:pt idx="48">
                  <c:v>1993</c:v>
                </c:pt>
                <c:pt idx="49">
                  <c:v>1993</c:v>
                </c:pt>
                <c:pt idx="50">
                  <c:v>1993</c:v>
                </c:pt>
                <c:pt idx="51">
                  <c:v>1993</c:v>
                </c:pt>
                <c:pt idx="52">
                  <c:v>1994</c:v>
                </c:pt>
                <c:pt idx="53">
                  <c:v>1994</c:v>
                </c:pt>
                <c:pt idx="54">
                  <c:v>1994</c:v>
                </c:pt>
                <c:pt idx="55">
                  <c:v>1994</c:v>
                </c:pt>
                <c:pt idx="56">
                  <c:v>1995</c:v>
                </c:pt>
                <c:pt idx="57">
                  <c:v>1995</c:v>
                </c:pt>
                <c:pt idx="58">
                  <c:v>1995</c:v>
                </c:pt>
                <c:pt idx="59">
                  <c:v>1995</c:v>
                </c:pt>
                <c:pt idx="60">
                  <c:v>1996</c:v>
                </c:pt>
                <c:pt idx="61">
                  <c:v>1996</c:v>
                </c:pt>
                <c:pt idx="62">
                  <c:v>1996</c:v>
                </c:pt>
                <c:pt idx="63">
                  <c:v>1996</c:v>
                </c:pt>
                <c:pt idx="64">
                  <c:v>1997</c:v>
                </c:pt>
                <c:pt idx="65">
                  <c:v>1997</c:v>
                </c:pt>
                <c:pt idx="66">
                  <c:v>1997</c:v>
                </c:pt>
                <c:pt idx="67">
                  <c:v>1997</c:v>
                </c:pt>
                <c:pt idx="68">
                  <c:v>1998</c:v>
                </c:pt>
                <c:pt idx="69">
                  <c:v>1998</c:v>
                </c:pt>
                <c:pt idx="70">
                  <c:v>1998</c:v>
                </c:pt>
                <c:pt idx="71">
                  <c:v>1998</c:v>
                </c:pt>
                <c:pt idx="72">
                  <c:v>1999</c:v>
                </c:pt>
                <c:pt idx="73">
                  <c:v>1999</c:v>
                </c:pt>
                <c:pt idx="74">
                  <c:v>1999</c:v>
                </c:pt>
                <c:pt idx="75">
                  <c:v>1999</c:v>
                </c:pt>
                <c:pt idx="76">
                  <c:v>2000</c:v>
                </c:pt>
                <c:pt idx="77">
                  <c:v>2000</c:v>
                </c:pt>
                <c:pt idx="78">
                  <c:v>2000</c:v>
                </c:pt>
                <c:pt idx="79">
                  <c:v>2000</c:v>
                </c:pt>
                <c:pt idx="80">
                  <c:v>2001</c:v>
                </c:pt>
                <c:pt idx="81">
                  <c:v>2001</c:v>
                </c:pt>
                <c:pt idx="82">
                  <c:v>2001</c:v>
                </c:pt>
                <c:pt idx="83">
                  <c:v>2001</c:v>
                </c:pt>
                <c:pt idx="84">
                  <c:v>2002</c:v>
                </c:pt>
                <c:pt idx="85">
                  <c:v>2002</c:v>
                </c:pt>
                <c:pt idx="86">
                  <c:v>2002</c:v>
                </c:pt>
                <c:pt idx="87">
                  <c:v>2002</c:v>
                </c:pt>
                <c:pt idx="88">
                  <c:v>2003</c:v>
                </c:pt>
                <c:pt idx="89">
                  <c:v>2003</c:v>
                </c:pt>
                <c:pt idx="90">
                  <c:v>2003</c:v>
                </c:pt>
                <c:pt idx="91">
                  <c:v>2003</c:v>
                </c:pt>
                <c:pt idx="92">
                  <c:v>2004</c:v>
                </c:pt>
                <c:pt idx="93">
                  <c:v>2004</c:v>
                </c:pt>
                <c:pt idx="94">
                  <c:v>2004</c:v>
                </c:pt>
                <c:pt idx="95">
                  <c:v>2004</c:v>
                </c:pt>
                <c:pt idx="96">
                  <c:v>2005</c:v>
                </c:pt>
                <c:pt idx="97">
                  <c:v>2005</c:v>
                </c:pt>
                <c:pt idx="98">
                  <c:v>2005</c:v>
                </c:pt>
                <c:pt idx="99">
                  <c:v>2005</c:v>
                </c:pt>
                <c:pt idx="100">
                  <c:v>2006</c:v>
                </c:pt>
                <c:pt idx="101">
                  <c:v>2006</c:v>
                </c:pt>
                <c:pt idx="102">
                  <c:v>2006</c:v>
                </c:pt>
                <c:pt idx="103">
                  <c:v>2006</c:v>
                </c:pt>
                <c:pt idx="104">
                  <c:v>2007</c:v>
                </c:pt>
                <c:pt idx="105">
                  <c:v>2007</c:v>
                </c:pt>
                <c:pt idx="106">
                  <c:v>2007</c:v>
                </c:pt>
                <c:pt idx="107">
                  <c:v>2007</c:v>
                </c:pt>
                <c:pt idx="108">
                  <c:v>2008</c:v>
                </c:pt>
                <c:pt idx="109">
                  <c:v>2008</c:v>
                </c:pt>
                <c:pt idx="110">
                  <c:v>2008</c:v>
                </c:pt>
                <c:pt idx="111">
                  <c:v>2008</c:v>
                </c:pt>
                <c:pt idx="112">
                  <c:v>2009</c:v>
                </c:pt>
                <c:pt idx="113">
                  <c:v>2009</c:v>
                </c:pt>
                <c:pt idx="114">
                  <c:v>2009</c:v>
                </c:pt>
                <c:pt idx="115">
                  <c:v>2009</c:v>
                </c:pt>
                <c:pt idx="116">
                  <c:v>2010</c:v>
                </c:pt>
                <c:pt idx="117">
                  <c:v>2010</c:v>
                </c:pt>
                <c:pt idx="118">
                  <c:v>2010</c:v>
                </c:pt>
                <c:pt idx="119">
                  <c:v>2010</c:v>
                </c:pt>
                <c:pt idx="120">
                  <c:v>2011</c:v>
                </c:pt>
                <c:pt idx="121">
                  <c:v>2011</c:v>
                </c:pt>
                <c:pt idx="122">
                  <c:v>2011</c:v>
                </c:pt>
                <c:pt idx="123">
                  <c:v>2011</c:v>
                </c:pt>
                <c:pt idx="124">
                  <c:v>2012</c:v>
                </c:pt>
                <c:pt idx="125">
                  <c:v>2012</c:v>
                </c:pt>
                <c:pt idx="126">
                  <c:v>2012</c:v>
                </c:pt>
                <c:pt idx="127">
                  <c:v>2012</c:v>
                </c:pt>
                <c:pt idx="128">
                  <c:v>2013</c:v>
                </c:pt>
                <c:pt idx="129">
                  <c:v>2013</c:v>
                </c:pt>
                <c:pt idx="130">
                  <c:v>2013</c:v>
                </c:pt>
                <c:pt idx="131">
                  <c:v>2013</c:v>
                </c:pt>
                <c:pt idx="132">
                  <c:v>2014</c:v>
                </c:pt>
                <c:pt idx="133">
                  <c:v>2014</c:v>
                </c:pt>
                <c:pt idx="134">
                  <c:v>2014</c:v>
                </c:pt>
                <c:pt idx="135">
                  <c:v>2014</c:v>
                </c:pt>
                <c:pt idx="136">
                  <c:v>2015</c:v>
                </c:pt>
                <c:pt idx="137">
                  <c:v>2015</c:v>
                </c:pt>
                <c:pt idx="138">
                  <c:v>2015</c:v>
                </c:pt>
                <c:pt idx="139">
                  <c:v>2015</c:v>
                </c:pt>
                <c:pt idx="140">
                  <c:v>2016</c:v>
                </c:pt>
                <c:pt idx="141">
                  <c:v>2016</c:v>
                </c:pt>
                <c:pt idx="142">
                  <c:v>2016</c:v>
                </c:pt>
                <c:pt idx="143">
                  <c:v>2016</c:v>
                </c:pt>
              </c:strCache>
            </c:strRef>
          </c:cat>
          <c:val>
            <c:numRef>
              <c:f>'GDP - FRB Adverse'!$C$6:$C$149</c:f>
              <c:numCache>
                <c:formatCode>General</c:formatCode>
                <c:ptCount val="144"/>
                <c:pt idx="0">
                  <c:v>1.6981149396636752</c:v>
                </c:pt>
                <c:pt idx="1">
                  <c:v>3.0457043605777834</c:v>
                </c:pt>
                <c:pt idx="2">
                  <c:v>4.3867208382822875</c:v>
                </c:pt>
                <c:pt idx="3">
                  <c:v>1.2905294010173707</c:v>
                </c:pt>
                <c:pt idx="4">
                  <c:v>-2.4217519652259156</c:v>
                </c:pt>
                <c:pt idx="5">
                  <c:v>-1.1704279802173145</c:v>
                </c:pt>
                <c:pt idx="6">
                  <c:v>-2.6429948317248542</c:v>
                </c:pt>
                <c:pt idx="7">
                  <c:v>-1.3970934170006055</c:v>
                </c:pt>
                <c:pt idx="8">
                  <c:v>1.5938254826254772</c:v>
                </c:pt>
                <c:pt idx="9">
                  <c:v>3.3501212451193085</c:v>
                </c:pt>
                <c:pt idx="10">
                  <c:v>5.753225188173694</c:v>
                </c:pt>
                <c:pt idx="11">
                  <c:v>7.8298484879356867</c:v>
                </c:pt>
                <c:pt idx="12">
                  <c:v>8.5494494375528252</c:v>
                </c:pt>
                <c:pt idx="13">
                  <c:v>7.9916207063187139</c:v>
                </c:pt>
                <c:pt idx="14">
                  <c:v>6.9606413994169003</c:v>
                </c:pt>
                <c:pt idx="15">
                  <c:v>5.6345068913804086</c:v>
                </c:pt>
                <c:pt idx="16">
                  <c:v>4.6060540485945989</c:v>
                </c:pt>
                <c:pt idx="17">
                  <c:v>3.7420850536746597</c:v>
                </c:pt>
                <c:pt idx="18">
                  <c:v>4.3298153321976285</c:v>
                </c:pt>
                <c:pt idx="19">
                  <c:v>4.2806936181719824</c:v>
                </c:pt>
                <c:pt idx="20">
                  <c:v>4.2117959702791197</c:v>
                </c:pt>
                <c:pt idx="21">
                  <c:v>3.7397670934844696</c:v>
                </c:pt>
                <c:pt idx="22">
                  <c:v>3.1795367023843335</c:v>
                </c:pt>
                <c:pt idx="23">
                  <c:v>2.9419378297599108</c:v>
                </c:pt>
                <c:pt idx="24">
                  <c:v>2.7093677790705817</c:v>
                </c:pt>
                <c:pt idx="25">
                  <c:v>3.3875598707782784</c:v>
                </c:pt>
                <c:pt idx="26">
                  <c:v>3.2841249932377359</c:v>
                </c:pt>
                <c:pt idx="27">
                  <c:v>4.4486453806914739</c:v>
                </c:pt>
                <c:pt idx="28">
                  <c:v>4.3064390243902517</c:v>
                </c:pt>
                <c:pt idx="29">
                  <c:v>4.5122242133357027</c:v>
                </c:pt>
                <c:pt idx="30">
                  <c:v>4.1713630791860856</c:v>
                </c:pt>
                <c:pt idx="31">
                  <c:v>3.8371120663448277</c:v>
                </c:pt>
                <c:pt idx="32">
                  <c:v>4.2977277300906946</c:v>
                </c:pt>
                <c:pt idx="33">
                  <c:v>3.7469625421622466</c:v>
                </c:pt>
                <c:pt idx="34">
                  <c:v>3.9207866025154692</c:v>
                </c:pt>
                <c:pt idx="35">
                  <c:v>2.779033421406174</c:v>
                </c:pt>
                <c:pt idx="36">
                  <c:v>2.8674177571675896</c:v>
                </c:pt>
                <c:pt idx="37">
                  <c:v>2.4594815235729151</c:v>
                </c:pt>
                <c:pt idx="38">
                  <c:v>1.7256457000509595</c:v>
                </c:pt>
                <c:pt idx="39">
                  <c:v>0.64631532290084781</c:v>
                </c:pt>
                <c:pt idx="40">
                  <c:v>-0.91090972095583256</c:v>
                </c:pt>
                <c:pt idx="41">
                  <c:v>-0.52662412401606185</c:v>
                </c:pt>
                <c:pt idx="42">
                  <c:v>-7.3471428957516682E-2</c:v>
                </c:pt>
                <c:pt idx="43">
                  <c:v>1.2237015863797884</c:v>
                </c:pt>
                <c:pt idx="44">
                  <c:v>2.9033614376178241</c:v>
                </c:pt>
                <c:pt idx="45">
                  <c:v>3.2358030428096818</c:v>
                </c:pt>
                <c:pt idx="46">
                  <c:v>3.7416640580500538</c:v>
                </c:pt>
                <c:pt idx="47">
                  <c:v>4.32655586147217</c:v>
                </c:pt>
                <c:pt idx="48">
                  <c:v>3.3004450290474496</c:v>
                </c:pt>
                <c:pt idx="49">
                  <c:v>2.7820198406244945</c:v>
                </c:pt>
                <c:pt idx="50">
                  <c:v>2.2881458083549022</c:v>
                </c:pt>
                <c:pt idx="51">
                  <c:v>2.6258438313931931</c:v>
                </c:pt>
                <c:pt idx="52">
                  <c:v>3.4390617009183444</c:v>
                </c:pt>
                <c:pt idx="53">
                  <c:v>4.2330863274896435</c:v>
                </c:pt>
                <c:pt idx="54">
                  <c:v>4.3395694937083507</c:v>
                </c:pt>
                <c:pt idx="55">
                  <c:v>4.1332159320453643</c:v>
                </c:pt>
                <c:pt idx="56">
                  <c:v>3.4744854747648768</c:v>
                </c:pt>
                <c:pt idx="57">
                  <c:v>2.4358855046497263</c:v>
                </c:pt>
                <c:pt idx="58">
                  <c:v>2.7073231041716994</c:v>
                </c:pt>
                <c:pt idx="59">
                  <c:v>2.2750559562298101</c:v>
                </c:pt>
                <c:pt idx="60">
                  <c:v>2.5954455779278129</c:v>
                </c:pt>
                <c:pt idx="61">
                  <c:v>4.0238685648235073</c:v>
                </c:pt>
                <c:pt idx="62">
                  <c:v>4.0945067001018742</c:v>
                </c:pt>
                <c:pt idx="63">
                  <c:v>4.4537602614480809</c:v>
                </c:pt>
                <c:pt idx="64">
                  <c:v>4.5628919574439264</c:v>
                </c:pt>
                <c:pt idx="65">
                  <c:v>4.3193344350105578</c:v>
                </c:pt>
                <c:pt idx="66">
                  <c:v>4.6787367787104461</c:v>
                </c:pt>
                <c:pt idx="67">
                  <c:v>4.3877047424830673</c:v>
                </c:pt>
                <c:pt idx="68">
                  <c:v>4.6234601558096111</c:v>
                </c:pt>
                <c:pt idx="69">
                  <c:v>4.0676608219078147</c:v>
                </c:pt>
                <c:pt idx="70">
                  <c:v>4.1046386192017392</c:v>
                </c:pt>
                <c:pt idx="71">
                  <c:v>4.9989741576942803</c:v>
                </c:pt>
                <c:pt idx="72">
                  <c:v>4.8007278380383767</c:v>
                </c:pt>
                <c:pt idx="73">
                  <c:v>4.6496369521476622</c:v>
                </c:pt>
                <c:pt idx="74">
                  <c:v>4.5982073467695894</c:v>
                </c:pt>
                <c:pt idx="75">
                  <c:v>4.6947080462504287</c:v>
                </c:pt>
                <c:pt idx="76">
                  <c:v>4.1669827302839524</c:v>
                </c:pt>
                <c:pt idx="77">
                  <c:v>5.2664576802507801</c:v>
                </c:pt>
                <c:pt idx="78">
                  <c:v>4.0831826700018947</c:v>
                </c:pt>
                <c:pt idx="79">
                  <c:v>2.888836594094113</c:v>
                </c:pt>
                <c:pt idx="80">
                  <c:v>2.2995201915997132</c:v>
                </c:pt>
                <c:pt idx="81">
                  <c:v>0.9354774667460708</c:v>
                </c:pt>
                <c:pt idx="82">
                  <c:v>0.49493563457252421</c:v>
                </c:pt>
                <c:pt idx="83">
                  <c:v>0.20505863888384823</c:v>
                </c:pt>
                <c:pt idx="84">
                  <c:v>1.4157696171094525</c:v>
                </c:pt>
                <c:pt idx="85">
                  <c:v>1.4374168981062585</c:v>
                </c:pt>
                <c:pt idx="86">
                  <c:v>2.2549151151135316</c:v>
                </c:pt>
                <c:pt idx="87">
                  <c:v>2.0361581387295047</c:v>
                </c:pt>
                <c:pt idx="88">
                  <c:v>1.6291928905110664</c:v>
                </c:pt>
                <c:pt idx="89">
                  <c:v>2.0096176219654094</c:v>
                </c:pt>
                <c:pt idx="90">
                  <c:v>3.2155482486608378</c:v>
                </c:pt>
                <c:pt idx="91">
                  <c:v>4.355908670163533</c:v>
                </c:pt>
                <c:pt idx="92">
                  <c:v>4.4147891214930235</c:v>
                </c:pt>
                <c:pt idx="93">
                  <c:v>4.2130154119874419</c:v>
                </c:pt>
                <c:pt idx="94">
                  <c:v>3.4279560886602223</c:v>
                </c:pt>
                <c:pt idx="95">
                  <c:v>3.1170770288349914</c:v>
                </c:pt>
                <c:pt idx="96">
                  <c:v>3.6203285194576162</c:v>
                </c:pt>
                <c:pt idx="97">
                  <c:v>3.4035691876668883</c:v>
                </c:pt>
                <c:pt idx="98">
                  <c:v>3.3331405269398706</c:v>
                </c:pt>
                <c:pt idx="99">
                  <c:v>3.0321711205413493</c:v>
                </c:pt>
                <c:pt idx="100">
                  <c:v>3.1704151328808328</c:v>
                </c:pt>
                <c:pt idx="101">
                  <c:v>2.9415707663324575</c:v>
                </c:pt>
                <c:pt idx="102">
                  <c:v>2.1746735890510793</c:v>
                </c:pt>
                <c:pt idx="103">
                  <c:v>2.3898312159962076</c:v>
                </c:pt>
                <c:pt idx="104">
                  <c:v>1.2367576188806684</c:v>
                </c:pt>
                <c:pt idx="105">
                  <c:v>1.7073805998793601</c:v>
                </c:pt>
                <c:pt idx="106">
                  <c:v>2.300275293440901</c:v>
                </c:pt>
                <c:pt idx="107">
                  <c:v>1.8679205539209986</c:v>
                </c:pt>
                <c:pt idx="108">
                  <c:v>1.1102811354067654</c:v>
                </c:pt>
                <c:pt idx="109">
                  <c:v>0.84037011328483846</c:v>
                </c:pt>
                <c:pt idx="110">
                  <c:v>-0.31395387756467663</c:v>
                </c:pt>
                <c:pt idx="111">
                  <c:v>-2.7668458757454051</c:v>
                </c:pt>
                <c:pt idx="112">
                  <c:v>-3.4554551865408456</c:v>
                </c:pt>
                <c:pt idx="113">
                  <c:v>-4.061911062993695</c:v>
                </c:pt>
                <c:pt idx="114">
                  <c:v>-3.2844019447205164</c:v>
                </c:pt>
                <c:pt idx="115">
                  <c:v>-0.24079028606709407</c:v>
                </c:pt>
                <c:pt idx="116">
                  <c:v>1.5986086956521595</c:v>
                </c:pt>
                <c:pt idx="117">
                  <c:v>2.7187996321992758</c:v>
                </c:pt>
                <c:pt idx="118">
                  <c:v>3.0758548863044632</c:v>
                </c:pt>
                <c:pt idx="119">
                  <c:v>2.7307298221002752</c:v>
                </c:pt>
                <c:pt idx="120">
                  <c:v>1.893213190184051</c:v>
                </c:pt>
                <c:pt idx="121">
                  <c:v>1.6526627740592437</c:v>
                </c:pt>
                <c:pt idx="122">
                  <c:v>1.1828500218921567</c:v>
                </c:pt>
                <c:pt idx="123">
                  <c:v>1.682174174978246</c:v>
                </c:pt>
                <c:pt idx="124">
                  <c:v>2.6456021987326439</c:v>
                </c:pt>
                <c:pt idx="125">
                  <c:v>2.3156054864706288</c:v>
                </c:pt>
                <c:pt idx="126">
                  <c:v>2.7308253057365839</c:v>
                </c:pt>
                <c:pt idx="127">
                  <c:v>1.6023383343317876</c:v>
                </c:pt>
                <c:pt idx="128">
                  <c:v>1.7243862520458286</c:v>
                </c:pt>
                <c:pt idx="129">
                  <c:v>1.759830993629663</c:v>
                </c:pt>
                <c:pt idx="130">
                  <c:v>2.2590449281654879</c:v>
                </c:pt>
                <c:pt idx="131">
                  <c:v>3.126275617641916</c:v>
                </c:pt>
                <c:pt idx="132">
                  <c:v>1.887581732996968</c:v>
                </c:pt>
                <c:pt idx="133">
                  <c:v>2.4842054002793601</c:v>
                </c:pt>
                <c:pt idx="134">
                  <c:v>2.2403183797109039</c:v>
                </c:pt>
                <c:pt idx="135">
                  <c:v>1.2043075608499487</c:v>
                </c:pt>
                <c:pt idx="136">
                  <c:v>1.4127352084741363</c:v>
                </c:pt>
                <c:pt idx="137">
                  <c:v>0.33149309441489194</c:v>
                </c:pt>
                <c:pt idx="138">
                  <c:v>-0.48588581962162314</c:v>
                </c:pt>
                <c:pt idx="139">
                  <c:v>-0.24975353677827439</c:v>
                </c:pt>
                <c:pt idx="140">
                  <c:v>0.28202419628085007</c:v>
                </c:pt>
                <c:pt idx="141">
                  <c:v>0.63580710050028522</c:v>
                </c:pt>
                <c:pt idx="142">
                  <c:v>1.0143861456503034</c:v>
                </c:pt>
                <c:pt idx="143">
                  <c:v>1.3820315976511788</c:v>
                </c:pt>
              </c:numCache>
            </c:numRef>
          </c:val>
          <c:smooth val="0"/>
        </c:ser>
        <c:dLbls>
          <c:showLegendKey val="0"/>
          <c:showVal val="0"/>
          <c:showCatName val="0"/>
          <c:showSerName val="0"/>
          <c:showPercent val="0"/>
          <c:showBubbleSize val="0"/>
        </c:dLbls>
        <c:marker val="1"/>
        <c:smooth val="0"/>
        <c:axId val="111122304"/>
        <c:axId val="111123840"/>
      </c:lineChart>
      <c:catAx>
        <c:axId val="111122304"/>
        <c:scaling>
          <c:orientation val="minMax"/>
        </c:scaling>
        <c:delete val="0"/>
        <c:axPos val="b"/>
        <c:majorTickMark val="none"/>
        <c:minorTickMark val="none"/>
        <c:tickLblPos val="low"/>
        <c:crossAx val="111123840"/>
        <c:crosses val="autoZero"/>
        <c:auto val="1"/>
        <c:lblAlgn val="ctr"/>
        <c:lblOffset val="100"/>
        <c:noMultiLvlLbl val="0"/>
      </c:catAx>
      <c:valAx>
        <c:axId val="111123840"/>
        <c:scaling>
          <c:orientation val="minMax"/>
          <c:min val="-10"/>
        </c:scaling>
        <c:delete val="0"/>
        <c:axPos val="l"/>
        <c:majorGridlines/>
        <c:numFmt formatCode="General" sourceLinked="1"/>
        <c:majorTickMark val="out"/>
        <c:minorTickMark val="none"/>
        <c:tickLblPos val="nextTo"/>
        <c:crossAx val="111122304"/>
        <c:crosses val="autoZero"/>
        <c:crossBetween val="between"/>
      </c:valAx>
      <c:spPr>
        <a:noFill/>
      </c:spPr>
    </c:plotArea>
    <c:plotVisOnly val="1"/>
    <c:dispBlanksAs val="gap"/>
    <c:showDLblsOverMax val="0"/>
  </c:chart>
  <c:spPr>
    <a:no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C00000"/>
            </a:solidFill>
          </c:spPr>
          <c:invertIfNegative val="0"/>
          <c:dLbls>
            <c:dLbl>
              <c:idx val="4"/>
              <c:layout>
                <c:manualLayout>
                  <c:x val="-1.0591901004368043E-2"/>
                  <c:y val="0"/>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'Risk Tolerance (BHC Base &amp; Adv)'!$A$83:$A$92</c:f>
              <c:strCache>
                <c:ptCount val="10"/>
                <c:pt idx="0">
                  <c:v>First Lien Mortgages</c:v>
                </c:pt>
                <c:pt idx="1">
                  <c:v>Second/Junior Lien Mortgages</c:v>
                </c:pt>
                <c:pt idx="2">
                  <c:v>C&amp;I Loans</c:v>
                </c:pt>
                <c:pt idx="3">
                  <c:v>CRE Loans</c:v>
                </c:pt>
                <c:pt idx="4">
                  <c:v>Credit Cards</c:v>
                </c:pt>
                <c:pt idx="5">
                  <c:v>Other Consumer Loans</c:v>
                </c:pt>
                <c:pt idx="6">
                  <c:v>Other Loans &amp; Leases</c:v>
                </c:pt>
                <c:pt idx="7">
                  <c:v>Securities</c:v>
                </c:pt>
                <c:pt idx="8">
                  <c:v>Trading Assets</c:v>
                </c:pt>
                <c:pt idx="9">
                  <c:v>Other Assets</c:v>
                </c:pt>
              </c:strCache>
            </c:strRef>
          </c:cat>
          <c:val>
            <c:numRef>
              <c:f>'Risk Tolerance (BHC Base &amp; Adv)'!$C$83:$C$92</c:f>
              <c:numCache>
                <c:formatCode>0%</c:formatCode>
                <c:ptCount val="10"/>
                <c:pt idx="0">
                  <c:v>2.9468608240331484E-2</c:v>
                </c:pt>
                <c:pt idx="1">
                  <c:v>0.28539301293101627</c:v>
                </c:pt>
                <c:pt idx="2">
                  <c:v>0.4927752366939675</c:v>
                </c:pt>
                <c:pt idx="3">
                  <c:v>0.29637051126156511</c:v>
                </c:pt>
                <c:pt idx="4">
                  <c:v>-0.37390667970891034</c:v>
                </c:pt>
                <c:pt idx="5">
                  <c:v>-8.2173126764849669E-2</c:v>
                </c:pt>
                <c:pt idx="6">
                  <c:v>-1.1049811745155884</c:v>
                </c:pt>
                <c:pt idx="7">
                  <c:v>3.4364958898298603E-2</c:v>
                </c:pt>
                <c:pt idx="8">
                  <c:v>4.701284456496424E-4</c:v>
                </c:pt>
                <c:pt idx="9">
                  <c:v>0.542194843492108</c:v>
                </c:pt>
              </c:numCache>
            </c:numRef>
          </c:val>
        </c:ser>
        <c:dLbls>
          <c:showLegendKey val="0"/>
          <c:showVal val="0"/>
          <c:showCatName val="0"/>
          <c:showSerName val="0"/>
          <c:showPercent val="0"/>
          <c:showBubbleSize val="0"/>
        </c:dLbls>
        <c:gapWidth val="150"/>
        <c:axId val="112560000"/>
        <c:axId val="112561536"/>
      </c:barChart>
      <c:catAx>
        <c:axId val="112560000"/>
        <c:scaling>
          <c:orientation val="maxMin"/>
        </c:scaling>
        <c:delete val="0"/>
        <c:axPos val="l"/>
        <c:majorTickMark val="out"/>
        <c:minorTickMark val="none"/>
        <c:tickLblPos val="none"/>
        <c:crossAx val="112561536"/>
        <c:crosses val="autoZero"/>
        <c:auto val="1"/>
        <c:lblAlgn val="ctr"/>
        <c:lblOffset val="100"/>
        <c:noMultiLvlLbl val="0"/>
      </c:catAx>
      <c:valAx>
        <c:axId val="112561536"/>
        <c:scaling>
          <c:orientation val="minMax"/>
        </c:scaling>
        <c:delete val="1"/>
        <c:axPos val="t"/>
        <c:numFmt formatCode="0%" sourceLinked="1"/>
        <c:majorTickMark val="out"/>
        <c:minorTickMark val="none"/>
        <c:tickLblPos val="nextTo"/>
        <c:crossAx val="112560000"/>
        <c:crosses val="autoZero"/>
        <c:crossBetween val="between"/>
      </c:valAx>
      <c:spPr>
        <a:noFill/>
      </c:spPr>
    </c:plotArea>
    <c:plotVisOnly val="1"/>
    <c:dispBlanksAs val="gap"/>
    <c:showDLblsOverMax val="0"/>
  </c:chart>
  <c:spPr>
    <a:no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C00000"/>
            </a:solidFill>
          </c:spPr>
          <c:invertIfNegative val="0"/>
          <c:dLbls>
            <c:dLbl>
              <c:idx val="4"/>
              <c:layout>
                <c:manualLayout>
                  <c:x val="-8.1200404327055664E-2"/>
                  <c:y val="4.5830446638332648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'Risk Tolerance (BHC Base &amp; Adv)'!$A$83:$A$92</c:f>
              <c:strCache>
                <c:ptCount val="10"/>
                <c:pt idx="0">
                  <c:v>First Lien Mortgages</c:v>
                </c:pt>
                <c:pt idx="1">
                  <c:v>Second/Junior Lien Mortgages</c:v>
                </c:pt>
                <c:pt idx="2">
                  <c:v>C&amp;I Loans</c:v>
                </c:pt>
                <c:pt idx="3">
                  <c:v>CRE Loans</c:v>
                </c:pt>
                <c:pt idx="4">
                  <c:v>Credit Cards</c:v>
                </c:pt>
                <c:pt idx="5">
                  <c:v>Other Consumer Loans</c:v>
                </c:pt>
                <c:pt idx="6">
                  <c:v>Other Loans &amp; Leases</c:v>
                </c:pt>
                <c:pt idx="7">
                  <c:v>Securities</c:v>
                </c:pt>
                <c:pt idx="8">
                  <c:v>Trading Assets</c:v>
                </c:pt>
                <c:pt idx="9">
                  <c:v>Other Assets</c:v>
                </c:pt>
              </c:strCache>
            </c:strRef>
          </c:cat>
          <c:val>
            <c:numRef>
              <c:f>'Risk Tolerance (BHC Base &amp; Adv)'!$B$83:$B$92</c:f>
              <c:numCache>
                <c:formatCode>0%</c:formatCode>
                <c:ptCount val="10"/>
                <c:pt idx="0">
                  <c:v>-2.0368070149136774E-2</c:v>
                </c:pt>
                <c:pt idx="1">
                  <c:v>-7.6704381961065216E-2</c:v>
                </c:pt>
                <c:pt idx="2">
                  <c:v>-0.1084793504191397</c:v>
                </c:pt>
                <c:pt idx="3">
                  <c:v>0.10972017632309616</c:v>
                </c:pt>
                <c:pt idx="4">
                  <c:v>-0.56247417545245137</c:v>
                </c:pt>
                <c:pt idx="5">
                  <c:v>-0.21078272169577006</c:v>
                </c:pt>
                <c:pt idx="6">
                  <c:v>-0.35668360979388414</c:v>
                </c:pt>
                <c:pt idx="7">
                  <c:v>-0.22765676291620129</c:v>
                </c:pt>
                <c:pt idx="8">
                  <c:v>-5.0234746418353904E-3</c:v>
                </c:pt>
                <c:pt idx="9">
                  <c:v>1.15346602701909E-2</c:v>
                </c:pt>
              </c:numCache>
            </c:numRef>
          </c:val>
        </c:ser>
        <c:dLbls>
          <c:showLegendKey val="0"/>
          <c:showVal val="0"/>
          <c:showCatName val="0"/>
          <c:showSerName val="0"/>
          <c:showPercent val="0"/>
          <c:showBubbleSize val="0"/>
        </c:dLbls>
        <c:gapWidth val="150"/>
        <c:axId val="112589824"/>
        <c:axId val="112595712"/>
      </c:barChart>
      <c:catAx>
        <c:axId val="112589824"/>
        <c:scaling>
          <c:orientation val="maxMin"/>
        </c:scaling>
        <c:delete val="0"/>
        <c:axPos val="l"/>
        <c:majorTickMark val="out"/>
        <c:minorTickMark val="none"/>
        <c:tickLblPos val="low"/>
        <c:txPr>
          <a:bodyPr/>
          <a:lstStyle/>
          <a:p>
            <a:pPr>
              <a:defRPr sz="1100"/>
            </a:pPr>
            <a:endParaRPr lang="en-US"/>
          </a:p>
        </c:txPr>
        <c:crossAx val="112595712"/>
        <c:crosses val="autoZero"/>
        <c:auto val="1"/>
        <c:lblAlgn val="ctr"/>
        <c:lblOffset val="100"/>
        <c:noMultiLvlLbl val="0"/>
      </c:catAx>
      <c:valAx>
        <c:axId val="112595712"/>
        <c:scaling>
          <c:orientation val="minMax"/>
        </c:scaling>
        <c:delete val="1"/>
        <c:axPos val="t"/>
        <c:numFmt formatCode="0%" sourceLinked="1"/>
        <c:majorTickMark val="out"/>
        <c:minorTickMark val="none"/>
        <c:tickLblPos val="nextTo"/>
        <c:crossAx val="112589824"/>
        <c:crosses val="autoZero"/>
        <c:crossBetween val="between"/>
      </c:valAx>
      <c:spPr>
        <a:noFill/>
      </c:spPr>
    </c:plotArea>
    <c:plotVisOnly val="1"/>
    <c:dispBlanksAs val="gap"/>
    <c:showDLblsOverMax val="0"/>
  </c:chart>
  <c:spPr>
    <a:no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C00000"/>
            </a:solidFill>
          </c:spPr>
          <c:invertIfNegative val="0"/>
          <c:dLbls>
            <c:dLbl>
              <c:idx val="4"/>
              <c:layout>
                <c:manualLayout>
                  <c:x val="-2.6936451987632178E-3"/>
                  <c:y val="3.6453776611256925E-7"/>
                </c:manualLayout>
              </c:layout>
              <c:showLegendKey val="0"/>
              <c:showVal val="1"/>
              <c:showCatName val="0"/>
              <c:showSerName val="0"/>
              <c:showPercent val="0"/>
              <c:showBubbleSize val="0"/>
            </c:dLbl>
            <c:dLbl>
              <c:idx val="7"/>
              <c:layout/>
              <c:tx>
                <c:rich>
                  <a:bodyPr/>
                  <a:lstStyle/>
                  <a:p>
                    <a:r>
                      <a:rPr lang="en-US"/>
                      <a:t>n/a</a:t>
                    </a:r>
                  </a:p>
                </c:rich>
              </c:tx>
              <c:showLegendKey val="0"/>
              <c:showVal val="1"/>
              <c:showCatName val="0"/>
              <c:showSerName val="0"/>
              <c:showPercent val="0"/>
              <c:showBubbleSize val="0"/>
            </c:dLbl>
            <c:dLbl>
              <c:idx val="8"/>
              <c:layout/>
              <c:tx>
                <c:rich>
                  <a:bodyPr/>
                  <a:lstStyle/>
                  <a:p>
                    <a:r>
                      <a:rPr lang="en-US"/>
                      <a:t>n/a</a:t>
                    </a:r>
                  </a:p>
                </c:rich>
              </c:tx>
              <c:showLegendKey val="0"/>
              <c:showVal val="1"/>
              <c:showCatName val="0"/>
              <c:showSerName val="0"/>
              <c:showPercent val="0"/>
              <c:showBubbleSize val="0"/>
            </c:dLbl>
            <c:dLbl>
              <c:idx val="9"/>
              <c:layout/>
              <c:tx>
                <c:rich>
                  <a:bodyPr/>
                  <a:lstStyle/>
                  <a:p>
                    <a:r>
                      <a:rPr lang="en-US"/>
                      <a:t>n/a</a:t>
                    </a:r>
                  </a:p>
                </c:rich>
              </c:tx>
              <c:showLegendKey val="0"/>
              <c:showVal val="1"/>
              <c:showCatName val="0"/>
              <c:showSerName val="0"/>
              <c:showPercent val="0"/>
              <c:showBubbleSize val="0"/>
            </c:dLbl>
            <c:showLegendKey val="0"/>
            <c:showVal val="1"/>
            <c:showCatName val="0"/>
            <c:showSerName val="0"/>
            <c:showPercent val="0"/>
            <c:showBubbleSize val="0"/>
            <c:showLeaderLines val="0"/>
          </c:dLbls>
          <c:cat>
            <c:strRef>
              <c:f>'Risk Tolerance (BHC Base &amp; Adv)'!$A$83:$A$92</c:f>
              <c:strCache>
                <c:ptCount val="10"/>
                <c:pt idx="0">
                  <c:v>First Lien Mortgages</c:v>
                </c:pt>
                <c:pt idx="1">
                  <c:v>Second/Junior Lien Mortgages</c:v>
                </c:pt>
                <c:pt idx="2">
                  <c:v>C&amp;I Loans</c:v>
                </c:pt>
                <c:pt idx="3">
                  <c:v>CRE Loans</c:v>
                </c:pt>
                <c:pt idx="4">
                  <c:v>Credit Cards</c:v>
                </c:pt>
                <c:pt idx="5">
                  <c:v>Other Consumer Loans</c:v>
                </c:pt>
                <c:pt idx="6">
                  <c:v>Other Loans &amp; Leases</c:v>
                </c:pt>
                <c:pt idx="7">
                  <c:v>Securities</c:v>
                </c:pt>
                <c:pt idx="8">
                  <c:v>Trading Assets</c:v>
                </c:pt>
                <c:pt idx="9">
                  <c:v>Other Assets</c:v>
                </c:pt>
              </c:strCache>
            </c:strRef>
          </c:cat>
          <c:val>
            <c:numRef>
              <c:f>'Risk Tolerance (BHC Base &amp; Adv)'!$D$83:$D$92</c:f>
              <c:numCache>
                <c:formatCode>0%</c:formatCode>
                <c:ptCount val="10"/>
                <c:pt idx="0">
                  <c:v>0.89823010974252004</c:v>
                </c:pt>
                <c:pt idx="1">
                  <c:v>0.74126577440174946</c:v>
                </c:pt>
                <c:pt idx="2">
                  <c:v>0.7013363291167718</c:v>
                </c:pt>
                <c:pt idx="3">
                  <c:v>1.2951191029525435</c:v>
                </c:pt>
                <c:pt idx="4">
                  <c:v>-0.37646339444941146</c:v>
                </c:pt>
                <c:pt idx="5">
                  <c:v>-1.0996799424124459E-3</c:v>
                </c:pt>
                <c:pt idx="6">
                  <c:v>0.73389081852872384</c:v>
                </c:pt>
                <c:pt idx="7">
                  <c:v>0</c:v>
                </c:pt>
                <c:pt idx="8">
                  <c:v>0</c:v>
                </c:pt>
                <c:pt idx="9">
                  <c:v>0</c:v>
                </c:pt>
              </c:numCache>
            </c:numRef>
          </c:val>
        </c:ser>
        <c:dLbls>
          <c:showLegendKey val="0"/>
          <c:showVal val="0"/>
          <c:showCatName val="0"/>
          <c:showSerName val="0"/>
          <c:showPercent val="0"/>
          <c:showBubbleSize val="0"/>
        </c:dLbls>
        <c:gapWidth val="150"/>
        <c:axId val="112615808"/>
        <c:axId val="112617344"/>
      </c:barChart>
      <c:catAx>
        <c:axId val="112615808"/>
        <c:scaling>
          <c:orientation val="maxMin"/>
        </c:scaling>
        <c:delete val="0"/>
        <c:axPos val="l"/>
        <c:majorTickMark val="out"/>
        <c:minorTickMark val="none"/>
        <c:tickLblPos val="none"/>
        <c:crossAx val="112617344"/>
        <c:crosses val="autoZero"/>
        <c:auto val="1"/>
        <c:lblAlgn val="ctr"/>
        <c:lblOffset val="100"/>
        <c:noMultiLvlLbl val="0"/>
      </c:catAx>
      <c:valAx>
        <c:axId val="112617344"/>
        <c:scaling>
          <c:orientation val="minMax"/>
        </c:scaling>
        <c:delete val="1"/>
        <c:axPos val="t"/>
        <c:numFmt formatCode="0%" sourceLinked="1"/>
        <c:majorTickMark val="out"/>
        <c:minorTickMark val="none"/>
        <c:tickLblPos val="nextTo"/>
        <c:crossAx val="112615808"/>
        <c:crosses val="autoZero"/>
        <c:crossBetween val="between"/>
      </c:valAx>
      <c:spPr>
        <a:noFill/>
        <a:ln>
          <a:noFill/>
        </a:ln>
      </c:spPr>
    </c:plotArea>
    <c:plotVisOnly val="1"/>
    <c:dispBlanksAs val="gap"/>
    <c:showDLblsOverMax val="0"/>
  </c:chart>
  <c:spPr>
    <a:noFill/>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3"/>
            <c:invertIfNegative val="0"/>
            <c:bubble3D val="0"/>
          </c:dPt>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1"/>
              <c:layout>
                <c:manualLayout>
                  <c:x val="-6.384482590471135E-3"/>
                  <c:y val="2.4214402326107939E-2"/>
                </c:manualLayout>
              </c:layout>
              <c:dLblPos val="outEnd"/>
              <c:showLegendKey val="0"/>
              <c:showVal val="1"/>
              <c:showCatName val="0"/>
              <c:showSerName val="0"/>
              <c:showPercent val="0"/>
              <c:showBubbleSize val="0"/>
            </c:dLbl>
            <c:dLbl>
              <c:idx val="2"/>
              <c:layout>
                <c:manualLayout>
                  <c:x val="-3.192241295235509E-3"/>
                  <c:y val="2.4214402326107939E-2"/>
                </c:manualLayout>
              </c:layout>
              <c:dLblPos val="outEnd"/>
              <c:showLegendKey val="0"/>
              <c:showVal val="1"/>
              <c:showCatName val="0"/>
              <c:showSerName val="0"/>
              <c:showPercent val="0"/>
              <c:showBubbleSize val="0"/>
            </c:dLbl>
            <c:dLbl>
              <c:idx val="3"/>
              <c:layout>
                <c:manualLayout>
                  <c:x val="3.1922412952355675E-3"/>
                  <c:y val="1.8160801744580957E-2"/>
                </c:manualLayout>
              </c:layout>
              <c:dLblPos val="outEnd"/>
              <c:showLegendKey val="0"/>
              <c:showVal val="1"/>
              <c:showCatName val="0"/>
              <c:showSerName val="0"/>
              <c:showPercent val="0"/>
              <c:showBubbleSize val="0"/>
            </c:dLbl>
            <c:dLbl>
              <c:idx val="4"/>
              <c:layout>
                <c:manualLayout>
                  <c:x val="-6.3844825904710179E-3"/>
                  <c:y val="1.8160801744580957E-2"/>
                </c:manualLayout>
              </c:layout>
              <c:dLblPos val="outEnd"/>
              <c:showLegendKey val="0"/>
              <c:showVal val="1"/>
              <c:showCatName val="0"/>
              <c:showSerName val="0"/>
              <c:showPercent val="0"/>
              <c:showBubbleSize val="0"/>
            </c:dLbl>
            <c:numFmt formatCode="General" sourceLinked="0"/>
            <c:spPr>
              <a:solidFill>
                <a:schemeClr val="bg1"/>
              </a:solidFill>
            </c:spPr>
            <c:txPr>
              <a:bodyPr/>
              <a:lstStyle/>
              <a:p>
                <a:pPr algn="ctr">
                  <a:defRPr lang="en-US" sz="1400" b="1" i="0" u="none" strike="noStrike" kern="1200" baseline="0">
                    <a:solidFill>
                      <a:prstClr val="white">
                        <a:lumMod val="50000"/>
                      </a:prst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Hoja1!$B$1:$E$1</c:f>
              <c:strCache>
                <c:ptCount val="4"/>
                <c:pt idx="0">
                  <c:v>1T15</c:v>
                </c:pt>
                <c:pt idx="1">
                  <c:v>2T15</c:v>
                </c:pt>
                <c:pt idx="2">
                  <c:v>3T15</c:v>
                </c:pt>
                <c:pt idx="3">
                  <c:v>4T15</c:v>
                </c:pt>
              </c:strCache>
            </c:strRef>
          </c:cat>
          <c:val>
            <c:numRef>
              <c:f>Hoja1!$B$2:$E$2</c:f>
              <c:numCache>
                <c:formatCode>0.0</c:formatCode>
                <c:ptCount val="4"/>
                <c:pt idx="0">
                  <c:v>2.4</c:v>
                </c:pt>
                <c:pt idx="1">
                  <c:v>0.5</c:v>
                </c:pt>
                <c:pt idx="2">
                  <c:v>1</c:v>
                </c:pt>
                <c:pt idx="3">
                  <c:v>1.6</c:v>
                </c:pt>
              </c:numCache>
            </c:numRef>
          </c:val>
        </c:ser>
        <c:dLbls>
          <c:showLegendKey val="0"/>
          <c:showVal val="0"/>
          <c:showCatName val="0"/>
          <c:showSerName val="0"/>
          <c:showPercent val="0"/>
          <c:showBubbleSize val="0"/>
        </c:dLbls>
        <c:gapWidth val="137"/>
        <c:axId val="129607168"/>
        <c:axId val="129608704"/>
      </c:barChart>
      <c:lineChart>
        <c:grouping val="standard"/>
        <c:varyColors val="0"/>
        <c:ser>
          <c:idx val="1"/>
          <c:order val="1"/>
          <c:tx>
            <c:strRef>
              <c:f>Hoja1!$A$3</c:f>
              <c:strCache>
                <c:ptCount val="1"/>
              </c:strCache>
            </c:strRef>
          </c:tx>
          <c:spPr>
            <a:ln>
              <a:solidFill>
                <a:srgbClr val="C00000"/>
              </a:solidFill>
              <a:prstDash val="sysDash"/>
            </a:ln>
          </c:spPr>
          <c:marker>
            <c:symbol val="none"/>
          </c:marker>
          <c:cat>
            <c:strRef>
              <c:f>Hoja1!$B$1:$E$1</c:f>
              <c:strCache>
                <c:ptCount val="4"/>
                <c:pt idx="0">
                  <c:v>1T15</c:v>
                </c:pt>
                <c:pt idx="1">
                  <c:v>2T15</c:v>
                </c:pt>
                <c:pt idx="2">
                  <c:v>3T15</c:v>
                </c:pt>
                <c:pt idx="3">
                  <c:v>4T15</c:v>
                </c:pt>
              </c:strCache>
            </c:strRef>
          </c:cat>
          <c:val>
            <c:numRef>
              <c:f>Hoja1!$B$3:$E$3</c:f>
              <c:numCache>
                <c:formatCode>General</c:formatCode>
                <c:ptCount val="4"/>
                <c:pt idx="0">
                  <c:v>3</c:v>
                </c:pt>
                <c:pt idx="1">
                  <c:v>3</c:v>
                </c:pt>
                <c:pt idx="2">
                  <c:v>3</c:v>
                </c:pt>
                <c:pt idx="3">
                  <c:v>3</c:v>
                </c:pt>
              </c:numCache>
            </c:numRef>
          </c:val>
          <c:smooth val="0"/>
        </c:ser>
        <c:dLbls>
          <c:showLegendKey val="0"/>
          <c:showVal val="0"/>
          <c:showCatName val="0"/>
          <c:showSerName val="0"/>
          <c:showPercent val="0"/>
          <c:showBubbleSize val="0"/>
        </c:dLbls>
        <c:marker val="1"/>
        <c:smooth val="0"/>
        <c:axId val="129607168"/>
        <c:axId val="129608704"/>
      </c:lineChart>
      <c:catAx>
        <c:axId val="129607168"/>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29608704"/>
        <c:crosses val="autoZero"/>
        <c:auto val="1"/>
        <c:lblAlgn val="ctr"/>
        <c:lblOffset val="100"/>
        <c:noMultiLvlLbl val="0"/>
      </c:catAx>
      <c:valAx>
        <c:axId val="129608704"/>
        <c:scaling>
          <c:orientation val="minMax"/>
          <c:min val="0"/>
        </c:scaling>
        <c:delete val="1"/>
        <c:axPos val="l"/>
        <c:numFmt formatCode="0.0" sourceLinked="1"/>
        <c:majorTickMark val="out"/>
        <c:minorTickMark val="none"/>
        <c:tickLblPos val="none"/>
        <c:crossAx val="129607168"/>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solidFill>
                <a:schemeClr val="tx1"/>
              </a:solidFill>
              <a:ln w="38100">
                <a:noFill/>
              </a:ln>
            </c:spPr>
          </c:dPt>
          <c:dPt>
            <c:idx val="1"/>
            <c:invertIfNegative val="0"/>
            <c:bubble3D val="0"/>
            <c:spPr>
              <a:noFill/>
              <a:ln w="38100">
                <a:solidFill>
                  <a:srgbClr val="C00000"/>
                </a:solidFill>
              </a:ln>
            </c:spPr>
          </c:dPt>
          <c:dPt>
            <c:idx val="2"/>
            <c:invertIfNegative val="0"/>
            <c:bubble3D val="0"/>
          </c:dPt>
          <c:dPt>
            <c:idx val="3"/>
            <c:invertIfNegative val="0"/>
            <c:bubble3D val="0"/>
            <c:spPr>
              <a:solidFill>
                <a:srgbClr val="C00000"/>
              </a:solidFill>
              <a:ln w="38100">
                <a:noFill/>
              </a:ln>
            </c:spPr>
          </c:dPt>
          <c:dPt>
            <c:idx val="4"/>
            <c:invertIfNegative val="0"/>
            <c:bubble3D val="0"/>
            <c:spPr>
              <a:solidFill>
                <a:srgbClr val="C00000"/>
              </a:solidFill>
              <a:ln w="38100">
                <a:noFill/>
              </a:ln>
            </c:spPr>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0"/>
              <c:spPr/>
              <c:txPr>
                <a:bodyPr/>
                <a:lstStyle/>
                <a:p>
                  <a:pPr>
                    <a:defRPr sz="1400" b="1">
                      <a:solidFill>
                        <a:schemeClr val="tx1"/>
                      </a:solidFill>
                    </a:defRPr>
                  </a:pPr>
                  <a:endParaRPr lang="en-US"/>
                </a:p>
              </c:txPr>
              <c:showLegendKey val="0"/>
              <c:showVal val="1"/>
              <c:showCatName val="0"/>
              <c:showSerName val="0"/>
              <c:showPercent val="0"/>
              <c:showBubbleSize val="0"/>
            </c:dLbl>
            <c:dLbl>
              <c:idx val="1"/>
              <c:spPr/>
              <c:txPr>
                <a:bodyPr/>
                <a:lstStyle/>
                <a:p>
                  <a:pPr>
                    <a:defRPr sz="1400" b="1">
                      <a:solidFill>
                        <a:schemeClr val="tx1"/>
                      </a:solidFill>
                    </a:defRPr>
                  </a:pPr>
                  <a:endParaRPr lang="en-US"/>
                </a:p>
              </c:txPr>
              <c:showLegendKey val="0"/>
              <c:showVal val="1"/>
              <c:showCatName val="0"/>
              <c:showSerName val="0"/>
              <c:showPercent val="0"/>
              <c:showBubbleSize val="0"/>
            </c:dLbl>
            <c:dLbl>
              <c:idx val="3"/>
              <c:spPr/>
              <c:txPr>
                <a:bodyPr/>
                <a:lstStyle/>
                <a:p>
                  <a:pPr>
                    <a:defRPr sz="1400" b="1">
                      <a:solidFill>
                        <a:srgbClr val="C00000"/>
                      </a:solidFill>
                    </a:defRPr>
                  </a:pPr>
                  <a:endParaRPr lang="en-US"/>
                </a:p>
              </c:txPr>
              <c:showLegendKey val="0"/>
              <c:showVal val="1"/>
              <c:showCatName val="0"/>
              <c:showSerName val="0"/>
              <c:showPercent val="0"/>
              <c:showBubbleSize val="0"/>
            </c:dLbl>
            <c:txPr>
              <a:bodyPr/>
              <a:lstStyle/>
              <a:p>
                <a:pPr>
                  <a:defRPr sz="1400" b="1"/>
                </a:pPr>
                <a:endParaRPr lang="en-US"/>
              </a:p>
            </c:txPr>
            <c:showLegendKey val="0"/>
            <c:showVal val="1"/>
            <c:showCatName val="0"/>
            <c:showSerName val="0"/>
            <c:showPercent val="0"/>
            <c:showBubbleSize val="0"/>
            <c:showLeaderLines val="0"/>
          </c:dLbls>
          <c:cat>
            <c:strRef>
              <c:f>Hoja1!$B$1:$E$1</c:f>
              <c:strCache>
                <c:ptCount val="4"/>
                <c:pt idx="0">
                  <c:v>Reg. Ref.</c:v>
                </c:pt>
                <c:pt idx="1">
                  <c:v>Appetite</c:v>
                </c:pt>
                <c:pt idx="2">
                  <c:v>2015</c:v>
                </c:pt>
                <c:pt idx="3">
                  <c:v>2016</c:v>
                </c:pt>
              </c:strCache>
            </c:strRef>
          </c:cat>
          <c:val>
            <c:numRef>
              <c:f>Hoja1!$B$2:$E$2</c:f>
              <c:numCache>
                <c:formatCode>0.0%</c:formatCode>
                <c:ptCount val="4"/>
                <c:pt idx="0">
                  <c:v>0.06</c:v>
                </c:pt>
                <c:pt idx="1">
                  <c:v>6.5000000000000002E-2</c:v>
                </c:pt>
                <c:pt idx="2">
                  <c:v>0.109</c:v>
                </c:pt>
                <c:pt idx="3">
                  <c:v>9.4E-2</c:v>
                </c:pt>
              </c:numCache>
            </c:numRef>
          </c:val>
        </c:ser>
        <c:dLbls>
          <c:showLegendKey val="0"/>
          <c:showVal val="0"/>
          <c:showCatName val="0"/>
          <c:showSerName val="0"/>
          <c:showPercent val="0"/>
          <c:showBubbleSize val="0"/>
        </c:dLbls>
        <c:gapWidth val="72"/>
        <c:axId val="129992576"/>
        <c:axId val="129994112"/>
      </c:barChart>
      <c:lineChart>
        <c:grouping val="standard"/>
        <c:varyColors val="0"/>
        <c:ser>
          <c:idx val="1"/>
          <c:order val="1"/>
          <c:tx>
            <c:strRef>
              <c:f>Hoja1!$A$3</c:f>
              <c:strCache>
                <c:ptCount val="1"/>
              </c:strCache>
            </c:strRef>
          </c:tx>
          <c:spPr>
            <a:ln>
              <a:solidFill>
                <a:schemeClr val="bg1">
                  <a:lumMod val="50000"/>
                </a:schemeClr>
              </a:solidFill>
              <a:prstDash val="sysDash"/>
            </a:ln>
          </c:spPr>
          <c:marker>
            <c:symbol val="none"/>
          </c:marker>
          <c:cat>
            <c:strRef>
              <c:f>Hoja1!$B$1:$E$1</c:f>
              <c:strCache>
                <c:ptCount val="4"/>
                <c:pt idx="0">
                  <c:v>Reg. Ref.</c:v>
                </c:pt>
                <c:pt idx="1">
                  <c:v>Appetite</c:v>
                </c:pt>
                <c:pt idx="2">
                  <c:v>2015</c:v>
                </c:pt>
                <c:pt idx="3">
                  <c:v>2016</c:v>
                </c:pt>
              </c:strCache>
            </c:strRef>
          </c:cat>
          <c:val>
            <c:numRef>
              <c:f>Hoja1!$B$3:$E$3</c:f>
              <c:numCache>
                <c:formatCode>0.0%</c:formatCode>
                <c:ptCount val="4"/>
                <c:pt idx="0">
                  <c:v>0.06</c:v>
                </c:pt>
                <c:pt idx="1">
                  <c:v>0.06</c:v>
                </c:pt>
                <c:pt idx="2">
                  <c:v>0.06</c:v>
                </c:pt>
                <c:pt idx="3">
                  <c:v>0.06</c:v>
                </c:pt>
              </c:numCache>
            </c:numRef>
          </c:val>
          <c:smooth val="0"/>
        </c:ser>
        <c:dLbls>
          <c:showLegendKey val="0"/>
          <c:showVal val="0"/>
          <c:showCatName val="0"/>
          <c:showSerName val="0"/>
          <c:showPercent val="0"/>
          <c:showBubbleSize val="0"/>
        </c:dLbls>
        <c:marker val="1"/>
        <c:smooth val="0"/>
        <c:axId val="129992576"/>
        <c:axId val="129994112"/>
      </c:lineChart>
      <c:catAx>
        <c:axId val="129992576"/>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200" b="1">
                <a:solidFill>
                  <a:schemeClr val="tx1">
                    <a:lumMod val="75000"/>
                    <a:lumOff val="25000"/>
                  </a:schemeClr>
                </a:solidFill>
              </a:defRPr>
            </a:pPr>
            <a:endParaRPr lang="en-US"/>
          </a:p>
        </c:txPr>
        <c:crossAx val="129994112"/>
        <c:crosses val="autoZero"/>
        <c:auto val="1"/>
        <c:lblAlgn val="ctr"/>
        <c:lblOffset val="100"/>
        <c:noMultiLvlLbl val="0"/>
      </c:catAx>
      <c:valAx>
        <c:axId val="129994112"/>
        <c:scaling>
          <c:orientation val="minMax"/>
          <c:min val="0"/>
        </c:scaling>
        <c:delete val="1"/>
        <c:axPos val="l"/>
        <c:numFmt formatCode="0.0%" sourceLinked="1"/>
        <c:majorTickMark val="out"/>
        <c:minorTickMark val="none"/>
        <c:tickLblPos val="none"/>
        <c:crossAx val="129992576"/>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solidFill>
                <a:schemeClr val="tx1"/>
              </a:solidFill>
              <a:ln w="38100">
                <a:noFill/>
              </a:ln>
            </c:spPr>
          </c:dPt>
          <c:dPt>
            <c:idx val="1"/>
            <c:invertIfNegative val="0"/>
            <c:bubble3D val="0"/>
            <c:spPr>
              <a:noFill/>
              <a:ln w="38100">
                <a:solidFill>
                  <a:srgbClr val="C00000"/>
                </a:solidFill>
              </a:ln>
            </c:spPr>
          </c:dPt>
          <c:dPt>
            <c:idx val="2"/>
            <c:invertIfNegative val="0"/>
            <c:bubble3D val="0"/>
          </c:dPt>
          <c:dPt>
            <c:idx val="3"/>
            <c:invertIfNegative val="0"/>
            <c:bubble3D val="0"/>
            <c:spPr>
              <a:solidFill>
                <a:srgbClr val="C00000"/>
              </a:solidFill>
              <a:ln w="38100">
                <a:noFill/>
              </a:ln>
            </c:spPr>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0"/>
              <c:numFmt formatCode="0.0%" sourceLinked="0"/>
              <c:spPr>
                <a:noFill/>
                <a:ln>
                  <a:noFill/>
                </a:ln>
              </c:spPr>
              <c:txPr>
                <a:bodyPr/>
                <a:lstStyle/>
                <a:p>
                  <a:pPr>
                    <a:defRPr sz="1400" b="1">
                      <a:solidFill>
                        <a:schemeClr val="tx1"/>
                      </a:solidFill>
                    </a:defRPr>
                  </a:pPr>
                  <a:endParaRPr lang="en-US"/>
                </a:p>
              </c:txPr>
              <c:dLblPos val="outEnd"/>
              <c:showLegendKey val="0"/>
              <c:showVal val="1"/>
              <c:showCatName val="0"/>
              <c:showSerName val="0"/>
              <c:showPercent val="0"/>
              <c:showBubbleSize val="0"/>
            </c:dLbl>
            <c:dLbl>
              <c:idx val="1"/>
              <c:numFmt formatCode="0.0%" sourceLinked="0"/>
              <c:spPr>
                <a:noFill/>
                <a:ln>
                  <a:noFill/>
                </a:ln>
              </c:spPr>
              <c:txPr>
                <a:bodyPr/>
                <a:lstStyle/>
                <a:p>
                  <a:pPr>
                    <a:defRPr sz="1400" b="1">
                      <a:solidFill>
                        <a:schemeClr val="tx1"/>
                      </a:solidFill>
                    </a:defRPr>
                  </a:pPr>
                  <a:endParaRPr lang="en-US"/>
                </a:p>
              </c:txPr>
              <c:dLblPos val="outEnd"/>
              <c:showLegendKey val="0"/>
              <c:showVal val="1"/>
              <c:showCatName val="0"/>
              <c:showSerName val="0"/>
              <c:showPercent val="0"/>
              <c:showBubbleSize val="0"/>
            </c:dLbl>
            <c:dLbl>
              <c:idx val="2"/>
              <c:numFmt formatCode="0.0%" sourceLinked="0"/>
              <c:spPr>
                <a:noFill/>
                <a:ln>
                  <a:noFill/>
                </a:ln>
              </c:spPr>
              <c:txPr>
                <a:bodyPr/>
                <a:lstStyle/>
                <a:p>
                  <a:pPr>
                    <a:defRPr sz="1400" b="1" baseline="0">
                      <a:solidFill>
                        <a:srgbClr val="C00000"/>
                      </a:solidFill>
                    </a:defRPr>
                  </a:pPr>
                  <a:endParaRPr lang="en-US"/>
                </a:p>
              </c:txPr>
              <c:dLblPos val="outEnd"/>
              <c:showLegendKey val="0"/>
              <c:showVal val="1"/>
              <c:showCatName val="0"/>
              <c:showSerName val="0"/>
              <c:showPercent val="0"/>
              <c:showBubbleSize val="0"/>
            </c:dLbl>
            <c:dLbl>
              <c:idx val="8"/>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c:spPr>
            <c:txPr>
              <a:bodyPr/>
              <a:lstStyle/>
              <a:p>
                <a:pPr>
                  <a:defRPr sz="1400" b="1">
                    <a:solidFill>
                      <a:schemeClr val="bg1">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Hoja1!$B$1:$E$1</c:f>
              <c:strCache>
                <c:ptCount val="4"/>
                <c:pt idx="0">
                  <c:v>Reg. Ref.</c:v>
                </c:pt>
                <c:pt idx="1">
                  <c:v>Appetite</c:v>
                </c:pt>
                <c:pt idx="2">
                  <c:v>2015</c:v>
                </c:pt>
                <c:pt idx="3">
                  <c:v>2016</c:v>
                </c:pt>
              </c:strCache>
            </c:strRef>
          </c:cat>
          <c:val>
            <c:numRef>
              <c:f>Hoja1!$B$2:$E$2</c:f>
              <c:numCache>
                <c:formatCode>0%</c:formatCode>
                <c:ptCount val="4"/>
                <c:pt idx="0">
                  <c:v>0.06</c:v>
                </c:pt>
                <c:pt idx="1">
                  <c:v>0.105</c:v>
                </c:pt>
                <c:pt idx="2">
                  <c:v>0.11700000000000001</c:v>
                </c:pt>
                <c:pt idx="3">
                  <c:v>0.114</c:v>
                </c:pt>
              </c:numCache>
            </c:numRef>
          </c:val>
        </c:ser>
        <c:dLbls>
          <c:showLegendKey val="0"/>
          <c:showVal val="0"/>
          <c:showCatName val="0"/>
          <c:showSerName val="0"/>
          <c:showPercent val="0"/>
          <c:showBubbleSize val="0"/>
        </c:dLbls>
        <c:gapWidth val="72"/>
        <c:axId val="130383232"/>
        <c:axId val="130393216"/>
      </c:barChart>
      <c:lineChart>
        <c:grouping val="standard"/>
        <c:varyColors val="0"/>
        <c:ser>
          <c:idx val="1"/>
          <c:order val="1"/>
          <c:tx>
            <c:strRef>
              <c:f>Hoja1!$A$3</c:f>
              <c:strCache>
                <c:ptCount val="1"/>
              </c:strCache>
            </c:strRef>
          </c:tx>
          <c:spPr>
            <a:ln>
              <a:solidFill>
                <a:schemeClr val="bg1">
                  <a:lumMod val="50000"/>
                </a:schemeClr>
              </a:solidFill>
              <a:prstDash val="sysDash"/>
            </a:ln>
          </c:spPr>
          <c:marker>
            <c:symbol val="none"/>
          </c:marker>
          <c:cat>
            <c:strRef>
              <c:f>Hoja1!$B$1:$E$1</c:f>
              <c:strCache>
                <c:ptCount val="4"/>
                <c:pt idx="0">
                  <c:v>Reg. Ref.</c:v>
                </c:pt>
                <c:pt idx="1">
                  <c:v>Appetite</c:v>
                </c:pt>
                <c:pt idx="2">
                  <c:v>2015</c:v>
                </c:pt>
                <c:pt idx="3">
                  <c:v>2016</c:v>
                </c:pt>
              </c:strCache>
            </c:strRef>
          </c:cat>
          <c:val>
            <c:numRef>
              <c:f>Hoja1!$B$3:$E$3</c:f>
              <c:numCache>
                <c:formatCode>0%</c:formatCode>
                <c:ptCount val="4"/>
                <c:pt idx="0">
                  <c:v>0.06</c:v>
                </c:pt>
                <c:pt idx="1">
                  <c:v>0.06</c:v>
                </c:pt>
                <c:pt idx="2">
                  <c:v>0.06</c:v>
                </c:pt>
                <c:pt idx="3">
                  <c:v>0.06</c:v>
                </c:pt>
              </c:numCache>
            </c:numRef>
          </c:val>
          <c:smooth val="0"/>
        </c:ser>
        <c:dLbls>
          <c:showLegendKey val="0"/>
          <c:showVal val="0"/>
          <c:showCatName val="0"/>
          <c:showSerName val="0"/>
          <c:showPercent val="0"/>
          <c:showBubbleSize val="0"/>
        </c:dLbls>
        <c:marker val="1"/>
        <c:smooth val="0"/>
        <c:axId val="130383232"/>
        <c:axId val="130393216"/>
      </c:lineChart>
      <c:catAx>
        <c:axId val="130383232"/>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200" b="1">
                <a:solidFill>
                  <a:schemeClr val="tx1">
                    <a:lumMod val="75000"/>
                    <a:lumOff val="25000"/>
                  </a:schemeClr>
                </a:solidFill>
              </a:defRPr>
            </a:pPr>
            <a:endParaRPr lang="en-US"/>
          </a:p>
        </c:txPr>
        <c:crossAx val="130393216"/>
        <c:crosses val="autoZero"/>
        <c:auto val="1"/>
        <c:lblAlgn val="ctr"/>
        <c:lblOffset val="100"/>
        <c:noMultiLvlLbl val="0"/>
      </c:catAx>
      <c:valAx>
        <c:axId val="130393216"/>
        <c:scaling>
          <c:orientation val="minMax"/>
          <c:min val="0"/>
        </c:scaling>
        <c:delete val="1"/>
        <c:axPos val="l"/>
        <c:numFmt formatCode="0%" sourceLinked="1"/>
        <c:majorTickMark val="out"/>
        <c:minorTickMark val="none"/>
        <c:tickLblPos val="none"/>
        <c:crossAx val="130383232"/>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970939" y="0"/>
            <a:ext cx="3037840" cy="464820"/>
          </a:xfrm>
          <a:prstGeom prst="rect">
            <a:avLst/>
          </a:prstGeom>
        </p:spPr>
        <p:txBody>
          <a:bodyPr vert="horz" lIns="91440" tIns="45720" rIns="91440" bIns="45720" rtlCol="0"/>
          <a:lstStyle>
            <a:lvl1pPr algn="r">
              <a:defRPr sz="1200"/>
            </a:lvl1pPr>
          </a:lstStyle>
          <a:p>
            <a:fld id="{0BBB7ACD-D362-48D7-B3A4-BD5F29CF1964}" type="datetimeFigureOut">
              <a:rPr lang="es-ES" smtClean="0"/>
              <a:pPr/>
              <a:t>19/02/2016</a:t>
            </a:fld>
            <a:endParaRPr lang="es-ES"/>
          </a:p>
        </p:txBody>
      </p:sp>
      <p:sp>
        <p:nvSpPr>
          <p:cNvPr id="4" name="3 Marcador de pie de página"/>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970939" y="8829966"/>
            <a:ext cx="3037840" cy="464820"/>
          </a:xfrm>
          <a:prstGeom prst="rect">
            <a:avLst/>
          </a:prstGeom>
        </p:spPr>
        <p:txBody>
          <a:bodyPr vert="horz" lIns="91440" tIns="45720" rIns="91440" bIns="45720" rtlCol="0" anchor="b"/>
          <a:lstStyle>
            <a:lvl1pPr algn="r">
              <a:defRPr sz="1200"/>
            </a:lvl1pPr>
          </a:lstStyle>
          <a:p>
            <a:fld id="{0AAC4E6D-7805-4358-BC3E-10F9ED10FC31}" type="slidenum">
              <a:rPr lang="es-ES" smtClean="0"/>
              <a:pPr/>
              <a:t>‹#›</a:t>
            </a:fld>
            <a:endParaRPr lang="es-ES"/>
          </a:p>
        </p:txBody>
      </p:sp>
    </p:spTree>
    <p:extLst>
      <p:ext uri="{BB962C8B-B14F-4D97-AF65-F5344CB8AC3E}">
        <p14:creationId xmlns:p14="http://schemas.microsoft.com/office/powerpoint/2010/main" val="1424699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970939" y="0"/>
            <a:ext cx="3037840" cy="464820"/>
          </a:xfrm>
          <a:prstGeom prst="rect">
            <a:avLst/>
          </a:prstGeom>
        </p:spPr>
        <p:txBody>
          <a:bodyPr vert="horz" lIns="91440" tIns="45720" rIns="91440" bIns="45720" rtlCol="0"/>
          <a:lstStyle>
            <a:lvl1pPr algn="r">
              <a:defRPr sz="1200"/>
            </a:lvl1pPr>
          </a:lstStyle>
          <a:p>
            <a:fld id="{CE8C567F-05EB-477D-8435-3EE17F85954D}" type="datetimeFigureOut">
              <a:rPr lang="es-ES" smtClean="0"/>
              <a:pPr/>
              <a:t>19/02/2016</a:t>
            </a:fld>
            <a:endParaRPr lang="es-ES"/>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970939" y="8829966"/>
            <a:ext cx="3037840" cy="464820"/>
          </a:xfrm>
          <a:prstGeom prst="rect">
            <a:avLst/>
          </a:prstGeom>
        </p:spPr>
        <p:txBody>
          <a:bodyPr vert="horz" lIns="91440" tIns="45720" rIns="91440" bIns="45720" rtlCol="0" anchor="b"/>
          <a:lstStyle>
            <a:lvl1pPr algn="r">
              <a:defRPr sz="1200"/>
            </a:lvl1pPr>
          </a:lstStyle>
          <a:p>
            <a:fld id="{9A20360D-4C26-4C03-A884-49E1B9D9D92F}" type="slidenum">
              <a:rPr lang="es-ES" smtClean="0"/>
              <a:pPr/>
              <a:t>‹#›</a:t>
            </a:fld>
            <a:endParaRPr lang="es-ES"/>
          </a:p>
        </p:txBody>
      </p:sp>
    </p:spTree>
    <p:extLst>
      <p:ext uri="{BB962C8B-B14F-4D97-AF65-F5344CB8AC3E}">
        <p14:creationId xmlns:p14="http://schemas.microsoft.com/office/powerpoint/2010/main" val="321708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A20360D-4C26-4C03-A884-49E1B9D9D92F}" type="slidenum">
              <a:rPr lang="es-ES" smtClean="0"/>
              <a:pPr/>
              <a:t>4</a:t>
            </a:fld>
            <a:endParaRPr lang="es-ES"/>
          </a:p>
        </p:txBody>
      </p:sp>
    </p:spTree>
    <p:extLst>
      <p:ext uri="{BB962C8B-B14F-4D97-AF65-F5344CB8AC3E}">
        <p14:creationId xmlns:p14="http://schemas.microsoft.com/office/powerpoint/2010/main" val="119465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verify the</a:t>
            </a:r>
            <a:r>
              <a:rPr lang="en-US" baseline="0" dirty="0" smtClean="0"/>
              <a:t> values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18</a:t>
            </a:fld>
            <a:endParaRPr lang="es-ES"/>
          </a:p>
        </p:txBody>
      </p:sp>
    </p:spTree>
    <p:extLst>
      <p:ext uri="{BB962C8B-B14F-4D97-AF65-F5344CB8AC3E}">
        <p14:creationId xmlns:p14="http://schemas.microsoft.com/office/powerpoint/2010/main" val="286812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update the % of equity part.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23</a:t>
            </a:fld>
            <a:endParaRPr lang="es-ES"/>
          </a:p>
        </p:txBody>
      </p:sp>
    </p:spTree>
    <p:extLst>
      <p:ext uri="{BB962C8B-B14F-4D97-AF65-F5344CB8AC3E}">
        <p14:creationId xmlns:p14="http://schemas.microsoft.com/office/powerpoint/2010/main" val="124927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24</a:t>
            </a:fld>
            <a:endParaRPr lang="es-ES"/>
          </a:p>
        </p:txBody>
      </p:sp>
    </p:spTree>
    <p:extLst>
      <p:ext uri="{BB962C8B-B14F-4D97-AF65-F5344CB8AC3E}">
        <p14:creationId xmlns:p14="http://schemas.microsoft.com/office/powerpoint/2010/main" val="299800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25</a:t>
            </a:fld>
            <a:endParaRPr lang="es-ES"/>
          </a:p>
        </p:txBody>
      </p:sp>
    </p:spTree>
    <p:extLst>
      <p:ext uri="{BB962C8B-B14F-4D97-AF65-F5344CB8AC3E}">
        <p14:creationId xmlns:p14="http://schemas.microsoft.com/office/powerpoint/2010/main" val="281099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5</a:t>
            </a:fld>
            <a:endParaRPr lang="es-ES"/>
          </a:p>
        </p:txBody>
      </p:sp>
    </p:spTree>
    <p:extLst>
      <p:ext uri="{BB962C8B-B14F-4D97-AF65-F5344CB8AC3E}">
        <p14:creationId xmlns:p14="http://schemas.microsoft.com/office/powerpoint/2010/main" val="19773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6</a:t>
            </a:fld>
            <a:endParaRPr lang="es-ES"/>
          </a:p>
        </p:txBody>
      </p:sp>
    </p:spTree>
    <p:extLst>
      <p:ext uri="{BB962C8B-B14F-4D97-AF65-F5344CB8AC3E}">
        <p14:creationId xmlns:p14="http://schemas.microsoft.com/office/powerpoint/2010/main" val="3573359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Manheim index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7</a:t>
            </a:fld>
            <a:endParaRPr lang="es-ES"/>
          </a:p>
        </p:txBody>
      </p:sp>
    </p:spTree>
    <p:extLst>
      <p:ext uri="{BB962C8B-B14F-4D97-AF65-F5344CB8AC3E}">
        <p14:creationId xmlns:p14="http://schemas.microsoft.com/office/powerpoint/2010/main" val="244618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*RORAC information</a:t>
            </a:r>
            <a:r>
              <a:rPr lang="en-US" baseline="0" dirty="0" smtClean="0"/>
              <a:t> carries a delay of 2 months.  RORAC represents November </a:t>
            </a:r>
            <a:r>
              <a:rPr lang="en-US" baseline="0" smtClean="0"/>
              <a:t>2015 data.</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11</a:t>
            </a:fld>
            <a:endParaRPr lang="es-ES"/>
          </a:p>
        </p:txBody>
      </p:sp>
    </p:spTree>
    <p:extLst>
      <p:ext uri="{BB962C8B-B14F-4D97-AF65-F5344CB8AC3E}">
        <p14:creationId xmlns:p14="http://schemas.microsoft.com/office/powerpoint/2010/main" val="292708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what to put</a:t>
            </a:r>
            <a:r>
              <a:rPr lang="en-US" baseline="0" dirty="0" smtClean="0"/>
              <a:t> in the highlighted area.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14</a:t>
            </a:fld>
            <a:endParaRPr lang="es-ES"/>
          </a:p>
        </p:txBody>
      </p:sp>
    </p:spTree>
    <p:extLst>
      <p:ext uri="{BB962C8B-B14F-4D97-AF65-F5344CB8AC3E}">
        <p14:creationId xmlns:p14="http://schemas.microsoft.com/office/powerpoint/2010/main" val="47971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15</a:t>
            </a:fld>
            <a:endParaRPr lang="es-ES"/>
          </a:p>
        </p:txBody>
      </p:sp>
    </p:spTree>
    <p:extLst>
      <p:ext uri="{BB962C8B-B14F-4D97-AF65-F5344CB8AC3E}">
        <p14:creationId xmlns:p14="http://schemas.microsoft.com/office/powerpoint/2010/main" val="2624226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and see if they can tell</a:t>
            </a:r>
            <a:r>
              <a:rPr lang="en-US" baseline="0" dirty="0" smtClean="0"/>
              <a:t> me what is included in other.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16</a:t>
            </a:fld>
            <a:endParaRPr lang="es-ES"/>
          </a:p>
        </p:txBody>
      </p:sp>
    </p:spTree>
    <p:extLst>
      <p:ext uri="{BB962C8B-B14F-4D97-AF65-F5344CB8AC3E}">
        <p14:creationId xmlns:p14="http://schemas.microsoft.com/office/powerpoint/2010/main" val="2300331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leverage</a:t>
            </a:r>
            <a:r>
              <a:rPr lang="en-US" baseline="0" dirty="0" smtClean="0"/>
              <a:t> ratio fully loaded?</a:t>
            </a:r>
          </a:p>
          <a:p>
            <a:r>
              <a:rPr lang="en-US" baseline="0" dirty="0" smtClean="0"/>
              <a:t>What quarters are these levels?</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17</a:t>
            </a:fld>
            <a:endParaRPr lang="es-ES"/>
          </a:p>
        </p:txBody>
      </p:sp>
    </p:spTree>
    <p:extLst>
      <p:ext uri="{BB962C8B-B14F-4D97-AF65-F5344CB8AC3E}">
        <p14:creationId xmlns:p14="http://schemas.microsoft.com/office/powerpoint/2010/main" val="137412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427284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7012"/>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389579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895443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41107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143143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043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907058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5574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001089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9"/>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89759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87914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37913187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8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20984924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36685715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Diapositiva de título">
    <p:bg bwMode="gray">
      <p:bgRef idx="1001">
        <a:schemeClr val="bg1"/>
      </p:bgRef>
    </p:bg>
    <p:spTree>
      <p:nvGrpSpPr>
        <p:cNvPr id="1" name=""/>
        <p:cNvGrpSpPr/>
        <p:nvPr/>
      </p:nvGrpSpPr>
      <p:grpSpPr>
        <a:xfrm>
          <a:off x="0" y="0"/>
          <a:ext cx="0" cy="0"/>
          <a:chOff x="0" y="0"/>
          <a:chExt cx="0" cy="0"/>
        </a:xfrm>
      </p:grpSpPr>
      <p:sp>
        <p:nvSpPr>
          <p:cNvPr id="4" name="1 Título"/>
          <p:cNvSpPr>
            <a:spLocks noGrp="1"/>
          </p:cNvSpPr>
          <p:nvPr>
            <p:ph type="title"/>
          </p:nvPr>
        </p:nvSpPr>
        <p:spPr bwMode="gray">
          <a:xfrm>
            <a:off x="458785" y="102587"/>
            <a:ext cx="8622151" cy="418057"/>
          </a:xfrm>
          <a:prstGeom prst="rect">
            <a:avLst/>
          </a:prstGeom>
        </p:spPr>
        <p:txBody>
          <a:bodyPr lIns="0" tIns="45716" rIns="91433" bIns="45716"/>
          <a:lstStyle>
            <a:lvl1pPr>
              <a:defRPr>
                <a:latin typeface="+mn-lt"/>
              </a:defRPr>
            </a:lvl1pPr>
          </a:lstStyle>
          <a:p>
            <a:r>
              <a:rPr lang="es-ES_tradnl" noProof="0" dirty="0" smtClean="0"/>
              <a:t>Haga clic para modificar el estilo de título del patrón</a:t>
            </a:r>
            <a:endParaRPr lang="es-ES_tradnl" noProof="0" dirty="0"/>
          </a:p>
        </p:txBody>
      </p:sp>
      <p:sp>
        <p:nvSpPr>
          <p:cNvPr id="3"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125024051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16737696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46375793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24858945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6985000" y="6345438"/>
            <a:ext cx="1917700" cy="352425"/>
          </a:xfrm>
          <a:prstGeom prst="rect">
            <a:avLst/>
          </a:prstGeom>
          <a:noFill/>
        </p:spPr>
      </p:pic>
      <p:sp>
        <p:nvSpPr>
          <p:cNvPr id="7" name="Rectangle 6"/>
          <p:cNvSpPr>
            <a:spLocks noChangeArrowheads="1"/>
          </p:cNvSpPr>
          <p:nvPr/>
        </p:nvSpPr>
        <p:spPr bwMode="auto">
          <a:xfrm>
            <a:off x="3429000" y="3962400"/>
            <a:ext cx="4419600" cy="457200"/>
          </a:xfrm>
          <a:prstGeom prst="rect">
            <a:avLst/>
          </a:prstGeom>
          <a:noFill/>
          <a:ln w="9525">
            <a:noFill/>
            <a:miter lim="800000"/>
            <a:headEnd/>
            <a:tailEnd/>
          </a:ln>
        </p:spPr>
        <p:txBody>
          <a:bodyPr wrap="none" lIns="0" tIns="0" rIns="0" bIns="0"/>
          <a:lstStyle/>
          <a:p>
            <a:pPr defTabSz="457200" fontAlgn="base">
              <a:spcBef>
                <a:spcPct val="0"/>
              </a:spcBef>
              <a:spcAft>
                <a:spcPct val="0"/>
              </a:spcAft>
            </a:pPr>
            <a:endParaRPr lang="en-US" sz="1500" u="sng" dirty="0">
              <a:solidFill>
                <a:srgbClr val="FFFFFF"/>
              </a:solidFill>
            </a:endParaRPr>
          </a:p>
        </p:txBody>
      </p:sp>
      <p:sp>
        <p:nvSpPr>
          <p:cNvPr id="6153" name="Rectangle 9"/>
          <p:cNvSpPr>
            <a:spLocks noGrp="1" noChangeArrowheads="1"/>
          </p:cNvSpPr>
          <p:nvPr>
            <p:ph type="ctrTitle" sz="quarter"/>
          </p:nvPr>
        </p:nvSpPr>
        <p:spPr>
          <a:xfrm>
            <a:off x="3429000" y="1066800"/>
            <a:ext cx="472440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04800" y="1219200"/>
            <a:ext cx="1600200"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03350" y="6437412"/>
            <a:ext cx="65" cy="153888"/>
          </a:xfrm>
          <a:prstGeom prst="rect">
            <a:avLst/>
          </a:prstGeom>
          <a:noFill/>
        </p:spPr>
        <p:txBody>
          <a:bodyPr vert="horz" wrap="none" lIns="0" tIns="0" rIns="0" bIns="0" rtlCol="0" anchor="b">
            <a:spAutoFit/>
          </a:bodyPr>
          <a:lstStyle/>
          <a:p>
            <a:pPr defTabSz="457200" fontAlgn="base">
              <a:spcBef>
                <a:spcPct val="0"/>
              </a:spcBef>
              <a:spcAft>
                <a:spcPct val="0"/>
              </a:spcAft>
            </a:pPr>
            <a:endParaRPr lang="en-US" sz="1000" b="1" dirty="0">
              <a:solidFill>
                <a:srgbClr val="FFFFFF"/>
              </a:solidFill>
            </a:endParaRPr>
          </a:p>
        </p:txBody>
      </p:sp>
    </p:spTree>
    <p:extLst>
      <p:ext uri="{BB962C8B-B14F-4D97-AF65-F5344CB8AC3E}">
        <p14:creationId xmlns:p14="http://schemas.microsoft.com/office/powerpoint/2010/main" val="177269386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8"/>
            <a:ext cx="8382000"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381000" y="1381125"/>
            <a:ext cx="8382000"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144000" cy="609600"/>
          </a:xfrm>
          <a:prstGeom prst="rect">
            <a:avLst/>
          </a:prstGeom>
          <a:noFill/>
        </p:spPr>
      </p:pic>
      <p:sp>
        <p:nvSpPr>
          <p:cNvPr id="13"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6985000" y="6345438"/>
            <a:ext cx="1917700" cy="352425"/>
          </a:xfrm>
          <a:prstGeom prst="rect">
            <a:avLst/>
          </a:prstGeom>
          <a:noFill/>
        </p:spPr>
      </p:pic>
      <p:sp>
        <p:nvSpPr>
          <p:cNvPr id="9" name="DocID"/>
          <p:cNvSpPr txBox="1"/>
          <p:nvPr userDrawn="1"/>
        </p:nvSpPr>
        <p:spPr>
          <a:xfrm>
            <a:off x="1206949" y="6532791"/>
            <a:ext cx="65" cy="107722"/>
          </a:xfrm>
          <a:prstGeom prst="rect">
            <a:avLst/>
          </a:prstGeom>
          <a:noFill/>
        </p:spPr>
        <p:txBody>
          <a:bodyPr vert="horz" wrap="none" lIns="0" tIns="0" rIns="0" bIns="0" rtlCol="0" anchor="b">
            <a:spAutoFit/>
          </a:bodyPr>
          <a:lstStyle/>
          <a:p>
            <a:pPr defTabSz="457200" fontAlgn="base">
              <a:spcBef>
                <a:spcPct val="0"/>
              </a:spcBef>
              <a:spcAft>
                <a:spcPct val="0"/>
              </a:spcAft>
            </a:pPr>
            <a:endParaRPr lang="de-DE" sz="700" dirty="0">
              <a:solidFill>
                <a:srgbClr val="FFFFFF"/>
              </a:solidFill>
            </a:endParaRPr>
          </a:p>
        </p:txBody>
      </p:sp>
      <p:sp>
        <p:nvSpPr>
          <p:cNvPr id="11" name="Rectangle 15"/>
          <p:cNvSpPr>
            <a:spLocks noChangeArrowheads="1"/>
          </p:cNvSpPr>
          <p:nvPr userDrawn="1"/>
        </p:nvSpPr>
        <p:spPr bwMode="gray">
          <a:xfrm>
            <a:off x="8763000" y="0"/>
            <a:ext cx="386984"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fontAlgn="base" hangingPunct="0">
              <a:spcBef>
                <a:spcPct val="0"/>
              </a:spcBef>
              <a:spcAft>
                <a:spcPct val="0"/>
              </a:spcAft>
            </a:pPr>
            <a:fld id="{2306E996-13B1-4F09-8F6B-3AC86B81501F}" type="slidenum">
              <a:rPr lang="en-GB" sz="1400" b="1" smtClean="0">
                <a:solidFill>
                  <a:srgbClr val="FF0000"/>
                </a:solidFill>
                <a:cs typeface="Arial" charset="0"/>
              </a:rPr>
              <a:pPr algn="ctr" eaLnBrk="0" fontAlgn="base" hangingPunct="0">
                <a:spcBef>
                  <a:spcPct val="0"/>
                </a:spcBef>
                <a:spcAft>
                  <a:spcPct val="0"/>
                </a:spcAft>
              </a:pPr>
              <a:t>‹#›</a:t>
            </a:fld>
            <a:endParaRPr lang="en-GB" sz="1400" b="1" dirty="0">
              <a:solidFill>
                <a:srgbClr val="FF0000"/>
              </a:solidFill>
              <a:cs typeface="Arial" charset="0"/>
            </a:endParaRPr>
          </a:p>
        </p:txBody>
      </p:sp>
      <p:sp>
        <p:nvSpPr>
          <p:cNvPr id="24" name="OWLabel"/>
          <p:cNvSpPr/>
          <p:nvPr userDrawn="1"/>
        </p:nvSpPr>
        <p:spPr bwMode="auto">
          <a:xfrm>
            <a:off x="6809592"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fontAlgn="base" hangingPunct="0">
              <a:spcBef>
                <a:spcPct val="0"/>
              </a:spcBef>
              <a:spcAft>
                <a:spcPct val="0"/>
              </a:spcAft>
            </a:pPr>
            <a:r>
              <a:rPr lang="en-US" sz="1000" b="1" dirty="0" smtClean="0">
                <a:solidFill>
                  <a:srgbClr val="FFFFFF">
                    <a:lumMod val="50000"/>
                  </a:srgbClr>
                </a:solidFill>
              </a:rPr>
              <a:t>Preliminary – for discussion</a:t>
            </a:r>
            <a:endParaRPr lang="en-US" sz="1000" b="1" dirty="0">
              <a:solidFill>
                <a:srgbClr val="FFFFFF">
                  <a:lumMod val="50000"/>
                </a:srgbClr>
              </a:solidFill>
            </a:endParaRPr>
          </a:p>
        </p:txBody>
      </p:sp>
    </p:spTree>
    <p:extLst>
      <p:ext uri="{BB962C8B-B14F-4D97-AF65-F5344CB8AC3E}">
        <p14:creationId xmlns:p14="http://schemas.microsoft.com/office/powerpoint/2010/main" val="25516180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922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144000" cy="609600"/>
          </a:xfrm>
          <a:prstGeom prst="rect">
            <a:avLst/>
          </a:prstGeom>
          <a:noFill/>
        </p:spPr>
      </p:pic>
      <p:sp>
        <p:nvSpPr>
          <p:cNvPr id="9"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6985000" y="6345438"/>
            <a:ext cx="1917700" cy="352425"/>
          </a:xfrm>
          <a:prstGeom prst="rect">
            <a:avLst/>
          </a:prstGeom>
          <a:noFill/>
        </p:spPr>
      </p:pic>
      <p:sp>
        <p:nvSpPr>
          <p:cNvPr id="7" name="Rectangle 15"/>
          <p:cNvSpPr>
            <a:spLocks noChangeArrowheads="1"/>
          </p:cNvSpPr>
          <p:nvPr userDrawn="1"/>
        </p:nvSpPr>
        <p:spPr bwMode="gray">
          <a:xfrm>
            <a:off x="8763000" y="0"/>
            <a:ext cx="386984"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fontAlgn="base" hangingPunct="0">
              <a:spcBef>
                <a:spcPct val="0"/>
              </a:spcBef>
              <a:spcAft>
                <a:spcPct val="0"/>
              </a:spcAft>
            </a:pPr>
            <a:fld id="{2306E996-13B1-4F09-8F6B-3AC86B81501F}" type="slidenum">
              <a:rPr lang="en-GB" sz="1400" b="1" smtClean="0">
                <a:solidFill>
                  <a:srgbClr val="FF0000"/>
                </a:solidFill>
                <a:cs typeface="Arial" charset="0"/>
              </a:rPr>
              <a:pPr algn="ctr" eaLnBrk="0" fontAlgn="base" hangingPunct="0">
                <a:spcBef>
                  <a:spcPct val="0"/>
                </a:spcBef>
                <a:spcAft>
                  <a:spcPct val="0"/>
                </a:spcAft>
              </a:pPr>
              <a:t>‹#›</a:t>
            </a:fld>
            <a:endParaRPr lang="en-GB" sz="1400" b="1" dirty="0">
              <a:solidFill>
                <a:srgbClr val="FF0000"/>
              </a:solidFill>
              <a:cs typeface="Arial" charset="0"/>
            </a:endParaRPr>
          </a:p>
        </p:txBody>
      </p:sp>
      <p:sp>
        <p:nvSpPr>
          <p:cNvPr id="11" name="OWLabel"/>
          <p:cNvSpPr/>
          <p:nvPr userDrawn="1"/>
        </p:nvSpPr>
        <p:spPr bwMode="auto">
          <a:xfrm>
            <a:off x="6809592"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fontAlgn="base" hangingPunct="0">
              <a:spcBef>
                <a:spcPct val="0"/>
              </a:spcBef>
              <a:spcAft>
                <a:spcPct val="0"/>
              </a:spcAft>
            </a:pPr>
            <a:r>
              <a:rPr lang="en-US" sz="1000" b="1" dirty="0" smtClean="0">
                <a:solidFill>
                  <a:srgbClr val="FFFFFF">
                    <a:lumMod val="50000"/>
                  </a:srgbClr>
                </a:solidFill>
              </a:rPr>
              <a:t>Preliminary – for discussion</a:t>
            </a:r>
            <a:endParaRPr lang="en-US" sz="1000" b="1" dirty="0">
              <a:solidFill>
                <a:srgbClr val="FFFFFF">
                  <a:lumMod val="50000"/>
                </a:srgbClr>
              </a:solidFill>
            </a:endParaRPr>
          </a:p>
        </p:txBody>
      </p:sp>
    </p:spTree>
    <p:extLst>
      <p:ext uri="{BB962C8B-B14F-4D97-AF65-F5344CB8AC3E}">
        <p14:creationId xmlns:p14="http://schemas.microsoft.com/office/powerpoint/2010/main" val="293532293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381002" y="381008"/>
            <a:ext cx="8376017"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382452" y="1406525"/>
            <a:ext cx="3753445"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000556" y="1406525"/>
            <a:ext cx="3756463"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382449" y="1930404"/>
            <a:ext cx="3753438"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4999052" y="1930404"/>
            <a:ext cx="3757966"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245928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42878" y="152400"/>
            <a:ext cx="548640"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47725" y="152400"/>
            <a:ext cx="7498080"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47725" y="554736"/>
            <a:ext cx="7498080"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571598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039584" y="2934392"/>
            <a:ext cx="566452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32335" y="2934392"/>
            <a:ext cx="2306456" cy="914400"/>
          </a:xfrm>
        </p:spPr>
        <p:txBody>
          <a:bodyPr/>
          <a:lstStyle>
            <a:lvl1pPr marL="0" indent="0" algn="r">
              <a:buNone/>
              <a:defRPr sz="2800">
                <a:solidFill>
                  <a:schemeClr val="accent3"/>
                </a:solidFill>
              </a:defRPr>
            </a:lvl1pPr>
          </a:lstStyle>
          <a:p>
            <a:pPr lvl="0"/>
            <a:r>
              <a:rPr lang="en-US" dirty="0" smtClean="0"/>
              <a:t>Section #</a:t>
            </a:r>
          </a:p>
        </p:txBody>
      </p:sp>
      <p:cxnSp>
        <p:nvCxnSpPr>
          <p:cNvPr id="5" name="Straight Connector 4"/>
          <p:cNvCxnSpPr/>
          <p:nvPr userDrawn="1"/>
        </p:nvCxnSpPr>
        <p:spPr bwMode="auto">
          <a:xfrm>
            <a:off x="2889185" y="2859583"/>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274038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18189446"/>
              </p:ext>
            </p:extLst>
          </p:nvPr>
        </p:nvGraphicFramePr>
        <p:xfrm>
          <a:off x="1519" y="1592"/>
          <a:ext cx="1511" cy="1587"/>
        </p:xfrm>
        <a:graphic>
          <a:graphicData uri="http://schemas.openxmlformats.org/presentationml/2006/ole">
            <mc:AlternateContent xmlns:mc="http://schemas.openxmlformats.org/markup-compatibility/2006">
              <mc:Choice xmlns:v="urn:schemas-microsoft-com:vml" Requires="v">
                <p:oleObj spid="_x0000_s34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19" y="1592"/>
                        <a:ext cx="1511" cy="1587"/>
                      </a:xfrm>
                      <a:prstGeom prst="rect">
                        <a:avLst/>
                      </a:prstGeom>
                    </p:spPr>
                  </p:pic>
                </p:oleObj>
              </mc:Fallback>
            </mc:AlternateContent>
          </a:graphicData>
        </a:graphic>
      </p:graphicFrame>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35356" y="1400400"/>
            <a:ext cx="8271775"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8242576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7293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4799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Diapositiva de título">
    <p:bg bwMode="gray">
      <p:bgRef idx="1001">
        <a:schemeClr val="bg1"/>
      </p:bgRef>
    </p:bg>
    <p:spTree>
      <p:nvGrpSpPr>
        <p:cNvPr id="1" name=""/>
        <p:cNvGrpSpPr/>
        <p:nvPr/>
      </p:nvGrpSpPr>
      <p:grpSpPr>
        <a:xfrm>
          <a:off x="0" y="0"/>
          <a:ext cx="0" cy="0"/>
          <a:chOff x="0" y="0"/>
          <a:chExt cx="0" cy="0"/>
        </a:xfrm>
      </p:grpSpPr>
      <p:sp>
        <p:nvSpPr>
          <p:cNvPr id="4" name="1 Título"/>
          <p:cNvSpPr>
            <a:spLocks noGrp="1"/>
          </p:cNvSpPr>
          <p:nvPr>
            <p:ph type="title"/>
          </p:nvPr>
        </p:nvSpPr>
        <p:spPr bwMode="gray">
          <a:xfrm>
            <a:off x="458785" y="102587"/>
            <a:ext cx="8622151" cy="418057"/>
          </a:xfrm>
          <a:prstGeom prst="rect">
            <a:avLst/>
          </a:prstGeom>
        </p:spPr>
        <p:txBody>
          <a:bodyPr lIns="0" tIns="45716" rIns="91433" bIns="45716"/>
          <a:lstStyle>
            <a:lvl1pPr>
              <a:defRPr>
                <a:latin typeface="+mn-lt"/>
              </a:defRPr>
            </a:lvl1pPr>
          </a:lstStyle>
          <a:p>
            <a:r>
              <a:rPr lang="es-ES_tradnl" noProof="0" dirty="0" smtClean="0"/>
              <a:t>Haga clic para modificar el estilo de título del patrón</a:t>
            </a:r>
            <a:endParaRPr lang="es-ES_tradnl" noProof="0" dirty="0"/>
          </a:p>
        </p:txBody>
      </p:sp>
    </p:spTree>
    <p:extLst>
      <p:ext uri="{BB962C8B-B14F-4D97-AF65-F5344CB8AC3E}">
        <p14:creationId xmlns:p14="http://schemas.microsoft.com/office/powerpoint/2010/main" val="35883258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537"/>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093989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5.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5.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6.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13" Type="http://schemas.openxmlformats.org/officeDocument/2006/relationships/image" Target="../media/image8.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7.emf"/><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oleObject" Target="../embeddings/oleObject1.bin"/><Relationship Id="rId5" Type="http://schemas.openxmlformats.org/officeDocument/2006/relationships/slideLayout" Target="../slideLayouts/slideLayout32.xml"/><Relationship Id="rId10" Type="http://schemas.openxmlformats.org/officeDocument/2006/relationships/tags" Target="../tags/tag1.xml"/><Relationship Id="rId4" Type="http://schemas.openxmlformats.org/officeDocument/2006/relationships/slideLayout" Target="../slideLayouts/slideLayout31.xml"/><Relationship Id="rId9" Type="http://schemas.openxmlformats.org/officeDocument/2006/relationships/vmlDrawing" Target="../drawings/vmlDrawing1.vml"/><Relationship Id="rId14" Type="http://schemas.openxmlformats.org/officeDocument/2006/relationships/image" Target="../media/image9.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1795" name="Picture 3" descr="P:\PROYECTOS\MARKDISSENY\DISSENY\Clients\Banco Santander\04_Informes y Guia estilo BS\Diseño plantilla\01_Diseño-portada_v13.jpg"/>
          <p:cNvPicPr>
            <a:picLocks noChangeAspect="1" noChangeArrowheads="1"/>
          </p:cNvPicPr>
          <p:nvPr userDrawn="1"/>
        </p:nvPicPr>
        <p:blipFill>
          <a:blip r:embed="rId3" cstate="print"/>
          <a:srcRect/>
          <a:stretch>
            <a:fillRect/>
          </a:stretch>
        </p:blipFill>
        <p:spPr bwMode="auto">
          <a:xfrm>
            <a:off x="2125" y="1"/>
            <a:ext cx="9141885" cy="6856413"/>
          </a:xfrm>
          <a:prstGeom prst="rect">
            <a:avLst/>
          </a:prstGeom>
          <a:noFill/>
        </p:spPr>
      </p:pic>
      <p:pic>
        <p:nvPicPr>
          <p:cNvPr id="161794" name="Picture 2" descr="P:\PROYECTOS\MARKDISSENY\DISSENY\Clients\Banco Santander\04_Informes y Guia estilo BS\Diseño plantilla\01_Diseño-portada_v13.jpg"/>
          <p:cNvPicPr>
            <a:picLocks noChangeAspect="1" noChangeArrowheads="1"/>
          </p:cNvPicPr>
          <p:nvPr userDrawn="1"/>
        </p:nvPicPr>
        <p:blipFill>
          <a:blip r:embed="rId4" cstate="print"/>
          <a:srcRect/>
          <a:stretch>
            <a:fillRect/>
          </a:stretch>
        </p:blipFill>
        <p:spPr bwMode="auto">
          <a:xfrm>
            <a:off x="0" y="0"/>
            <a:ext cx="9144000" cy="6858000"/>
          </a:xfrm>
          <a:prstGeom prst="rect">
            <a:avLst/>
          </a:prstGeom>
          <a:noFill/>
        </p:spPr>
      </p:pic>
      <p:sp>
        <p:nvSpPr>
          <p:cNvPr id="3" name="2 Marcador de texto"/>
          <p:cNvSpPr>
            <a:spLocks noGrp="1"/>
          </p:cNvSpPr>
          <p:nvPr>
            <p:ph type="body" idx="1"/>
          </p:nvPr>
        </p:nvSpPr>
        <p:spPr>
          <a:xfrm>
            <a:off x="4572056" y="2708920"/>
            <a:ext cx="3744913" cy="2332856"/>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68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r" defTabSz="914400" rtl="0" eaLnBrk="1" latinLnBrk="0" hangingPunct="1">
        <a:spcBef>
          <a:spcPct val="20000"/>
        </a:spcBef>
        <a:buFontTx/>
        <a:buNone/>
        <a:defRPr sz="2000" kern="1200">
          <a:solidFill>
            <a:srgbClr val="FF0000"/>
          </a:solidFill>
          <a:latin typeface="+mn-lt"/>
          <a:ea typeface="+mn-ea"/>
          <a:cs typeface="+mn-cs"/>
        </a:defRPr>
      </a:lvl1pPr>
      <a:lvl2pPr marL="0" indent="0" algn="r" defTabSz="914400" rtl="0" eaLnBrk="1" latinLnBrk="0" hangingPunct="1">
        <a:spcBef>
          <a:spcPct val="20000"/>
        </a:spcBef>
        <a:buFontTx/>
        <a:buNone/>
        <a:defRPr sz="1800" kern="1200">
          <a:solidFill>
            <a:srgbClr val="FF0000"/>
          </a:solidFill>
          <a:latin typeface="+mn-lt"/>
          <a:ea typeface="+mn-ea"/>
          <a:cs typeface="+mn-cs"/>
        </a:defRPr>
      </a:lvl2pPr>
      <a:lvl3pPr marL="0" indent="0" algn="r" defTabSz="914400" rtl="0" eaLnBrk="1" latinLnBrk="0" hangingPunct="1">
        <a:spcBef>
          <a:spcPct val="20000"/>
        </a:spcBef>
        <a:buFontTx/>
        <a:buNone/>
        <a:defRPr sz="1600" kern="1200">
          <a:solidFill>
            <a:srgbClr val="FF0000"/>
          </a:solidFill>
          <a:latin typeface="+mn-lt"/>
          <a:ea typeface="+mn-ea"/>
          <a:cs typeface="+mn-cs"/>
        </a:defRPr>
      </a:lvl3pPr>
      <a:lvl4pPr marL="0" indent="0" algn="r" defTabSz="914400" rtl="0" eaLnBrk="1" latinLnBrk="0" hangingPunct="1">
        <a:spcBef>
          <a:spcPct val="20000"/>
        </a:spcBef>
        <a:buFontTx/>
        <a:buNone/>
        <a:defRPr sz="1400" kern="1200">
          <a:solidFill>
            <a:srgbClr val="FF0000"/>
          </a:solidFill>
          <a:latin typeface="+mn-lt"/>
          <a:ea typeface="+mn-ea"/>
          <a:cs typeface="+mn-cs"/>
        </a:defRPr>
      </a:lvl4pPr>
      <a:lvl5pPr marL="0" indent="0" algn="r" defTabSz="914400" rtl="0" eaLnBrk="1" latinLnBrk="0" hangingPunct="1">
        <a:spcBef>
          <a:spcPct val="20000"/>
        </a:spcBef>
        <a:buFontTx/>
        <a:buNone/>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P:\PROYECTOS\MARKDISSENY\DISSENY\Clients\Banco Santander\04_Informes y Guia estilo BS\Diseño plantilla\PORTADILLAS_DEF_v1.jpg"/>
          <p:cNvPicPr>
            <a:picLocks noChangeAspect="1" noChangeArrowheads="1"/>
          </p:cNvPicPr>
          <p:nvPr userDrawn="1"/>
        </p:nvPicPr>
        <p:blipFill>
          <a:blip r:embed="rId6" cstate="print"/>
          <a:srcRect/>
          <a:stretch>
            <a:fillRect/>
          </a:stretch>
        </p:blipFill>
        <p:spPr bwMode="auto">
          <a:xfrm>
            <a:off x="0" y="0"/>
            <a:ext cx="9144000" cy="6858000"/>
          </a:xfrm>
          <a:prstGeom prst="rect">
            <a:avLst/>
          </a:prstGeom>
          <a:noFill/>
        </p:spPr>
      </p:pic>
      <p:pic>
        <p:nvPicPr>
          <p:cNvPr id="7" name="Picture 3" descr="P:\PROYECTOS\MARKDISSENY\DISSENY\Clients\OFERTES\Banco Santander\1_Diseño interficie\Material\logo-santander.png"/>
          <p:cNvPicPr>
            <a:picLocks noChangeAspect="1" noChangeArrowheads="1"/>
          </p:cNvPicPr>
          <p:nvPr/>
        </p:nvPicPr>
        <p:blipFill>
          <a:blip r:embed="rId7" cstate="print"/>
          <a:srcRect/>
          <a:stretch>
            <a:fillRect/>
          </a:stretch>
        </p:blipFill>
        <p:spPr bwMode="auto">
          <a:xfrm>
            <a:off x="6948319" y="422658"/>
            <a:ext cx="1729011" cy="342046"/>
          </a:xfrm>
          <a:prstGeom prst="rect">
            <a:avLst/>
          </a:prstGeom>
          <a:noFill/>
        </p:spPr>
      </p:pic>
    </p:spTree>
  </p:cSld>
  <p:clrMap bg1="lt1" tx1="dk1" bg2="lt2" tx2="dk2" accent1="accent1" accent2="accent2" accent3="accent3" accent4="accent4" accent5="accent5" accent6="accent6" hlink="hlink" folHlink="folHlink"/>
  <p:sldLayoutIdLst>
    <p:sldLayoutId id="2147483671" r:id="rId1"/>
    <p:sldLayoutId id="2147483686" r:id="rId2"/>
    <p:sldLayoutId id="2147483700" r:id="rId3"/>
    <p:sldLayoutId id="2147483701" r:id="rId4"/>
  </p:sldLayoutIdLst>
  <p:timing>
    <p:tnLst>
      <p:par>
        <p:cTn id="1" dur="indefinite" restart="never" nodeType="tmRoot"/>
      </p:par>
    </p:tnLst>
  </p:timing>
  <p:txStyles>
    <p:titleStyle>
      <a:lvl1pPr algn="l" defTabSz="914400" rtl="0" eaLnBrk="1" latinLnBrk="0" hangingPunct="1">
        <a:spcBef>
          <a:spcPct val="0"/>
        </a:spcBef>
        <a:buNone/>
        <a:defRPr sz="18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1pPr>
      <a:lvl2pPr marL="180975" indent="-180975"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2pPr>
      <a:lvl3pPr marL="180975" indent="-180975"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3pPr>
      <a:lvl4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4pPr>
      <a:lvl5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00119" y="188640"/>
            <a:ext cx="7848601" cy="494928"/>
          </a:xfrm>
          <a:prstGeom prst="rect">
            <a:avLst/>
          </a:prstGeom>
        </p:spPr>
        <p:txBody>
          <a:bodyPr vert="horz" lIns="91440" tIns="45720" rIns="91440" bIns="45720" rtlCol="0" anchor="t">
            <a:no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00119" y="1124744"/>
            <a:ext cx="7848601"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endParaRPr lang="es-ES" dirty="0"/>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4" cstate="print"/>
          <a:srcRect/>
          <a:stretch>
            <a:fillRect/>
          </a:stretch>
        </p:blipFill>
        <p:spPr bwMode="auto">
          <a:xfrm>
            <a:off x="7648575" y="6443003"/>
            <a:ext cx="1186736" cy="235993"/>
          </a:xfrm>
          <a:prstGeom prst="rect">
            <a:avLst/>
          </a:prstGeom>
          <a:noFill/>
        </p:spPr>
      </p:pic>
      <p:sp>
        <p:nvSpPr>
          <p:cNvPr id="12" name="2 Marcador de número de diapositiva"/>
          <p:cNvSpPr txBox="1">
            <a:spLocks/>
          </p:cNvSpPr>
          <p:nvPr userDrawn="1"/>
        </p:nvSpPr>
        <p:spPr>
          <a:xfrm>
            <a:off x="-36512" y="6394562"/>
            <a:ext cx="446314" cy="365125"/>
          </a:xfrm>
          <a:prstGeom prst="rect">
            <a:avLst/>
          </a:prstGeom>
        </p:spPr>
        <p:txBody>
          <a:bodyPr/>
          <a:lstStyle>
            <a:defPPr>
              <a:defRPr lang="es-E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33D2DF-8367-44D3-88AD-2026DA118661}" type="slidenum">
              <a:rPr lang="es-ES" smtClean="0"/>
              <a:pPr/>
              <a:t>‹#›</a:t>
            </a:fld>
            <a:endParaRPr lang="es-ES" dirty="0"/>
          </a:p>
        </p:txBody>
      </p:sp>
    </p:spTree>
  </p:cSld>
  <p:clrMap bg1="lt1" tx1="dk1" bg2="lt2" tx2="dk2" accent1="accent1" accent2="accent2" accent3="accent3" accent4="accent4" accent5="accent5" accent6="accent6" hlink="hlink" folHlink="folHlink"/>
  <p:sldLayoutIdLst>
    <p:sldLayoutId id="2147483683" r:id="rId1"/>
    <p:sldLayoutId id="2147483838" r:id="rId2"/>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3 Rectángulo"/>
          <p:cNvSpPr/>
          <p:nvPr userDrawn="1"/>
        </p:nvSpPr>
        <p:spPr>
          <a:xfrm>
            <a:off x="36512" y="1"/>
            <a:ext cx="9144000" cy="68564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7217" name="Picture 1" descr="P:\PROYECTOS\MARKDISSENY\DISSENY\Clients\Banco Santander\04_Informes y Guia estilo BS\Diseño plantilla\lateral-inter - copia.png"/>
          <p:cNvPicPr>
            <a:picLocks noChangeAspect="1" noChangeArrowheads="1"/>
          </p:cNvPicPr>
          <p:nvPr userDrawn="1"/>
        </p:nvPicPr>
        <p:blipFill>
          <a:blip r:embed="rId3" cstate="print"/>
          <a:srcRect l="7876"/>
          <a:stretch>
            <a:fillRect/>
          </a:stretch>
        </p:blipFill>
        <p:spPr bwMode="auto">
          <a:xfrm>
            <a:off x="2" y="1"/>
            <a:ext cx="427112" cy="6856413"/>
          </a:xfrm>
          <a:prstGeom prst="rect">
            <a:avLst/>
          </a:prstGeom>
          <a:noFill/>
        </p:spPr>
      </p:pic>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9" name="2 Marcador de número de diapositiva"/>
          <p:cNvSpPr txBox="1">
            <a:spLocks/>
          </p:cNvSpPr>
          <p:nvPr userDrawn="1"/>
        </p:nvSpPr>
        <p:spPr>
          <a:xfrm>
            <a:off x="-36512" y="6394562"/>
            <a:ext cx="446314" cy="365125"/>
          </a:xfrm>
          <a:prstGeom prst="rect">
            <a:avLst/>
          </a:prstGeom>
        </p:spPr>
        <p:txBody>
          <a:bodyPr/>
          <a:lstStyle>
            <a:defPPr>
              <a:defRPr lang="es-E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33D2DF-8367-44D3-88AD-2026DA118661}" type="slidenum">
              <a:rPr lang="es-ES" smtClean="0"/>
              <a:pPr/>
              <a:t>‹#›</a:t>
            </a:fld>
            <a:endParaRPr lang="es-ES" dirty="0"/>
          </a:p>
        </p:txBody>
      </p:sp>
      <p:pic>
        <p:nvPicPr>
          <p:cNvPr id="10" name="Picture 1" descr="P:\PROYECTOS\MARKDISSENY\DISSENY\Clients\Banco Santander\04_Informes y Guia estilo BS\Diseño plantilla\logo-san-color.png"/>
          <p:cNvPicPr>
            <a:picLocks noChangeAspect="1" noChangeArrowheads="1"/>
          </p:cNvPicPr>
          <p:nvPr userDrawn="1"/>
        </p:nvPicPr>
        <p:blipFill>
          <a:blip r:embed="rId16" cstate="print"/>
          <a:srcRect/>
          <a:stretch>
            <a:fillRect/>
          </a:stretch>
        </p:blipFill>
        <p:spPr bwMode="auto">
          <a:xfrm>
            <a:off x="7648575" y="6443003"/>
            <a:ext cx="1186736" cy="235993"/>
          </a:xfrm>
          <a:prstGeom prst="rect">
            <a:avLst/>
          </a:prstGeom>
          <a:noFill/>
        </p:spPr>
      </p:pic>
    </p:spTree>
    <p:extLst>
      <p:ext uri="{BB962C8B-B14F-4D97-AF65-F5344CB8AC3E}">
        <p14:creationId xmlns:p14="http://schemas.microsoft.com/office/powerpoint/2010/main" val="26663505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837" r:id="rId13"/>
    <p:sldLayoutId id="2147483848"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00119" y="188640"/>
            <a:ext cx="7848601" cy="494928"/>
          </a:xfrm>
          <a:prstGeom prst="rect">
            <a:avLst/>
          </a:prstGeom>
        </p:spPr>
        <p:txBody>
          <a:bodyPr vert="horz" lIns="91440" tIns="45720" rIns="91440" bIns="45720" rtlCol="0" anchor="t">
            <a:no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00119" y="1124744"/>
            <a:ext cx="7848601"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endParaRPr lang="es-ES" dirty="0"/>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7" cstate="print"/>
          <a:srcRect/>
          <a:stretch>
            <a:fillRect/>
          </a:stretch>
        </p:blipFill>
        <p:spPr bwMode="auto">
          <a:xfrm>
            <a:off x="7648575" y="6443003"/>
            <a:ext cx="1186736" cy="235993"/>
          </a:xfrm>
          <a:prstGeom prst="rect">
            <a:avLst/>
          </a:prstGeom>
          <a:noFill/>
        </p:spPr>
      </p:pic>
      <p:sp>
        <p:nvSpPr>
          <p:cNvPr id="9" name="2 Marcador de número de diapositiva"/>
          <p:cNvSpPr>
            <a:spLocks noGrp="1"/>
          </p:cNvSpPr>
          <p:nvPr>
            <p:ph type="sldNum" sz="quarter" idx="4"/>
          </p:nvPr>
        </p:nvSpPr>
        <p:spPr>
          <a:xfrm>
            <a:off x="-36512" y="6394562"/>
            <a:ext cx="446314" cy="365125"/>
          </a:xfrm>
          <a:prstGeom prst="rect">
            <a:avLst/>
          </a:prstGeo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52634588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2228280745"/>
              </p:ext>
            </p:extLst>
          </p:nvPr>
        </p:nvGraphicFramePr>
        <p:xfrm>
          <a:off x="1515" y="1592"/>
          <a:ext cx="1511" cy="1587"/>
        </p:xfrm>
        <a:graphic>
          <a:graphicData uri="http://schemas.openxmlformats.org/presentationml/2006/ole">
            <mc:AlternateContent xmlns:mc="http://schemas.openxmlformats.org/markup-compatibility/2006">
              <mc:Choice xmlns:v="urn:schemas-microsoft-com:vml" Requires="v">
                <p:oleObj spid="_x0000_s2378"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15" y="1592"/>
                        <a:ext cx="1511"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381002" y="381008"/>
            <a:ext cx="8376017"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381125"/>
            <a:ext cx="8382000"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3"/>
          <a:srcRect t="91110"/>
          <a:stretch>
            <a:fillRect/>
          </a:stretch>
        </p:blipFill>
        <p:spPr bwMode="auto">
          <a:xfrm>
            <a:off x="0" y="6248400"/>
            <a:ext cx="9144000" cy="609600"/>
          </a:xfrm>
          <a:prstGeom prst="rect">
            <a:avLst/>
          </a:prstGeom>
          <a:noFill/>
        </p:spPr>
      </p:pic>
      <p:pic>
        <p:nvPicPr>
          <p:cNvPr id="1035" name="Picture 11" descr="Logo_Peq01"/>
          <p:cNvPicPr>
            <a:picLocks noChangeAspect="1" noChangeArrowheads="1"/>
          </p:cNvPicPr>
          <p:nvPr/>
        </p:nvPicPr>
        <p:blipFill>
          <a:blip r:embed="rId14"/>
          <a:srcRect/>
          <a:stretch>
            <a:fillRect/>
          </a:stretch>
        </p:blipFill>
        <p:spPr bwMode="auto">
          <a:xfrm>
            <a:off x="6985000" y="6345436"/>
            <a:ext cx="1917700" cy="352425"/>
          </a:xfrm>
          <a:prstGeom prst="rect">
            <a:avLst/>
          </a:prstGeom>
          <a:noFill/>
        </p:spPr>
      </p:pic>
      <p:sp>
        <p:nvSpPr>
          <p:cNvPr id="1029"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defTabSz="457200" fontAlgn="base">
              <a:spcBef>
                <a:spcPct val="0"/>
              </a:spcBef>
              <a:spcAft>
                <a:spcPct val="0"/>
              </a:spcAft>
            </a:pPr>
            <a:r>
              <a:rPr lang="en-US" u="sng" smtClean="0">
                <a:solidFill>
                  <a:srgbClr val="FFFFFF"/>
                </a:solidFill>
              </a:rPr>
              <a:t>Source: xxx</a:t>
            </a:r>
            <a:endParaRPr lang="en-US" u="sng" dirty="0">
              <a:solidFill>
                <a:srgbClr val="FFFFFF"/>
              </a:solidFill>
            </a:endParaRPr>
          </a:p>
        </p:txBody>
      </p:sp>
      <p:sp>
        <p:nvSpPr>
          <p:cNvPr id="9" name="Rectangle 15"/>
          <p:cNvSpPr>
            <a:spLocks noChangeArrowheads="1"/>
          </p:cNvSpPr>
          <p:nvPr userDrawn="1"/>
        </p:nvSpPr>
        <p:spPr bwMode="gray">
          <a:xfrm>
            <a:off x="8763000" y="0"/>
            <a:ext cx="386984"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fontAlgn="base" hangingPunct="0">
              <a:spcBef>
                <a:spcPct val="0"/>
              </a:spcBef>
              <a:spcAft>
                <a:spcPct val="0"/>
              </a:spcAft>
            </a:pPr>
            <a:fld id="{2306E996-13B1-4F09-8F6B-3AC86B81501F}" type="slidenum">
              <a:rPr lang="en-US" sz="1400" b="1" smtClean="0">
                <a:solidFill>
                  <a:srgbClr val="FF0000"/>
                </a:solidFill>
                <a:cs typeface="Arial" charset="0"/>
              </a:rPr>
              <a:pPr algn="ctr" eaLnBrk="0" fontAlgn="base" hangingPunct="0">
                <a:spcBef>
                  <a:spcPct val="0"/>
                </a:spcBef>
                <a:spcAft>
                  <a:spcPct val="0"/>
                </a:spcAft>
              </a:pPr>
              <a:t>‹#›</a:t>
            </a:fld>
            <a:endParaRPr lang="en-US" sz="1400" b="1" dirty="0">
              <a:solidFill>
                <a:srgbClr val="FF0000"/>
              </a:solidFill>
              <a:cs typeface="Arial" charset="0"/>
            </a:endParaRPr>
          </a:p>
        </p:txBody>
      </p:sp>
      <p:sp>
        <p:nvSpPr>
          <p:cNvPr id="10" name="OWLabel"/>
          <p:cNvSpPr/>
          <p:nvPr userDrawn="1"/>
        </p:nvSpPr>
        <p:spPr bwMode="auto">
          <a:xfrm>
            <a:off x="6809592"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fontAlgn="base" hangingPunct="0">
              <a:spcBef>
                <a:spcPct val="0"/>
              </a:spcBef>
              <a:spcAft>
                <a:spcPct val="0"/>
              </a:spcAft>
            </a:pPr>
            <a:r>
              <a:rPr lang="en-US" sz="1000" b="1" dirty="0" smtClean="0">
                <a:solidFill>
                  <a:srgbClr val="FFFFFF">
                    <a:lumMod val="50000"/>
                  </a:srgbClr>
                </a:solidFill>
              </a:rPr>
              <a:t>Preliminary – for discussion</a:t>
            </a:r>
            <a:endParaRPr lang="en-US" sz="1000" b="1" dirty="0">
              <a:solidFill>
                <a:srgbClr val="FFFFFF">
                  <a:lumMod val="50000"/>
                </a:srgbClr>
              </a:solidFill>
            </a:endParaRPr>
          </a:p>
        </p:txBody>
      </p:sp>
    </p:spTree>
    <p:extLst>
      <p:ext uri="{BB962C8B-B14F-4D97-AF65-F5344CB8AC3E}">
        <p14:creationId xmlns:p14="http://schemas.microsoft.com/office/powerpoint/2010/main" val="84979335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 Target="slide2.xml"/><Relationship Id="rId1" Type="http://schemas.openxmlformats.org/officeDocument/2006/relationships/slideLayout" Target="../slideLayouts/slideLayout21.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slide" Target="slide13.xml"/><Relationship Id="rId5" Type="http://schemas.openxmlformats.org/officeDocument/2006/relationships/slide" Target="slide8.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chart" Target="../charts/chart8.xml"/><Relationship Id="rId7"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slide" Target="slide11.xml"/><Relationship Id="rId5" Type="http://schemas.openxmlformats.org/officeDocument/2006/relationships/slide" Target="slide18.xml"/><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chart" Target="../charts/chart11.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slide" Target="slide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 Id="rId5" Type="http://schemas.openxmlformats.org/officeDocument/2006/relationships/chart" Target="../charts/chart1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3.xml"/><Relationship Id="rId1" Type="http://schemas.openxmlformats.org/officeDocument/2006/relationships/slideLayout" Target="../slideLayouts/slideLayout21.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2.png"/><Relationship Id="rId1" Type="http://schemas.openxmlformats.org/officeDocument/2006/relationships/slideLayout" Target="../slideLayouts/slideLayout21.xml"/><Relationship Id="rId6" Type="http://schemas.openxmlformats.org/officeDocument/2006/relationships/chart" Target="../charts/chart16.xml"/><Relationship Id="rId5" Type="http://schemas.openxmlformats.org/officeDocument/2006/relationships/slide" Target="slide2.xml"/><Relationship Id="rId4" Type="http://schemas.openxmlformats.org/officeDocument/2006/relationships/chart" Target="../charts/chart15.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1.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package" Target="../embeddings/Microsoft_Excel_Worksheet11.xlsx"/></Relationships>
</file>

<file path=ppt/slides/_rels/slide2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slide" Target="slide27.xml"/><Relationship Id="rId5" Type="http://schemas.openxmlformats.org/officeDocument/2006/relationships/slide" Target="slide5.xml"/><Relationship Id="rId4" Type="http://schemas.openxmlformats.org/officeDocument/2006/relationships/chart" Target="../charts/chart18.xml"/></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slide" Target="slide27.xml"/></Relationships>
</file>

<file path=ppt/slides/_rels/slide25.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chart" Target="../charts/chart19.xml"/><Relationship Id="rId7" Type="http://schemas.openxmlformats.org/officeDocument/2006/relationships/chart" Target="../charts/chart21.xm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slide" Target="slide27.xml"/><Relationship Id="rId5" Type="http://schemas.openxmlformats.org/officeDocument/2006/relationships/slide" Target="slide5.xml"/><Relationship Id="rId4" Type="http://schemas.openxmlformats.org/officeDocument/2006/relationships/chart" Target="../charts/char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1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slide" Target="slide4.xml"/><Relationship Id="rId5" Type="http://schemas.openxmlformats.org/officeDocument/2006/relationships/slide" Target="slide2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slide" Target="slide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png"/><Relationship Id="rId1" Type="http://schemas.openxmlformats.org/officeDocument/2006/relationships/slideLayout" Target="../slideLayouts/slideLayout21.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21.xml"/><Relationship Id="rId6" Type="http://schemas.openxmlformats.org/officeDocument/2006/relationships/slide" Target="slide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rotWithShape="1">
          <a:blip r:embed="rId2" cstate="print">
            <a:extLst>
              <a:ext uri="{28A0092B-C50C-407E-A947-70E740481C1C}">
                <a14:useLocalDpi xmlns:a14="http://schemas.microsoft.com/office/drawing/2010/main" val="0"/>
              </a:ext>
            </a:extLst>
          </a:blip>
          <a:srcRect t="6099" b="34609"/>
          <a:stretch/>
        </p:blipFill>
        <p:spPr>
          <a:xfrm>
            <a:off x="0" y="591207"/>
            <a:ext cx="9144000" cy="3832640"/>
          </a:xfrm>
          <a:prstGeom prst="rect">
            <a:avLst/>
          </a:prstGeom>
        </p:spPr>
      </p:pic>
      <p:sp>
        <p:nvSpPr>
          <p:cNvPr id="9" name="8 CuadroTexto"/>
          <p:cNvSpPr txBox="1"/>
          <p:nvPr/>
        </p:nvSpPr>
        <p:spPr bwMode="gray">
          <a:xfrm>
            <a:off x="406571" y="5781303"/>
            <a:ext cx="3744913" cy="312105"/>
          </a:xfrm>
          <a:prstGeom prst="rect">
            <a:avLst/>
          </a:prstGeom>
          <a:noFill/>
        </p:spPr>
        <p:txBody>
          <a:bodyPr wrap="square" lIns="91392" tIns="45696" rIns="91392" bIns="45696" rtlCol="0">
            <a:spAutoFit/>
          </a:bodyPr>
          <a:lstStyle/>
          <a:p>
            <a:pPr defTabSz="913915"/>
            <a:r>
              <a:rPr lang="en-US" sz="1400" dirty="0" smtClean="0">
                <a:solidFill>
                  <a:prstClr val="black">
                    <a:lumMod val="75000"/>
                    <a:lumOff val="25000"/>
                  </a:prstClr>
                </a:solidFill>
              </a:rPr>
              <a:t>February 2016</a:t>
            </a:r>
            <a:endParaRPr lang="en-US" sz="1400" dirty="0">
              <a:solidFill>
                <a:prstClr val="black">
                  <a:lumMod val="75000"/>
                  <a:lumOff val="25000"/>
                </a:prstClr>
              </a:solidFill>
            </a:endParaRPr>
          </a:p>
        </p:txBody>
      </p:sp>
      <p:sp>
        <p:nvSpPr>
          <p:cNvPr id="11" name="Rectangle 6"/>
          <p:cNvSpPr>
            <a:spLocks noChangeArrowheads="1"/>
          </p:cNvSpPr>
          <p:nvPr/>
        </p:nvSpPr>
        <p:spPr bwMode="gray">
          <a:xfrm>
            <a:off x="474597" y="4222393"/>
            <a:ext cx="4657237" cy="4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ts val="2755"/>
              </a:lnSpc>
              <a:spcAft>
                <a:spcPts val="612"/>
              </a:spcAft>
            </a:pPr>
            <a:r>
              <a:rPr lang="en-US" sz="4100" dirty="0" smtClean="0">
                <a:solidFill>
                  <a:srgbClr val="FF0000"/>
                </a:solidFill>
              </a:rPr>
              <a:t>Risk Appetite - SHUSA</a:t>
            </a:r>
            <a:endParaRPr lang="en-US" sz="4100" dirty="0">
              <a:solidFill>
                <a:srgbClr val="FF0000"/>
              </a:solidFill>
            </a:endParaRPr>
          </a:p>
        </p:txBody>
      </p:sp>
      <p:sp>
        <p:nvSpPr>
          <p:cNvPr id="13" name="Rectangle 6"/>
          <p:cNvSpPr>
            <a:spLocks noChangeArrowheads="1"/>
          </p:cNvSpPr>
          <p:nvPr/>
        </p:nvSpPr>
        <p:spPr bwMode="gray">
          <a:xfrm>
            <a:off x="474596" y="4692495"/>
            <a:ext cx="4050211"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ts val="2755"/>
              </a:lnSpc>
              <a:spcAft>
                <a:spcPts val="612"/>
              </a:spcAft>
            </a:pPr>
            <a:r>
              <a:rPr lang="en-US" sz="3300" dirty="0" smtClean="0">
                <a:solidFill>
                  <a:prstClr val="white">
                    <a:lumMod val="50000"/>
                  </a:prstClr>
                </a:solidFill>
              </a:rPr>
              <a:t>U.S.A. – 4 Quarter 2015</a:t>
            </a:r>
            <a:endParaRPr lang="en-US" sz="2400" dirty="0">
              <a:solidFill>
                <a:prstClr val="white">
                  <a:lumMod val="50000"/>
                </a:prstClr>
              </a:solidFill>
            </a:endParaRPr>
          </a:p>
        </p:txBody>
      </p:sp>
      <p:sp>
        <p:nvSpPr>
          <p:cNvPr id="2" name="1 Rectángulo"/>
          <p:cNvSpPr/>
          <p:nvPr/>
        </p:nvSpPr>
        <p:spPr>
          <a:xfrm>
            <a:off x="4" y="6373049"/>
            <a:ext cx="7650831" cy="3278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s-ES">
              <a:solidFill>
                <a:prstClr val="white"/>
              </a:solidFill>
            </a:endParaRPr>
          </a:p>
        </p:txBody>
      </p:sp>
      <p:pic>
        <p:nvPicPr>
          <p:cNvPr id="10" name="Picture 3" descr="\\HOBBES\Clientes_2\Marketing_Corporativo\01_Identidad_Corporativa\01_logos\001_APROBADOS\01_A-SANTANDER CORPORATIVO\00_USO NORMAL\A-Santander-positivo_RG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333" y="6277734"/>
            <a:ext cx="1990519" cy="58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28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22 Rectángulo">
            <a:hlinkClick r:id="rId2"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48"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31 Tabla"/>
          <p:cNvGraphicFramePr>
            <a:graphicFrameLocks noGrp="1"/>
          </p:cNvGraphicFramePr>
          <p:nvPr>
            <p:extLst>
              <p:ext uri="{D42A27DB-BD31-4B8C-83A1-F6EECF244321}">
                <p14:modId xmlns:p14="http://schemas.microsoft.com/office/powerpoint/2010/main" val="3654568272"/>
              </p:ext>
            </p:extLst>
          </p:nvPr>
        </p:nvGraphicFramePr>
        <p:xfrm>
          <a:off x="179511" y="1548000"/>
          <a:ext cx="8521574" cy="726413"/>
        </p:xfrm>
        <a:graphic>
          <a:graphicData uri="http://schemas.openxmlformats.org/drawingml/2006/table">
            <a:tbl>
              <a:tblPr firstRow="1" bandRow="1">
                <a:tableStyleId>{5C22544A-7EE6-4342-B048-85BDC9FD1C3A}</a:tableStyleId>
              </a:tblPr>
              <a:tblGrid>
                <a:gridCol w="1018985"/>
                <a:gridCol w="2500863"/>
                <a:gridCol w="2500863"/>
                <a:gridCol w="2500863"/>
              </a:tblGrid>
              <a:tr h="304191">
                <a:tc>
                  <a:txBody>
                    <a:bodyPr/>
                    <a:lstStyle/>
                    <a:p>
                      <a:pPr marL="0" marR="0" lvl="1" indent="0" algn="ctr" defTabSz="914400" rtl="0" eaLnBrk="1" fontAlgn="auto" latinLnBrk="0" hangingPunct="1">
                        <a:lnSpc>
                          <a:spcPts val="1300"/>
                        </a:lnSpc>
                        <a:spcBef>
                          <a:spcPts val="0"/>
                        </a:spcBef>
                        <a:spcAft>
                          <a:spcPts val="0"/>
                        </a:spcAft>
                        <a:buClrTx/>
                        <a:buSzTx/>
                        <a:buFontTx/>
                        <a:buNone/>
                        <a:tabLst/>
                        <a:defRPr/>
                      </a:pPr>
                      <a:r>
                        <a:rPr lang="es-ES" sz="1200" b="1" dirty="0" smtClean="0">
                          <a:solidFill>
                            <a:schemeClr val="tx1">
                              <a:lumMod val="85000"/>
                              <a:lumOff val="15000"/>
                            </a:schemeClr>
                          </a:solidFill>
                          <a:latin typeface="+mn-lt"/>
                          <a:cs typeface="Arial" pitchFamily="34" charset="0"/>
                        </a:rPr>
                        <a:t>4Q14-4Q16</a:t>
                      </a:r>
                    </a:p>
                    <a:p>
                      <a:pPr marL="0" marR="0" lvl="1" indent="0" algn="ctr" defTabSz="914400" rtl="0" eaLnBrk="1" fontAlgn="auto" latinLnBrk="0" hangingPunct="1">
                        <a:lnSpc>
                          <a:spcPts val="1300"/>
                        </a:lnSpc>
                        <a:spcBef>
                          <a:spcPts val="0"/>
                        </a:spcBef>
                        <a:spcAft>
                          <a:spcPts val="0"/>
                        </a:spcAft>
                        <a:buClrTx/>
                        <a:buSzTx/>
                        <a:buFontTx/>
                        <a:buNone/>
                        <a:tabLst/>
                        <a:defRPr/>
                      </a:pPr>
                      <a:endParaRPr lang="es-ES" sz="1200" b="1" dirty="0" smtClean="0">
                        <a:solidFill>
                          <a:schemeClr val="tx1">
                            <a:lumMod val="85000"/>
                            <a:lumOff val="15000"/>
                          </a:schemeClr>
                        </a:solidFill>
                        <a:latin typeface="+mn-lt"/>
                        <a:cs typeface="Arial" pitchFamily="34" charset="0"/>
                      </a:endParaRPr>
                    </a:p>
                  </a:txBody>
                  <a:tcPr marL="107996"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65000"/>
                              <a:lumOff val="35000"/>
                            </a:schemeClr>
                          </a:solidFill>
                        </a:rPr>
                        <a:t>Total </a:t>
                      </a:r>
                      <a:r>
                        <a:rPr lang="es-ES" sz="1500" b="1" dirty="0" err="1" smtClean="0">
                          <a:solidFill>
                            <a:schemeClr val="tx1">
                              <a:lumMod val="65000"/>
                              <a:lumOff val="35000"/>
                            </a:schemeClr>
                          </a:solidFill>
                        </a:rPr>
                        <a:t>Assets</a:t>
                      </a:r>
                      <a:endParaRPr lang="es-ES" sz="1500" b="1" dirty="0" smtClean="0">
                        <a:solidFill>
                          <a:schemeClr val="tx1">
                            <a:lumMod val="65000"/>
                            <a:lumOff val="35000"/>
                          </a:schemeClr>
                        </a:solidFill>
                      </a:endParaRP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err="1" smtClean="0">
                          <a:solidFill>
                            <a:schemeClr val="tx1">
                              <a:lumMod val="65000"/>
                              <a:lumOff val="35000"/>
                            </a:schemeClr>
                          </a:solidFill>
                        </a:rPr>
                        <a:t>Interest</a:t>
                      </a:r>
                      <a:r>
                        <a:rPr lang="es-ES" sz="1500" b="1" dirty="0" smtClean="0">
                          <a:solidFill>
                            <a:schemeClr val="tx1">
                              <a:lumMod val="65000"/>
                              <a:lumOff val="35000"/>
                            </a:schemeClr>
                          </a:solidFill>
                        </a:rPr>
                        <a:t> </a:t>
                      </a:r>
                      <a:r>
                        <a:rPr lang="es-ES" sz="1500" b="1" dirty="0" err="1" smtClean="0">
                          <a:solidFill>
                            <a:schemeClr val="tx1">
                              <a:lumMod val="65000"/>
                              <a:lumOff val="35000"/>
                            </a:schemeClr>
                          </a:solidFill>
                        </a:rPr>
                        <a:t>Income</a:t>
                      </a:r>
                      <a:endParaRPr lang="es-ES" sz="1500" b="1" dirty="0" smtClean="0">
                        <a:solidFill>
                          <a:schemeClr val="tx1">
                            <a:lumMod val="65000"/>
                            <a:lumOff val="35000"/>
                          </a:schemeClr>
                        </a:solidFill>
                      </a:endParaRP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err="1" smtClean="0">
                          <a:solidFill>
                            <a:schemeClr val="tx1">
                              <a:lumMod val="65000"/>
                              <a:lumOff val="35000"/>
                            </a:schemeClr>
                          </a:solidFill>
                        </a:rPr>
                        <a:t>Provisions</a:t>
                      </a:r>
                      <a:r>
                        <a:rPr lang="es-ES" sz="1500" b="1" baseline="30000" dirty="0" smtClean="0">
                          <a:solidFill>
                            <a:schemeClr val="tx1">
                              <a:lumMod val="65000"/>
                              <a:lumOff val="35000"/>
                            </a:schemeClr>
                          </a:solidFill>
                        </a:rPr>
                        <a: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108213">
                <a:tc>
                  <a:txBody>
                    <a:bodyPr/>
                    <a:lstStyle/>
                    <a:p>
                      <a:pPr marL="0" lvl="0" indent="-279400" algn="ctr"/>
                      <a:endParaRPr lang="es-ES" sz="400" b="1">
                        <a:solidFill>
                          <a:srgbClr val="FF0000"/>
                        </a:solidFill>
                        <a:latin typeface="+mn-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400" b="0" i="0" u="none" strike="noStrike" kern="1200" cap="none" normalizeH="0" baseline="0">
                        <a:ln>
                          <a:noFill/>
                        </a:ln>
                        <a:solidFill>
                          <a:schemeClr val="tx1">
                            <a:lumMod val="85000"/>
                            <a:lumOff val="15000"/>
                          </a:schemeClr>
                        </a:solidFill>
                        <a:effectLst/>
                        <a:latin typeface="+mn-lt"/>
                        <a:ea typeface="+mn-ea"/>
                        <a:cs typeface="Arial" pitchFamily="34" charset="0"/>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400" b="0" i="0" u="none" strike="noStrike" kern="1200" cap="none" normalizeH="0" baseline="0">
                        <a:ln>
                          <a:noFill/>
                        </a:ln>
                        <a:solidFill>
                          <a:schemeClr val="tx1">
                            <a:lumMod val="85000"/>
                            <a:lumOff val="15000"/>
                          </a:schemeClr>
                        </a:solidFill>
                        <a:effectLst/>
                        <a:latin typeface="+mn-lt"/>
                        <a:ea typeface="+mn-ea"/>
                        <a:cs typeface="Arial" pitchFamily="34" charset="0"/>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400" b="0" i="0" u="none" strike="noStrike" kern="1200" cap="none" normalizeH="0" baseline="0">
                        <a:ln>
                          <a:noFill/>
                        </a:ln>
                        <a:solidFill>
                          <a:schemeClr val="tx1">
                            <a:lumMod val="85000"/>
                            <a:lumOff val="15000"/>
                          </a:schemeClr>
                        </a:solidFill>
                        <a:effectLst/>
                        <a:latin typeface="+mn-lt"/>
                        <a:ea typeface="+mn-ea"/>
                        <a:cs typeface="Arial" pitchFamily="34" charset="0"/>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52388" lvl="0" indent="-457200" algn="ctr">
                        <a:tabLst/>
                      </a:pPr>
                      <a:r>
                        <a:rPr lang="el-GR" sz="1500" b="0" dirty="0" smtClean="0">
                          <a:solidFill>
                            <a:schemeClr val="tx1"/>
                          </a:solidFill>
                          <a:latin typeface="Calibri"/>
                          <a:cs typeface="Arial" pitchFamily="34" charset="0"/>
                        </a:rPr>
                        <a:t>Δ</a:t>
                      </a:r>
                      <a:r>
                        <a:rPr lang="es-ES" sz="1500" b="0" dirty="0" smtClean="0">
                          <a:solidFill>
                            <a:schemeClr val="tx1"/>
                          </a:solidFill>
                          <a:latin typeface="Calibri"/>
                          <a:cs typeface="Arial" pitchFamily="34" charset="0"/>
                        </a:rPr>
                        <a:t> in stress</a:t>
                      </a:r>
                      <a:endParaRPr lang="es-ES" sz="1500" b="0" dirty="0">
                        <a:solidFill>
                          <a:schemeClr val="tx1"/>
                        </a:solidFill>
                        <a:latin typeface="+mn-lt"/>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s-ES_tradnl" sz="1500" b="1" i="0" u="none" strike="noStrike" kern="1200" dirty="0" smtClean="0">
                          <a:solidFill>
                            <a:schemeClr val="tx1"/>
                          </a:solidFill>
                          <a:effectLst/>
                          <a:latin typeface="+mn-lt"/>
                          <a:ea typeface="+mn-ea"/>
                          <a:cs typeface="+mn-cs"/>
                        </a:rPr>
                        <a:t>-10% (-$12.5bn)</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 latinLnBrk="0" hangingPunct="1"/>
                      <a:r>
                        <a:rPr lang="es-ES_tradnl" sz="1500" b="1" i="0" u="none" strike="noStrike" kern="1200" dirty="0" smtClean="0">
                          <a:solidFill>
                            <a:schemeClr val="tx1"/>
                          </a:solidFill>
                          <a:effectLst/>
                          <a:latin typeface="+mn-lt"/>
                          <a:ea typeface="+mn-ea"/>
                          <a:cs typeface="+mn-cs"/>
                        </a:rPr>
                        <a:t>+2% (+$0.4bn)</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s-ES_tradnl" sz="1500" b="1" i="0" u="none" strike="noStrike" kern="1200" dirty="0" smtClean="0">
                          <a:solidFill>
                            <a:schemeClr val="tx1"/>
                          </a:solidFill>
                          <a:effectLst/>
                          <a:latin typeface="+mn-lt"/>
                          <a:ea typeface="+mn-ea"/>
                          <a:cs typeface="+mn-cs"/>
                        </a:rPr>
                        <a:t>+4% (+ $0.4bn)</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26 CuadroTexto"/>
          <p:cNvSpPr txBox="1"/>
          <p:nvPr/>
        </p:nvSpPr>
        <p:spPr>
          <a:xfrm>
            <a:off x="179511" y="1670611"/>
            <a:ext cx="1438214" cy="246221"/>
          </a:xfrm>
          <a:prstGeom prst="rect">
            <a:avLst/>
          </a:prstGeom>
          <a:noFill/>
        </p:spPr>
        <p:txBody>
          <a:bodyPr wrap="none" rtlCol="0">
            <a:spAutoFit/>
          </a:bodyPr>
          <a:lstStyle/>
          <a:p>
            <a:r>
              <a:rPr lang="es-ES" sz="1000" dirty="0" smtClean="0">
                <a:solidFill>
                  <a:prstClr val="black">
                    <a:lumMod val="65000"/>
                    <a:lumOff val="35000"/>
                  </a:prstClr>
                </a:solidFill>
              </a:rPr>
              <a:t>Figures in local </a:t>
            </a:r>
            <a:r>
              <a:rPr lang="es-ES" sz="1000" dirty="0" err="1" smtClean="0">
                <a:solidFill>
                  <a:prstClr val="black">
                    <a:lumMod val="65000"/>
                    <a:lumOff val="35000"/>
                  </a:prstClr>
                </a:solidFill>
              </a:rPr>
              <a:t>currency</a:t>
            </a:r>
            <a:endParaRPr lang="es-ES" sz="1000" dirty="0">
              <a:solidFill>
                <a:prstClr val="black">
                  <a:lumMod val="65000"/>
                  <a:lumOff val="35000"/>
                </a:prstClr>
              </a:solidFill>
            </a:endParaRPr>
          </a:p>
        </p:txBody>
      </p:sp>
      <p:sp>
        <p:nvSpPr>
          <p:cNvPr id="20"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s-ES" b="1" dirty="0" err="1">
                <a:solidFill>
                  <a:prstClr val="black">
                    <a:lumMod val="50000"/>
                    <a:lumOff val="50000"/>
                  </a:prstClr>
                </a:solidFill>
              </a:rPr>
              <a:t>Losses</a:t>
            </a:r>
            <a:endParaRPr lang="es-ES" b="1" dirty="0">
              <a:solidFill>
                <a:prstClr val="black">
                  <a:lumMod val="50000"/>
                  <a:lumOff val="50000"/>
                </a:prstClr>
              </a:solidFill>
            </a:endParaRPr>
          </a:p>
          <a:p>
            <a:pPr>
              <a:lnSpc>
                <a:spcPts val="1600"/>
              </a:lnSpc>
            </a:pPr>
            <a:r>
              <a:rPr lang="es-ES" b="1" dirty="0">
                <a:solidFill>
                  <a:prstClr val="black">
                    <a:lumMod val="50000"/>
                    <a:lumOff val="50000"/>
                  </a:prstClr>
                </a:solidFill>
              </a:rPr>
              <a:t>Stress</a:t>
            </a:r>
            <a:endParaRPr lang="en-US" b="1" dirty="0">
              <a:solidFill>
                <a:prstClr val="black">
                  <a:lumMod val="50000"/>
                  <a:lumOff val="50000"/>
                </a:prstClr>
              </a:solidFill>
            </a:endParaRPr>
          </a:p>
        </p:txBody>
      </p:sp>
      <p:sp>
        <p:nvSpPr>
          <p:cNvPr id="21" name="17 Redondear rectángulo de esquina del mismo lado">
            <a:hlinkClick r:id="" action="ppaction://noaction"/>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a:solidFill>
                  <a:prstClr val="white"/>
                </a:solidFill>
              </a:rPr>
              <a:t>Macro</a:t>
            </a:r>
          </a:p>
          <a:p>
            <a:pPr algn="ctr">
              <a:lnSpc>
                <a:spcPts val="1400"/>
              </a:lnSpc>
            </a:pPr>
            <a:r>
              <a:rPr lang="es-ES" sz="1300" dirty="0" err="1">
                <a:solidFill>
                  <a:prstClr val="white"/>
                </a:solidFill>
              </a:rPr>
              <a:t>Scenarios</a:t>
            </a:r>
            <a:endParaRPr lang="es-ES" sz="1300" dirty="0">
              <a:solidFill>
                <a:prstClr val="white"/>
              </a:solidFill>
            </a:endParaRPr>
          </a:p>
        </p:txBody>
      </p:sp>
      <p:sp>
        <p:nvSpPr>
          <p:cNvPr id="25"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a:solidFill>
                  <a:prstClr val="white"/>
                </a:solidFill>
              </a:rPr>
              <a:t>Losses</a:t>
            </a:r>
            <a:r>
              <a:rPr lang="es-ES" sz="1300" dirty="0">
                <a:solidFill>
                  <a:prstClr val="white"/>
                </a:solidFill>
              </a:rPr>
              <a:t> </a:t>
            </a:r>
          </a:p>
          <a:p>
            <a:pPr algn="ctr">
              <a:lnSpc>
                <a:spcPts val="1400"/>
              </a:lnSpc>
            </a:pPr>
            <a:r>
              <a:rPr lang="es-ES" sz="1300" dirty="0" err="1">
                <a:solidFill>
                  <a:prstClr val="white"/>
                </a:solidFill>
              </a:rPr>
              <a:t>Summary</a:t>
            </a:r>
            <a:endParaRPr lang="es-ES" sz="1300" dirty="0">
              <a:solidFill>
                <a:prstClr val="white"/>
              </a:solidFill>
            </a:endParaRPr>
          </a:p>
        </p:txBody>
      </p:sp>
      <p:sp>
        <p:nvSpPr>
          <p:cNvPr id="33" name="28 Redondear rectángulo de esquina del mismo lado">
            <a:hlinkClick r:id="" action="ppaction://noaction"/>
          </p:cNvPr>
          <p:cNvSpPr/>
          <p:nvPr/>
        </p:nvSpPr>
        <p:spPr>
          <a:xfrm>
            <a:off x="3755909"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a:solidFill>
                  <a:prstClr val="white"/>
                </a:solidFill>
              </a:rPr>
              <a:t>Margins</a:t>
            </a:r>
          </a:p>
          <a:p>
            <a:pPr algn="ctr">
              <a:lnSpc>
                <a:spcPts val="1400"/>
              </a:lnSpc>
            </a:pPr>
            <a:r>
              <a:rPr lang="en-US" sz="1300" b="1" dirty="0">
                <a:solidFill>
                  <a:prstClr val="white"/>
                </a:solidFill>
              </a:rPr>
              <a:t> &amp; NCL</a:t>
            </a:r>
          </a:p>
        </p:txBody>
      </p:sp>
      <p:sp>
        <p:nvSpPr>
          <p:cNvPr id="34"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37"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CVAs</a:t>
            </a:r>
            <a:endParaRPr lang="es-ES" sz="1300" dirty="0">
              <a:solidFill>
                <a:prstClr val="white"/>
              </a:solidFill>
            </a:endParaRPr>
          </a:p>
        </p:txBody>
      </p:sp>
      <p:sp>
        <p:nvSpPr>
          <p:cNvPr id="43"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4"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Operational</a:t>
            </a:r>
            <a:endParaRPr lang="es-ES" sz="1300" dirty="0" smtClean="0">
              <a:solidFill>
                <a:prstClr val="white"/>
              </a:solidFill>
            </a:endParaRPr>
          </a:p>
          <a:p>
            <a:pPr algn="ctr">
              <a:lnSpc>
                <a:spcPts val="1400"/>
              </a:lnSpc>
            </a:pPr>
            <a:r>
              <a:rPr lang="es-ES" sz="1300" dirty="0" err="1" smtClean="0">
                <a:solidFill>
                  <a:prstClr val="white"/>
                </a:solidFill>
              </a:rPr>
              <a:t>Losses</a:t>
            </a:r>
            <a:endParaRPr lang="es-ES" sz="1300" dirty="0">
              <a:solidFill>
                <a:prstClr val="white"/>
              </a:solidFill>
            </a:endParaRPr>
          </a:p>
        </p:txBody>
      </p:sp>
      <p:graphicFrame>
        <p:nvGraphicFramePr>
          <p:cNvPr id="30" name="Chart 29"/>
          <p:cNvGraphicFramePr>
            <a:graphicFrameLocks/>
          </p:cNvGraphicFramePr>
          <p:nvPr>
            <p:extLst>
              <p:ext uri="{D42A27DB-BD31-4B8C-83A1-F6EECF244321}">
                <p14:modId xmlns:p14="http://schemas.microsoft.com/office/powerpoint/2010/main" val="295839519"/>
              </p:ext>
            </p:extLst>
          </p:nvPr>
        </p:nvGraphicFramePr>
        <p:xfrm>
          <a:off x="3275100" y="2636912"/>
          <a:ext cx="3216088" cy="36027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p:cNvGraphicFramePr>
            <a:graphicFrameLocks/>
          </p:cNvGraphicFramePr>
          <p:nvPr>
            <p:extLst>
              <p:ext uri="{D42A27DB-BD31-4B8C-83A1-F6EECF244321}">
                <p14:modId xmlns:p14="http://schemas.microsoft.com/office/powerpoint/2010/main" val="4129494099"/>
              </p:ext>
            </p:extLst>
          </p:nvPr>
        </p:nvGraphicFramePr>
        <p:xfrm>
          <a:off x="330193" y="2636912"/>
          <a:ext cx="3597088" cy="36027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p:cNvGraphicFramePr>
            <a:graphicFrameLocks/>
          </p:cNvGraphicFramePr>
          <p:nvPr>
            <p:extLst>
              <p:ext uri="{D42A27DB-BD31-4B8C-83A1-F6EECF244321}">
                <p14:modId xmlns:p14="http://schemas.microsoft.com/office/powerpoint/2010/main" val="3926115043"/>
              </p:ext>
            </p:extLst>
          </p:nvPr>
        </p:nvGraphicFramePr>
        <p:xfrm>
          <a:off x="5930623" y="2666889"/>
          <a:ext cx="3216088" cy="3602736"/>
        </p:xfrm>
        <a:graphic>
          <a:graphicData uri="http://schemas.openxmlformats.org/drawingml/2006/chart">
            <c:chart xmlns:c="http://schemas.openxmlformats.org/drawingml/2006/chart" xmlns:r="http://schemas.openxmlformats.org/officeDocument/2006/relationships" r:id="rId5"/>
          </a:graphicData>
        </a:graphic>
      </p:graphicFrame>
      <p:sp>
        <p:nvSpPr>
          <p:cNvPr id="24" name="124 Rectángulo redondeado"/>
          <p:cNvSpPr/>
          <p:nvPr/>
        </p:nvSpPr>
        <p:spPr>
          <a:xfrm>
            <a:off x="415104" y="785970"/>
            <a:ext cx="8404432" cy="653695"/>
          </a:xfrm>
          <a:prstGeom prst="roundRect">
            <a:avLst>
              <a:gd name="adj" fmla="val 0"/>
            </a:avLst>
          </a:prstGeom>
          <a:no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a:spcBef>
                <a:spcPts val="600"/>
              </a:spcBef>
              <a:buClr>
                <a:srgbClr val="DB0B11"/>
              </a:buClr>
              <a:defRPr/>
            </a:pPr>
            <a:r>
              <a:rPr lang="en-US" sz="1500" dirty="0">
                <a:solidFill>
                  <a:prstClr val="black">
                    <a:lumMod val="65000"/>
                    <a:lumOff val="35000"/>
                  </a:prstClr>
                </a:solidFill>
                <a:cs typeface="Arial" pitchFamily="34" charset="0"/>
              </a:rPr>
              <a:t>Displays the difference between CCAR BHC Base and </a:t>
            </a:r>
            <a:r>
              <a:rPr lang="en-US" sz="1500" dirty="0" smtClean="0">
                <a:solidFill>
                  <a:prstClr val="black">
                    <a:lumMod val="65000"/>
                    <a:lumOff val="35000"/>
                  </a:prstClr>
                </a:solidFill>
                <a:cs typeface="Arial" pitchFamily="34" charset="0"/>
              </a:rPr>
              <a:t>FRB Adverse. </a:t>
            </a:r>
            <a:r>
              <a:rPr lang="en-US" sz="1500" dirty="0">
                <a:solidFill>
                  <a:prstClr val="black">
                    <a:lumMod val="65000"/>
                    <a:lumOff val="35000"/>
                  </a:prstClr>
                </a:solidFill>
                <a:cs typeface="Arial" pitchFamily="34" charset="0"/>
              </a:rPr>
              <a:t>Total asset balances</a:t>
            </a:r>
            <a:r>
              <a:rPr lang="is-IS" sz="1500" dirty="0">
                <a:solidFill>
                  <a:prstClr val="black">
                    <a:lumMod val="65000"/>
                    <a:lumOff val="35000"/>
                  </a:prstClr>
                </a:solidFill>
                <a:cs typeface="Arial" pitchFamily="34" charset="0"/>
              </a:rPr>
              <a:t> show the decline between the Base and Stress at the end of the 9 quarters. Interest Income and </a:t>
            </a:r>
            <a:r>
              <a:rPr lang="is-IS" sz="1500" dirty="0" smtClean="0">
                <a:solidFill>
                  <a:prstClr val="black">
                    <a:lumMod val="65000"/>
                    <a:lumOff val="35000"/>
                  </a:prstClr>
                </a:solidFill>
                <a:cs typeface="Arial" pitchFamily="34" charset="0"/>
              </a:rPr>
              <a:t>Provisions show </a:t>
            </a:r>
            <a:r>
              <a:rPr lang="is-IS" sz="1500" dirty="0">
                <a:solidFill>
                  <a:prstClr val="black">
                    <a:lumMod val="65000"/>
                    <a:lumOff val="35000"/>
                  </a:prstClr>
                </a:solidFill>
                <a:cs typeface="Arial" pitchFamily="34" charset="0"/>
              </a:rPr>
              <a:t>the difference between Base and Stress for the cumulative 9 quarters. </a:t>
            </a:r>
            <a:endParaRPr lang="en-US" sz="1500" dirty="0">
              <a:solidFill>
                <a:prstClr val="black">
                  <a:lumMod val="65000"/>
                  <a:lumOff val="35000"/>
                </a:prstClr>
              </a:solidFill>
              <a:cs typeface="Arial" pitchFamily="34" charset="0"/>
            </a:endParaRPr>
          </a:p>
        </p:txBody>
      </p:sp>
      <p:sp>
        <p:nvSpPr>
          <p:cNvPr id="3" name="TextBox 2"/>
          <p:cNvSpPr txBox="1"/>
          <p:nvPr/>
        </p:nvSpPr>
        <p:spPr>
          <a:xfrm>
            <a:off x="415104" y="6093296"/>
            <a:ext cx="7181232" cy="707886"/>
          </a:xfrm>
          <a:prstGeom prst="rect">
            <a:avLst/>
          </a:prstGeom>
          <a:noFill/>
        </p:spPr>
        <p:txBody>
          <a:bodyPr wrap="square" rtlCol="0">
            <a:spAutoFit/>
          </a:bodyPr>
          <a:lstStyle/>
          <a:p>
            <a:r>
              <a:rPr lang="en-US" sz="1000" baseline="30000" dirty="0" smtClean="0"/>
              <a:t>* </a:t>
            </a:r>
            <a:r>
              <a:rPr lang="en-US" sz="1000" dirty="0" smtClean="0"/>
              <a:t>Total consolidated provisions for SHUSA over the 9 quarters CCAR stress do not substantially increase. At an SBNA portfolio level the % changes are substantial  against base due to the low level of current provisioning in the benign credit environment. SCUSA provisions are already high in baseline and, although they increase in year 1 of the stress, total provisions over the 9 quarters remain unchanged over base.</a:t>
            </a:r>
            <a:endParaRPr lang="en-US" sz="1000" dirty="0"/>
          </a:p>
        </p:txBody>
      </p:sp>
    </p:spTree>
    <p:extLst>
      <p:ext uri="{BB962C8B-B14F-4D97-AF65-F5344CB8AC3E}">
        <p14:creationId xmlns:p14="http://schemas.microsoft.com/office/powerpoint/2010/main" val="10587527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Group 323"/>
          <p:cNvGraphicFramePr>
            <a:graphicFrameLocks noGrp="1"/>
          </p:cNvGraphicFramePr>
          <p:nvPr>
            <p:extLst>
              <p:ext uri="{D42A27DB-BD31-4B8C-83A1-F6EECF244321}">
                <p14:modId xmlns:p14="http://schemas.microsoft.com/office/powerpoint/2010/main" val="4280718981"/>
              </p:ext>
            </p:extLst>
          </p:nvPr>
        </p:nvGraphicFramePr>
        <p:xfrm>
          <a:off x="396471" y="4929613"/>
          <a:ext cx="4103521" cy="659624"/>
        </p:xfrm>
        <a:graphic>
          <a:graphicData uri="http://schemas.openxmlformats.org/drawingml/2006/table">
            <a:tbl>
              <a:tblPr/>
              <a:tblGrid>
                <a:gridCol w="2067727"/>
                <a:gridCol w="967464"/>
                <a:gridCol w="1068330"/>
              </a:tblGrid>
              <a:tr h="299587">
                <a:tc>
                  <a:txBody>
                    <a:bodyPr/>
                    <a:lstStyle/>
                    <a:p>
                      <a:pPr algn="l" rtl="0" fontAlgn="b"/>
                      <a:r>
                        <a:rPr lang="en-US" sz="1100" b="0" i="0" u="none" strike="noStrike" noProof="0" dirty="0" smtClean="0">
                          <a:solidFill>
                            <a:srgbClr val="000000"/>
                          </a:solidFill>
                          <a:effectLst/>
                          <a:latin typeface="+mn-lt"/>
                        </a:rPr>
                        <a:t>Figures in $</a:t>
                      </a:r>
                      <a:endParaRPr lang="en-US" sz="1100" b="0" i="0" u="none" strike="noStrike" noProof="0" dirty="0">
                        <a:solidFill>
                          <a:srgbClr val="000000"/>
                        </a:solidFill>
                        <a:effectLst/>
                        <a:latin typeface="+mn-lt"/>
                      </a:endParaRPr>
                    </a:p>
                  </a:txBody>
                  <a:tcPr marL="36000"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500" b="1" i="0" u="none" strike="noStrike" cap="none" normalizeH="0" baseline="0" noProof="0" dirty="0" smtClean="0">
                          <a:ln>
                            <a:noFill/>
                          </a:ln>
                          <a:solidFill>
                            <a:schemeClr val="tx1">
                              <a:lumMod val="75000"/>
                              <a:lumOff val="25000"/>
                            </a:schemeClr>
                          </a:solidFill>
                          <a:effectLst/>
                          <a:latin typeface="+mn-lt"/>
                          <a:cs typeface="Arial" charset="0"/>
                        </a:rPr>
                        <a:t>EAD</a:t>
                      </a:r>
                    </a:p>
                  </a:txBody>
                  <a:tcPr marL="90013"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500" b="1" i="0" u="none" strike="noStrike" cap="none" normalizeH="0" baseline="0" noProof="0" dirty="0" smtClean="0">
                          <a:ln>
                            <a:noFill/>
                          </a:ln>
                          <a:solidFill>
                            <a:schemeClr val="tx1">
                              <a:lumMod val="75000"/>
                              <a:lumOff val="25000"/>
                            </a:schemeClr>
                          </a:solidFill>
                          <a:effectLst/>
                          <a:latin typeface="+mn-lt"/>
                          <a:cs typeface="Arial" charset="0"/>
                        </a:rPr>
                        <a:t>LGD 45%</a:t>
                      </a:r>
                    </a:p>
                  </a:txBody>
                  <a:tcPr marL="90013"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r>
              <a:tr h="264029">
                <a:tc>
                  <a:txBody>
                    <a:bodyPr/>
                    <a:lstStyle/>
                    <a:p>
                      <a:pPr marL="9525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600" b="1" i="0" u="none" strike="noStrike" cap="none" normalizeH="0" baseline="0" noProof="0" dirty="0" smtClean="0">
                          <a:ln>
                            <a:noFill/>
                          </a:ln>
                          <a:solidFill>
                            <a:schemeClr val="bg1"/>
                          </a:solidFill>
                          <a:effectLst/>
                          <a:latin typeface="+mn-lt"/>
                          <a:cs typeface="Arial" charset="0"/>
                        </a:rPr>
                        <a:t>Concentration risk</a:t>
                      </a:r>
                    </a:p>
                  </a:txBody>
                  <a:tcPr marL="36000"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400" b="1" i="0" u="none" strike="noStrike" kern="1200" cap="none" normalizeH="0" baseline="0" noProof="0" dirty="0" smtClean="0">
                          <a:ln>
                            <a:noFill/>
                          </a:ln>
                          <a:solidFill>
                            <a:schemeClr val="tx1">
                              <a:lumMod val="75000"/>
                              <a:lumOff val="25000"/>
                            </a:schemeClr>
                          </a:solidFill>
                          <a:effectLst/>
                          <a:latin typeface="+mn-lt"/>
                          <a:ea typeface="+mn-ea"/>
                          <a:cs typeface="Arial" charset="0"/>
                        </a:rPr>
                        <a:t>263.3 MM</a:t>
                      </a:r>
                    </a:p>
                  </a:txBody>
                  <a:tcPr marL="90013" marR="90013" marT="46796" marB="46796" anchor="ctr" horzOverflow="overflow">
                    <a:lnL w="9525" cap="flat" cmpd="sng" algn="ctr">
                      <a:solidFill>
                        <a:schemeClr val="bg1">
                          <a:lumMod val="65000"/>
                        </a:schemeClr>
                      </a:solidFill>
                      <a:prstDash val="solid"/>
                      <a:round/>
                      <a:headEnd type="none" w="med" len="med"/>
                      <a:tailEnd type="none" w="med" len="med"/>
                    </a:lnL>
                    <a:lnR w="28575" cap="flat" cmpd="sng" algn="ctr">
                      <a:solidFill>
                        <a:srgbClr val="C00000"/>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400" b="1" i="0" u="none" strike="noStrike" cap="none" normalizeH="0" baseline="0" noProof="0" dirty="0" smtClean="0">
                          <a:ln>
                            <a:noFill/>
                          </a:ln>
                          <a:solidFill>
                            <a:schemeClr val="tx1">
                              <a:lumMod val="85000"/>
                              <a:lumOff val="15000"/>
                            </a:schemeClr>
                          </a:solidFill>
                          <a:effectLst/>
                          <a:latin typeface="+mn-lt"/>
                          <a:cs typeface="Arial" charset="0"/>
                        </a:rPr>
                        <a:t>118.5 MM</a:t>
                      </a:r>
                    </a:p>
                  </a:txBody>
                  <a:tcPr marL="90013" marR="90013" marT="46796" marB="46796" anchor="ct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9" name="5 Rectángulo"/>
          <p:cNvSpPr/>
          <p:nvPr/>
        </p:nvSpPr>
        <p:spPr>
          <a:xfrm>
            <a:off x="395537" y="908718"/>
            <a:ext cx="4104455" cy="3848090"/>
          </a:xfrm>
          <a:prstGeom prst="rect">
            <a:avLst/>
          </a:prstGeom>
          <a:solidFill>
            <a:schemeClr val="bg1">
              <a:lumMod val="95000"/>
            </a:schemeClr>
          </a:solidFill>
          <a:ln w="25400" cap="flat" cmpd="sng" algn="ctr">
            <a:noFill/>
            <a:prstDash val="solid"/>
          </a:ln>
          <a:effectLst/>
        </p:spPr>
        <p:txBody>
          <a:bodyPr lIns="72000" tIns="72000" rIns="108000" rtlCol="0" anchor="t"/>
          <a:lstStyle/>
          <a:p>
            <a:pPr>
              <a:lnSpc>
                <a:spcPts val="1900"/>
              </a:lnSpc>
              <a:spcBef>
                <a:spcPts val="600"/>
              </a:spcBef>
              <a:tabLst>
                <a:tab pos="1789113" algn="l"/>
                <a:tab pos="2419350" algn="l"/>
                <a:tab pos="3143250" algn="l"/>
                <a:tab pos="3857625" algn="l"/>
              </a:tabLst>
              <a:defRPr/>
            </a:pPr>
            <a:r>
              <a:rPr lang="en-US" sz="1500" b="1" u="sng" kern="0" dirty="0" smtClean="0">
                <a:solidFill>
                  <a:schemeClr val="tx1">
                    <a:lumMod val="65000"/>
                    <a:lumOff val="35000"/>
                  </a:schemeClr>
                </a:solidFill>
              </a:rPr>
              <a:t>Monitoring Metric</a:t>
            </a:r>
            <a:r>
              <a:rPr lang="en-US" sz="1500" b="1" kern="0" dirty="0" smtClean="0">
                <a:solidFill>
                  <a:schemeClr val="tx1">
                    <a:lumMod val="65000"/>
                    <a:lumOff val="35000"/>
                  </a:schemeClr>
                </a:solidFill>
              </a:rPr>
              <a:t>: </a:t>
            </a:r>
            <a:r>
              <a:rPr lang="en-US" sz="1500" dirty="0" smtClean="0">
                <a:solidFill>
                  <a:schemeClr val="tx1">
                    <a:lumMod val="65000"/>
                    <a:lumOff val="35000"/>
                  </a:schemeClr>
                </a:solidFill>
                <a:cs typeface="Arial" pitchFamily="34" charset="0"/>
              </a:rPr>
              <a:t>Concentration losses arises from a model (</a:t>
            </a:r>
            <a:r>
              <a:rPr lang="en-US" sz="1500" dirty="0" err="1" smtClean="0">
                <a:solidFill>
                  <a:schemeClr val="tx1">
                    <a:lumMod val="65000"/>
                    <a:lumOff val="35000"/>
                  </a:schemeClr>
                </a:solidFill>
                <a:cs typeface="Arial" pitchFamily="34" charset="0"/>
              </a:rPr>
              <a:t>Montecarlo</a:t>
            </a:r>
            <a:r>
              <a:rPr lang="en-US" sz="1500" dirty="0" smtClean="0">
                <a:solidFill>
                  <a:schemeClr val="tx1">
                    <a:lumMod val="65000"/>
                    <a:lumOff val="35000"/>
                  </a:schemeClr>
                </a:solidFill>
                <a:cs typeface="Arial" pitchFamily="34" charset="0"/>
              </a:rPr>
              <a:t>) that measures (with a  probability of 1 in 40 years) the granularity of the GCB portfolio penalizing:</a:t>
            </a:r>
            <a:br>
              <a:rPr lang="en-US" sz="1500" dirty="0" smtClean="0">
                <a:solidFill>
                  <a:schemeClr val="tx1">
                    <a:lumMod val="65000"/>
                    <a:lumOff val="35000"/>
                  </a:schemeClr>
                </a:solidFill>
                <a:cs typeface="Arial" pitchFamily="34" charset="0"/>
              </a:rPr>
            </a:br>
            <a:endParaRPr lang="en-US" sz="1500" dirty="0" smtClean="0">
              <a:solidFill>
                <a:schemeClr val="tx1">
                  <a:lumMod val="65000"/>
                  <a:lumOff val="35000"/>
                </a:schemeClr>
              </a:solidFill>
              <a:cs typeface="Arial" pitchFamily="34" charset="0"/>
            </a:endParaRPr>
          </a:p>
          <a:p>
            <a:pPr marL="363538" indent="-269875" algn="just">
              <a:lnSpc>
                <a:spcPts val="1900"/>
              </a:lnSpc>
              <a:spcBef>
                <a:spcPts val="600"/>
              </a:spcBef>
              <a:buClr>
                <a:srgbClr val="DB0B11"/>
              </a:buClr>
              <a:buFontTx/>
              <a:buChar char="-"/>
              <a:defRPr/>
            </a:pPr>
            <a:r>
              <a:rPr lang="en-US" sz="1500" dirty="0" smtClean="0">
                <a:solidFill>
                  <a:schemeClr val="tx1">
                    <a:lumMod val="65000"/>
                    <a:lumOff val="35000"/>
                  </a:schemeClr>
                </a:solidFill>
                <a:cs typeface="Arial" pitchFamily="34" charset="0"/>
              </a:rPr>
              <a:t>Concentration in big counterparties</a:t>
            </a:r>
          </a:p>
          <a:p>
            <a:pPr marL="363538" indent="-269875" algn="just">
              <a:lnSpc>
                <a:spcPts val="1900"/>
              </a:lnSpc>
              <a:spcBef>
                <a:spcPts val="600"/>
              </a:spcBef>
              <a:buClr>
                <a:srgbClr val="DB0B11"/>
              </a:buClr>
              <a:buFontTx/>
              <a:buChar char="-"/>
              <a:defRPr/>
            </a:pPr>
            <a:r>
              <a:rPr lang="en-US" sz="1500" dirty="0" smtClean="0">
                <a:solidFill>
                  <a:schemeClr val="tx1">
                    <a:lumMod val="65000"/>
                    <a:lumOff val="35000"/>
                  </a:schemeClr>
                </a:solidFill>
                <a:cs typeface="Arial" pitchFamily="34" charset="0"/>
              </a:rPr>
              <a:t>Low granularity of the portfolio</a:t>
            </a:r>
          </a:p>
          <a:p>
            <a:pPr marL="363538" indent="-269875" algn="just">
              <a:lnSpc>
                <a:spcPts val="1900"/>
              </a:lnSpc>
              <a:spcBef>
                <a:spcPts val="600"/>
              </a:spcBef>
              <a:buClr>
                <a:srgbClr val="DB0B11"/>
              </a:buClr>
              <a:buFontTx/>
              <a:buChar char="-"/>
              <a:defRPr/>
            </a:pPr>
            <a:r>
              <a:rPr lang="en-US" sz="1500" dirty="0" smtClean="0">
                <a:solidFill>
                  <a:schemeClr val="tx1">
                    <a:lumMod val="65000"/>
                    <a:lumOff val="35000"/>
                  </a:schemeClr>
                </a:solidFill>
                <a:cs typeface="Arial" pitchFamily="34" charset="0"/>
              </a:rPr>
              <a:t>Credit quality in big counterparties</a:t>
            </a:r>
          </a:p>
          <a:p>
            <a:pPr lvl="0" algn="just" defTabSz="941388">
              <a:lnSpc>
                <a:spcPts val="1900"/>
              </a:lnSpc>
              <a:spcBef>
                <a:spcPts val="600"/>
              </a:spcBef>
              <a:buClr>
                <a:srgbClr val="DB0B11"/>
              </a:buClr>
              <a:defRPr/>
            </a:pPr>
            <a:endParaRPr lang="en-US" sz="1500" b="1" u="sng" kern="0" dirty="0" smtClean="0">
              <a:solidFill>
                <a:schemeClr val="tx1">
                  <a:lumMod val="65000"/>
                  <a:lumOff val="35000"/>
                </a:schemeClr>
              </a:solidFill>
            </a:endParaRPr>
          </a:p>
          <a:p>
            <a:pPr lvl="0" algn="just" defTabSz="941388">
              <a:lnSpc>
                <a:spcPts val="1900"/>
              </a:lnSpc>
              <a:spcBef>
                <a:spcPts val="600"/>
              </a:spcBef>
              <a:buClr>
                <a:srgbClr val="DB0B11"/>
              </a:buClr>
              <a:defRPr/>
            </a:pPr>
            <a:r>
              <a:rPr lang="en-US" sz="1500" b="1" u="sng" kern="0" dirty="0" smtClean="0">
                <a:solidFill>
                  <a:schemeClr val="tx1">
                    <a:lumMod val="65000"/>
                    <a:lumOff val="35000"/>
                  </a:schemeClr>
                </a:solidFill>
              </a:rPr>
              <a:t>Level:</a:t>
            </a:r>
            <a:r>
              <a:rPr lang="en-US" sz="1500" kern="0" dirty="0" smtClean="0">
                <a:solidFill>
                  <a:schemeClr val="tx1">
                    <a:lumMod val="65000"/>
                    <a:lumOff val="35000"/>
                  </a:schemeClr>
                </a:solidFill>
              </a:rPr>
              <a:t> </a:t>
            </a:r>
            <a:r>
              <a:rPr lang="en-US" sz="1500" b="1" dirty="0" smtClean="0">
                <a:solidFill>
                  <a:prstClr val="black">
                    <a:lumMod val="65000"/>
                    <a:lumOff val="35000"/>
                  </a:prstClr>
                </a:solidFill>
                <a:cs typeface="Arial" pitchFamily="34" charset="0"/>
              </a:rPr>
              <a:t>concentration risk exposure </a:t>
            </a:r>
            <a:r>
              <a:rPr lang="en-US" sz="1500" dirty="0" smtClean="0">
                <a:solidFill>
                  <a:prstClr val="black">
                    <a:lumMod val="65000"/>
                    <a:lumOff val="35000"/>
                  </a:prstClr>
                </a:solidFill>
                <a:cs typeface="Arial" pitchFamily="34" charset="0"/>
              </a:rPr>
              <a:t>obtained from the model amounts to $ 263.3 MM, </a:t>
            </a:r>
            <a:r>
              <a:rPr lang="en-US" sz="1500" b="1" dirty="0" smtClean="0">
                <a:solidFill>
                  <a:prstClr val="black">
                    <a:lumMod val="65000"/>
                    <a:lumOff val="35000"/>
                  </a:prstClr>
                </a:solidFill>
                <a:cs typeface="Arial" pitchFamily="34" charset="0"/>
              </a:rPr>
              <a:t>equivalent to the 12</a:t>
            </a:r>
            <a:r>
              <a:rPr lang="en-US" sz="1500" b="1" baseline="30000" dirty="0" smtClean="0">
                <a:solidFill>
                  <a:prstClr val="black">
                    <a:lumMod val="65000"/>
                    <a:lumOff val="35000"/>
                  </a:prstClr>
                </a:solidFill>
                <a:cs typeface="Arial" pitchFamily="34" charset="0"/>
              </a:rPr>
              <a:t>th </a:t>
            </a:r>
            <a:r>
              <a:rPr lang="en-US" sz="1500" b="1" dirty="0" smtClean="0">
                <a:solidFill>
                  <a:prstClr val="black">
                    <a:lumMod val="65000"/>
                    <a:lumOff val="35000"/>
                  </a:prstClr>
                </a:solidFill>
                <a:cs typeface="Arial" pitchFamily="34" charset="0"/>
              </a:rPr>
              <a:t>counterparty from top 20 MRG exposures</a:t>
            </a:r>
            <a:r>
              <a:rPr lang="en-US" sz="1500" dirty="0" smtClean="0">
                <a:solidFill>
                  <a:prstClr val="black">
                    <a:lumMod val="65000"/>
                    <a:lumOff val="35000"/>
                  </a:prstClr>
                </a:solidFill>
                <a:cs typeface="Arial" pitchFamily="34" charset="0"/>
              </a:rPr>
              <a:t>. Loss is calculated with a 45% LGD.</a:t>
            </a:r>
            <a:endParaRPr lang="en-US" sz="1500" dirty="0">
              <a:solidFill>
                <a:prstClr val="black">
                  <a:lumMod val="65000"/>
                  <a:lumOff val="35000"/>
                </a:prstClr>
              </a:solidFill>
              <a:cs typeface="Arial" pitchFamily="34" charset="0"/>
            </a:endParaRPr>
          </a:p>
        </p:txBody>
      </p:sp>
      <p:sp>
        <p:nvSpPr>
          <p:cNvPr id="19" name="22 Rectángulo">
            <a:hlinkClick r:id="" action="ppaction://noaction"/>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40"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26" name="25 Redondear rectángulo de esquina del mismo lado">
            <a:hlinkClick r:id="" action="ppaction://noaction"/>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Macro</a:t>
            </a:r>
          </a:p>
          <a:p>
            <a:pPr algn="ctr">
              <a:lnSpc>
                <a:spcPts val="1400"/>
              </a:lnSpc>
            </a:pPr>
            <a:r>
              <a:rPr lang="en-US" sz="1300" dirty="0" smtClean="0">
                <a:solidFill>
                  <a:prstClr val="white"/>
                </a:solidFill>
              </a:rPr>
              <a:t>Scenarios</a:t>
            </a:r>
            <a:endParaRPr lang="en-US" sz="1300" dirty="0">
              <a:solidFill>
                <a:prstClr val="white"/>
              </a:solidFill>
            </a:endParaRPr>
          </a:p>
        </p:txBody>
      </p:sp>
      <p:sp>
        <p:nvSpPr>
          <p:cNvPr id="28"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30"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37"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42"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43" name="42 Redondear rectángulo de esquina del mismo lado">
            <a:hlinkClick r:id="" action="ppaction://noaction"/>
          </p:cNvPr>
          <p:cNvSpPr/>
          <p:nvPr/>
        </p:nvSpPr>
        <p:spPr>
          <a:xfrm>
            <a:off x="4788023"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GCB</a:t>
            </a:r>
            <a:endParaRPr lang="en-US" sz="1300" b="1" dirty="0">
              <a:solidFill>
                <a:prstClr val="white"/>
              </a:solidFill>
            </a:endParaRPr>
          </a:p>
          <a:p>
            <a:pPr algn="ctr">
              <a:lnSpc>
                <a:spcPts val="1400"/>
              </a:lnSpc>
            </a:pPr>
            <a:r>
              <a:rPr lang="en-US" sz="1300" b="1" dirty="0">
                <a:solidFill>
                  <a:prstClr val="white"/>
                </a:solidFill>
              </a:rPr>
              <a:t>concentration</a:t>
            </a:r>
          </a:p>
        </p:txBody>
      </p:sp>
      <p:sp>
        <p:nvSpPr>
          <p:cNvPr id="44"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graphicFrame>
        <p:nvGraphicFramePr>
          <p:cNvPr id="17" name="Group 323"/>
          <p:cNvGraphicFramePr>
            <a:graphicFrameLocks noGrp="1"/>
          </p:cNvGraphicFramePr>
          <p:nvPr>
            <p:extLst>
              <p:ext uri="{D42A27DB-BD31-4B8C-83A1-F6EECF244321}">
                <p14:modId xmlns:p14="http://schemas.microsoft.com/office/powerpoint/2010/main" val="2867540115"/>
              </p:ext>
            </p:extLst>
          </p:nvPr>
        </p:nvGraphicFramePr>
        <p:xfrm>
          <a:off x="5004048" y="692696"/>
          <a:ext cx="3853888" cy="5798292"/>
        </p:xfrm>
        <a:graphic>
          <a:graphicData uri="http://schemas.openxmlformats.org/drawingml/2006/table">
            <a:tbl>
              <a:tblPr/>
              <a:tblGrid>
                <a:gridCol w="1150754"/>
                <a:gridCol w="229734"/>
                <a:gridCol w="97400"/>
                <a:gridCol w="612000"/>
                <a:gridCol w="612000"/>
                <a:gridCol w="612000"/>
                <a:gridCol w="540000"/>
              </a:tblGrid>
              <a:tr h="313419">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1"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1" i="0" u="none" strike="noStrike" kern="1200" cap="none" normalizeH="0" baseline="0" noProof="0" dirty="0" smtClean="0">
                          <a:ln>
                            <a:noFill/>
                          </a:ln>
                          <a:solidFill>
                            <a:schemeClr val="tx1">
                              <a:lumMod val="85000"/>
                              <a:lumOff val="15000"/>
                            </a:schemeClr>
                          </a:solidFill>
                          <a:effectLst/>
                          <a:latin typeface="+mj-lt"/>
                          <a:ea typeface="+mn-ea"/>
                          <a:cs typeface="Arial" charset="0"/>
                        </a:rPr>
                        <a:t>Binding Exposure</a:t>
                      </a:r>
                    </a:p>
                  </a:txBody>
                  <a:tcPr marL="0" marR="0" marT="0" marB="0" anchor="b" horzOverflow="overflow">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Rating</a:t>
                      </a:r>
                    </a:p>
                  </a:txBody>
                  <a:tcPr marL="0" marR="0" marT="0" marB="0" anchor="b" horzOverflow="overflow">
                    <a:lnL>
                      <a:noFill/>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 Equity</a:t>
                      </a:r>
                      <a:r>
                        <a:rPr lang="en-US" sz="1200" b="1" kern="1200" baseline="30000" dirty="0" smtClean="0">
                          <a:solidFill>
                            <a:schemeClr val="tx1">
                              <a:lumMod val="85000"/>
                              <a:lumOff val="15000"/>
                            </a:schemeClr>
                          </a:solidFill>
                          <a:latin typeface="Calibri"/>
                          <a:ea typeface=""/>
                          <a:cs typeface=""/>
                        </a:rPr>
                        <a:t>1</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RORAC</a:t>
                      </a:r>
                      <a:r>
                        <a:rPr kumimoji="0" lang="en-US" sz="1200" b="1" i="0" u="none" strike="noStrike" kern="1200" cap="none" normalizeH="0" baseline="30000" noProof="0" dirty="0" smtClean="0">
                          <a:ln>
                            <a:noFill/>
                          </a:ln>
                          <a:solidFill>
                            <a:schemeClr val="tx1">
                              <a:lumMod val="85000"/>
                              <a:lumOff val="15000"/>
                            </a:schemeClr>
                          </a:solidFill>
                          <a:effectLst/>
                          <a:latin typeface="+mn-lt"/>
                          <a:cs typeface="Arial" charset="0"/>
                        </a:rPr>
                        <a:t>2</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ANHEUSER-BUSCH INBEV SA/NV</a:t>
                      </a:r>
                    </a:p>
                  </a:txBody>
                  <a:tcPr marL="0" marR="0" marT="0" marB="0" anchor="ctr">
                    <a:lnL cap="flat">
                      <a:noFill/>
                    </a:lnL>
                    <a:lnR w="19050" cap="flat" cmpd="sng" algn="ctr">
                      <a:noFill/>
                      <a:prstDash val="solid"/>
                      <a:round/>
                      <a:headEnd type="none" w="med" len="med"/>
                      <a:tailEnd type="none" w="med" len="med"/>
                    </a:lnR>
                    <a:lnT>
                      <a:noFill/>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55.50%</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AT&amp;T</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7.0</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20.76%</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WAL-MART STORES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479.7</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3.60%</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32.44%</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CARGILL INCORPORATED</a:t>
                      </a:r>
                    </a:p>
                  </a:txBody>
                  <a:tcPr marL="0" marR="0" marT="0" marB="0" anchor="ctr">
                    <a:lnL cap="flat">
                      <a:noFill/>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431.8</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7.4</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3.24%</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16.38%</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INTERNATIONAL BUSINESS MACHINES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420.7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8.1</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3.16%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38.84%</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TOYOTA MOTOR CREDIT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375.0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2.81%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61.07%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AMERICAN TOWER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340.0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5.9</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2.55%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MERCK &amp; CO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2.44%</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61.55%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BOEING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306.4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2.30%</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22.77%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FREEPORT-MCMORAN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291.7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4.5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2.19%</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HP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269.4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2.02%</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NEXTERA ENERGY CAPITAL HOLDINGS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263.3</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15.22%</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FIRSTENERGY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261.0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10.86%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BALL CORPORATION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252.2</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5.35%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JOHNSON &amp; JOHNSON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9.2</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13.13%</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PFIZER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230.0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1.73%</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6.47%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TIME WARNER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228.5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6.3</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87.36%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KRAFT HEINZ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222.6</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1.67%</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N/A</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COLGATE-PALMOLIVE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220.5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8.4</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14.28%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ABBOTT LABORATORIES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14.17%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22167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TOTAL</a:t>
                      </a:r>
                    </a:p>
                  </a:txBody>
                  <a:tcPr marL="0" marR="0"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6,382.8</a:t>
                      </a:r>
                    </a:p>
                  </a:txBody>
                  <a:tcPr marL="0" marR="0"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algn="r">
                        <a:spcBef>
                          <a:spcPts val="0"/>
                        </a:spcBef>
                        <a:spcAft>
                          <a:spcPts val="0"/>
                        </a:spcAft>
                      </a:pPr>
                      <a:r>
                        <a:rPr lang="en-US" sz="1100" b="1" dirty="0" smtClean="0">
                          <a:solidFill>
                            <a:srgbClr val="000000"/>
                          </a:solidFill>
                          <a:effectLst/>
                          <a:latin typeface="Calibri"/>
                          <a:ea typeface="Calibri"/>
                          <a:cs typeface="Times New Roman"/>
                        </a:rPr>
                        <a:t>47.90%</a:t>
                      </a:r>
                      <a:endParaRPr lang="en-US" sz="1100" dirty="0">
                        <a:effectLst/>
                        <a:latin typeface="Calibri"/>
                        <a:ea typeface="Calibri"/>
                        <a:cs typeface="Times New Roman"/>
                      </a:endParaRPr>
                    </a:p>
                  </a:txBody>
                  <a:tcPr marL="68580" marR="6858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ts val="1300"/>
                        </a:lnSpc>
                        <a:spcBef>
                          <a:spcPts val="0"/>
                        </a:spcBef>
                        <a:spcAft>
                          <a:spcPts val="0"/>
                        </a:spcAft>
                        <a:buClr>
                          <a:schemeClr val="accent1"/>
                        </a:buClr>
                        <a:buSzTx/>
                        <a:buFont typeface="Wingdings" pitchFamily="2" charset="2"/>
                        <a:buNone/>
                        <a:tabLst/>
                      </a:pPr>
                      <a:endParaRPr lang="en-US" sz="1200" b="0" i="0" u="none" strike="noStrike" kern="1200" noProof="0" dirty="0" smtClean="0">
                        <a:solidFill>
                          <a:srgbClr val="000000"/>
                        </a:solidFill>
                        <a:effectLst/>
                        <a:latin typeface="+mj-lt"/>
                        <a:ea typeface="+mn-ea"/>
                        <a:cs typeface="+mn-cs"/>
                      </a:endParaRPr>
                    </a:p>
                  </a:txBody>
                  <a:tcPr marL="0" marR="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r>
            </a:tbl>
          </a:graphicData>
        </a:graphic>
      </p:graphicFrame>
      <p:sp>
        <p:nvSpPr>
          <p:cNvPr id="2" name="Rectangle 1"/>
          <p:cNvSpPr/>
          <p:nvPr/>
        </p:nvSpPr>
        <p:spPr>
          <a:xfrm>
            <a:off x="966593" y="6490988"/>
            <a:ext cx="5065810" cy="553998"/>
          </a:xfrm>
          <a:prstGeom prst="rect">
            <a:avLst/>
          </a:prstGeom>
        </p:spPr>
        <p:txBody>
          <a:bodyPr wrap="none">
            <a:spAutoFit/>
          </a:bodyPr>
          <a:lstStyle/>
          <a:p>
            <a:pPr marL="228600" indent="-228600">
              <a:buAutoNum type="arabicPeriod"/>
            </a:pPr>
            <a:r>
              <a:rPr lang="en-US" sz="1000" dirty="0" smtClean="0"/>
              <a:t>Equity % of SBNA</a:t>
            </a:r>
          </a:p>
          <a:p>
            <a:pPr marL="228600" indent="-228600">
              <a:buFontTx/>
              <a:buAutoNum type="arabicPeriod"/>
            </a:pPr>
            <a:r>
              <a:rPr lang="en-US" sz="1000" dirty="0"/>
              <a:t>RORAC information carries a delay of 2 months.  RORAC represents November 2015 </a:t>
            </a:r>
            <a:r>
              <a:rPr lang="en-US" sz="1000" dirty="0" smtClean="0"/>
              <a:t>data</a:t>
            </a:r>
            <a:endParaRPr lang="en-US" sz="1000" dirty="0"/>
          </a:p>
          <a:p>
            <a:endParaRPr lang="en-US" sz="1000" b="1" dirty="0"/>
          </a:p>
        </p:txBody>
      </p:sp>
    </p:spTree>
    <p:extLst>
      <p:ext uri="{BB962C8B-B14F-4D97-AF65-F5344CB8AC3E}">
        <p14:creationId xmlns:p14="http://schemas.microsoft.com/office/powerpoint/2010/main" val="25565317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Group 323"/>
          <p:cNvGraphicFramePr>
            <a:graphicFrameLocks noGrp="1"/>
          </p:cNvGraphicFramePr>
          <p:nvPr/>
        </p:nvGraphicFramePr>
        <p:xfrm>
          <a:off x="468313" y="2006600"/>
          <a:ext cx="3903662" cy="1716089"/>
        </p:xfrm>
        <a:graphic>
          <a:graphicData uri="http://schemas.openxmlformats.org/drawingml/2006/table">
            <a:tbl>
              <a:tblPr/>
              <a:tblGrid>
                <a:gridCol w="3095121"/>
                <a:gridCol w="689237"/>
                <a:gridCol w="119304"/>
              </a:tblGrid>
              <a:tr h="337543">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600" b="1" i="0" u="none" strike="noStrike" cap="none" normalizeH="0" baseline="0" noProof="0" dirty="0" smtClean="0">
                          <a:ln>
                            <a:noFill/>
                          </a:ln>
                          <a:solidFill>
                            <a:srgbClr val="C00000"/>
                          </a:solidFill>
                          <a:effectLst/>
                          <a:latin typeface="+mn-lt"/>
                          <a:cs typeface="Arial" charset="0"/>
                        </a:rPr>
                        <a:t>A.- Loss scenario (1 month)</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050" b="1" i="0" u="none" strike="noStrike" cap="none" normalizeH="0" baseline="0" dirty="0" smtClean="0">
                        <a:ln>
                          <a:noFill/>
                        </a:ln>
                        <a:solidFill>
                          <a:schemeClr val="tx1">
                            <a:lumMod val="85000"/>
                            <a:lumOff val="15000"/>
                          </a:schemeClr>
                        </a:solidFill>
                        <a:effectLst/>
                        <a:latin typeface="+mn-lt"/>
                        <a:cs typeface="Arial" charset="0"/>
                      </a:endParaRPr>
                    </a:p>
                  </a:txBody>
                  <a:tcPr marL="0" marR="17998"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37241">
                <a:tc>
                  <a:txBody>
                    <a:bodyPr/>
                    <a:lstStyle/>
                    <a:p>
                      <a:pPr marL="171450" marR="0" lvl="1"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Loss in Trading Portfolio</a:t>
                      </a:r>
                    </a:p>
                  </a:txBody>
                  <a:tcPr marL="89992" marR="89992" marT="46790" marB="467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Tx/>
                        <a:buNone/>
                        <a:tabLst/>
                      </a:pPr>
                      <a:r>
                        <a:rPr kumimoji="0" lang="en-US" sz="1600" b="0" i="0" u="none" strike="noStrike" cap="none" normalizeH="0" baseline="0" noProof="0" dirty="0" smtClean="0">
                          <a:ln>
                            <a:noFill/>
                          </a:ln>
                          <a:solidFill>
                            <a:srgbClr val="000000"/>
                          </a:solidFill>
                          <a:effectLst/>
                          <a:latin typeface="+mn-lt"/>
                          <a:cs typeface="Arial" charset="0"/>
                        </a:rPr>
                        <a:t>- 0.7</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37297">
                <a:tc>
                  <a:txBody>
                    <a:bodyPr/>
                    <a:lstStyle/>
                    <a:p>
                      <a:pPr marL="171450" marR="0" lvl="1"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Revenues (due to sales)</a:t>
                      </a:r>
                    </a:p>
                  </a:txBody>
                  <a:tcPr marL="89992" marR="89992" marT="46790" marB="467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0" dirty="0" smtClean="0">
                          <a:ln>
                            <a:noFill/>
                          </a:ln>
                          <a:solidFill>
                            <a:srgbClr val="000000"/>
                          </a:solidFill>
                          <a:effectLst/>
                          <a:latin typeface="+mn-lt"/>
                          <a:cs typeface="Arial" charset="0"/>
                        </a:rPr>
                        <a:t> N/A</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04008">
                <a:tc>
                  <a:txBody>
                    <a:bodyPr/>
                    <a:lstStyle/>
                    <a:p>
                      <a:pPr marL="171450" marR="0" lvl="1"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charset="0"/>
                        </a:rPr>
                        <a:t>Subtotal 1 month (stress)</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rgbClr val="000000"/>
                          </a:solidFill>
                          <a:effectLst/>
                          <a:latin typeface="+mn-lt"/>
                          <a:cs typeface="Arial" charset="0"/>
                        </a:rPr>
                        <a:t>- 0.7</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42" name="Group 323"/>
          <p:cNvGraphicFramePr>
            <a:graphicFrameLocks noGrp="1"/>
          </p:cNvGraphicFramePr>
          <p:nvPr/>
        </p:nvGraphicFramePr>
        <p:xfrm>
          <a:off x="395288" y="4210050"/>
          <a:ext cx="4044950" cy="1739899"/>
        </p:xfrm>
        <a:graphic>
          <a:graphicData uri="http://schemas.openxmlformats.org/drawingml/2006/table">
            <a:tbl>
              <a:tblPr/>
              <a:tblGrid>
                <a:gridCol w="3162798"/>
                <a:gridCol w="758529"/>
                <a:gridCol w="123623"/>
              </a:tblGrid>
              <a:tr h="337795">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600" b="1" i="0" u="none" strike="noStrike" cap="none" normalizeH="0" baseline="0" noProof="0" dirty="0" smtClean="0">
                          <a:ln>
                            <a:noFill/>
                          </a:ln>
                          <a:solidFill>
                            <a:srgbClr val="C00000"/>
                          </a:solidFill>
                          <a:effectLst/>
                          <a:latin typeface="+mn-lt"/>
                          <a:cs typeface="Arial" charset="0"/>
                        </a:rPr>
                        <a:t>B. Recovery scenario (11 months)</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050" b="1" i="0" u="none" strike="noStrike" cap="none" normalizeH="0" baseline="0" dirty="0" smtClean="0">
                        <a:ln>
                          <a:noFill/>
                        </a:ln>
                        <a:solidFill>
                          <a:schemeClr val="tx1">
                            <a:lumMod val="85000"/>
                            <a:lumOff val="15000"/>
                          </a:schemeClr>
                        </a:solidFill>
                        <a:effectLst/>
                        <a:latin typeface="+mn-lt"/>
                        <a:cs typeface="Arial" charset="0"/>
                      </a:endParaRPr>
                    </a:p>
                  </a:txBody>
                  <a:tcPr marL="0" marR="17998"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93224">
                <a:tc>
                  <a:txBody>
                    <a:bodyPr/>
                    <a:lstStyle/>
                    <a:p>
                      <a:pPr marL="17780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Original Budget</a:t>
                      </a:r>
                    </a:p>
                  </a:txBody>
                  <a:tcPr marL="89989" marR="89989" marT="46825" marB="468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0" dirty="0" smtClean="0">
                          <a:ln>
                            <a:noFill/>
                          </a:ln>
                          <a:solidFill>
                            <a:srgbClr val="000000"/>
                          </a:solidFill>
                          <a:effectLst/>
                          <a:latin typeface="+mn-lt"/>
                          <a:cs typeface="Arial" charset="0"/>
                        </a:rPr>
                        <a:t>-19.9</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04384">
                <a:tc>
                  <a:txBody>
                    <a:bodyPr/>
                    <a:lstStyle/>
                    <a:p>
                      <a:pPr marL="0" marR="0" lvl="0" indent="177800" algn="l" defTabSz="914400" rtl="0" eaLnBrk="1" fontAlgn="base" latinLnBrk="0" hangingPunct="1">
                        <a:lnSpc>
                          <a:spcPct val="100000"/>
                        </a:lnSpc>
                        <a:spcBef>
                          <a:spcPts val="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 poor performance 11 months</a:t>
                      </a:r>
                    </a:p>
                  </a:txBody>
                  <a:tcPr marL="89989" marR="89989" marT="46825" marB="468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chemeClr val="accent1"/>
                        </a:buClr>
                        <a:buSzTx/>
                        <a:buFont typeface="Wingdings" pitchFamily="2" charset="2"/>
                        <a:buNone/>
                        <a:tabLst/>
                      </a:pPr>
                      <a:r>
                        <a:rPr kumimoji="0" lang="en-US" sz="1600" b="0" i="0" u="none" strike="noStrike" cap="none" normalizeH="0" baseline="0" noProof="0" dirty="0" smtClean="0">
                          <a:ln>
                            <a:noFill/>
                          </a:ln>
                          <a:solidFill>
                            <a:srgbClr val="000000"/>
                          </a:solidFill>
                          <a:effectLst/>
                          <a:latin typeface="+mn-lt"/>
                          <a:cs typeface="Arial" charset="0"/>
                        </a:rPr>
                        <a:t>-41.6%</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04496">
                <a:tc>
                  <a:txBody>
                    <a:bodyPr/>
                    <a:lstStyle/>
                    <a:p>
                      <a:pPr marL="17780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charset="0"/>
                        </a:rPr>
                        <a:t>Subtotal</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rgbClr val="000000"/>
                          </a:solidFill>
                          <a:effectLst/>
                          <a:latin typeface="+mn-lt"/>
                          <a:cs typeface="Arial" charset="0"/>
                        </a:rPr>
                        <a:t>-8.3</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3" name="Elipse 2"/>
          <p:cNvSpPr/>
          <p:nvPr/>
        </p:nvSpPr>
        <p:spPr>
          <a:xfrm>
            <a:off x="3646488" y="3246438"/>
            <a:ext cx="576262" cy="5016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Elipse 20"/>
          <p:cNvSpPr/>
          <p:nvPr/>
        </p:nvSpPr>
        <p:spPr>
          <a:xfrm>
            <a:off x="3659188" y="5492750"/>
            <a:ext cx="574675" cy="5016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2" name="Conector angular 11"/>
          <p:cNvCxnSpPr/>
          <p:nvPr/>
        </p:nvCxnSpPr>
        <p:spPr>
          <a:xfrm>
            <a:off x="4222750" y="3573463"/>
            <a:ext cx="1116013" cy="1042987"/>
          </a:xfrm>
          <a:prstGeom prst="bentConnector3">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21" idx="6"/>
          </p:cNvCxnSpPr>
          <p:nvPr/>
        </p:nvCxnSpPr>
        <p:spPr>
          <a:xfrm flipV="1">
            <a:off x="4233863" y="4616450"/>
            <a:ext cx="1104900" cy="1127125"/>
          </a:xfrm>
          <a:prstGeom prst="bent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16 Conector recto"/>
          <p:cNvCxnSpPr/>
          <p:nvPr/>
        </p:nvCxnSpPr>
        <p:spPr>
          <a:xfrm>
            <a:off x="395288" y="620713"/>
            <a:ext cx="8424862"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25 Conector recto"/>
          <p:cNvCxnSpPr/>
          <p:nvPr/>
        </p:nvCxnSpPr>
        <p:spPr>
          <a:xfrm>
            <a:off x="763588" y="203200"/>
            <a:ext cx="0" cy="33813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22 Rectángulo"/>
          <p:cNvSpPr/>
          <p:nvPr/>
        </p:nvSpPr>
        <p:spPr>
          <a:xfrm>
            <a:off x="355600" y="249238"/>
            <a:ext cx="360363"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3200" dirty="0">
                <a:solidFill>
                  <a:srgbClr val="C00000"/>
                </a:solidFill>
              </a:rPr>
              <a:t>1</a:t>
            </a:r>
            <a:endParaRPr lang="en-US" sz="3200" dirty="0">
              <a:solidFill>
                <a:srgbClr val="C00000"/>
              </a:solidFill>
            </a:endParaRPr>
          </a:p>
        </p:txBody>
      </p:sp>
      <p:cxnSp>
        <p:nvCxnSpPr>
          <p:cNvPr id="54" name="16 Conector recto"/>
          <p:cNvCxnSpPr/>
          <p:nvPr/>
        </p:nvCxnSpPr>
        <p:spPr>
          <a:xfrm>
            <a:off x="395288" y="620713"/>
            <a:ext cx="849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10" name="29 CuadroTexto"/>
          <p:cNvSpPr txBox="1">
            <a:spLocks noChangeArrowheads="1"/>
          </p:cNvSpPr>
          <p:nvPr/>
        </p:nvSpPr>
        <p:spPr bwMode="auto">
          <a:xfrm>
            <a:off x="754063" y="161925"/>
            <a:ext cx="15097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600"/>
              </a:lnSpc>
            </a:pPr>
            <a:r>
              <a:rPr lang="en-US" altLang="en-US" b="1">
                <a:solidFill>
                  <a:srgbClr val="7F7F7F"/>
                </a:solidFill>
              </a:rPr>
              <a:t>Losses</a:t>
            </a:r>
          </a:p>
          <a:p>
            <a:pPr>
              <a:lnSpc>
                <a:spcPts val="1600"/>
              </a:lnSpc>
            </a:pPr>
            <a:r>
              <a:rPr lang="en-US" altLang="en-US" b="1">
                <a:solidFill>
                  <a:srgbClr val="7F7F7F"/>
                </a:solidFill>
              </a:rPr>
              <a:t>Stress</a:t>
            </a:r>
          </a:p>
        </p:txBody>
      </p:sp>
      <p:sp>
        <p:nvSpPr>
          <p:cNvPr id="30" name="17 Redondear rectángulo de esquina del mismo lado"/>
          <p:cNvSpPr/>
          <p:nvPr/>
        </p:nvSpPr>
        <p:spPr>
          <a:xfrm>
            <a:off x="272415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Macro</a:t>
            </a:r>
          </a:p>
          <a:p>
            <a:pPr algn="ctr" fontAlgn="auto">
              <a:lnSpc>
                <a:spcPts val="1400"/>
              </a:lnSpc>
              <a:spcBef>
                <a:spcPts val="0"/>
              </a:spcBef>
              <a:spcAft>
                <a:spcPts val="0"/>
              </a:spcAft>
              <a:defRPr/>
            </a:pPr>
            <a:r>
              <a:rPr lang="en-US" sz="1300" dirty="0">
                <a:solidFill>
                  <a:prstClr val="white"/>
                </a:solidFill>
              </a:rPr>
              <a:t>Scenarios</a:t>
            </a:r>
          </a:p>
        </p:txBody>
      </p:sp>
      <p:sp>
        <p:nvSpPr>
          <p:cNvPr id="32" name="21 Redondear rectángulo de esquina del mismo lado"/>
          <p:cNvSpPr/>
          <p:nvPr/>
        </p:nvSpPr>
        <p:spPr>
          <a:xfrm>
            <a:off x="1692275"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Losses </a:t>
            </a:r>
          </a:p>
          <a:p>
            <a:pPr algn="ctr" fontAlgn="auto">
              <a:lnSpc>
                <a:spcPts val="1400"/>
              </a:lnSpc>
              <a:spcBef>
                <a:spcPts val="0"/>
              </a:spcBef>
              <a:spcAft>
                <a:spcPts val="0"/>
              </a:spcAft>
              <a:defRPr/>
            </a:pPr>
            <a:r>
              <a:rPr lang="en-US" sz="1300" dirty="0">
                <a:solidFill>
                  <a:prstClr val="white"/>
                </a:solidFill>
              </a:rPr>
              <a:t>Summary</a:t>
            </a:r>
          </a:p>
        </p:txBody>
      </p:sp>
      <p:sp>
        <p:nvSpPr>
          <p:cNvPr id="34" name="28 Redondear rectángulo de esquina del mismo lado"/>
          <p:cNvSpPr/>
          <p:nvPr/>
        </p:nvSpPr>
        <p:spPr>
          <a:xfrm>
            <a:off x="3756025"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Margins</a:t>
            </a:r>
          </a:p>
          <a:p>
            <a:pPr algn="ctr" fontAlgn="auto">
              <a:lnSpc>
                <a:spcPts val="1400"/>
              </a:lnSpc>
              <a:spcBef>
                <a:spcPts val="0"/>
              </a:spcBef>
              <a:spcAft>
                <a:spcPts val="0"/>
              </a:spcAft>
              <a:defRPr/>
            </a:pPr>
            <a:r>
              <a:rPr lang="en-US" sz="1300" dirty="0">
                <a:solidFill>
                  <a:prstClr val="white"/>
                </a:solidFill>
              </a:rPr>
              <a:t> &amp; NCL</a:t>
            </a:r>
          </a:p>
        </p:txBody>
      </p:sp>
      <p:sp>
        <p:nvSpPr>
          <p:cNvPr id="36" name="31 Redondear rectángulo de esquina del mismo lado">
            <a:hlinkClick r:id="rId2" action="ppaction://hlinksldjump"/>
          </p:cNvPr>
          <p:cNvSpPr/>
          <p:nvPr/>
        </p:nvSpPr>
        <p:spPr>
          <a:xfrm>
            <a:off x="5819775" y="188913"/>
            <a:ext cx="992188" cy="434975"/>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b="1" dirty="0">
                <a:solidFill>
                  <a:prstClr val="white"/>
                </a:solidFill>
              </a:rPr>
              <a:t>Trading </a:t>
            </a:r>
          </a:p>
          <a:p>
            <a:pPr algn="ctr" fontAlgn="auto">
              <a:lnSpc>
                <a:spcPts val="1400"/>
              </a:lnSpc>
              <a:spcBef>
                <a:spcPts val="0"/>
              </a:spcBef>
              <a:spcAft>
                <a:spcPts val="0"/>
              </a:spcAft>
              <a:defRPr/>
            </a:pPr>
            <a:r>
              <a:rPr lang="en-US" sz="1300" b="1" dirty="0">
                <a:solidFill>
                  <a:prstClr val="white"/>
                </a:solidFill>
              </a:rPr>
              <a:t>portfolio</a:t>
            </a:r>
          </a:p>
        </p:txBody>
      </p:sp>
      <p:sp>
        <p:nvSpPr>
          <p:cNvPr id="37" name="32 Redondear rectángulo de esquina del mismo lado"/>
          <p:cNvSpPr/>
          <p:nvPr/>
        </p:nvSpPr>
        <p:spPr>
          <a:xfrm>
            <a:off x="685165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CVAs</a:t>
            </a:r>
          </a:p>
        </p:txBody>
      </p:sp>
      <p:sp>
        <p:nvSpPr>
          <p:cNvPr id="39" name="31 Redondear rectángulo de esquina del mismo lado"/>
          <p:cNvSpPr/>
          <p:nvPr/>
        </p:nvSpPr>
        <p:spPr>
          <a:xfrm>
            <a:off x="478790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smtClean="0">
                <a:solidFill>
                  <a:prstClr val="white"/>
                </a:solidFill>
              </a:rPr>
              <a:t>GCB</a:t>
            </a:r>
            <a:endParaRPr lang="en-US" sz="1300" dirty="0">
              <a:solidFill>
                <a:prstClr val="white"/>
              </a:solidFill>
            </a:endParaRPr>
          </a:p>
          <a:p>
            <a:pPr algn="ctr" fontAlgn="auto">
              <a:lnSpc>
                <a:spcPts val="1400"/>
              </a:lnSpc>
              <a:spcBef>
                <a:spcPts val="0"/>
              </a:spcBef>
              <a:spcAft>
                <a:spcPts val="0"/>
              </a:spcAft>
              <a:defRPr/>
            </a:pPr>
            <a:r>
              <a:rPr lang="en-US" sz="1300" dirty="0">
                <a:solidFill>
                  <a:prstClr val="white"/>
                </a:solidFill>
              </a:rPr>
              <a:t>concentration</a:t>
            </a:r>
          </a:p>
        </p:txBody>
      </p:sp>
      <p:sp>
        <p:nvSpPr>
          <p:cNvPr id="41" name="32 Redondear rectángulo de esquina del mismo lado"/>
          <p:cNvSpPr/>
          <p:nvPr/>
        </p:nvSpPr>
        <p:spPr>
          <a:xfrm>
            <a:off x="7885113"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Operational</a:t>
            </a:r>
          </a:p>
          <a:p>
            <a:pPr algn="ctr" fontAlgn="auto">
              <a:lnSpc>
                <a:spcPts val="1400"/>
              </a:lnSpc>
              <a:spcBef>
                <a:spcPts val="0"/>
              </a:spcBef>
              <a:spcAft>
                <a:spcPts val="0"/>
              </a:spcAft>
              <a:defRPr/>
            </a:pPr>
            <a:r>
              <a:rPr lang="en-US" sz="1300" dirty="0">
                <a:solidFill>
                  <a:prstClr val="white"/>
                </a:solidFill>
              </a:rPr>
              <a:t>Losses</a:t>
            </a:r>
          </a:p>
        </p:txBody>
      </p:sp>
      <p:sp>
        <p:nvSpPr>
          <p:cNvPr id="31" name="124 Rectángulo redondeado"/>
          <p:cNvSpPr/>
          <p:nvPr/>
        </p:nvSpPr>
        <p:spPr>
          <a:xfrm>
            <a:off x="503238" y="692150"/>
            <a:ext cx="8316912" cy="792163"/>
          </a:xfrm>
          <a:prstGeom prst="roundRect">
            <a:avLst>
              <a:gd name="adj" fmla="val 0"/>
            </a:avLst>
          </a:prstGeom>
          <a:no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fontAlgn="auto">
              <a:spcBef>
                <a:spcPts val="600"/>
              </a:spcBef>
              <a:spcAft>
                <a:spcPts val="0"/>
              </a:spcAft>
              <a:buClr>
                <a:srgbClr val="DB0B11"/>
              </a:buClr>
              <a:defRPr/>
            </a:pPr>
            <a:r>
              <a:rPr lang="en-US" sz="1500" b="1" dirty="0">
                <a:solidFill>
                  <a:prstClr val="black">
                    <a:lumMod val="85000"/>
                    <a:lumOff val="15000"/>
                  </a:prstClr>
                </a:solidFill>
                <a:cs typeface="Arial" pitchFamily="34" charset="0"/>
              </a:rPr>
              <a:t>Monitoring Metric: </a:t>
            </a:r>
            <a:r>
              <a:rPr lang="en-US" sz="1500" dirty="0">
                <a:solidFill>
                  <a:prstClr val="black">
                    <a:lumMod val="85000"/>
                    <a:lumOff val="15000"/>
                  </a:prstClr>
                </a:solidFill>
                <a:cs typeface="Arial" pitchFamily="34" charset="0"/>
              </a:rPr>
              <a:t>stress in trading portfolio assuming 1 month under stress (since 2007 only higher losses are taken once every 60 months, 1 month every 5 years) and poor performance over the remaining 11 months. The trading activity represents the SBNA client facilitation portfolio. </a:t>
            </a:r>
          </a:p>
        </p:txBody>
      </p:sp>
      <p:sp>
        <p:nvSpPr>
          <p:cNvPr id="43" name="Rectangle 37"/>
          <p:cNvSpPr/>
          <p:nvPr/>
        </p:nvSpPr>
        <p:spPr>
          <a:xfrm>
            <a:off x="5338763" y="4365625"/>
            <a:ext cx="2214562" cy="5032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Loss impact on the trading portfolio</a:t>
            </a:r>
          </a:p>
        </p:txBody>
      </p:sp>
      <p:sp>
        <p:nvSpPr>
          <p:cNvPr id="44" name="TextBox 32"/>
          <p:cNvSpPr txBox="1"/>
          <p:nvPr/>
        </p:nvSpPr>
        <p:spPr>
          <a:xfrm>
            <a:off x="468313" y="1735138"/>
            <a:ext cx="1560512" cy="261937"/>
          </a:xfrm>
          <a:prstGeom prst="rect">
            <a:avLst/>
          </a:prstGeom>
          <a:noFill/>
        </p:spPr>
        <p:txBody>
          <a:bodyPr>
            <a:spAutoFit/>
          </a:bodyPr>
          <a:lstStyle/>
          <a:p>
            <a:pPr fontAlgn="auto">
              <a:spcBef>
                <a:spcPts val="0"/>
              </a:spcBef>
              <a:spcAft>
                <a:spcPts val="0"/>
              </a:spcAft>
              <a:defRPr/>
            </a:pPr>
            <a:r>
              <a:rPr lang="es-ES" sz="1100" dirty="0">
                <a:solidFill>
                  <a:schemeClr val="bg1">
                    <a:lumMod val="50000"/>
                  </a:schemeClr>
                </a:solidFill>
                <a:latin typeface="+mn-lt"/>
                <a:cs typeface="+mn-cs"/>
              </a:rPr>
              <a:t>Figures in USD MM</a:t>
            </a:r>
            <a:endParaRPr lang="es-ES_tradnl" sz="1100" dirty="0">
              <a:solidFill>
                <a:schemeClr val="bg1">
                  <a:lumMod val="50000"/>
                </a:schemeClr>
              </a:solidFill>
              <a:latin typeface="+mn-lt"/>
              <a:cs typeface="+mn-cs"/>
            </a:endParaRPr>
          </a:p>
        </p:txBody>
      </p:sp>
      <p:sp>
        <p:nvSpPr>
          <p:cNvPr id="45" name="Rectangle 37"/>
          <p:cNvSpPr/>
          <p:nvPr/>
        </p:nvSpPr>
        <p:spPr>
          <a:xfrm>
            <a:off x="7529513" y="4365625"/>
            <a:ext cx="730250" cy="5032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_tradnl" sz="1600" b="1" dirty="0">
                <a:solidFill>
                  <a:schemeClr val="tx1">
                    <a:lumMod val="75000"/>
                    <a:lumOff val="25000"/>
                  </a:schemeClr>
                </a:solidFill>
              </a:rPr>
              <a:t>-8.9</a:t>
            </a:r>
          </a:p>
        </p:txBody>
      </p:sp>
    </p:spTree>
    <p:extLst>
      <p:ext uri="{BB962C8B-B14F-4D97-AF65-F5344CB8AC3E}">
        <p14:creationId xmlns:p14="http://schemas.microsoft.com/office/powerpoint/2010/main" val="267699635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16 Conector recto"/>
          <p:cNvCxnSpPr/>
          <p:nvPr/>
        </p:nvCxnSpPr>
        <p:spPr>
          <a:xfrm>
            <a:off x="395288" y="620713"/>
            <a:ext cx="8424862"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25 Conector recto"/>
          <p:cNvCxnSpPr/>
          <p:nvPr/>
        </p:nvCxnSpPr>
        <p:spPr>
          <a:xfrm>
            <a:off x="763588" y="203200"/>
            <a:ext cx="0" cy="33813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Tabla 18"/>
          <p:cNvGraphicFramePr>
            <a:graphicFrameLocks noGrp="1"/>
          </p:cNvGraphicFramePr>
          <p:nvPr/>
        </p:nvGraphicFramePr>
        <p:xfrm>
          <a:off x="360363" y="2276475"/>
          <a:ext cx="8423275" cy="809624"/>
        </p:xfrm>
        <a:graphic>
          <a:graphicData uri="http://schemas.openxmlformats.org/drawingml/2006/table">
            <a:tbl>
              <a:tblPr>
                <a:tableStyleId>{5C22544A-7EE6-4342-B048-85BDC9FD1C3A}</a:tableStyleId>
              </a:tblPr>
              <a:tblGrid>
                <a:gridCol w="2456208"/>
                <a:gridCol w="1786222"/>
                <a:gridCol w="225993"/>
                <a:gridCol w="1807931"/>
                <a:gridCol w="225993"/>
                <a:gridCol w="1920928"/>
              </a:tblGrid>
              <a:tr h="322115">
                <a:tc>
                  <a:txBody>
                    <a:bodyPr/>
                    <a:lstStyle/>
                    <a:p>
                      <a:pPr algn="ctr" fontAlgn="b"/>
                      <a:r>
                        <a:rPr lang="en-US" sz="1600" b="0" i="0" u="none" strike="noStrike" dirty="0" smtClean="0">
                          <a:solidFill>
                            <a:schemeClr val="tx1">
                              <a:lumMod val="75000"/>
                              <a:lumOff val="25000"/>
                            </a:schemeClr>
                          </a:solidFill>
                          <a:effectLst/>
                          <a:latin typeface="+mn-lt"/>
                        </a:rPr>
                        <a:t>MM local currency</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CVA Month1x</a:t>
                      </a:r>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CVA LGD</a:t>
                      </a:r>
                      <a:r>
                        <a:rPr lang="en-US" sz="1600" b="1" i="0" u="none" strike="noStrike" baseline="0" dirty="0" smtClean="0">
                          <a:solidFill>
                            <a:schemeClr val="tx1">
                              <a:lumMod val="75000"/>
                              <a:lumOff val="25000"/>
                            </a:schemeClr>
                          </a:solidFill>
                          <a:effectLst/>
                          <a:latin typeface="+mn-lt"/>
                        </a:rPr>
                        <a:t> 60%</a:t>
                      </a:r>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Loss Impact</a:t>
                      </a:r>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r>
              <a:tr h="74731">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solidFill>
                      <a:prstDash val="solid"/>
                      <a:round/>
                      <a:headEnd type="none" w="med" len="med"/>
                      <a:tailEnd type="none" w="med" len="med"/>
                    </a:ln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lumMod val="50000"/>
                        </a:schemeClr>
                      </a:solidFill>
                      <a:prstDash val="solid"/>
                      <a:round/>
                      <a:headEnd type="none" w="med" len="med"/>
                      <a:tailEnd type="none" w="med" len="med"/>
                    </a:lnB>
                    <a:solidFill>
                      <a:schemeClr val="bg1"/>
                    </a:solidFill>
                  </a:tcPr>
                </a:tc>
              </a:tr>
              <a:tr h="90663">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solidFill>
                      <a:prstDash val="solid"/>
                      <a:round/>
                      <a:headEnd type="none" w="med" len="med"/>
                      <a:tailEnd type="none" w="med" len="med"/>
                    </a:lnT>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lumMod val="50000"/>
                        </a:schemeClr>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chemeClr val="bg1"/>
                    </a:solidFill>
                  </a:tcPr>
                </a:tc>
              </a:tr>
              <a:tr h="322115">
                <a:tc>
                  <a:txBody>
                    <a:bodyPr/>
                    <a:lstStyle/>
                    <a:p>
                      <a:pPr algn="ctr" fontAlgn="b"/>
                      <a:r>
                        <a:rPr lang="en-US" sz="1600" b="0" i="0" u="none" strike="noStrike" dirty="0" smtClean="0">
                          <a:solidFill>
                            <a:schemeClr val="tx1">
                              <a:lumMod val="75000"/>
                              <a:lumOff val="25000"/>
                            </a:schemeClr>
                          </a:solidFill>
                          <a:effectLst/>
                          <a:latin typeface="+mn-lt"/>
                        </a:rPr>
                        <a:t>USA</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0" i="0" u="none" strike="noStrike" dirty="0" smtClean="0">
                          <a:solidFill>
                            <a:schemeClr val="tx1">
                              <a:lumMod val="75000"/>
                              <a:lumOff val="25000"/>
                            </a:schemeClr>
                          </a:solidFill>
                          <a:effectLst/>
                          <a:latin typeface="+mn-lt"/>
                        </a:rPr>
                        <a:t>-9.2</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0" i="0" u="none" strike="noStrike" dirty="0" smtClean="0">
                          <a:solidFill>
                            <a:schemeClr val="tx1">
                              <a:lumMod val="75000"/>
                              <a:lumOff val="25000"/>
                            </a:schemeClr>
                          </a:solidFill>
                          <a:effectLst/>
                          <a:latin typeface="+mn-lt"/>
                        </a:rPr>
                        <a:t>-12.2</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1" i="0" u="none" strike="noStrike" dirty="0">
                        <a:solidFill>
                          <a:schemeClr val="tx1">
                            <a:lumMod val="75000"/>
                            <a:lumOff val="25000"/>
                          </a:schemeClr>
                        </a:solidFill>
                        <a:effectLst/>
                        <a:latin typeface="+mn-lt"/>
                      </a:endParaRPr>
                    </a:p>
                  </a:txBody>
                  <a:tcPr marL="9524" marR="9524" marT="9531" marB="0" anchor="b">
                    <a:lnR w="19050" cap="flat" cmpd="sng" algn="ctr">
                      <a:solidFill>
                        <a:srgbClr val="C00000"/>
                      </a:solidFill>
                      <a:prstDash val="solid"/>
                      <a:round/>
                      <a:headEnd type="none" w="med" len="med"/>
                      <a:tailEnd type="none" w="med" len="med"/>
                    </a:lnR>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-3.0</a:t>
                      </a:r>
                      <a:endParaRPr lang="en-US" sz="1600" b="1" i="0" u="none" strike="noStrike" dirty="0">
                        <a:solidFill>
                          <a:schemeClr val="tx1">
                            <a:lumMod val="75000"/>
                            <a:lumOff val="25000"/>
                          </a:schemeClr>
                        </a:solidFill>
                        <a:effectLst/>
                        <a:latin typeface="+mn-lt"/>
                      </a:endParaRPr>
                    </a:p>
                  </a:txBody>
                  <a:tcPr marL="9524" marR="9524" marT="9531" marB="0" anchor="b">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chemeClr val="bg1"/>
                    </a:solidFill>
                  </a:tcPr>
                </a:tc>
              </a:tr>
            </a:tbl>
          </a:graphicData>
        </a:graphic>
      </p:graphicFrame>
      <p:sp>
        <p:nvSpPr>
          <p:cNvPr id="20" name="5 Rectángulo"/>
          <p:cNvSpPr/>
          <p:nvPr/>
        </p:nvSpPr>
        <p:spPr>
          <a:xfrm>
            <a:off x="395288" y="828675"/>
            <a:ext cx="8480425" cy="1016000"/>
          </a:xfrm>
          <a:prstGeom prst="rect">
            <a:avLst/>
          </a:prstGeom>
          <a:solidFill>
            <a:schemeClr val="bg1">
              <a:lumMod val="95000"/>
            </a:schemeClr>
          </a:solidFill>
          <a:ln w="25400" cap="flat" cmpd="sng" algn="ctr">
            <a:noFill/>
            <a:prstDash val="solid"/>
          </a:ln>
          <a:effectLst/>
        </p:spPr>
        <p:txBody>
          <a:bodyPr lIns="72000" rIns="0" anchor="ctr"/>
          <a:lstStyle/>
          <a:p>
            <a:pPr marL="1971675" indent="-1971675" fontAlgn="auto">
              <a:lnSpc>
                <a:spcPts val="1900"/>
              </a:lnSpc>
              <a:spcBef>
                <a:spcPts val="600"/>
              </a:spcBef>
              <a:spcAft>
                <a:spcPts val="0"/>
              </a:spcAft>
              <a:tabLst>
                <a:tab pos="1971675" algn="l"/>
                <a:tab pos="2419350" algn="l"/>
                <a:tab pos="3143250" algn="l"/>
                <a:tab pos="3857625" algn="l"/>
              </a:tabLst>
              <a:defRPr/>
            </a:pPr>
            <a:r>
              <a:rPr lang="en-US" sz="1500" b="1" u="sng" kern="0" dirty="0">
                <a:solidFill>
                  <a:schemeClr val="tx1">
                    <a:lumMod val="65000"/>
                    <a:lumOff val="35000"/>
                  </a:schemeClr>
                </a:solidFill>
                <a:latin typeface="+mn-lt"/>
                <a:cs typeface="+mn-cs"/>
              </a:rPr>
              <a:t>Monitoring metric:</a:t>
            </a:r>
            <a:r>
              <a:rPr lang="en-US" sz="1500" b="1" kern="0" dirty="0">
                <a:solidFill>
                  <a:schemeClr val="tx1">
                    <a:lumMod val="65000"/>
                    <a:lumOff val="35000"/>
                  </a:schemeClr>
                </a:solidFill>
                <a:latin typeface="+mn-lt"/>
                <a:cs typeface="+mn-cs"/>
              </a:rPr>
              <a:t> </a:t>
            </a:r>
            <a:r>
              <a:rPr lang="en-US" sz="1500" kern="0" dirty="0">
                <a:solidFill>
                  <a:schemeClr val="tx1">
                    <a:lumMod val="65000"/>
                    <a:lumOff val="35000"/>
                  </a:schemeClr>
                </a:solidFill>
                <a:latin typeface="+mn-lt"/>
                <a:cs typeface="+mn-cs"/>
              </a:rPr>
              <a:t>stress in CVAs by counterparty to a 60% LGD.   To be considered in each year of stress.</a:t>
            </a:r>
          </a:p>
          <a:p>
            <a:pPr fontAlgn="auto">
              <a:lnSpc>
                <a:spcPts val="1900"/>
              </a:lnSpc>
              <a:spcBef>
                <a:spcPts val="600"/>
              </a:spcBef>
              <a:spcAft>
                <a:spcPts val="0"/>
              </a:spcAft>
              <a:tabLst>
                <a:tab pos="1262063" algn="l"/>
                <a:tab pos="1971675" algn="l"/>
                <a:tab pos="2419350" algn="l"/>
                <a:tab pos="3143250" algn="l"/>
                <a:tab pos="3857625" algn="l"/>
              </a:tabLst>
              <a:defRPr/>
            </a:pPr>
            <a:r>
              <a:rPr lang="en-US" sz="1500" b="1" u="sng" kern="0" dirty="0">
                <a:solidFill>
                  <a:schemeClr val="tx1">
                    <a:lumMod val="65000"/>
                    <a:lumOff val="35000"/>
                  </a:schemeClr>
                </a:solidFill>
                <a:latin typeface="+mn-lt"/>
                <a:cs typeface="+mn-cs"/>
              </a:rPr>
              <a:t>Level:</a:t>
            </a:r>
            <a:r>
              <a:rPr lang="en-US" sz="1500" kern="0" dirty="0">
                <a:solidFill>
                  <a:schemeClr val="tx1">
                    <a:lumMod val="65000"/>
                    <a:lumOff val="35000"/>
                  </a:schemeClr>
                </a:solidFill>
                <a:latin typeface="+mn-lt"/>
                <a:cs typeface="+mn-cs"/>
              </a:rPr>
              <a:t> </a:t>
            </a:r>
            <a:r>
              <a:rPr lang="en-US" sz="1500" b="1" kern="0" dirty="0">
                <a:solidFill>
                  <a:schemeClr val="tx1">
                    <a:lumMod val="65000"/>
                    <a:lumOff val="35000"/>
                  </a:schemeClr>
                </a:solidFill>
                <a:latin typeface="+mn-lt"/>
                <a:cs typeface="+mn-cs"/>
              </a:rPr>
              <a:t> 		</a:t>
            </a:r>
            <a:r>
              <a:rPr lang="en-US" sz="1500" kern="0" dirty="0">
                <a:solidFill>
                  <a:schemeClr val="tx1">
                    <a:lumMod val="65000"/>
                    <a:lumOff val="35000"/>
                  </a:schemeClr>
                </a:solidFill>
                <a:latin typeface="+mn-lt"/>
                <a:cs typeface="+mn-cs"/>
              </a:rPr>
              <a:t>USD</a:t>
            </a:r>
            <a:r>
              <a:rPr lang="en-US" sz="1500" b="1" kern="0" dirty="0">
                <a:solidFill>
                  <a:schemeClr val="tx1">
                    <a:lumMod val="65000"/>
                    <a:lumOff val="35000"/>
                  </a:schemeClr>
                </a:solidFill>
                <a:latin typeface="+mn-lt"/>
                <a:cs typeface="+mn-cs"/>
              </a:rPr>
              <a:t> </a:t>
            </a:r>
            <a:r>
              <a:rPr lang="en-US" sz="1500" kern="0" dirty="0">
                <a:solidFill>
                  <a:schemeClr val="tx1">
                    <a:lumMod val="65000"/>
                    <a:lumOff val="35000"/>
                  </a:schemeClr>
                </a:solidFill>
                <a:latin typeface="+mn-lt"/>
                <a:cs typeface="+mn-cs"/>
              </a:rPr>
              <a:t>-13.0 MM	</a:t>
            </a:r>
          </a:p>
        </p:txBody>
      </p:sp>
      <p:sp>
        <p:nvSpPr>
          <p:cNvPr id="17" name="22 Rectángulo"/>
          <p:cNvSpPr/>
          <p:nvPr/>
        </p:nvSpPr>
        <p:spPr>
          <a:xfrm>
            <a:off x="355600" y="249238"/>
            <a:ext cx="360363"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3200" dirty="0">
                <a:solidFill>
                  <a:srgbClr val="C00000"/>
                </a:solidFill>
              </a:rPr>
              <a:t>1</a:t>
            </a:r>
            <a:endParaRPr lang="en-US" sz="3200" dirty="0">
              <a:solidFill>
                <a:srgbClr val="C00000"/>
              </a:solidFill>
            </a:endParaRPr>
          </a:p>
        </p:txBody>
      </p:sp>
      <p:cxnSp>
        <p:nvCxnSpPr>
          <p:cNvPr id="54" name="16 Conector recto"/>
          <p:cNvCxnSpPr/>
          <p:nvPr/>
        </p:nvCxnSpPr>
        <p:spPr>
          <a:xfrm>
            <a:off x="395288" y="620713"/>
            <a:ext cx="849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49" name="29 CuadroTexto"/>
          <p:cNvSpPr txBox="1">
            <a:spLocks noChangeArrowheads="1"/>
          </p:cNvSpPr>
          <p:nvPr/>
        </p:nvSpPr>
        <p:spPr bwMode="auto">
          <a:xfrm>
            <a:off x="754063" y="161925"/>
            <a:ext cx="15097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600"/>
              </a:lnSpc>
            </a:pPr>
            <a:r>
              <a:rPr lang="es-ES" altLang="en-US" b="1">
                <a:solidFill>
                  <a:srgbClr val="7F7F7F"/>
                </a:solidFill>
              </a:rPr>
              <a:t>Losses</a:t>
            </a:r>
          </a:p>
          <a:p>
            <a:pPr>
              <a:lnSpc>
                <a:spcPts val="1600"/>
              </a:lnSpc>
            </a:pPr>
            <a:r>
              <a:rPr lang="es-ES" altLang="en-US" b="1">
                <a:solidFill>
                  <a:srgbClr val="7F7F7F"/>
                </a:solidFill>
              </a:rPr>
              <a:t>Stress</a:t>
            </a:r>
            <a:endParaRPr lang="en-US" altLang="en-US" b="1">
              <a:solidFill>
                <a:srgbClr val="7F7F7F"/>
              </a:solidFill>
            </a:endParaRPr>
          </a:p>
        </p:txBody>
      </p:sp>
      <p:sp>
        <p:nvSpPr>
          <p:cNvPr id="21" name="17 Redondear rectángulo de esquina del mismo lado"/>
          <p:cNvSpPr/>
          <p:nvPr/>
        </p:nvSpPr>
        <p:spPr>
          <a:xfrm>
            <a:off x="272415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dirty="0">
                <a:solidFill>
                  <a:prstClr val="white"/>
                </a:solidFill>
              </a:rPr>
              <a:t>Macro</a:t>
            </a:r>
          </a:p>
          <a:p>
            <a:pPr algn="ctr" fontAlgn="auto">
              <a:lnSpc>
                <a:spcPts val="1400"/>
              </a:lnSpc>
              <a:spcBef>
                <a:spcPts val="0"/>
              </a:spcBef>
              <a:spcAft>
                <a:spcPts val="0"/>
              </a:spcAft>
              <a:defRPr/>
            </a:pPr>
            <a:r>
              <a:rPr lang="es-ES" sz="1300" dirty="0" err="1">
                <a:solidFill>
                  <a:prstClr val="white"/>
                </a:solidFill>
              </a:rPr>
              <a:t>Scenarios</a:t>
            </a:r>
            <a:endParaRPr lang="es-ES" sz="1300" dirty="0">
              <a:solidFill>
                <a:prstClr val="white"/>
              </a:solidFill>
            </a:endParaRPr>
          </a:p>
        </p:txBody>
      </p:sp>
      <p:sp>
        <p:nvSpPr>
          <p:cNvPr id="22" name="21 Redondear rectángulo de esquina del mismo lado"/>
          <p:cNvSpPr/>
          <p:nvPr/>
        </p:nvSpPr>
        <p:spPr>
          <a:xfrm>
            <a:off x="1692275"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dirty="0" err="1">
                <a:solidFill>
                  <a:prstClr val="white"/>
                </a:solidFill>
              </a:rPr>
              <a:t>Losses</a:t>
            </a:r>
            <a:r>
              <a:rPr lang="es-ES" sz="1300" dirty="0">
                <a:solidFill>
                  <a:prstClr val="white"/>
                </a:solidFill>
              </a:rPr>
              <a:t> </a:t>
            </a:r>
          </a:p>
          <a:p>
            <a:pPr algn="ctr" fontAlgn="auto">
              <a:lnSpc>
                <a:spcPts val="1400"/>
              </a:lnSpc>
              <a:spcBef>
                <a:spcPts val="0"/>
              </a:spcBef>
              <a:spcAft>
                <a:spcPts val="0"/>
              </a:spcAft>
              <a:defRPr/>
            </a:pPr>
            <a:r>
              <a:rPr lang="es-ES" sz="1300" dirty="0" err="1">
                <a:solidFill>
                  <a:prstClr val="white"/>
                </a:solidFill>
              </a:rPr>
              <a:t>Summary</a:t>
            </a:r>
            <a:endParaRPr lang="es-ES" sz="1300" dirty="0">
              <a:solidFill>
                <a:prstClr val="white"/>
              </a:solidFill>
            </a:endParaRPr>
          </a:p>
        </p:txBody>
      </p:sp>
      <p:sp>
        <p:nvSpPr>
          <p:cNvPr id="23" name="28 Redondear rectángulo de esquina del mismo lado"/>
          <p:cNvSpPr/>
          <p:nvPr/>
        </p:nvSpPr>
        <p:spPr>
          <a:xfrm>
            <a:off x="3756025"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Margins</a:t>
            </a:r>
          </a:p>
          <a:p>
            <a:pPr algn="ctr" fontAlgn="auto">
              <a:lnSpc>
                <a:spcPts val="1400"/>
              </a:lnSpc>
              <a:spcBef>
                <a:spcPts val="0"/>
              </a:spcBef>
              <a:spcAft>
                <a:spcPts val="0"/>
              </a:spcAft>
              <a:defRPr/>
            </a:pPr>
            <a:r>
              <a:rPr lang="en-US" sz="1300" dirty="0">
                <a:solidFill>
                  <a:prstClr val="white"/>
                </a:solidFill>
              </a:rPr>
              <a:t> &amp; NCL</a:t>
            </a:r>
          </a:p>
        </p:txBody>
      </p:sp>
      <p:sp>
        <p:nvSpPr>
          <p:cNvPr id="24" name="31 Redondear rectángulo de esquina del mismo lado">
            <a:hlinkClick r:id="rId2" action="ppaction://hlinksldjump"/>
          </p:cNvPr>
          <p:cNvSpPr/>
          <p:nvPr/>
        </p:nvSpPr>
        <p:spPr>
          <a:xfrm>
            <a:off x="5819775"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Trading </a:t>
            </a:r>
          </a:p>
          <a:p>
            <a:pPr algn="ctr" fontAlgn="auto">
              <a:lnSpc>
                <a:spcPts val="1400"/>
              </a:lnSpc>
              <a:spcBef>
                <a:spcPts val="0"/>
              </a:spcBef>
              <a:spcAft>
                <a:spcPts val="0"/>
              </a:spcAft>
              <a:defRPr/>
            </a:pPr>
            <a:r>
              <a:rPr lang="en-US" sz="1300" dirty="0">
                <a:solidFill>
                  <a:prstClr val="white"/>
                </a:solidFill>
              </a:rPr>
              <a:t>portfolio</a:t>
            </a:r>
          </a:p>
        </p:txBody>
      </p:sp>
      <p:sp>
        <p:nvSpPr>
          <p:cNvPr id="25" name="32 Redondear rectángulo de esquina del mismo lado"/>
          <p:cNvSpPr/>
          <p:nvPr/>
        </p:nvSpPr>
        <p:spPr>
          <a:xfrm>
            <a:off x="6851650" y="188913"/>
            <a:ext cx="992188" cy="434975"/>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b="1" dirty="0" err="1">
                <a:solidFill>
                  <a:prstClr val="white"/>
                </a:solidFill>
              </a:rPr>
              <a:t>CVAs</a:t>
            </a:r>
            <a:endParaRPr lang="es-ES" sz="1300" b="1" dirty="0">
              <a:solidFill>
                <a:prstClr val="white"/>
              </a:solidFill>
            </a:endParaRPr>
          </a:p>
        </p:txBody>
      </p:sp>
      <p:sp>
        <p:nvSpPr>
          <p:cNvPr id="26" name="31 Redondear rectángulo de esquina del mismo lado"/>
          <p:cNvSpPr/>
          <p:nvPr/>
        </p:nvSpPr>
        <p:spPr>
          <a:xfrm>
            <a:off x="478790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smtClean="0">
                <a:solidFill>
                  <a:prstClr val="white"/>
                </a:solidFill>
              </a:rPr>
              <a:t>GCB</a:t>
            </a:r>
            <a:endParaRPr lang="en-US" sz="1300" dirty="0">
              <a:solidFill>
                <a:prstClr val="white"/>
              </a:solidFill>
            </a:endParaRPr>
          </a:p>
          <a:p>
            <a:pPr algn="ctr" fontAlgn="auto">
              <a:lnSpc>
                <a:spcPts val="1400"/>
              </a:lnSpc>
              <a:spcBef>
                <a:spcPts val="0"/>
              </a:spcBef>
              <a:spcAft>
                <a:spcPts val="0"/>
              </a:spcAft>
              <a:defRPr/>
            </a:pPr>
            <a:r>
              <a:rPr lang="en-US" sz="1300" dirty="0">
                <a:solidFill>
                  <a:prstClr val="white"/>
                </a:solidFill>
              </a:rPr>
              <a:t>concentration</a:t>
            </a:r>
          </a:p>
        </p:txBody>
      </p:sp>
      <p:sp>
        <p:nvSpPr>
          <p:cNvPr id="35" name="32 Redondear rectángulo de esquina del mismo lado"/>
          <p:cNvSpPr/>
          <p:nvPr/>
        </p:nvSpPr>
        <p:spPr>
          <a:xfrm>
            <a:off x="7885113"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dirty="0" err="1">
                <a:solidFill>
                  <a:prstClr val="white"/>
                </a:solidFill>
              </a:rPr>
              <a:t>Operational</a:t>
            </a:r>
            <a:endParaRPr lang="es-ES" sz="1300" dirty="0">
              <a:solidFill>
                <a:prstClr val="white"/>
              </a:solidFill>
            </a:endParaRPr>
          </a:p>
          <a:p>
            <a:pPr algn="ctr" fontAlgn="auto">
              <a:lnSpc>
                <a:spcPts val="1400"/>
              </a:lnSpc>
              <a:spcBef>
                <a:spcPts val="0"/>
              </a:spcBef>
              <a:spcAft>
                <a:spcPts val="0"/>
              </a:spcAft>
              <a:defRPr/>
            </a:pPr>
            <a:r>
              <a:rPr lang="es-ES" sz="1300" dirty="0" err="1">
                <a:solidFill>
                  <a:prstClr val="white"/>
                </a:solidFill>
              </a:rPr>
              <a:t>Losses</a:t>
            </a:r>
            <a:endParaRPr lang="es-ES" sz="1300" dirty="0">
              <a:solidFill>
                <a:prstClr val="white"/>
              </a:solidFill>
            </a:endParaRPr>
          </a:p>
        </p:txBody>
      </p:sp>
    </p:spTree>
    <p:extLst>
      <p:ext uri="{BB962C8B-B14F-4D97-AF65-F5344CB8AC3E}">
        <p14:creationId xmlns:p14="http://schemas.microsoft.com/office/powerpoint/2010/main" val="177595358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18"/>
          <p:cNvGraphicFramePr>
            <a:graphicFrameLocks noGrp="1"/>
          </p:cNvGraphicFramePr>
          <p:nvPr>
            <p:extLst>
              <p:ext uri="{D42A27DB-BD31-4B8C-83A1-F6EECF244321}">
                <p14:modId xmlns:p14="http://schemas.microsoft.com/office/powerpoint/2010/main" val="4042098930"/>
              </p:ext>
            </p:extLst>
          </p:nvPr>
        </p:nvGraphicFramePr>
        <p:xfrm>
          <a:off x="331739" y="748800"/>
          <a:ext cx="4738508" cy="1216800"/>
        </p:xfrm>
        <a:graphic>
          <a:graphicData uri="http://schemas.openxmlformats.org/drawingml/2006/table">
            <a:tbl>
              <a:tblPr firstRow="1" bandRow="1"/>
              <a:tblGrid>
                <a:gridCol w="1960692"/>
                <a:gridCol w="623385"/>
                <a:gridCol w="936104"/>
                <a:gridCol w="720080"/>
                <a:gridCol w="498247"/>
              </a:tblGrid>
              <a:tr h="384753">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4Q15</a:t>
                      </a:r>
                      <a:endParaRPr lang="en-US" sz="15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Statement</a:t>
                      </a:r>
                      <a:endParaRPr lang="en-US" sz="15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832047">
                <a:tc>
                  <a:txBody>
                    <a:bodyPr/>
                    <a:lstStyle/>
                    <a:p>
                      <a:pPr marL="0" lvl="0" algn="l" defTabSz="914400" rtl="0" eaLnBrk="1" latinLnBrk="0" hangingPunct="1"/>
                      <a:r>
                        <a:rPr lang="en-US" sz="1400" kern="0" noProof="0" dirty="0" smtClean="0">
                          <a:solidFill>
                            <a:schemeClr val="tx1">
                              <a:lumMod val="65000"/>
                              <a:lumOff val="35000"/>
                            </a:schemeClr>
                          </a:solidFill>
                        </a:rPr>
                        <a:t>Gross Operational Losses/ Gross margin (quarterly)</a:t>
                      </a: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1.6%</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kern="0" noProof="0" dirty="0" smtClean="0">
                          <a:solidFill>
                            <a:schemeClr val="tx1">
                              <a:lumMod val="65000"/>
                              <a:lumOff val="35000"/>
                            </a:schemeClr>
                          </a:solidFill>
                        </a:rPr>
                        <a:t>&lt; 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3%</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5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6"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67"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51520" y="1916832"/>
            <a:ext cx="4058616" cy="2541045"/>
            <a:chOff x="4788024" y="3696267"/>
            <a:chExt cx="4058616" cy="2541045"/>
          </a:xfrm>
          <a:noFill/>
        </p:grpSpPr>
        <p:sp>
          <p:nvSpPr>
            <p:cNvPr id="53" name="AutoShape 277"/>
            <p:cNvSpPr>
              <a:spLocks noChangeArrowheads="1"/>
            </p:cNvSpPr>
            <p:nvPr/>
          </p:nvSpPr>
          <p:spPr bwMode="auto">
            <a:xfrm>
              <a:off x="4788024" y="3696267"/>
              <a:ext cx="1950679" cy="195580"/>
            </a:xfrm>
            <a:prstGeom prst="roundRect">
              <a:avLst>
                <a:gd name="adj" fmla="val 0"/>
              </a:avLst>
            </a:prstGeom>
            <a:grpFill/>
            <a:ln>
              <a:noFill/>
            </a:ln>
            <a:effectLst/>
            <a:extLs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Gross Operational Losses </a:t>
              </a:r>
              <a:r>
                <a:rPr lang="en-US" sz="1500" b="1" dirty="0">
                  <a:solidFill>
                    <a:srgbClr val="C00000"/>
                  </a:solidFill>
                </a:rPr>
                <a:t>/ Gross margin (</a:t>
              </a:r>
              <a:r>
                <a:rPr lang="en-US" sz="1500" b="1" dirty="0" smtClean="0">
                  <a:solidFill>
                    <a:srgbClr val="C00000"/>
                  </a:solidFill>
                </a:rPr>
                <a:t>limit 5%)</a:t>
              </a:r>
              <a:endParaRPr lang="en-US" sz="1500" b="1" dirty="0">
                <a:solidFill>
                  <a:srgbClr val="C00000"/>
                </a:solidFill>
              </a:endParaRPr>
            </a:p>
          </p:txBody>
        </p:sp>
        <p:cxnSp>
          <p:nvCxnSpPr>
            <p:cNvPr id="54" name="228 Conector recto"/>
            <p:cNvCxnSpPr/>
            <p:nvPr/>
          </p:nvCxnSpPr>
          <p:spPr>
            <a:xfrm>
              <a:off x="4877659" y="3933056"/>
              <a:ext cx="3888000" cy="0"/>
            </a:xfrm>
            <a:prstGeom prst="line">
              <a:avLst/>
            </a:prstGeom>
            <a:grpFill/>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55" name="60 Gráfico"/>
            <p:cNvGraphicFramePr/>
            <p:nvPr>
              <p:extLst>
                <p:ext uri="{D42A27DB-BD31-4B8C-83A1-F6EECF244321}">
                  <p14:modId xmlns:p14="http://schemas.microsoft.com/office/powerpoint/2010/main" val="1116284530"/>
                </p:ext>
              </p:extLst>
            </p:nvPr>
          </p:nvGraphicFramePr>
          <p:xfrm>
            <a:off x="4868244" y="4139387"/>
            <a:ext cx="3978396" cy="2097925"/>
          </p:xfrm>
          <a:graphic>
            <a:graphicData uri="http://schemas.openxmlformats.org/drawingml/2006/chart">
              <c:chart xmlns:c="http://schemas.openxmlformats.org/drawingml/2006/chart" xmlns:r="http://schemas.openxmlformats.org/officeDocument/2006/relationships" r:id="rId4"/>
            </a:graphicData>
          </a:graphic>
        </p:graphicFrame>
        <p:sp>
          <p:nvSpPr>
            <p:cNvPr id="64" name="TextBox 44"/>
            <p:cNvSpPr txBox="1"/>
            <p:nvPr/>
          </p:nvSpPr>
          <p:spPr>
            <a:xfrm>
              <a:off x="4788024" y="3967668"/>
              <a:ext cx="1863832" cy="246221"/>
            </a:xfrm>
            <a:prstGeom prst="rect">
              <a:avLst/>
            </a:prstGeom>
            <a:grpFill/>
          </p:spPr>
          <p:txBody>
            <a:bodyPr wrap="square" rtlCol="0">
              <a:spAutoFit/>
            </a:bodyPr>
            <a:lstStyle/>
            <a:p>
              <a:r>
                <a:rPr lang="es-ES" sz="1000" dirty="0" smtClean="0">
                  <a:solidFill>
                    <a:prstClr val="black">
                      <a:lumMod val="85000"/>
                      <a:lumOff val="15000"/>
                    </a:prstClr>
                  </a:solidFill>
                </a:rPr>
                <a:t>%</a:t>
              </a:r>
              <a:endParaRPr lang="es-ES_tradnl" sz="1000" dirty="0">
                <a:solidFill>
                  <a:prstClr val="black">
                    <a:lumMod val="85000"/>
                    <a:lumOff val="15000"/>
                  </a:prstClr>
                </a:solidFill>
              </a:endParaRPr>
            </a:p>
          </p:txBody>
        </p:sp>
      </p:grpSp>
      <p:sp>
        <p:nvSpPr>
          <p:cNvPr id="68" name="124 Rectángulo redondeado"/>
          <p:cNvSpPr/>
          <p:nvPr/>
        </p:nvSpPr>
        <p:spPr>
          <a:xfrm>
            <a:off x="395535" y="5517232"/>
            <a:ext cx="8480716" cy="822960"/>
          </a:xfrm>
          <a:prstGeom prst="roundRect">
            <a:avLst>
              <a:gd name="adj" fmla="val 0"/>
            </a:avLst>
          </a:prstGeom>
          <a:no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algn="just">
              <a:spcBef>
                <a:spcPts val="600"/>
              </a:spcBef>
              <a:buClr>
                <a:srgbClr val="DB0B11"/>
              </a:buClr>
              <a:defRPr/>
            </a:pPr>
            <a:r>
              <a:rPr lang="en-US" sz="1400" kern="0" dirty="0">
                <a:solidFill>
                  <a:schemeClr val="tx1"/>
                </a:solidFill>
              </a:rPr>
              <a:t>47% increase quarter over quarter in Gross Losses (4Q2015 =  $35.1MM / 3Q2015 = $23.8MM). Primary driver of Gross loss increases were 2 large SBNA events: 1.) Potential Fines for remediation of overdraft (OD) fees that were assessed to customers who “opted-in” under Regulation E. (Confidential and Privileged) for $13.5MM and 2.) an understated loan expenses resulting in a one-time charge-off  to correct accounting errors for $5.8MM.</a:t>
            </a:r>
          </a:p>
        </p:txBody>
      </p:sp>
      <p:sp>
        <p:nvSpPr>
          <p:cNvPr id="47"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50" name="17 Redondear rectángulo de esquina del mismo lado">
            <a:hlinkClick r:id="rId5" action="ppaction://hlinksldjump"/>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Macro</a:t>
            </a:r>
          </a:p>
          <a:p>
            <a:pPr algn="ctr">
              <a:lnSpc>
                <a:spcPts val="1400"/>
              </a:lnSpc>
            </a:pPr>
            <a:r>
              <a:rPr lang="en-US" sz="1300" dirty="0" smtClean="0">
                <a:solidFill>
                  <a:prstClr val="white"/>
                </a:solidFill>
              </a:rPr>
              <a:t>Scenarios</a:t>
            </a:r>
            <a:endParaRPr lang="en-US" sz="1300" dirty="0">
              <a:solidFill>
                <a:prstClr val="white"/>
              </a:solidFill>
            </a:endParaRPr>
          </a:p>
        </p:txBody>
      </p:sp>
      <p:sp>
        <p:nvSpPr>
          <p:cNvPr id="51" name="21 Redondear rectángulo de esquina del mismo lado">
            <a:hlinkClick r:id="rId5" action="ppaction://hlinksldjump"/>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52" name="28 Redondear rectángulo de esquina del mismo lado">
            <a:hlinkClick r:id="rId6" action="ppaction://hlinksldjump"/>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57" name="31 Redondear rectángulo de esquina del mismo lado">
            <a:hlinkClick r:id="rId6" action="ppaction://hlinksldjump"/>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58" name="32 Redondear rectángulo de esquina del mismo lado">
            <a:hlinkClick r:id="rId6" action="ppaction://hlinksldjump"/>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59" name="31 Redondear rectángulo de esquina del mismo lado">
            <a:hlinkClick r:id="rId7" action="ppaction://hlinksldjump"/>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60" name="32 Redondear rectángulo de esquina del mismo lado">
            <a:hlinkClick r:id="rId6" action="ppaction://hlinksldjump"/>
          </p:cNvPr>
          <p:cNvSpPr/>
          <p:nvPr/>
        </p:nvSpPr>
        <p:spPr>
          <a:xfrm>
            <a:off x="7884368"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Operational</a:t>
            </a:r>
          </a:p>
          <a:p>
            <a:pPr algn="ctr">
              <a:lnSpc>
                <a:spcPts val="1400"/>
              </a:lnSpc>
            </a:pPr>
            <a:r>
              <a:rPr lang="en-US" sz="1300" b="1" dirty="0" smtClean="0">
                <a:solidFill>
                  <a:prstClr val="white"/>
                </a:solidFill>
              </a:rPr>
              <a:t>Losses</a:t>
            </a:r>
            <a:endParaRPr lang="en-US" sz="1300" b="1" dirty="0">
              <a:solidFill>
                <a:prstClr val="white"/>
              </a:solidFill>
            </a:endParaRPr>
          </a:p>
        </p:txBody>
      </p:sp>
      <p:sp>
        <p:nvSpPr>
          <p:cNvPr id="69" name="83 Elipse"/>
          <p:cNvSpPr/>
          <p:nvPr/>
        </p:nvSpPr>
        <p:spPr>
          <a:xfrm>
            <a:off x="4572000" y="148983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 name="TextBox 5"/>
          <p:cNvSpPr txBox="1"/>
          <p:nvPr/>
        </p:nvSpPr>
        <p:spPr>
          <a:xfrm>
            <a:off x="395535" y="4457877"/>
            <a:ext cx="3833620" cy="738664"/>
          </a:xfrm>
          <a:prstGeom prst="rect">
            <a:avLst/>
          </a:prstGeom>
          <a:no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kern="0" dirty="0">
                <a:solidFill>
                  <a:schemeClr val="tx1">
                    <a:lumMod val="65000"/>
                    <a:lumOff val="35000"/>
                  </a:schemeClr>
                </a:solidFill>
              </a:rPr>
              <a:t>The value for </a:t>
            </a:r>
            <a:r>
              <a:rPr lang="en-US" sz="1400" b="1" u="sng" kern="0" dirty="0" smtClean="0">
                <a:solidFill>
                  <a:schemeClr val="tx1">
                    <a:lumMod val="65000"/>
                    <a:lumOff val="35000"/>
                  </a:schemeClr>
                </a:solidFill>
              </a:rPr>
              <a:t>Net</a:t>
            </a:r>
            <a:r>
              <a:rPr lang="en-US" sz="1400" kern="0" dirty="0" smtClean="0">
                <a:solidFill>
                  <a:schemeClr val="tx1">
                    <a:lumMod val="65000"/>
                    <a:lumOff val="35000"/>
                  </a:schemeClr>
                </a:solidFill>
              </a:rPr>
              <a:t> </a:t>
            </a:r>
            <a:r>
              <a:rPr lang="en-US" sz="1400" kern="0" dirty="0">
                <a:solidFill>
                  <a:schemeClr val="tx1">
                    <a:lumMod val="65000"/>
                    <a:lumOff val="35000"/>
                  </a:schemeClr>
                </a:solidFill>
              </a:rPr>
              <a:t>Operational Losses / Gross margin for </a:t>
            </a:r>
            <a:r>
              <a:rPr lang="en-US" sz="1400" kern="0" dirty="0" smtClean="0">
                <a:solidFill>
                  <a:schemeClr val="tx1">
                    <a:lumMod val="65000"/>
                    <a:lumOff val="35000"/>
                  </a:schemeClr>
                </a:solidFill>
              </a:rPr>
              <a:t>4Q15 </a:t>
            </a:r>
            <a:r>
              <a:rPr lang="en-US" sz="1400" kern="0" dirty="0">
                <a:solidFill>
                  <a:schemeClr val="tx1">
                    <a:lumMod val="65000"/>
                    <a:lumOff val="35000"/>
                  </a:schemeClr>
                </a:solidFill>
              </a:rPr>
              <a:t>was </a:t>
            </a:r>
            <a:r>
              <a:rPr lang="en-US" sz="1400" b="1" i="1" kern="0" dirty="0" smtClean="0">
                <a:solidFill>
                  <a:schemeClr val="tx1">
                    <a:lumMod val="65000"/>
                    <a:lumOff val="35000"/>
                  </a:schemeClr>
                </a:solidFill>
              </a:rPr>
              <a:t>1.43% </a:t>
            </a:r>
            <a:r>
              <a:rPr lang="en-US" sz="1400" kern="0" dirty="0" smtClean="0">
                <a:solidFill>
                  <a:schemeClr val="tx1">
                    <a:lumMod val="65000"/>
                    <a:lumOff val="35000"/>
                  </a:schemeClr>
                </a:solidFill>
              </a:rPr>
              <a:t>for comparison with the Group Risk Appetite metric. </a:t>
            </a:r>
            <a:endParaRPr lang="en-US" sz="1400" b="1" i="1" kern="0" dirty="0">
              <a:solidFill>
                <a:schemeClr val="tx1">
                  <a:lumMod val="65000"/>
                  <a:lumOff val="35000"/>
                </a:schemeClr>
              </a:solidFill>
            </a:endParaRPr>
          </a:p>
        </p:txBody>
      </p:sp>
      <p:sp>
        <p:nvSpPr>
          <p:cNvPr id="23" name="Rectangle 22"/>
          <p:cNvSpPr/>
          <p:nvPr/>
        </p:nvSpPr>
        <p:spPr>
          <a:xfrm>
            <a:off x="875084" y="2708920"/>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4" name="Rectangle 23"/>
          <p:cNvSpPr/>
          <p:nvPr/>
        </p:nvSpPr>
        <p:spPr>
          <a:xfrm>
            <a:off x="1802447" y="3718946"/>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5" name="Rectangle 24"/>
          <p:cNvSpPr/>
          <p:nvPr/>
        </p:nvSpPr>
        <p:spPr>
          <a:xfrm>
            <a:off x="2750426" y="3464625"/>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6" name="Rectangle 25"/>
          <p:cNvSpPr/>
          <p:nvPr/>
        </p:nvSpPr>
        <p:spPr>
          <a:xfrm>
            <a:off x="3830546" y="3131765"/>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Tree>
    <p:extLst>
      <p:ext uri="{BB962C8B-B14F-4D97-AF65-F5344CB8AC3E}">
        <p14:creationId xmlns:p14="http://schemas.microsoft.com/office/powerpoint/2010/main" val="21092344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18"/>
          <p:cNvGraphicFramePr>
            <a:graphicFrameLocks noGrp="1"/>
          </p:cNvGraphicFramePr>
          <p:nvPr>
            <p:extLst>
              <p:ext uri="{D42A27DB-BD31-4B8C-83A1-F6EECF244321}">
                <p14:modId xmlns:p14="http://schemas.microsoft.com/office/powerpoint/2010/main" val="756669325"/>
              </p:ext>
            </p:extLst>
          </p:nvPr>
        </p:nvGraphicFramePr>
        <p:xfrm>
          <a:off x="406800" y="624593"/>
          <a:ext cx="4213080" cy="2313374"/>
        </p:xfrm>
        <a:graphic>
          <a:graphicData uri="http://schemas.openxmlformats.org/drawingml/2006/table">
            <a:tbl>
              <a:tblPr firstRow="1" bandRow="1"/>
              <a:tblGrid>
                <a:gridCol w="1860944"/>
                <a:gridCol w="756008"/>
                <a:gridCol w="684000"/>
                <a:gridCol w="684000"/>
                <a:gridCol w="228128"/>
              </a:tblGrid>
              <a:tr h="582151">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mj-lt"/>
                        </a:rPr>
                        <a:t>Primary metric:</a:t>
                      </a:r>
                      <a:endParaRPr lang="en-US" sz="1400" b="0" noProof="0" dirty="0" smtClean="0">
                        <a:solidFill>
                          <a:prstClr val="white">
                            <a:lumMod val="50000"/>
                          </a:prstClr>
                        </a:solidFill>
                        <a:latin typeface="+mj-lt"/>
                        <a:cs typeface="Arial" panose="020B0604020202020204" pitchFamily="34" charset="0"/>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aseline="0" noProof="0" dirty="0" smtClean="0">
                          <a:solidFill>
                            <a:schemeClr val="bg1">
                              <a:lumMod val="50000"/>
                            </a:schemeClr>
                          </a:solidFill>
                          <a:latin typeface="+mj-lt"/>
                        </a:rPr>
                        <a:t>Level</a:t>
                      </a:r>
                    </a:p>
                    <a:p>
                      <a:pPr algn="ctr"/>
                      <a:r>
                        <a:rPr lang="en-US" sz="1500" baseline="0" noProof="0" dirty="0" smtClean="0">
                          <a:solidFill>
                            <a:schemeClr val="bg1">
                              <a:lumMod val="50000"/>
                            </a:schemeClr>
                          </a:solidFill>
                          <a:latin typeface="+mj-lt"/>
                        </a:rPr>
                        <a:t>12/31</a:t>
                      </a:r>
                      <a:endParaRPr lang="en-US" sz="1500" noProof="0" dirty="0">
                        <a:solidFill>
                          <a:schemeClr val="bg1">
                            <a:lumMod val="50000"/>
                          </a:schemeClr>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200" noProof="0" dirty="0" smtClean="0">
                          <a:solidFill>
                            <a:srgbClr val="C00000"/>
                          </a:solidFill>
                          <a:latin typeface="+mj-lt"/>
                        </a:rPr>
                        <a:t>Statement</a:t>
                      </a:r>
                      <a:endParaRPr lang="en-US" sz="1200" noProof="0" dirty="0">
                        <a:solidFill>
                          <a:srgbClr val="C00000"/>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mj-lt"/>
                          <a:ea typeface=""/>
                          <a:cs typeface=""/>
                        </a:rPr>
                        <a:t>Alert</a:t>
                      </a:r>
                      <a:endParaRPr lang="en-US" sz="1500" b="1" kern="1200" noProof="0" dirty="0">
                        <a:solidFill>
                          <a:schemeClr val="bg1">
                            <a:lumMod val="50000"/>
                          </a:schemeClr>
                        </a:solidFill>
                        <a:latin typeface="+mj-lt"/>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kern="1200" noProof="0" dirty="0">
                        <a:solidFill>
                          <a:schemeClr val="bg1">
                            <a:lumMod val="50000"/>
                          </a:schemeClr>
                        </a:solidFill>
                        <a:latin typeface="Arial" panose="020B0604020202020204" pitchFamily="34" charset="0"/>
                        <a:ea typeface=""/>
                        <a:cs typeface="Arial" panose="020B0604020202020204" pitchFamily="34" charset="0"/>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572983">
                <a:tc>
                  <a:txBody>
                    <a:bodyPr/>
                    <a:lstStyle/>
                    <a:p>
                      <a:pPr marL="0" lvl="0" algn="l" defTabSz="914400" rtl="0" eaLnBrk="1" latinLnBrk="0" hangingPunct="1"/>
                      <a:r>
                        <a:rPr lang="en-US" sz="1400" kern="0" noProof="0" dirty="0" smtClean="0">
                          <a:solidFill>
                            <a:schemeClr val="tx1">
                              <a:lumMod val="65000"/>
                              <a:lumOff val="35000"/>
                            </a:schemeClr>
                          </a:solidFill>
                          <a:latin typeface="+mj-lt"/>
                        </a:rPr>
                        <a:t>Minimum CET1 (transitional)</a:t>
                      </a:r>
                      <a:r>
                        <a:rPr lang="en-US" sz="1400" i="1" kern="0" noProof="0" dirty="0" smtClean="0">
                          <a:solidFill>
                            <a:schemeClr val="tx1">
                              <a:lumMod val="65000"/>
                              <a:lumOff val="35000"/>
                            </a:schemeClr>
                          </a:solidFill>
                          <a:latin typeface="+mj-lt"/>
                        </a:rPr>
                        <a:t> </a:t>
                      </a:r>
                      <a:r>
                        <a:rPr lang="en-US" sz="1400" i="0" kern="0" noProof="0" dirty="0" smtClean="0">
                          <a:solidFill>
                            <a:schemeClr val="tx1">
                              <a:lumMod val="65000"/>
                              <a:lumOff val="35000"/>
                            </a:schemeClr>
                          </a:solidFill>
                          <a:latin typeface="+mj-lt"/>
                        </a:rPr>
                        <a:t>ratio</a:t>
                      </a:r>
                      <a:endParaRPr lang="en-US" sz="1400" i="0" kern="0" noProof="0" dirty="0">
                        <a:solidFill>
                          <a:prstClr val="black">
                            <a:lumMod val="65000"/>
                            <a:lumOff val="35000"/>
                          </a:prstClr>
                        </a:solidFill>
                        <a:latin typeface="+mj-lt"/>
                        <a:ea typeface="+mn-ea"/>
                        <a:cs typeface="Arial" panose="020B0604020202020204" pitchFamily="34" charset="0"/>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j-lt"/>
                        </a:rPr>
                        <a:t>11.8%</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&gt;10.5%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&lt;11%</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300" kern="0" noProof="0" dirty="0" smtClean="0">
                        <a:solidFill>
                          <a:schemeClr val="tx1">
                            <a:lumMod val="65000"/>
                            <a:lumOff val="35000"/>
                          </a:schemeClr>
                        </a:solidFill>
                        <a:latin typeface="Arial" panose="020B0604020202020204" pitchFamily="34" charset="0"/>
                        <a:cs typeface="Arial" panose="020B0604020202020204" pitchFamily="34" charset="0"/>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0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mj-lt"/>
                          <a:ea typeface=""/>
                          <a:cs typeface=""/>
                        </a:rPr>
                        <a:t>Monitoring metric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noProof="0" dirty="0" smtClean="0">
                          <a:solidFill>
                            <a:schemeClr val="tx1">
                              <a:lumMod val="65000"/>
                              <a:lumOff val="35000"/>
                            </a:schemeClr>
                          </a:solidFill>
                          <a:latin typeface="+mj-lt"/>
                        </a:rPr>
                        <a:t>Worst quarter of projected CET1 (transitional) under BHC</a:t>
                      </a:r>
                      <a:r>
                        <a:rPr lang="en-US" sz="1400" kern="0" baseline="0" noProof="0" dirty="0" smtClean="0">
                          <a:solidFill>
                            <a:schemeClr val="tx1">
                              <a:lumMod val="65000"/>
                              <a:lumOff val="35000"/>
                            </a:schemeClr>
                          </a:solidFill>
                          <a:latin typeface="+mj-lt"/>
                        </a:rPr>
                        <a:t> Base</a:t>
                      </a:r>
                      <a:endParaRPr lang="en-US" sz="1400" kern="0" noProof="0" dirty="0" smtClean="0">
                        <a:solidFill>
                          <a:schemeClr val="tx1">
                            <a:lumMod val="65000"/>
                            <a:lumOff val="35000"/>
                          </a:schemeClr>
                        </a:solidFill>
                        <a:latin typeface="+mj-lt"/>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j-lt"/>
                        </a:rPr>
                        <a:t>11.4%</a:t>
                      </a:r>
                    </a:p>
                    <a:p>
                      <a:pPr algn="ctr" fontAlgn="ctr"/>
                      <a:r>
                        <a:rPr lang="en-US" sz="1400" b="1" kern="0" noProof="0" dirty="0" smtClean="0">
                          <a:solidFill>
                            <a:prstClr val="black">
                              <a:lumMod val="65000"/>
                              <a:lumOff val="35000"/>
                            </a:prstClr>
                          </a:solidFill>
                          <a:latin typeface="+mj-lt"/>
                        </a:rPr>
                        <a:t>(4Q16)</a:t>
                      </a:r>
                    </a:p>
                  </a:txBody>
                  <a:tcPr marL="7620" marR="762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&gt;10.5%</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&lt;11%</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300" kern="0" noProof="0" dirty="0" smtClean="0">
                        <a:solidFill>
                          <a:schemeClr val="tx1">
                            <a:lumMod val="65000"/>
                            <a:lumOff val="35000"/>
                          </a:schemeClr>
                        </a:solidFill>
                        <a:latin typeface="Arial" panose="020B0604020202020204" pitchFamily="34" charset="0"/>
                        <a:cs typeface="Arial" panose="020B0604020202020204" pitchFamily="34" charset="0"/>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41" name="60 Gráfico"/>
          <p:cNvGraphicFramePr/>
          <p:nvPr>
            <p:extLst>
              <p:ext uri="{D42A27DB-BD31-4B8C-83A1-F6EECF244321}">
                <p14:modId xmlns:p14="http://schemas.microsoft.com/office/powerpoint/2010/main" val="3960124947"/>
              </p:ext>
            </p:extLst>
          </p:nvPr>
        </p:nvGraphicFramePr>
        <p:xfrm>
          <a:off x="4897927" y="3153031"/>
          <a:ext cx="3978396" cy="30024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60 Gráfico"/>
          <p:cNvGraphicFramePr/>
          <p:nvPr>
            <p:extLst>
              <p:ext uri="{D42A27DB-BD31-4B8C-83A1-F6EECF244321}">
                <p14:modId xmlns:p14="http://schemas.microsoft.com/office/powerpoint/2010/main" val="2537505220"/>
              </p:ext>
            </p:extLst>
          </p:nvPr>
        </p:nvGraphicFramePr>
        <p:xfrm>
          <a:off x="477653" y="3189994"/>
          <a:ext cx="3978396" cy="30024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Table 18"/>
          <p:cNvGraphicFramePr>
            <a:graphicFrameLocks noGrp="1"/>
          </p:cNvGraphicFramePr>
          <p:nvPr>
            <p:extLst>
              <p:ext uri="{D42A27DB-BD31-4B8C-83A1-F6EECF244321}">
                <p14:modId xmlns:p14="http://schemas.microsoft.com/office/powerpoint/2010/main" val="2430989554"/>
              </p:ext>
            </p:extLst>
          </p:nvPr>
        </p:nvGraphicFramePr>
        <p:xfrm>
          <a:off x="4719600" y="764704"/>
          <a:ext cx="4060800" cy="1339200"/>
        </p:xfrm>
        <a:graphic>
          <a:graphicData uri="http://schemas.openxmlformats.org/drawingml/2006/table">
            <a:tbl>
              <a:tblPr firstRow="1" bandRow="1"/>
              <a:tblGrid>
                <a:gridCol w="1802528"/>
                <a:gridCol w="649091"/>
                <a:gridCol w="710908"/>
                <a:gridCol w="679999"/>
                <a:gridCol w="2182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latin typeface="+mj-lt"/>
                        </a:rPr>
                        <a:t>Level</a:t>
                      </a:r>
                      <a:endParaRPr lang="en-US" sz="1500" noProof="0" dirty="0">
                        <a:solidFill>
                          <a:schemeClr val="bg1">
                            <a:lumMod val="50000"/>
                          </a:schemeClr>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200" noProof="0" dirty="0" smtClean="0">
                          <a:solidFill>
                            <a:srgbClr val="C00000"/>
                          </a:solidFill>
                          <a:latin typeface="+mj-lt"/>
                        </a:rPr>
                        <a:t>Statement</a:t>
                      </a:r>
                      <a:endParaRPr lang="en-US" sz="1200" noProof="0" dirty="0">
                        <a:solidFill>
                          <a:srgbClr val="C00000"/>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mj-lt"/>
                          <a:ea typeface=""/>
                          <a:cs typeface=""/>
                        </a:rPr>
                        <a:t>Alert</a:t>
                      </a:r>
                      <a:endParaRPr lang="en-US" sz="1500" b="1" kern="1200" noProof="0" dirty="0">
                        <a:solidFill>
                          <a:schemeClr val="bg1">
                            <a:lumMod val="50000"/>
                          </a:schemeClr>
                        </a:solidFill>
                        <a:latin typeface="+mj-lt"/>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986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noProof="0" dirty="0" smtClean="0">
                          <a:solidFill>
                            <a:schemeClr val="tx1">
                              <a:lumMod val="65000"/>
                              <a:lumOff val="35000"/>
                            </a:schemeClr>
                          </a:solidFill>
                          <a:latin typeface="+mn-lt"/>
                          <a:ea typeface="+mn-ea"/>
                          <a:cs typeface="+mn-cs"/>
                        </a:rPr>
                        <a:t>Worst quarter of projected CET1 (transitional) under BHC</a:t>
                      </a:r>
                      <a:r>
                        <a:rPr lang="en-US" sz="1400" kern="0" baseline="0" noProof="0" dirty="0" smtClean="0">
                          <a:solidFill>
                            <a:schemeClr val="tx1">
                              <a:lumMod val="65000"/>
                              <a:lumOff val="35000"/>
                            </a:schemeClr>
                          </a:solidFill>
                          <a:latin typeface="+mn-lt"/>
                          <a:ea typeface="+mn-ea"/>
                          <a:cs typeface="+mn-cs"/>
                        </a:rPr>
                        <a:t> Stress</a:t>
                      </a:r>
                      <a:endParaRPr lang="en-US" sz="1400" kern="0" noProof="0" dirty="0" smtClean="0">
                        <a:solidFill>
                          <a:schemeClr val="tx1">
                            <a:lumMod val="65000"/>
                            <a:lumOff val="35000"/>
                          </a:schemeClr>
                        </a:solidFill>
                        <a:latin typeface="+mn-lt"/>
                        <a:ea typeface="+mn-ea"/>
                        <a:cs typeface="+mn-cs"/>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Bef>
                          <a:spcPts val="600"/>
                        </a:spcBef>
                        <a:tabLst>
                          <a:tab pos="1524000" algn="l"/>
                          <a:tab pos="1790700" algn="l"/>
                          <a:tab pos="2419350" algn="l"/>
                          <a:tab pos="3143250" algn="l"/>
                          <a:tab pos="3857625" algn="l"/>
                        </a:tabLst>
                        <a:defRPr/>
                      </a:pPr>
                      <a:r>
                        <a:rPr lang="en-US" sz="1400" b="1" kern="0" noProof="0" dirty="0" smtClean="0">
                          <a:solidFill>
                            <a:prstClr val="black">
                              <a:lumMod val="65000"/>
                              <a:lumOff val="35000"/>
                            </a:prstClr>
                          </a:solidFill>
                        </a:rPr>
                        <a:t>9.4%</a:t>
                      </a:r>
                    </a:p>
                    <a:p>
                      <a:pPr algn="ctr">
                        <a:spcBef>
                          <a:spcPts val="600"/>
                        </a:spcBef>
                        <a:tabLst>
                          <a:tab pos="1524000" algn="l"/>
                          <a:tab pos="1790700" algn="l"/>
                          <a:tab pos="2419350" algn="l"/>
                          <a:tab pos="3143250" algn="l"/>
                          <a:tab pos="3857625" algn="l"/>
                        </a:tabLst>
                        <a:defRPr/>
                      </a:pPr>
                      <a:r>
                        <a:rPr lang="en-US" sz="1400" b="1" kern="0" noProof="0" dirty="0" smtClean="0">
                          <a:solidFill>
                            <a:prstClr val="black">
                              <a:lumMod val="65000"/>
                              <a:lumOff val="35000"/>
                            </a:prstClr>
                          </a:solidFill>
                        </a:rPr>
                        <a:t>(4Q16)</a:t>
                      </a:r>
                      <a:endParaRPr lang="en-US" sz="1400" kern="0" noProof="0" dirty="0" smtClean="0">
                        <a:solidFill>
                          <a:prstClr val="black">
                            <a:lumMod val="65000"/>
                            <a:lumOff val="35000"/>
                          </a:prstClr>
                        </a:solidFill>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Bef>
                          <a:spcPts val="600"/>
                        </a:spcBef>
                        <a:tabLst>
                          <a:tab pos="1343025" algn="l"/>
                          <a:tab pos="1790700" algn="l"/>
                          <a:tab pos="2419350" algn="l"/>
                          <a:tab pos="3143250" algn="l"/>
                          <a:tab pos="3857625" algn="l"/>
                        </a:tabLst>
                        <a:defRPr/>
                      </a:pPr>
                      <a:r>
                        <a:rPr lang="en-US" sz="1400" kern="0" noProof="0" dirty="0" smtClean="0">
                          <a:solidFill>
                            <a:schemeClr val="tx1">
                              <a:lumMod val="65000"/>
                              <a:lumOff val="35000"/>
                            </a:schemeClr>
                          </a:solidFill>
                        </a:rPr>
                        <a:t>6.5%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kern="0" noProof="0" dirty="0" smtClean="0">
                          <a:solidFill>
                            <a:prstClr val="black">
                              <a:lumMod val="65000"/>
                              <a:lumOff val="35000"/>
                            </a:prstClr>
                          </a:solidFill>
                        </a:rPr>
                        <a:t>7.5%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kern="0" noProof="0" dirty="0" smtClean="0">
                        <a:solidFill>
                          <a:prstClr val="black">
                            <a:lumMod val="65000"/>
                            <a:lumOff val="35000"/>
                          </a:prst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21"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44"/>
          <p:cNvSpPr txBox="1"/>
          <p:nvPr/>
        </p:nvSpPr>
        <p:spPr>
          <a:xfrm>
            <a:off x="467543" y="3182779"/>
            <a:ext cx="1863832" cy="246221"/>
          </a:xfrm>
          <a:prstGeom prst="rect">
            <a:avLst/>
          </a:prstGeom>
          <a:noFill/>
        </p:spPr>
        <p:txBody>
          <a:bodyPr wrap="square" rtlCol="0">
            <a:spAutoFit/>
          </a:bodyPr>
          <a:lstStyle/>
          <a:p>
            <a:r>
              <a:rPr lang="es-ES" sz="1000" smtClean="0">
                <a:solidFill>
                  <a:prstClr val="black">
                    <a:lumMod val="85000"/>
                    <a:lumOff val="15000"/>
                  </a:prstClr>
                </a:solidFill>
              </a:rPr>
              <a:t>%</a:t>
            </a:r>
            <a:endParaRPr lang="es-ES_tradnl" sz="1000">
              <a:solidFill>
                <a:prstClr val="black">
                  <a:lumMod val="85000"/>
                  <a:lumOff val="15000"/>
                </a:prstClr>
              </a:solidFill>
            </a:endParaRPr>
          </a:p>
        </p:txBody>
      </p:sp>
      <p:sp>
        <p:nvSpPr>
          <p:cNvPr id="44" name="TextBox 44"/>
          <p:cNvSpPr txBox="1"/>
          <p:nvPr/>
        </p:nvSpPr>
        <p:spPr>
          <a:xfrm>
            <a:off x="4833863" y="3182779"/>
            <a:ext cx="1863832" cy="246221"/>
          </a:xfrm>
          <a:prstGeom prst="rect">
            <a:avLst/>
          </a:prstGeom>
          <a:noFill/>
        </p:spPr>
        <p:txBody>
          <a:bodyPr wrap="square" rtlCol="0">
            <a:spAutoFit/>
          </a:bodyPr>
          <a:lstStyle/>
          <a:p>
            <a:r>
              <a:rPr lang="es-ES" sz="1000" dirty="0" smtClean="0">
                <a:solidFill>
                  <a:prstClr val="black">
                    <a:lumMod val="85000"/>
                    <a:lumOff val="15000"/>
                  </a:prstClr>
                </a:solidFill>
              </a:rPr>
              <a:t>%</a:t>
            </a:r>
            <a:endParaRPr lang="es-ES_tradnl" sz="1000" dirty="0">
              <a:solidFill>
                <a:prstClr val="black">
                  <a:lumMod val="85000"/>
                  <a:lumOff val="15000"/>
                </a:prstClr>
              </a:solidFill>
            </a:endParaRPr>
          </a:p>
        </p:txBody>
      </p:sp>
      <p:sp>
        <p:nvSpPr>
          <p:cNvPr id="48" name="CuadroTexto 7"/>
          <p:cNvSpPr txBox="1"/>
          <p:nvPr/>
        </p:nvSpPr>
        <p:spPr>
          <a:xfrm>
            <a:off x="5076056" y="2776572"/>
            <a:ext cx="3679185" cy="292388"/>
          </a:xfrm>
          <a:prstGeom prst="rect">
            <a:avLst/>
          </a:prstGeom>
          <a:noFill/>
        </p:spPr>
        <p:txBody>
          <a:bodyPr wrap="square" rtlCol="0">
            <a:spAutoFit/>
          </a:bodyPr>
          <a:lstStyle/>
          <a:p>
            <a:r>
              <a:rPr lang="en-US" sz="1300" b="1" dirty="0" smtClean="0"/>
              <a:t>Appetite under BHC Stress (transitional)</a:t>
            </a:r>
            <a:endParaRPr lang="en-US" sz="1300" b="1" dirty="0"/>
          </a:p>
        </p:txBody>
      </p:sp>
      <p:sp>
        <p:nvSpPr>
          <p:cNvPr id="49" name="CuadroTexto 67"/>
          <p:cNvSpPr txBox="1"/>
          <p:nvPr/>
        </p:nvSpPr>
        <p:spPr>
          <a:xfrm>
            <a:off x="827984" y="2776572"/>
            <a:ext cx="3600000" cy="292388"/>
          </a:xfrm>
          <a:prstGeom prst="rect">
            <a:avLst/>
          </a:prstGeom>
          <a:noFill/>
        </p:spPr>
        <p:txBody>
          <a:bodyPr wrap="square" rtlCol="0">
            <a:spAutoFit/>
          </a:bodyPr>
          <a:lstStyle/>
          <a:p>
            <a:pPr algn="ctr"/>
            <a:r>
              <a:rPr lang="en-US" sz="1300" b="1" dirty="0" smtClean="0"/>
              <a:t>Appetite under BHC Base (transitional)</a:t>
            </a:r>
            <a:endParaRPr lang="en-US" sz="1300" b="1" dirty="0"/>
          </a:p>
        </p:txBody>
      </p:sp>
      <p:cxnSp>
        <p:nvCxnSpPr>
          <p:cNvPr id="50" name="Conector recto 88"/>
          <p:cNvCxnSpPr/>
          <p:nvPr/>
        </p:nvCxnSpPr>
        <p:spPr>
          <a:xfrm flipV="1">
            <a:off x="4788024" y="3140964"/>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89"/>
          <p:cNvCxnSpPr/>
          <p:nvPr/>
        </p:nvCxnSpPr>
        <p:spPr>
          <a:xfrm flipV="1">
            <a:off x="539551" y="3140964"/>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83 Elipse"/>
          <p:cNvSpPr/>
          <p:nvPr/>
        </p:nvSpPr>
        <p:spPr>
          <a:xfrm>
            <a:off x="4433036" y="141277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4" name="83 Elipse"/>
          <p:cNvSpPr/>
          <p:nvPr/>
        </p:nvSpPr>
        <p:spPr>
          <a:xfrm>
            <a:off x="8609500" y="1556792"/>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1" name="22 Rectángulo">
            <a:hlinkClick r:id="" action="ppaction://noaction"/>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cxnSp>
        <p:nvCxnSpPr>
          <p:cNvPr id="32" name="Straight Connector 25"/>
          <p:cNvCxnSpPr/>
          <p:nvPr/>
        </p:nvCxnSpPr>
        <p:spPr>
          <a:xfrm>
            <a:off x="1475656" y="3789040"/>
            <a:ext cx="2638082"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25"/>
          <p:cNvCxnSpPr/>
          <p:nvPr/>
        </p:nvCxnSpPr>
        <p:spPr>
          <a:xfrm>
            <a:off x="5940152" y="3861048"/>
            <a:ext cx="2578907"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7" name="17 Redondear rectángulo de esquina del mismo lado">
            <a:hlinkClick r:id="rId5" action="ppaction://hlinksldjump"/>
          </p:cNvPr>
          <p:cNvSpPr/>
          <p:nvPr/>
        </p:nvSpPr>
        <p:spPr>
          <a:xfrm>
            <a:off x="3393162"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Projected CET1</a:t>
            </a:r>
          </a:p>
          <a:p>
            <a:pPr algn="ctr">
              <a:lnSpc>
                <a:spcPts val="1400"/>
              </a:lnSpc>
            </a:pPr>
            <a:r>
              <a:rPr lang="en-US" sz="1300" dirty="0" smtClean="0">
                <a:solidFill>
                  <a:prstClr val="white"/>
                </a:solidFill>
              </a:rPr>
              <a:t>deterioration</a:t>
            </a:r>
            <a:endParaRPr lang="en-US" sz="1300" dirty="0">
              <a:solidFill>
                <a:prstClr val="white"/>
              </a:solidFill>
            </a:endParaRPr>
          </a:p>
        </p:txBody>
      </p:sp>
      <p:sp>
        <p:nvSpPr>
          <p:cNvPr id="38" name="21 Redondear rectángulo de esquina del mismo lado">
            <a:hlinkClick r:id="rId6" action="ppaction://hlinksldjump"/>
          </p:cNvPr>
          <p:cNvSpPr/>
          <p:nvPr/>
        </p:nvSpPr>
        <p:spPr>
          <a:xfrm>
            <a:off x="2015864"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CET1</a:t>
            </a:r>
            <a:endParaRPr lang="en-US" sz="1300" b="1" dirty="0">
              <a:solidFill>
                <a:prstClr val="white"/>
              </a:solidFill>
            </a:endParaRPr>
          </a:p>
        </p:txBody>
      </p:sp>
      <p:sp>
        <p:nvSpPr>
          <p:cNvPr id="39" name="28 Redondear rectángulo de esquina del mismo lado">
            <a:hlinkClick r:id="rId7" action="ppaction://hlinksldjump"/>
          </p:cNvPr>
          <p:cNvSpPr/>
          <p:nvPr/>
        </p:nvSpPr>
        <p:spPr>
          <a:xfrm>
            <a:off x="4772113"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Leverage</a:t>
            </a:r>
            <a:endParaRPr lang="en-US" sz="1300" dirty="0">
              <a:solidFill>
                <a:prstClr val="white"/>
              </a:solidFill>
            </a:endParaRPr>
          </a:p>
        </p:txBody>
      </p:sp>
      <p:sp>
        <p:nvSpPr>
          <p:cNvPr id="43" name="29 CuadroTexto"/>
          <p:cNvSpPr txBox="1"/>
          <p:nvPr/>
        </p:nvSpPr>
        <p:spPr>
          <a:xfrm>
            <a:off x="730540" y="27126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46" name="31 Redondear rectángulo de esquina del mismo lado">
            <a:hlinkClick r:id="rId8" action="ppaction://hlinksldjump"/>
          </p:cNvPr>
          <p:cNvSpPr/>
          <p:nvPr/>
        </p:nvSpPr>
        <p:spPr>
          <a:xfrm>
            <a:off x="6151064"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Jump to default</a:t>
            </a:r>
          </a:p>
          <a:p>
            <a:pPr algn="ctr">
              <a:lnSpc>
                <a:spcPts val="1400"/>
              </a:lnSpc>
            </a:pPr>
            <a:r>
              <a:rPr lang="en-US" sz="1300" dirty="0">
                <a:solidFill>
                  <a:prstClr val="white"/>
                </a:solidFill>
              </a:rPr>
              <a:t>Top 5</a:t>
            </a:r>
          </a:p>
        </p:txBody>
      </p:sp>
      <p:sp>
        <p:nvSpPr>
          <p:cNvPr id="28" name="83 Elipse"/>
          <p:cNvSpPr/>
          <p:nvPr/>
        </p:nvSpPr>
        <p:spPr>
          <a:xfrm>
            <a:off x="4427984" y="2276872"/>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Tree>
    <p:extLst>
      <p:ext uri="{BB962C8B-B14F-4D97-AF65-F5344CB8AC3E}">
        <p14:creationId xmlns:p14="http://schemas.microsoft.com/office/powerpoint/2010/main" val="183132550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25"/>
          <p:cNvCxnSpPr/>
          <p:nvPr/>
        </p:nvCxnSpPr>
        <p:spPr>
          <a:xfrm>
            <a:off x="4279646" y="3769990"/>
            <a:ext cx="720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25"/>
          <p:cNvCxnSpPr/>
          <p:nvPr/>
        </p:nvCxnSpPr>
        <p:spPr>
          <a:xfrm>
            <a:off x="3712314" y="4077072"/>
            <a:ext cx="54510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25"/>
          <p:cNvCxnSpPr/>
          <p:nvPr/>
        </p:nvCxnSpPr>
        <p:spPr>
          <a:xfrm>
            <a:off x="2884362" y="3933056"/>
            <a:ext cx="697513"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25"/>
          <p:cNvCxnSpPr/>
          <p:nvPr/>
        </p:nvCxnSpPr>
        <p:spPr>
          <a:xfrm>
            <a:off x="2258315" y="4421572"/>
            <a:ext cx="3640895"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4" name="5 Rectángulo"/>
          <p:cNvSpPr/>
          <p:nvPr/>
        </p:nvSpPr>
        <p:spPr>
          <a:xfrm>
            <a:off x="408044" y="747773"/>
            <a:ext cx="4418458" cy="1673115"/>
          </a:xfrm>
          <a:prstGeom prst="rect">
            <a:avLst/>
          </a:prstGeom>
          <a:solidFill>
            <a:schemeClr val="bg1"/>
          </a:solidFill>
          <a:ln w="25400" cap="flat" cmpd="sng" algn="ctr">
            <a:noFill/>
            <a:prstDash val="solid"/>
          </a:ln>
          <a:effectLst/>
        </p:spPr>
        <p:txBody>
          <a:bodyPr lIns="72000" tIns="72000" rIns="0" rtlCol="0" anchor="t"/>
          <a:lstStyle/>
          <a:p>
            <a:pPr marL="1438275" indent="-1438275">
              <a:spcBef>
                <a:spcPts val="1200"/>
              </a:spcBef>
              <a:tabLst>
                <a:tab pos="1438275" algn="l"/>
                <a:tab pos="1790700" algn="l"/>
                <a:tab pos="2419350" algn="l"/>
                <a:tab pos="3143250" algn="l"/>
                <a:tab pos="3857625" algn="l"/>
              </a:tabLst>
              <a:defRPr/>
            </a:pPr>
            <a:r>
              <a:rPr lang="en-US" sz="1400" b="1" u="sng" kern="0" dirty="0" smtClean="0">
                <a:solidFill>
                  <a:schemeClr val="tx1">
                    <a:lumMod val="65000"/>
                    <a:lumOff val="35000"/>
                  </a:schemeClr>
                </a:solidFill>
              </a:rPr>
              <a:t>Monitoring metric</a:t>
            </a:r>
            <a:r>
              <a:rPr lang="en-US" sz="1400" b="1" u="sng" kern="0" dirty="0">
                <a:solidFill>
                  <a:schemeClr val="tx1">
                    <a:lumMod val="65000"/>
                    <a:lumOff val="35000"/>
                  </a:schemeClr>
                </a:solidFill>
              </a:rPr>
              <a:t>:</a:t>
            </a:r>
            <a:r>
              <a:rPr lang="en-US" sz="1400" b="1" kern="0" dirty="0">
                <a:solidFill>
                  <a:schemeClr val="tx1">
                    <a:lumMod val="65000"/>
                    <a:lumOff val="35000"/>
                  </a:schemeClr>
                </a:solidFill>
              </a:rPr>
              <a:t> 	</a:t>
            </a:r>
            <a:r>
              <a:rPr lang="en-US" sz="1400" kern="0" dirty="0">
                <a:solidFill>
                  <a:schemeClr val="tx1">
                    <a:lumMod val="65000"/>
                    <a:lumOff val="35000"/>
                  </a:schemeClr>
                </a:solidFill>
              </a:rPr>
              <a:t>Maximum deterioration on projected CET1 (3 years global ICAAP or similar) from base case to stressed case</a:t>
            </a:r>
          </a:p>
          <a:p>
            <a:pPr>
              <a:spcBef>
                <a:spcPts val="1200"/>
              </a:spcBef>
              <a:tabLst>
                <a:tab pos="1438275" algn="l"/>
                <a:tab pos="1790700" algn="l"/>
                <a:tab pos="2419350" algn="l"/>
                <a:tab pos="3143250" algn="l"/>
                <a:tab pos="3857625" algn="l"/>
              </a:tabLst>
              <a:defRPr/>
            </a:pPr>
            <a:r>
              <a:rPr lang="en-US" sz="1400" b="1" u="sng" kern="0" dirty="0" smtClean="0">
                <a:solidFill>
                  <a:schemeClr val="tx1">
                    <a:lumMod val="65000"/>
                    <a:lumOff val="35000"/>
                  </a:schemeClr>
                </a:solidFill>
              </a:rPr>
              <a:t>Threshold:</a:t>
            </a:r>
            <a:r>
              <a:rPr lang="en-US" sz="1400" b="1" kern="0" dirty="0" smtClean="0">
                <a:solidFill>
                  <a:schemeClr val="tx1">
                    <a:lumMod val="65000"/>
                    <a:lumOff val="35000"/>
                  </a:schemeClr>
                </a:solidFill>
              </a:rPr>
              <a:t> 	</a:t>
            </a:r>
            <a:r>
              <a:rPr lang="en-US" sz="1400" kern="0" dirty="0" smtClean="0">
                <a:solidFill>
                  <a:schemeClr val="tx1">
                    <a:lumMod val="65000"/>
                    <a:lumOff val="35000"/>
                  </a:schemeClr>
                </a:solidFill>
              </a:rPr>
              <a:t>N/A</a:t>
            </a:r>
          </a:p>
          <a:p>
            <a:pPr>
              <a:spcBef>
                <a:spcPts val="1200"/>
              </a:spcBef>
              <a:tabLst>
                <a:tab pos="1438275" algn="l"/>
                <a:tab pos="1790700" algn="l"/>
                <a:tab pos="2419350" algn="l"/>
                <a:tab pos="3143250" algn="l"/>
                <a:tab pos="3857625" algn="l"/>
              </a:tabLst>
              <a:defRPr/>
            </a:pPr>
            <a:r>
              <a:rPr lang="en-US" sz="1400" b="1" u="sng" kern="0" dirty="0" smtClean="0">
                <a:solidFill>
                  <a:schemeClr val="tx1">
                    <a:lumMod val="65000"/>
                    <a:lumOff val="35000"/>
                  </a:schemeClr>
                </a:solidFill>
              </a:rPr>
              <a:t>Level:</a:t>
            </a:r>
            <a:r>
              <a:rPr lang="en-US" sz="1400" kern="0" dirty="0" smtClean="0">
                <a:solidFill>
                  <a:schemeClr val="tx1">
                    <a:lumMod val="65000"/>
                    <a:lumOff val="35000"/>
                  </a:schemeClr>
                </a:solidFill>
              </a:rPr>
              <a:t> </a:t>
            </a:r>
            <a:r>
              <a:rPr lang="en-US" sz="1400" b="1" kern="0" dirty="0" smtClean="0">
                <a:solidFill>
                  <a:schemeClr val="tx1">
                    <a:lumMod val="65000"/>
                    <a:lumOff val="35000"/>
                  </a:schemeClr>
                </a:solidFill>
              </a:rPr>
              <a:t> 	</a:t>
            </a:r>
            <a:r>
              <a:rPr lang="en-US" sz="1400" kern="0" dirty="0" smtClean="0">
                <a:solidFill>
                  <a:schemeClr val="tx1">
                    <a:lumMod val="65000"/>
                    <a:lumOff val="35000"/>
                  </a:schemeClr>
                </a:solidFill>
              </a:rPr>
              <a:t>-197 </a:t>
            </a:r>
            <a:r>
              <a:rPr lang="en-US" sz="1400" kern="0" dirty="0" err="1" smtClean="0">
                <a:solidFill>
                  <a:schemeClr val="tx1">
                    <a:lumMod val="65000"/>
                    <a:lumOff val="35000"/>
                  </a:schemeClr>
                </a:solidFill>
              </a:rPr>
              <a:t>pbs</a:t>
            </a:r>
            <a:r>
              <a:rPr lang="en-US" sz="1400" kern="0" dirty="0" smtClean="0">
                <a:solidFill>
                  <a:schemeClr val="tx1">
                    <a:lumMod val="65000"/>
                    <a:lumOff val="35000"/>
                  </a:schemeClr>
                </a:solidFill>
              </a:rPr>
              <a:t> (4Q16)</a:t>
            </a:r>
          </a:p>
        </p:txBody>
      </p:sp>
      <p:cxnSp>
        <p:nvCxnSpPr>
          <p:cNvPr id="47" name="Conector recto 46"/>
          <p:cNvCxnSpPr/>
          <p:nvPr/>
        </p:nvCxnSpPr>
        <p:spPr>
          <a:xfrm>
            <a:off x="546734" y="5362457"/>
            <a:ext cx="43589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Rectángulo 47"/>
          <p:cNvSpPr/>
          <p:nvPr/>
        </p:nvSpPr>
        <p:spPr>
          <a:xfrm>
            <a:off x="1694431" y="3347675"/>
            <a:ext cx="540000" cy="201478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53" name="CuadroTexto 52"/>
          <p:cNvSpPr txBox="1"/>
          <p:nvPr/>
        </p:nvSpPr>
        <p:spPr>
          <a:xfrm>
            <a:off x="611560" y="3212976"/>
            <a:ext cx="655732" cy="307777"/>
          </a:xfrm>
          <a:prstGeom prst="rect">
            <a:avLst/>
          </a:prstGeom>
          <a:noFill/>
        </p:spPr>
        <p:txBody>
          <a:bodyPr wrap="square" rtlCol="0">
            <a:spAutoFit/>
          </a:bodyPr>
          <a:lstStyle/>
          <a:p>
            <a:r>
              <a:rPr lang="en-US" sz="1400" b="1" dirty="0" smtClean="0"/>
              <a:t>10.7%</a:t>
            </a:r>
            <a:endParaRPr lang="en-US" sz="1400" b="1" dirty="0"/>
          </a:p>
        </p:txBody>
      </p:sp>
      <p:sp>
        <p:nvSpPr>
          <p:cNvPr id="55" name="CuadroTexto 54"/>
          <p:cNvSpPr txBox="1"/>
          <p:nvPr/>
        </p:nvSpPr>
        <p:spPr>
          <a:xfrm>
            <a:off x="1694985" y="2996952"/>
            <a:ext cx="710834" cy="307777"/>
          </a:xfrm>
          <a:prstGeom prst="rect">
            <a:avLst/>
          </a:prstGeom>
          <a:noFill/>
        </p:spPr>
        <p:txBody>
          <a:bodyPr wrap="square" rtlCol="0">
            <a:spAutoFit/>
          </a:bodyPr>
          <a:lstStyle/>
          <a:p>
            <a:r>
              <a:rPr lang="en-US" sz="1400" b="1" dirty="0" smtClean="0"/>
              <a:t>11.4%</a:t>
            </a:r>
            <a:endParaRPr lang="en-US" sz="1400" b="1" dirty="0"/>
          </a:p>
        </p:txBody>
      </p:sp>
      <p:sp>
        <p:nvSpPr>
          <p:cNvPr id="57" name="CuadroTexto 56"/>
          <p:cNvSpPr txBox="1"/>
          <p:nvPr/>
        </p:nvSpPr>
        <p:spPr>
          <a:xfrm>
            <a:off x="2339751" y="5344805"/>
            <a:ext cx="1002469" cy="307777"/>
          </a:xfrm>
          <a:prstGeom prst="rect">
            <a:avLst/>
          </a:prstGeom>
          <a:noFill/>
        </p:spPr>
        <p:txBody>
          <a:bodyPr wrap="square" rtlCol="0">
            <a:spAutoFit/>
          </a:bodyPr>
          <a:lstStyle/>
          <a:p>
            <a:r>
              <a:rPr lang="en-US" sz="1400" b="1" dirty="0" smtClean="0">
                <a:solidFill>
                  <a:schemeClr val="tx1">
                    <a:lumMod val="65000"/>
                    <a:lumOff val="35000"/>
                  </a:schemeClr>
                </a:solidFill>
              </a:rPr>
              <a:t>Earnings</a:t>
            </a:r>
            <a:endParaRPr lang="en-US" sz="1400" b="1" dirty="0">
              <a:solidFill>
                <a:schemeClr val="tx1">
                  <a:lumMod val="65000"/>
                  <a:lumOff val="35000"/>
                </a:schemeClr>
              </a:solidFill>
            </a:endParaRPr>
          </a:p>
        </p:txBody>
      </p:sp>
      <p:sp>
        <p:nvSpPr>
          <p:cNvPr id="58" name="CuadroTexto 57"/>
          <p:cNvSpPr txBox="1"/>
          <p:nvPr/>
        </p:nvSpPr>
        <p:spPr>
          <a:xfrm>
            <a:off x="3211030" y="5344805"/>
            <a:ext cx="794304"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Others</a:t>
            </a:r>
            <a:endParaRPr lang="en-US" sz="1400" b="1" dirty="0">
              <a:solidFill>
                <a:schemeClr val="tx1">
                  <a:lumMod val="65000"/>
                  <a:lumOff val="35000"/>
                </a:schemeClr>
              </a:solidFill>
            </a:endParaRPr>
          </a:p>
        </p:txBody>
      </p:sp>
      <p:sp>
        <p:nvSpPr>
          <p:cNvPr id="59" name="CuadroTexto 58"/>
          <p:cNvSpPr txBox="1"/>
          <p:nvPr/>
        </p:nvSpPr>
        <p:spPr>
          <a:xfrm>
            <a:off x="4111388" y="5362457"/>
            <a:ext cx="794304" cy="307777"/>
          </a:xfrm>
          <a:prstGeom prst="rect">
            <a:avLst/>
          </a:prstGeom>
          <a:noFill/>
        </p:spPr>
        <p:txBody>
          <a:bodyPr wrap="square" rtlCol="0">
            <a:spAutoFit/>
          </a:bodyPr>
          <a:lstStyle/>
          <a:p>
            <a:r>
              <a:rPr lang="en-US" sz="1400" b="1" dirty="0" smtClean="0">
                <a:solidFill>
                  <a:schemeClr val="tx1">
                    <a:lumMod val="65000"/>
                    <a:lumOff val="35000"/>
                  </a:schemeClr>
                </a:solidFill>
              </a:rPr>
              <a:t>RWAs</a:t>
            </a:r>
            <a:endParaRPr lang="en-US" sz="1400" b="1" dirty="0">
              <a:solidFill>
                <a:schemeClr val="tx1">
                  <a:lumMod val="65000"/>
                  <a:lumOff val="35000"/>
                </a:schemeClr>
              </a:solidFill>
            </a:endParaRPr>
          </a:p>
        </p:txBody>
      </p:sp>
      <p:sp>
        <p:nvSpPr>
          <p:cNvPr id="62" name="TextBox 26"/>
          <p:cNvSpPr txBox="1"/>
          <p:nvPr/>
        </p:nvSpPr>
        <p:spPr>
          <a:xfrm>
            <a:off x="1482838" y="5384920"/>
            <a:ext cx="1004235" cy="255134"/>
          </a:xfrm>
          <a:prstGeom prst="rect">
            <a:avLst/>
          </a:prstGeom>
          <a:noFill/>
        </p:spPr>
        <p:txBody>
          <a:bodyPr wrap="square" rtlCol="0">
            <a:spAutoFit/>
          </a:bodyPr>
          <a:lstStyle/>
          <a:p>
            <a:pPr algn="ctr">
              <a:lnSpc>
                <a:spcPts val="1200"/>
              </a:lnSpc>
            </a:pPr>
            <a:r>
              <a:rPr lang="en-US" sz="1400" b="1" dirty="0" smtClean="0">
                <a:solidFill>
                  <a:schemeClr val="tx1">
                    <a:lumMod val="65000"/>
                    <a:lumOff val="35000"/>
                  </a:schemeClr>
                </a:solidFill>
              </a:rPr>
              <a:t>2016</a:t>
            </a:r>
          </a:p>
        </p:txBody>
      </p:sp>
      <p:sp>
        <p:nvSpPr>
          <p:cNvPr id="64" name="Rectángulo 63"/>
          <p:cNvSpPr/>
          <p:nvPr/>
        </p:nvSpPr>
        <p:spPr>
          <a:xfrm>
            <a:off x="690750" y="3480687"/>
            <a:ext cx="540000" cy="18817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65" name="CuadroTexto 64"/>
          <p:cNvSpPr txBox="1"/>
          <p:nvPr/>
        </p:nvSpPr>
        <p:spPr>
          <a:xfrm>
            <a:off x="402718" y="5382479"/>
            <a:ext cx="943764" cy="400110"/>
          </a:xfrm>
          <a:prstGeom prst="rect">
            <a:avLst/>
          </a:prstGeom>
          <a:noFill/>
        </p:spPr>
        <p:txBody>
          <a:bodyPr wrap="square" rtlCol="0">
            <a:spAutoFit/>
          </a:bodyPr>
          <a:lstStyle/>
          <a:p>
            <a:pPr algn="ctr">
              <a:lnSpc>
                <a:spcPts val="1200"/>
              </a:lnSpc>
            </a:pPr>
            <a:r>
              <a:rPr lang="en-US" sz="1400" b="1" dirty="0" smtClean="0">
                <a:solidFill>
                  <a:schemeClr val="tx1">
                    <a:lumMod val="65000"/>
                    <a:lumOff val="35000"/>
                  </a:schemeClr>
                </a:solidFill>
              </a:rPr>
              <a:t>2014Q3	</a:t>
            </a:r>
          </a:p>
        </p:txBody>
      </p:sp>
      <p:cxnSp>
        <p:nvCxnSpPr>
          <p:cNvPr id="7" name="Conector angular 6"/>
          <p:cNvCxnSpPr>
            <a:stCxn id="53" idx="0"/>
          </p:cNvCxnSpPr>
          <p:nvPr/>
        </p:nvCxnSpPr>
        <p:spPr>
          <a:xfrm rot="5400000" flipH="1" flipV="1">
            <a:off x="1191106" y="2899166"/>
            <a:ext cx="62131" cy="565490"/>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ángulo 66"/>
          <p:cNvSpPr/>
          <p:nvPr/>
        </p:nvSpPr>
        <p:spPr>
          <a:xfrm>
            <a:off x="2565174" y="3338130"/>
            <a:ext cx="546040" cy="5969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lumMod val="85000"/>
                  <a:lumOff val="15000"/>
                </a:schemeClr>
              </a:solidFill>
            </a:endParaRPr>
          </a:p>
        </p:txBody>
      </p:sp>
      <p:sp>
        <p:nvSpPr>
          <p:cNvPr id="68" name="Rectángulo 67"/>
          <p:cNvSpPr/>
          <p:nvPr/>
        </p:nvSpPr>
        <p:spPr>
          <a:xfrm>
            <a:off x="3342220" y="3933056"/>
            <a:ext cx="546040" cy="14401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lumMod val="85000"/>
                  <a:lumOff val="15000"/>
                </a:schemeClr>
              </a:solidFill>
            </a:endParaRPr>
          </a:p>
        </p:txBody>
      </p:sp>
      <p:sp>
        <p:nvSpPr>
          <p:cNvPr id="69" name="Rectángulo 68"/>
          <p:cNvSpPr/>
          <p:nvPr/>
        </p:nvSpPr>
        <p:spPr>
          <a:xfrm>
            <a:off x="4218206" y="3770179"/>
            <a:ext cx="546040" cy="3068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lumMod val="85000"/>
                  <a:lumOff val="15000"/>
                </a:schemeClr>
              </a:solidFill>
            </a:endParaRPr>
          </a:p>
        </p:txBody>
      </p:sp>
      <p:sp>
        <p:nvSpPr>
          <p:cNvPr id="72" name="TextBox 42"/>
          <p:cNvSpPr txBox="1"/>
          <p:nvPr/>
        </p:nvSpPr>
        <p:spPr>
          <a:xfrm>
            <a:off x="2490950" y="3013653"/>
            <a:ext cx="990917" cy="307777"/>
          </a:xfrm>
          <a:prstGeom prst="rect">
            <a:avLst/>
          </a:prstGeom>
          <a:noFill/>
        </p:spPr>
        <p:txBody>
          <a:bodyPr wrap="square" rtlCol="0">
            <a:spAutoFit/>
          </a:bodyPr>
          <a:lstStyle/>
          <a:p>
            <a:r>
              <a:rPr lang="en-US" sz="1400" dirty="0" smtClean="0">
                <a:solidFill>
                  <a:prstClr val="black"/>
                </a:solidFill>
              </a:rPr>
              <a:t>-293 </a:t>
            </a:r>
            <a:r>
              <a:rPr lang="en-US" sz="1400" dirty="0" err="1" smtClean="0">
                <a:solidFill>
                  <a:prstClr val="black"/>
                </a:solidFill>
              </a:rPr>
              <a:t>pbs</a:t>
            </a:r>
            <a:endParaRPr lang="en-US" sz="1400" b="1" dirty="0">
              <a:solidFill>
                <a:prstClr val="black"/>
              </a:solidFill>
            </a:endParaRPr>
          </a:p>
        </p:txBody>
      </p:sp>
      <p:sp>
        <p:nvSpPr>
          <p:cNvPr id="73" name="TextBox 44"/>
          <p:cNvSpPr txBox="1"/>
          <p:nvPr/>
        </p:nvSpPr>
        <p:spPr>
          <a:xfrm>
            <a:off x="4054878" y="3481263"/>
            <a:ext cx="877162" cy="307777"/>
          </a:xfrm>
          <a:prstGeom prst="rect">
            <a:avLst/>
          </a:prstGeom>
          <a:noFill/>
        </p:spPr>
        <p:txBody>
          <a:bodyPr wrap="square" rtlCol="0">
            <a:spAutoFit/>
          </a:bodyPr>
          <a:lstStyle/>
          <a:p>
            <a:r>
              <a:rPr lang="en-US" sz="1400" dirty="0" smtClean="0">
                <a:solidFill>
                  <a:prstClr val="black"/>
                </a:solidFill>
              </a:rPr>
              <a:t>+174 </a:t>
            </a:r>
            <a:r>
              <a:rPr lang="en-US" sz="1400" dirty="0" err="1" smtClean="0">
                <a:solidFill>
                  <a:prstClr val="black"/>
                </a:solidFill>
              </a:rPr>
              <a:t>pbs</a:t>
            </a:r>
            <a:endParaRPr lang="en-US" sz="1400" b="1" dirty="0">
              <a:solidFill>
                <a:prstClr val="black"/>
              </a:solidFill>
            </a:endParaRPr>
          </a:p>
        </p:txBody>
      </p:sp>
      <p:sp>
        <p:nvSpPr>
          <p:cNvPr id="74" name="TextBox 45"/>
          <p:cNvSpPr txBox="1"/>
          <p:nvPr/>
        </p:nvSpPr>
        <p:spPr>
          <a:xfrm>
            <a:off x="3293051" y="3625279"/>
            <a:ext cx="990917" cy="307777"/>
          </a:xfrm>
          <a:prstGeom prst="rect">
            <a:avLst/>
          </a:prstGeom>
          <a:noFill/>
        </p:spPr>
        <p:txBody>
          <a:bodyPr wrap="square" rtlCol="0">
            <a:spAutoFit/>
          </a:bodyPr>
          <a:lstStyle/>
          <a:p>
            <a:r>
              <a:rPr lang="en-US" sz="1400" dirty="0" smtClean="0">
                <a:solidFill>
                  <a:prstClr val="black"/>
                </a:solidFill>
              </a:rPr>
              <a:t>-78 </a:t>
            </a:r>
            <a:r>
              <a:rPr lang="en-US" sz="1400" dirty="0" err="1" smtClean="0">
                <a:solidFill>
                  <a:prstClr val="black"/>
                </a:solidFill>
              </a:rPr>
              <a:t>pbs</a:t>
            </a:r>
            <a:endParaRPr lang="en-US" sz="1400" b="1" dirty="0">
              <a:solidFill>
                <a:prstClr val="black"/>
              </a:solidFill>
            </a:endParaRPr>
          </a:p>
        </p:txBody>
      </p:sp>
      <p:cxnSp>
        <p:nvCxnSpPr>
          <p:cNvPr id="17" name="Conector recto de flecha 16"/>
          <p:cNvCxnSpPr/>
          <p:nvPr/>
        </p:nvCxnSpPr>
        <p:spPr>
          <a:xfrm>
            <a:off x="5011230" y="3347675"/>
            <a:ext cx="0" cy="422504"/>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5"/>
          <p:cNvSpPr txBox="1"/>
          <p:nvPr/>
        </p:nvSpPr>
        <p:spPr>
          <a:xfrm>
            <a:off x="5131691" y="3380017"/>
            <a:ext cx="1024485" cy="409023"/>
          </a:xfrm>
          <a:prstGeom prst="rect">
            <a:avLst/>
          </a:prstGeom>
          <a:noFill/>
        </p:spPr>
        <p:txBody>
          <a:bodyPr wrap="square" rtlCol="0">
            <a:spAutoFit/>
          </a:bodyPr>
          <a:lstStyle/>
          <a:p>
            <a:pPr>
              <a:lnSpc>
                <a:spcPts val="1200"/>
              </a:lnSpc>
            </a:pPr>
            <a:r>
              <a:rPr lang="en-US" sz="1400" b="1" dirty="0" smtClean="0">
                <a:solidFill>
                  <a:prstClr val="black"/>
                </a:solidFill>
              </a:rPr>
              <a:t>Stress</a:t>
            </a:r>
          </a:p>
          <a:p>
            <a:pPr>
              <a:lnSpc>
                <a:spcPts val="1200"/>
              </a:lnSpc>
            </a:pPr>
            <a:r>
              <a:rPr lang="en-US" sz="1400" b="1" dirty="0" smtClean="0">
                <a:solidFill>
                  <a:prstClr val="black"/>
                </a:solidFill>
              </a:rPr>
              <a:t>-197 </a:t>
            </a:r>
            <a:r>
              <a:rPr lang="en-US" sz="1400" b="1" dirty="0" err="1" smtClean="0">
                <a:solidFill>
                  <a:prstClr val="black"/>
                </a:solidFill>
              </a:rPr>
              <a:t>pbs</a:t>
            </a:r>
            <a:endParaRPr lang="en-US" sz="1400" b="1" dirty="0">
              <a:solidFill>
                <a:prstClr val="black"/>
              </a:solidFill>
            </a:endParaRPr>
          </a:p>
        </p:txBody>
      </p:sp>
      <p:cxnSp>
        <p:nvCxnSpPr>
          <p:cNvPr id="77" name="Straight Connector 25"/>
          <p:cNvCxnSpPr/>
          <p:nvPr/>
        </p:nvCxnSpPr>
        <p:spPr>
          <a:xfrm>
            <a:off x="2234431" y="3338131"/>
            <a:ext cx="364089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p:nvPr/>
        </p:nvCxnSpPr>
        <p:spPr>
          <a:xfrm>
            <a:off x="5875326" y="3347675"/>
            <a:ext cx="0" cy="1007391"/>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83 Elipse"/>
          <p:cNvSpPr/>
          <p:nvPr/>
        </p:nvSpPr>
        <p:spPr>
          <a:xfrm>
            <a:off x="1019632" y="206590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6"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80" name="29 CuadroTexto"/>
          <p:cNvSpPr txBox="1"/>
          <p:nvPr/>
        </p:nvSpPr>
        <p:spPr>
          <a:xfrm>
            <a:off x="730540" y="27126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41" name="17 Redondear rectángulo de esquina del mismo lado">
            <a:hlinkClick r:id="" action="ppaction://noaction"/>
          </p:cNvPr>
          <p:cNvSpPr/>
          <p:nvPr/>
        </p:nvSpPr>
        <p:spPr>
          <a:xfrm>
            <a:off x="3393162"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Projected CET1</a:t>
            </a:r>
          </a:p>
          <a:p>
            <a:pPr algn="ctr">
              <a:lnSpc>
                <a:spcPts val="1400"/>
              </a:lnSpc>
            </a:pPr>
            <a:r>
              <a:rPr lang="en-US" sz="1300" b="1" dirty="0" smtClean="0">
                <a:solidFill>
                  <a:prstClr val="white"/>
                </a:solidFill>
              </a:rPr>
              <a:t>deterioration</a:t>
            </a:r>
            <a:endParaRPr lang="en-US" sz="1300" b="1" dirty="0">
              <a:solidFill>
                <a:prstClr val="white"/>
              </a:solidFill>
            </a:endParaRPr>
          </a:p>
        </p:txBody>
      </p:sp>
      <p:sp>
        <p:nvSpPr>
          <p:cNvPr id="42" name="21 Redondear rectángulo de esquina del mismo lado">
            <a:hlinkClick r:id="" action="ppaction://noaction"/>
          </p:cNvPr>
          <p:cNvSpPr/>
          <p:nvPr/>
        </p:nvSpPr>
        <p:spPr>
          <a:xfrm>
            <a:off x="2014211"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CET1</a:t>
            </a:r>
            <a:endParaRPr lang="en-US" sz="1300" dirty="0">
              <a:solidFill>
                <a:prstClr val="white"/>
              </a:solidFill>
            </a:endParaRPr>
          </a:p>
        </p:txBody>
      </p:sp>
      <p:sp>
        <p:nvSpPr>
          <p:cNvPr id="44" name="28 Redondear rectángulo de esquina del mismo lado">
            <a:hlinkClick r:id="rId4" action="ppaction://hlinksldjump"/>
          </p:cNvPr>
          <p:cNvSpPr/>
          <p:nvPr/>
        </p:nvSpPr>
        <p:spPr>
          <a:xfrm>
            <a:off x="4772113"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Leverage</a:t>
            </a:r>
            <a:endParaRPr lang="en-US" sz="1300" dirty="0">
              <a:solidFill>
                <a:prstClr val="white"/>
              </a:solidFill>
            </a:endParaRPr>
          </a:p>
        </p:txBody>
      </p:sp>
      <p:sp>
        <p:nvSpPr>
          <p:cNvPr id="45" name="31 Redondear rectángulo de esquina del mismo lado">
            <a:hlinkClick r:id="" action="ppaction://noaction"/>
          </p:cNvPr>
          <p:cNvSpPr/>
          <p:nvPr/>
        </p:nvSpPr>
        <p:spPr>
          <a:xfrm>
            <a:off x="6151064"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Jump to default</a:t>
            </a:r>
          </a:p>
          <a:p>
            <a:pPr algn="ctr">
              <a:lnSpc>
                <a:spcPts val="1400"/>
              </a:lnSpc>
            </a:pPr>
            <a:r>
              <a:rPr lang="en-US" sz="1300" dirty="0">
                <a:solidFill>
                  <a:prstClr val="white"/>
                </a:solidFill>
              </a:rPr>
              <a:t>Top 5</a:t>
            </a:r>
          </a:p>
        </p:txBody>
      </p:sp>
    </p:spTree>
    <p:extLst>
      <p:ext uri="{BB962C8B-B14F-4D97-AF65-F5344CB8AC3E}">
        <p14:creationId xmlns:p14="http://schemas.microsoft.com/office/powerpoint/2010/main" val="175839366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18"/>
          <p:cNvGraphicFramePr>
            <a:graphicFrameLocks noGrp="1"/>
          </p:cNvGraphicFramePr>
          <p:nvPr>
            <p:extLst>
              <p:ext uri="{D42A27DB-BD31-4B8C-83A1-F6EECF244321}">
                <p14:modId xmlns:p14="http://schemas.microsoft.com/office/powerpoint/2010/main" val="288774483"/>
              </p:ext>
            </p:extLst>
          </p:nvPr>
        </p:nvGraphicFramePr>
        <p:xfrm>
          <a:off x="4719600" y="937672"/>
          <a:ext cx="4180802" cy="1339200"/>
        </p:xfrm>
        <a:graphic>
          <a:graphicData uri="http://schemas.openxmlformats.org/drawingml/2006/table">
            <a:tbl>
              <a:tblPr firstRow="1" bandRow="1"/>
              <a:tblGrid>
                <a:gridCol w="1802528"/>
                <a:gridCol w="720000"/>
                <a:gridCol w="720000"/>
                <a:gridCol w="720000"/>
                <a:gridCol w="2182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
                          <a:cs typeface=""/>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Level</a:t>
                      </a:r>
                      <a:endParaRPr lang="en-US" sz="15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300" noProof="0" dirty="0" smtClean="0">
                          <a:solidFill>
                            <a:srgbClr val="C00000"/>
                          </a:solidFill>
                        </a:rPr>
                        <a:t>Statement</a:t>
                      </a:r>
                      <a:endParaRPr lang="en-US" sz="13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986155">
                <a:tc>
                  <a:txBody>
                    <a:bodyPr/>
                    <a:lstStyle/>
                    <a:p>
                      <a:pPr marL="0" lvl="0" algn="l" defTabSz="914400" rtl="0" eaLnBrk="1" latinLnBrk="0" hangingPunct="1"/>
                      <a:r>
                        <a:rPr lang="en-US" sz="1400" kern="0" noProof="0" dirty="0" smtClean="0">
                          <a:solidFill>
                            <a:schemeClr val="tx1">
                              <a:lumMod val="65000"/>
                              <a:lumOff val="35000"/>
                            </a:schemeClr>
                          </a:solidFill>
                        </a:rPr>
                        <a:t>Minimum leverage ratio (</a:t>
                      </a:r>
                      <a:r>
                        <a:rPr lang="en-US" sz="1400" i="1" kern="0" noProof="0" dirty="0" smtClean="0">
                          <a:solidFill>
                            <a:schemeClr val="tx1">
                              <a:lumMod val="65000"/>
                              <a:lumOff val="35000"/>
                            </a:schemeClr>
                          </a:solidFill>
                        </a:rPr>
                        <a:t>Tier 1 leverage</a:t>
                      </a:r>
                      <a:r>
                        <a:rPr lang="en-US" sz="1400" kern="0" noProof="0" dirty="0" smtClean="0">
                          <a:solidFill>
                            <a:schemeClr val="tx1">
                              <a:lumMod val="65000"/>
                              <a:lumOff val="35000"/>
                            </a:schemeClr>
                          </a:solidFill>
                        </a:rPr>
                        <a:t>) under BHC Stress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Bef>
                          <a:spcPts val="600"/>
                        </a:spcBef>
                        <a:tabLst>
                          <a:tab pos="1524000" algn="l"/>
                          <a:tab pos="1790700" algn="l"/>
                          <a:tab pos="2419350" algn="l"/>
                          <a:tab pos="3143250" algn="l"/>
                          <a:tab pos="3857625" algn="l"/>
                        </a:tabLst>
                        <a:defRPr/>
                      </a:pPr>
                      <a:r>
                        <a:rPr lang="en-US" sz="1400" b="1" kern="0" noProof="0" dirty="0" smtClean="0">
                          <a:solidFill>
                            <a:prstClr val="black">
                              <a:lumMod val="65000"/>
                              <a:lumOff val="35000"/>
                            </a:prstClr>
                          </a:solidFill>
                        </a:rPr>
                        <a:t>9.3%</a:t>
                      </a:r>
                      <a:endParaRPr lang="en-US" sz="1400" kern="0" noProof="0" dirty="0" smtClean="0">
                        <a:solidFill>
                          <a:prstClr val="black">
                            <a:lumMod val="65000"/>
                            <a:lumOff val="35000"/>
                          </a:prstClr>
                        </a:solidFill>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Bef>
                          <a:spcPts val="600"/>
                        </a:spcBef>
                        <a:tabLst>
                          <a:tab pos="1343025" algn="l"/>
                          <a:tab pos="1790700" algn="l"/>
                          <a:tab pos="2419350" algn="l"/>
                          <a:tab pos="3143250" algn="l"/>
                          <a:tab pos="3857625" algn="l"/>
                        </a:tabLst>
                        <a:defRPr/>
                      </a:pPr>
                      <a:r>
                        <a:rPr lang="en-US" sz="1400" kern="0" noProof="0" dirty="0" smtClean="0">
                          <a:solidFill>
                            <a:schemeClr val="tx1">
                              <a:lumMod val="65000"/>
                              <a:lumOff val="35000"/>
                            </a:schemeClr>
                          </a:solidFill>
                        </a:rPr>
                        <a:t>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kern="0" noProof="0" dirty="0" smtClean="0">
                          <a:solidFill>
                            <a:prstClr val="black">
                              <a:lumMod val="65000"/>
                              <a:lumOff val="35000"/>
                            </a:prstClr>
                          </a:solidFill>
                        </a:rPr>
                        <a:t>7%</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kern="0" noProof="0" dirty="0" smtClean="0">
                        <a:solidFill>
                          <a:prstClr val="black">
                            <a:lumMod val="65000"/>
                            <a:lumOff val="35000"/>
                          </a:prst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46" name="Table 18"/>
          <p:cNvGraphicFramePr>
            <a:graphicFrameLocks noGrp="1"/>
          </p:cNvGraphicFramePr>
          <p:nvPr>
            <p:extLst>
              <p:ext uri="{D42A27DB-BD31-4B8C-83A1-F6EECF244321}">
                <p14:modId xmlns:p14="http://schemas.microsoft.com/office/powerpoint/2010/main" val="3226502052"/>
              </p:ext>
            </p:extLst>
          </p:nvPr>
        </p:nvGraphicFramePr>
        <p:xfrm>
          <a:off x="406800" y="748800"/>
          <a:ext cx="4180802" cy="1534795"/>
        </p:xfrm>
        <a:graphic>
          <a:graphicData uri="http://schemas.openxmlformats.org/drawingml/2006/table">
            <a:tbl>
              <a:tblPr firstRow="1" bandRow="1"/>
              <a:tblGrid>
                <a:gridCol w="1802528"/>
                <a:gridCol w="720000"/>
                <a:gridCol w="720000"/>
                <a:gridCol w="720000"/>
                <a:gridCol w="2182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Level</a:t>
                      </a:r>
                    </a:p>
                    <a:p>
                      <a:pPr algn="ctr"/>
                      <a:r>
                        <a:rPr lang="en-US" sz="1500" noProof="0" dirty="0" smtClean="0">
                          <a:solidFill>
                            <a:schemeClr val="bg1">
                              <a:lumMod val="50000"/>
                            </a:schemeClr>
                          </a:solidFill>
                        </a:rPr>
                        <a:t>12/31</a:t>
                      </a:r>
                      <a:endParaRPr lang="en-US" sz="15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300" noProof="0" dirty="0" smtClean="0">
                          <a:solidFill>
                            <a:srgbClr val="C00000"/>
                          </a:solidFill>
                        </a:rPr>
                        <a:t>Statement</a:t>
                      </a:r>
                      <a:endParaRPr lang="en-US" sz="13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986155">
                <a:tc>
                  <a:txBody>
                    <a:bodyPr/>
                    <a:lstStyle/>
                    <a:p>
                      <a:pPr marL="0" lvl="0" algn="l" defTabSz="914400" rtl="0" eaLnBrk="1" latinLnBrk="0" hangingPunct="1"/>
                      <a:r>
                        <a:rPr lang="en-US" sz="1400" kern="0" noProof="0" dirty="0" smtClean="0">
                          <a:solidFill>
                            <a:schemeClr val="tx1">
                              <a:lumMod val="65000"/>
                              <a:lumOff val="35000"/>
                            </a:schemeClr>
                          </a:solidFill>
                        </a:rPr>
                        <a:t>Minimum leverage ratio (</a:t>
                      </a:r>
                      <a:r>
                        <a:rPr lang="en-US" sz="1400" i="1" kern="0" noProof="0" dirty="0" smtClean="0">
                          <a:solidFill>
                            <a:schemeClr val="tx1">
                              <a:lumMod val="65000"/>
                              <a:lumOff val="35000"/>
                            </a:schemeClr>
                          </a:solidFill>
                        </a:rPr>
                        <a:t>Tier 1 leverage</a:t>
                      </a:r>
                      <a:r>
                        <a:rPr lang="en-US" sz="1400" kern="0" noProof="0" dirty="0" smtClean="0">
                          <a:solidFill>
                            <a:schemeClr val="tx1">
                              <a:lumMod val="65000"/>
                              <a:lumOff val="35000"/>
                            </a:schemeClr>
                          </a:solidFill>
                        </a:rPr>
                        <a:t>) current</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n-lt"/>
                          <a:ea typeface="+mn-ea"/>
                          <a:cs typeface="+mn-cs"/>
                        </a:rPr>
                        <a:t>11.7%</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9.8%</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10.3%</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21"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6" name="60 Gráfico"/>
          <p:cNvGraphicFramePr/>
          <p:nvPr>
            <p:extLst>
              <p:ext uri="{D42A27DB-BD31-4B8C-83A1-F6EECF244321}">
                <p14:modId xmlns:p14="http://schemas.microsoft.com/office/powerpoint/2010/main" val="3894362437"/>
              </p:ext>
            </p:extLst>
          </p:nvPr>
        </p:nvGraphicFramePr>
        <p:xfrm>
          <a:off x="547764" y="3017857"/>
          <a:ext cx="3978396" cy="2715399"/>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44"/>
          <p:cNvSpPr txBox="1"/>
          <p:nvPr/>
        </p:nvSpPr>
        <p:spPr>
          <a:xfrm>
            <a:off x="467543" y="2894747"/>
            <a:ext cx="1863832" cy="246221"/>
          </a:xfrm>
          <a:prstGeom prst="rect">
            <a:avLst/>
          </a:prstGeom>
          <a:noFill/>
        </p:spPr>
        <p:txBody>
          <a:bodyPr wrap="square" rtlCol="0">
            <a:spAutoFit/>
          </a:bodyPr>
          <a:lstStyle/>
          <a:p>
            <a:r>
              <a:rPr lang="es-ES" sz="1000" dirty="0" smtClean="0">
                <a:solidFill>
                  <a:prstClr val="black">
                    <a:lumMod val="85000"/>
                    <a:lumOff val="15000"/>
                  </a:prstClr>
                </a:solidFill>
              </a:rPr>
              <a:t>%</a:t>
            </a:r>
            <a:endParaRPr lang="es-ES_tradnl" sz="1000" dirty="0">
              <a:solidFill>
                <a:prstClr val="black">
                  <a:lumMod val="85000"/>
                  <a:lumOff val="15000"/>
                </a:prstClr>
              </a:solidFill>
            </a:endParaRPr>
          </a:p>
        </p:txBody>
      </p:sp>
      <p:graphicFrame>
        <p:nvGraphicFramePr>
          <p:cNvPr id="41" name="60 Gráfico"/>
          <p:cNvGraphicFramePr/>
          <p:nvPr>
            <p:extLst>
              <p:ext uri="{D42A27DB-BD31-4B8C-83A1-F6EECF244321}">
                <p14:modId xmlns:p14="http://schemas.microsoft.com/office/powerpoint/2010/main" val="221579683"/>
              </p:ext>
            </p:extLst>
          </p:nvPr>
        </p:nvGraphicFramePr>
        <p:xfrm>
          <a:off x="4914084" y="3018856"/>
          <a:ext cx="3978396" cy="2714400"/>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4"/>
          <p:cNvSpPr txBox="1"/>
          <p:nvPr/>
        </p:nvSpPr>
        <p:spPr>
          <a:xfrm>
            <a:off x="4833863" y="2894747"/>
            <a:ext cx="1863832" cy="246221"/>
          </a:xfrm>
          <a:prstGeom prst="rect">
            <a:avLst/>
          </a:prstGeom>
          <a:noFill/>
        </p:spPr>
        <p:txBody>
          <a:bodyPr wrap="square" rtlCol="0">
            <a:spAutoFit/>
          </a:bodyPr>
          <a:lstStyle/>
          <a:p>
            <a:r>
              <a:rPr lang="es-ES" sz="1000" smtClean="0">
                <a:solidFill>
                  <a:prstClr val="black">
                    <a:lumMod val="85000"/>
                    <a:lumOff val="15000"/>
                  </a:prstClr>
                </a:solidFill>
              </a:rPr>
              <a:t>%</a:t>
            </a:r>
            <a:endParaRPr lang="es-ES_tradnl" sz="1000">
              <a:solidFill>
                <a:prstClr val="black">
                  <a:lumMod val="85000"/>
                  <a:lumOff val="15000"/>
                </a:prstClr>
              </a:solidFill>
            </a:endParaRPr>
          </a:p>
        </p:txBody>
      </p:sp>
      <p:sp>
        <p:nvSpPr>
          <p:cNvPr id="48" name="CuadroTexto 7"/>
          <p:cNvSpPr txBox="1"/>
          <p:nvPr/>
        </p:nvSpPr>
        <p:spPr>
          <a:xfrm>
            <a:off x="5652120" y="2560649"/>
            <a:ext cx="3103121" cy="292388"/>
          </a:xfrm>
          <a:prstGeom prst="rect">
            <a:avLst/>
          </a:prstGeom>
          <a:noFill/>
        </p:spPr>
        <p:txBody>
          <a:bodyPr wrap="square" rtlCol="0">
            <a:spAutoFit/>
          </a:bodyPr>
          <a:lstStyle/>
          <a:p>
            <a:r>
              <a:rPr lang="en-US" sz="1300" b="1" dirty="0" smtClean="0"/>
              <a:t>Appetite under BHC Stress</a:t>
            </a:r>
            <a:endParaRPr lang="en-US" sz="1300" b="1" dirty="0"/>
          </a:p>
        </p:txBody>
      </p:sp>
      <p:sp>
        <p:nvSpPr>
          <p:cNvPr id="49" name="CuadroTexto 67"/>
          <p:cNvSpPr txBox="1"/>
          <p:nvPr/>
        </p:nvSpPr>
        <p:spPr>
          <a:xfrm>
            <a:off x="827984" y="2560649"/>
            <a:ext cx="3600000" cy="292388"/>
          </a:xfrm>
          <a:prstGeom prst="rect">
            <a:avLst/>
          </a:prstGeom>
          <a:noFill/>
        </p:spPr>
        <p:txBody>
          <a:bodyPr wrap="square" rtlCol="0">
            <a:spAutoFit/>
          </a:bodyPr>
          <a:lstStyle/>
          <a:p>
            <a:pPr algn="ctr"/>
            <a:r>
              <a:rPr lang="en-US" sz="1300" b="1" dirty="0" smtClean="0"/>
              <a:t>Appetite under BHC Base</a:t>
            </a:r>
            <a:endParaRPr lang="en-US" sz="1300" b="1" dirty="0"/>
          </a:p>
        </p:txBody>
      </p:sp>
      <p:cxnSp>
        <p:nvCxnSpPr>
          <p:cNvPr id="50" name="Conector recto 88"/>
          <p:cNvCxnSpPr/>
          <p:nvPr/>
        </p:nvCxnSpPr>
        <p:spPr>
          <a:xfrm flipV="1">
            <a:off x="4788024" y="2889432"/>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89"/>
          <p:cNvCxnSpPr/>
          <p:nvPr/>
        </p:nvCxnSpPr>
        <p:spPr>
          <a:xfrm flipV="1">
            <a:off x="539551" y="2878676"/>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83 Elipse"/>
          <p:cNvSpPr/>
          <p:nvPr/>
        </p:nvSpPr>
        <p:spPr>
          <a:xfrm>
            <a:off x="4433036" y="170586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4" name="83 Elipse"/>
          <p:cNvSpPr/>
          <p:nvPr/>
        </p:nvSpPr>
        <p:spPr>
          <a:xfrm>
            <a:off x="8604448" y="170586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1" name="22 Rectángulo">
            <a:hlinkClick r:id="rId5"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27" name="29 CuadroTexto"/>
          <p:cNvSpPr txBox="1"/>
          <p:nvPr/>
        </p:nvSpPr>
        <p:spPr>
          <a:xfrm>
            <a:off x="730540" y="27126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30" name="17 Redondear rectángulo de esquina del mismo lado">
            <a:hlinkClick r:id="" action="ppaction://noaction"/>
          </p:cNvPr>
          <p:cNvSpPr/>
          <p:nvPr/>
        </p:nvSpPr>
        <p:spPr>
          <a:xfrm>
            <a:off x="3393162"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Projected CET1</a:t>
            </a:r>
          </a:p>
          <a:p>
            <a:pPr algn="ctr">
              <a:lnSpc>
                <a:spcPts val="1400"/>
              </a:lnSpc>
            </a:pPr>
            <a:r>
              <a:rPr lang="en-US" sz="1300" dirty="0" smtClean="0">
                <a:solidFill>
                  <a:prstClr val="white"/>
                </a:solidFill>
              </a:rPr>
              <a:t>deterioration</a:t>
            </a:r>
            <a:endParaRPr lang="en-US" sz="1300" dirty="0">
              <a:solidFill>
                <a:prstClr val="white"/>
              </a:solidFill>
            </a:endParaRPr>
          </a:p>
        </p:txBody>
      </p:sp>
      <p:sp>
        <p:nvSpPr>
          <p:cNvPr id="32" name="21 Redondear rectángulo de esquina del mismo lado">
            <a:hlinkClick r:id="" action="ppaction://noaction"/>
          </p:cNvPr>
          <p:cNvSpPr/>
          <p:nvPr/>
        </p:nvSpPr>
        <p:spPr>
          <a:xfrm>
            <a:off x="2014211"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CET1</a:t>
            </a:r>
            <a:endParaRPr lang="en-US" sz="1300" dirty="0">
              <a:solidFill>
                <a:prstClr val="white"/>
              </a:solidFill>
            </a:endParaRPr>
          </a:p>
        </p:txBody>
      </p:sp>
      <p:sp>
        <p:nvSpPr>
          <p:cNvPr id="34" name="28 Redondear rectángulo de esquina del mismo lado">
            <a:hlinkClick r:id="rId5" action="ppaction://hlinksldjump"/>
          </p:cNvPr>
          <p:cNvSpPr/>
          <p:nvPr/>
        </p:nvSpPr>
        <p:spPr>
          <a:xfrm>
            <a:off x="4772113"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Leverage</a:t>
            </a:r>
            <a:endParaRPr lang="en-US" sz="1300" b="1" dirty="0">
              <a:solidFill>
                <a:prstClr val="white"/>
              </a:solidFill>
            </a:endParaRPr>
          </a:p>
        </p:txBody>
      </p:sp>
      <p:sp>
        <p:nvSpPr>
          <p:cNvPr id="35" name="31 Redondear rectángulo de esquina del mismo lado">
            <a:hlinkClick r:id="" action="ppaction://noaction"/>
          </p:cNvPr>
          <p:cNvSpPr/>
          <p:nvPr/>
        </p:nvSpPr>
        <p:spPr>
          <a:xfrm>
            <a:off x="6151064"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Jump to default</a:t>
            </a:r>
          </a:p>
          <a:p>
            <a:pPr algn="ctr">
              <a:lnSpc>
                <a:spcPts val="1400"/>
              </a:lnSpc>
            </a:pPr>
            <a:r>
              <a:rPr lang="en-US" sz="1300" dirty="0">
                <a:solidFill>
                  <a:prstClr val="white"/>
                </a:solidFill>
              </a:rPr>
              <a:t>Top 5</a:t>
            </a:r>
          </a:p>
        </p:txBody>
      </p:sp>
      <p:sp>
        <p:nvSpPr>
          <p:cNvPr id="2" name="Rectangle 1"/>
          <p:cNvSpPr/>
          <p:nvPr/>
        </p:nvSpPr>
        <p:spPr>
          <a:xfrm>
            <a:off x="1259632" y="3527430"/>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4" name="Rectangle 23"/>
          <p:cNvSpPr/>
          <p:nvPr/>
        </p:nvSpPr>
        <p:spPr>
          <a:xfrm>
            <a:off x="2616512" y="3203889"/>
            <a:ext cx="285656" cy="261610"/>
          </a:xfrm>
          <a:prstGeom prst="rect">
            <a:avLst/>
          </a:prstGeom>
        </p:spPr>
        <p:txBody>
          <a:bodyPr wrap="none">
            <a:spAutoFit/>
          </a:bodyPr>
          <a:lstStyle/>
          <a:p>
            <a:r>
              <a:rPr lang="es-ES" sz="1100" dirty="0">
                <a:solidFill>
                  <a:srgbClr val="FF0000"/>
                </a:solidFill>
              </a:rPr>
              <a:t>%</a:t>
            </a:r>
            <a:endParaRPr lang="es-ES_tradnl" sz="1100" dirty="0">
              <a:solidFill>
                <a:srgbClr val="FF0000"/>
              </a:solidFill>
            </a:endParaRPr>
          </a:p>
        </p:txBody>
      </p:sp>
      <p:sp>
        <p:nvSpPr>
          <p:cNvPr id="26" name="Rectangle 25"/>
          <p:cNvSpPr/>
          <p:nvPr/>
        </p:nvSpPr>
        <p:spPr>
          <a:xfrm>
            <a:off x="3926304" y="3154616"/>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8" name="Rectangle 27"/>
          <p:cNvSpPr/>
          <p:nvPr/>
        </p:nvSpPr>
        <p:spPr>
          <a:xfrm>
            <a:off x="5607408" y="4175502"/>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33" name="Rectangle 32"/>
          <p:cNvSpPr/>
          <p:nvPr/>
        </p:nvSpPr>
        <p:spPr>
          <a:xfrm>
            <a:off x="6961912" y="3095382"/>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37" name="Rectangle 36"/>
          <p:cNvSpPr/>
          <p:nvPr/>
        </p:nvSpPr>
        <p:spPr>
          <a:xfrm>
            <a:off x="8233136" y="3369766"/>
            <a:ext cx="285656" cy="261610"/>
          </a:xfrm>
          <a:prstGeom prst="rect">
            <a:avLst/>
          </a:prstGeom>
        </p:spPr>
        <p:txBody>
          <a:bodyPr wrap="none">
            <a:spAutoFit/>
          </a:bodyPr>
          <a:lstStyle/>
          <a:p>
            <a:r>
              <a:rPr lang="es-ES" sz="1100" dirty="0">
                <a:solidFill>
                  <a:srgbClr val="FF0000"/>
                </a:solidFill>
              </a:rPr>
              <a:t>%</a:t>
            </a:r>
            <a:endParaRPr lang="es-ES_tradnl" sz="1100" dirty="0">
              <a:solidFill>
                <a:srgbClr val="FF0000"/>
              </a:solidFill>
            </a:endParaRPr>
          </a:p>
        </p:txBody>
      </p:sp>
    </p:spTree>
    <p:extLst>
      <p:ext uri="{BB962C8B-B14F-4D97-AF65-F5344CB8AC3E}">
        <p14:creationId xmlns:p14="http://schemas.microsoft.com/office/powerpoint/2010/main" val="25574474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Group 323"/>
          <p:cNvGraphicFramePr>
            <a:graphicFrameLocks noGrp="1"/>
          </p:cNvGraphicFramePr>
          <p:nvPr>
            <p:extLst>
              <p:ext uri="{D42A27DB-BD31-4B8C-83A1-F6EECF244321}">
                <p14:modId xmlns:p14="http://schemas.microsoft.com/office/powerpoint/2010/main" val="1611451200"/>
              </p:ext>
            </p:extLst>
          </p:nvPr>
        </p:nvGraphicFramePr>
        <p:xfrm>
          <a:off x="408046" y="2348880"/>
          <a:ext cx="4019938" cy="4069913"/>
        </p:xfrm>
        <a:graphic>
          <a:graphicData uri="http://schemas.openxmlformats.org/drawingml/2006/table">
            <a:tbl>
              <a:tblPr/>
              <a:tblGrid>
                <a:gridCol w="1271697"/>
                <a:gridCol w="673050"/>
                <a:gridCol w="851992"/>
                <a:gridCol w="1223199"/>
              </a:tblGrid>
              <a:tr h="35085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Top 5 GCB</a:t>
                      </a:r>
                    </a:p>
                  </a:txBody>
                  <a:tcPr marL="0" marR="0" marT="0" marB="0" anchor="ctr" horzOverflow="overflow">
                    <a:lnL cap="flat">
                      <a:noFill/>
                    </a:lnL>
                    <a:lnR w="19050"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Rating</a:t>
                      </a:r>
                    </a:p>
                  </a:txBody>
                  <a:tcPr marL="0" marR="0" marT="0" marB="0" anchor="ctr" horzOverflow="overflow">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1" i="0" u="none" strike="noStrike" kern="1200" cap="none" normalizeH="0" baseline="0" noProof="0" dirty="0" smtClean="0">
                          <a:ln>
                            <a:noFill/>
                          </a:ln>
                          <a:solidFill>
                            <a:schemeClr val="tx1">
                              <a:lumMod val="75000"/>
                              <a:lumOff val="25000"/>
                            </a:schemeClr>
                          </a:solidFill>
                          <a:effectLst/>
                          <a:latin typeface="Arial"/>
                          <a:ea typeface="+mn-ea"/>
                          <a:cs typeface="Arial" charset="0"/>
                        </a:rPr>
                        <a:t>Bind. Exp. $ MM</a:t>
                      </a:r>
                    </a:p>
                  </a:txBody>
                  <a:tcPr marL="0" marR="0" marT="0" marB="0" anchor="ctr" horzOverflow="overflow">
                    <a:lnL>
                      <a:noFill/>
                    </a:lnL>
                    <a:lnR>
                      <a:noFill/>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Industry</a:t>
                      </a:r>
                    </a:p>
                  </a:txBody>
                  <a:tcPr marL="0" marR="0" marT="0" marB="0" anchor="ctr"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ANHEUSER-BUSCH INBEV SA/NV</a:t>
                      </a:r>
                    </a:p>
                  </a:txBody>
                  <a:tcPr marL="9525" marR="9525" marT="9525" marB="0" anchor="b">
                    <a:lnL cap="flat">
                      <a:noFill/>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7.30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500.0</a:t>
                      </a:r>
                      <a:endParaRPr lang="en-US" sz="1400" b="0" i="0" u="none" strike="noStrike" noProof="0"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cap="none" normalizeH="0" baseline="0" noProof="0" dirty="0" smtClean="0">
                          <a:ln>
                            <a:noFill/>
                          </a:ln>
                          <a:solidFill>
                            <a:schemeClr val="tx1">
                              <a:lumMod val="85000"/>
                              <a:lumOff val="15000"/>
                            </a:schemeClr>
                          </a:solidFill>
                          <a:effectLst/>
                          <a:latin typeface="+mj-lt"/>
                          <a:cs typeface="Arial" charset="0"/>
                        </a:rPr>
                        <a:t>Telecom.</a:t>
                      </a:r>
                    </a:p>
                  </a:txBody>
                  <a:tcPr marL="36000" marR="36000" marT="46796" marB="46796" anchor="ctr" horzOverflow="overflow">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AT&amp;T</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7.50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500.0</a:t>
                      </a:r>
                      <a:endParaRPr lang="en-US" sz="1400" b="0" i="0" u="none" strike="noStrike" noProof="0"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kern="1200" cap="none" normalizeH="0" baseline="0" noProof="0" dirty="0" smtClean="0">
                          <a:ln>
                            <a:noFill/>
                          </a:ln>
                          <a:solidFill>
                            <a:schemeClr val="tx1">
                              <a:lumMod val="85000"/>
                              <a:lumOff val="15000"/>
                            </a:schemeClr>
                          </a:solidFill>
                          <a:effectLst/>
                          <a:latin typeface="+mj-lt"/>
                          <a:ea typeface="+mn-ea"/>
                          <a:cs typeface="Arial" charset="0"/>
                        </a:rPr>
                        <a:t>Agricultural Goods and Services</a:t>
                      </a:r>
                    </a:p>
                  </a:txBody>
                  <a:tcPr marL="36000" marR="36000" marT="46796" marB="46796" anchor="ctr" horzOverflow="overflow">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WAL-MART STORES INC</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6.00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479.6</a:t>
                      </a:r>
                      <a:endParaRPr lang="en-US" sz="1400" b="0" i="0" u="none" strike="noStrike" noProof="0"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kern="1200" cap="none" normalizeH="0" baseline="0" noProof="0" dirty="0" smtClean="0">
                          <a:ln>
                            <a:noFill/>
                          </a:ln>
                          <a:solidFill>
                            <a:schemeClr val="tx1">
                              <a:lumMod val="85000"/>
                              <a:lumOff val="15000"/>
                            </a:schemeClr>
                          </a:solidFill>
                          <a:effectLst/>
                          <a:latin typeface="+mj-lt"/>
                          <a:ea typeface="+mn-ea"/>
                          <a:cs typeface="Arial" charset="0"/>
                        </a:rPr>
                        <a:t>Automobile Manufacturing</a:t>
                      </a:r>
                    </a:p>
                  </a:txBody>
                  <a:tcPr marL="36000" marR="36000" marT="46796" marB="46796" anchor="ctr" horzOverflow="overflow">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CARGILL INCORPORATED</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8.70 </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431.8</a:t>
                      </a:r>
                      <a:endParaRPr lang="en-US" sz="1400" b="0" i="0" u="none" strike="noStrike" noProof="0" dirty="0">
                        <a:solidFill>
                          <a:srgbClr val="000000"/>
                        </a:solidFill>
                        <a:effectLst/>
                        <a:latin typeface="Calibri"/>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cap="none" normalizeH="0" baseline="0" noProof="0" dirty="0" smtClean="0">
                          <a:ln>
                            <a:noFill/>
                          </a:ln>
                          <a:solidFill>
                            <a:schemeClr val="tx1">
                              <a:lumMod val="85000"/>
                              <a:lumOff val="15000"/>
                            </a:schemeClr>
                          </a:solidFill>
                          <a:effectLst/>
                          <a:latin typeface="+mj-lt"/>
                          <a:cs typeface="Arial" charset="0"/>
                        </a:rPr>
                        <a:t>Consumer Goods and Services</a:t>
                      </a: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463076">
                <a:tc>
                  <a:txBody>
                    <a:bodyPr/>
                    <a:lstStyle/>
                    <a:p>
                      <a:pPr algn="l" fontAlgn="b"/>
                      <a:r>
                        <a:rPr lang="en-US" sz="1100" b="1" i="0" u="none" strike="noStrike" dirty="0">
                          <a:solidFill>
                            <a:srgbClr val="000000"/>
                          </a:solidFill>
                          <a:effectLst/>
                          <a:latin typeface="Calibri"/>
                        </a:rPr>
                        <a:t>INTERNATIONAL BUSINESS MACHINES</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7.80 </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420.7</a:t>
                      </a:r>
                      <a:endParaRPr lang="en-US" sz="1400" b="0" i="0" u="none" strike="noStrike" noProof="0" dirty="0">
                        <a:solidFill>
                          <a:srgbClr val="000000"/>
                        </a:solidFill>
                        <a:effectLst/>
                        <a:latin typeface="Calibri"/>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kern="1200" cap="none" normalizeH="0" baseline="0" noProof="0" dirty="0" smtClean="0">
                          <a:ln>
                            <a:noFill/>
                          </a:ln>
                          <a:solidFill>
                            <a:schemeClr val="tx1">
                              <a:lumMod val="85000"/>
                              <a:lumOff val="15000"/>
                            </a:schemeClr>
                          </a:solidFill>
                          <a:effectLst/>
                          <a:latin typeface="+mj-lt"/>
                          <a:ea typeface="+mn-ea"/>
                          <a:cs typeface="Arial" charset="0"/>
                        </a:rPr>
                        <a:t>Insurance company</a:t>
                      </a: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47226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TOTAL</a:t>
                      </a:r>
                    </a:p>
                  </a:txBody>
                  <a:tcPr marL="36000" marR="90013"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90013" marR="90013"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2,332.2</a:t>
                      </a:r>
                    </a:p>
                  </a:txBody>
                  <a:tcPr marL="90013" marR="90013"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463841">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Severity (45%)</a:t>
                      </a:r>
                    </a:p>
                  </a:txBody>
                  <a:tcPr marL="36000" marR="90013"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400" b="0" i="0" u="none" strike="noStrike" cap="none" normalizeH="0" baseline="0" dirty="0" smtClean="0">
                        <a:ln>
                          <a:noFill/>
                        </a:ln>
                        <a:solidFill>
                          <a:schemeClr val="tx1">
                            <a:lumMod val="85000"/>
                            <a:lumOff val="15000"/>
                          </a:schemeClr>
                        </a:solidFill>
                        <a:effectLst/>
                        <a:latin typeface="+mn-lt"/>
                        <a:cs typeface="Arial" charset="0"/>
                      </a:endParaRPr>
                    </a:p>
                  </a:txBody>
                  <a:tcPr marL="90013" marR="90013"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1049.4</a:t>
                      </a:r>
                    </a:p>
                  </a:txBody>
                  <a:tcPr marL="90013" marR="90013"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r>
              <a:tr h="216024">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2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90013"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endParaRPr kumimoji="0" lang="en-US" sz="200" b="1" i="0" u="none" strike="noStrike" cap="none" normalizeH="0" baseline="0" noProof="0" dirty="0" smtClean="0">
                        <a:ln>
                          <a:noFill/>
                        </a:ln>
                        <a:solidFill>
                          <a:schemeClr val="tx1">
                            <a:lumMod val="75000"/>
                            <a:lumOff val="25000"/>
                          </a:schemeClr>
                        </a:solidFill>
                        <a:effectLst/>
                        <a:latin typeface="+mn-lt"/>
                        <a:cs typeface="Arial" charset="0"/>
                      </a:endParaRPr>
                    </a:p>
                  </a:txBody>
                  <a:tcPr marL="90013" marR="90013"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2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tr>
              <a:tr h="360040">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CET1 Impact</a:t>
                      </a:r>
                    </a:p>
                  </a:txBody>
                  <a:tcPr marL="36000" marR="90013" marT="46796" marB="46796" anchor="ctr" horzOverflow="overflow">
                    <a:lnL cap="flat">
                      <a:noFill/>
                    </a:lnL>
                    <a:lnR w="1905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cap="flat">
                      <a:noFill/>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600" b="1" i="0" u="none" strike="noStrike" cap="none" normalizeH="0" baseline="0" dirty="0" smtClean="0">
                        <a:ln>
                          <a:noFill/>
                        </a:ln>
                        <a:solidFill>
                          <a:schemeClr val="bg1"/>
                        </a:solidFill>
                        <a:effectLst/>
                        <a:latin typeface="+mn-lt"/>
                        <a:cs typeface="Arial" charset="0"/>
                      </a:endParaRPr>
                    </a:p>
                  </a:txBody>
                  <a:tcPr marL="90013" marR="90013"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-95 </a:t>
                      </a:r>
                      <a:r>
                        <a:rPr kumimoji="0" lang="en-US" sz="1400" b="1" i="0" u="none" strike="noStrike" cap="none" normalizeH="0" baseline="0" noProof="0" dirty="0" err="1" smtClean="0">
                          <a:ln>
                            <a:noFill/>
                          </a:ln>
                          <a:solidFill>
                            <a:schemeClr val="tx1">
                              <a:lumMod val="75000"/>
                              <a:lumOff val="25000"/>
                            </a:schemeClr>
                          </a:solidFill>
                          <a:effectLst/>
                          <a:latin typeface="+mn-lt"/>
                          <a:cs typeface="Arial" charset="0"/>
                        </a:rPr>
                        <a:t>pbs</a:t>
                      </a: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90013" marR="90013" marT="46796" marB="46796"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19050" cap="flat" cmpd="sng" algn="ctr">
                      <a:solidFill>
                        <a:srgbClr val="C00000"/>
                      </a:solid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16" name="5 Rectángulo"/>
          <p:cNvSpPr/>
          <p:nvPr/>
        </p:nvSpPr>
        <p:spPr>
          <a:xfrm>
            <a:off x="395536" y="720476"/>
            <a:ext cx="4114038" cy="1476000"/>
          </a:xfrm>
          <a:prstGeom prst="rect">
            <a:avLst/>
          </a:prstGeom>
          <a:solidFill>
            <a:schemeClr val="bg1">
              <a:lumMod val="95000"/>
            </a:schemeClr>
          </a:solidFill>
          <a:ln w="25400" cap="flat" cmpd="sng" algn="ctr">
            <a:noFill/>
            <a:prstDash val="solid"/>
          </a:ln>
          <a:effectLst/>
        </p:spPr>
        <p:txBody>
          <a:bodyPr lIns="72000" tIns="72000" rIns="0" rtlCol="0" anchor="ctr"/>
          <a:lstStyle/>
          <a:p>
            <a:pPr marL="1435100" indent="-1435100">
              <a:spcBef>
                <a:spcPts val="300"/>
              </a:spcBef>
              <a:tabLst>
                <a:tab pos="1524000" algn="l"/>
                <a:tab pos="2419350" algn="l"/>
                <a:tab pos="3143250" algn="l"/>
                <a:tab pos="3857625" algn="l"/>
              </a:tabLst>
              <a:defRPr/>
            </a:pPr>
            <a:r>
              <a:rPr lang="en-US" sz="1400" b="1" u="sng" kern="0" dirty="0" smtClean="0">
                <a:solidFill>
                  <a:schemeClr val="tx1">
                    <a:lumMod val="65000"/>
                    <a:lumOff val="35000"/>
                  </a:schemeClr>
                </a:solidFill>
              </a:rPr>
              <a:t>Monitoring metric:</a:t>
            </a:r>
            <a:r>
              <a:rPr lang="en-US" sz="1400" b="1" kern="0" dirty="0" smtClean="0">
                <a:solidFill>
                  <a:schemeClr val="tx1">
                    <a:lumMod val="65000"/>
                    <a:lumOff val="35000"/>
                  </a:schemeClr>
                </a:solidFill>
              </a:rPr>
              <a:t> 	</a:t>
            </a:r>
            <a:r>
              <a:rPr lang="en-US" sz="1400" kern="0" dirty="0">
                <a:solidFill>
                  <a:schemeClr val="tx1">
                    <a:lumMod val="65000"/>
                    <a:lumOff val="35000"/>
                  </a:schemeClr>
                </a:solidFill>
              </a:rPr>
              <a:t>Impact on CET1 ratio of an scenario </a:t>
            </a:r>
            <a:r>
              <a:rPr lang="en-US" sz="1400" kern="0" dirty="0" smtClean="0">
                <a:solidFill>
                  <a:schemeClr val="tx1">
                    <a:lumMod val="65000"/>
                    <a:lumOff val="35000"/>
                  </a:schemeClr>
                </a:solidFill>
              </a:rPr>
              <a:t>where top </a:t>
            </a:r>
            <a:r>
              <a:rPr lang="en-US" sz="1400" kern="0" dirty="0">
                <a:solidFill>
                  <a:schemeClr val="tx1">
                    <a:lumMod val="65000"/>
                    <a:lumOff val="35000"/>
                  </a:schemeClr>
                </a:solidFill>
              </a:rPr>
              <a:t>5 </a:t>
            </a:r>
            <a:r>
              <a:rPr lang="en-US" sz="1400" kern="0" dirty="0" smtClean="0">
                <a:solidFill>
                  <a:schemeClr val="tx1">
                    <a:lumMod val="65000"/>
                    <a:lumOff val="35000"/>
                  </a:schemeClr>
                </a:solidFill>
              </a:rPr>
              <a:t>GCB default simultaneously with </a:t>
            </a:r>
            <a:r>
              <a:rPr lang="en-US" sz="1400" kern="0" dirty="0">
                <a:solidFill>
                  <a:schemeClr val="tx1">
                    <a:lumMod val="65000"/>
                    <a:lumOff val="35000"/>
                  </a:schemeClr>
                </a:solidFill>
              </a:rPr>
              <a:t>LGD 45% </a:t>
            </a:r>
            <a:endParaRPr lang="en-US" sz="1400" kern="0" dirty="0" smtClean="0">
              <a:solidFill>
                <a:schemeClr val="tx1">
                  <a:lumMod val="65000"/>
                  <a:lumOff val="35000"/>
                </a:schemeClr>
              </a:solidFill>
            </a:endParaRPr>
          </a:p>
          <a:p>
            <a:pPr marL="1435100" indent="-1435100">
              <a:spcBef>
                <a:spcPts val="300"/>
              </a:spcBef>
              <a:tabLst>
                <a:tab pos="1524000" algn="l"/>
                <a:tab pos="2419350" algn="l"/>
                <a:tab pos="3143250" algn="l"/>
                <a:tab pos="3857625" algn="l"/>
              </a:tabLst>
              <a:defRPr/>
            </a:pPr>
            <a:endParaRPr lang="en-US" sz="1400" b="1" u="sng" kern="0" dirty="0">
              <a:solidFill>
                <a:schemeClr val="tx1">
                  <a:lumMod val="65000"/>
                  <a:lumOff val="35000"/>
                </a:schemeClr>
              </a:solidFill>
            </a:endParaRPr>
          </a:p>
          <a:p>
            <a:pPr marL="1435100" indent="-1435100">
              <a:spcBef>
                <a:spcPts val="300"/>
              </a:spcBef>
              <a:tabLst>
                <a:tab pos="1524000" algn="l"/>
                <a:tab pos="2419350" algn="l"/>
                <a:tab pos="3143250" algn="l"/>
                <a:tab pos="3857625" algn="l"/>
              </a:tabLst>
              <a:defRPr/>
            </a:pPr>
            <a:r>
              <a:rPr lang="en-US" sz="1400" b="1" u="sng" kern="0" dirty="0" smtClean="0">
                <a:solidFill>
                  <a:schemeClr val="tx1">
                    <a:lumMod val="65000"/>
                    <a:lumOff val="35000"/>
                  </a:schemeClr>
                </a:solidFill>
              </a:rPr>
              <a:t>Threshold:</a:t>
            </a:r>
            <a:r>
              <a:rPr lang="en-US" sz="1400" b="1" kern="0" dirty="0" smtClean="0">
                <a:solidFill>
                  <a:schemeClr val="tx1">
                    <a:lumMod val="65000"/>
                    <a:lumOff val="35000"/>
                  </a:schemeClr>
                </a:solidFill>
              </a:rPr>
              <a:t> 	N/A </a:t>
            </a:r>
            <a:endParaRPr lang="en-US" sz="1400" kern="0" dirty="0" smtClean="0">
              <a:solidFill>
                <a:schemeClr val="tx1">
                  <a:lumMod val="65000"/>
                  <a:lumOff val="35000"/>
                </a:schemeClr>
              </a:solidFill>
            </a:endParaRPr>
          </a:p>
          <a:p>
            <a:pPr>
              <a:spcBef>
                <a:spcPts val="300"/>
              </a:spcBef>
              <a:tabLst>
                <a:tab pos="1435100" algn="l"/>
                <a:tab pos="1790700" algn="l"/>
                <a:tab pos="2419350" algn="l"/>
                <a:tab pos="3143250" algn="l"/>
                <a:tab pos="3857625" algn="l"/>
              </a:tabLst>
              <a:defRPr/>
            </a:pPr>
            <a:r>
              <a:rPr lang="en-US" sz="1400" b="1" u="sng" kern="0" dirty="0" smtClean="0">
                <a:solidFill>
                  <a:schemeClr val="tx1">
                    <a:lumMod val="65000"/>
                    <a:lumOff val="35000"/>
                  </a:schemeClr>
                </a:solidFill>
              </a:rPr>
              <a:t>Level:</a:t>
            </a:r>
            <a:r>
              <a:rPr lang="en-US" sz="1400" kern="0" dirty="0" smtClean="0">
                <a:solidFill>
                  <a:schemeClr val="tx1">
                    <a:lumMod val="65000"/>
                    <a:lumOff val="35000"/>
                  </a:schemeClr>
                </a:solidFill>
              </a:rPr>
              <a:t> </a:t>
            </a:r>
            <a:r>
              <a:rPr lang="en-US" sz="1400" b="1" kern="0" dirty="0" smtClean="0">
                <a:solidFill>
                  <a:schemeClr val="tx1">
                    <a:lumMod val="65000"/>
                    <a:lumOff val="35000"/>
                  </a:schemeClr>
                </a:solidFill>
              </a:rPr>
              <a:t> 	95</a:t>
            </a:r>
            <a:r>
              <a:rPr lang="en-US" sz="1400" kern="0" dirty="0" smtClean="0">
                <a:solidFill>
                  <a:schemeClr val="tx1">
                    <a:lumMod val="65000"/>
                    <a:lumOff val="35000"/>
                  </a:schemeClr>
                </a:solidFill>
              </a:rPr>
              <a:t> </a:t>
            </a:r>
            <a:r>
              <a:rPr lang="en-US" sz="1400" kern="0" dirty="0" err="1" smtClean="0">
                <a:solidFill>
                  <a:schemeClr val="tx1">
                    <a:lumMod val="65000"/>
                    <a:lumOff val="35000"/>
                  </a:schemeClr>
                </a:solidFill>
              </a:rPr>
              <a:t>pbs</a:t>
            </a:r>
            <a:r>
              <a:rPr lang="en-US" sz="1400" kern="0" dirty="0" smtClean="0">
                <a:solidFill>
                  <a:schemeClr val="tx1">
                    <a:lumMod val="65000"/>
                    <a:lumOff val="35000"/>
                  </a:schemeClr>
                </a:solidFill>
              </a:rPr>
              <a:t> ($1,049.4 MM)</a:t>
            </a:r>
          </a:p>
        </p:txBody>
      </p:sp>
      <p:cxnSp>
        <p:nvCxnSpPr>
          <p:cNvPr id="21"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83 Elipse"/>
          <p:cNvSpPr/>
          <p:nvPr/>
        </p:nvSpPr>
        <p:spPr>
          <a:xfrm>
            <a:off x="3491880" y="198884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30"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37" name="29 CuadroTexto"/>
          <p:cNvSpPr txBox="1"/>
          <p:nvPr/>
        </p:nvSpPr>
        <p:spPr>
          <a:xfrm>
            <a:off x="749440" y="30454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19" name="17 Redondear rectángulo de esquina del mismo lado">
            <a:hlinkClick r:id="rId4" action="ppaction://hlinksldjump"/>
          </p:cNvPr>
          <p:cNvSpPr/>
          <p:nvPr/>
        </p:nvSpPr>
        <p:spPr>
          <a:xfrm>
            <a:off x="3393162"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Projected CET1</a:t>
            </a:r>
          </a:p>
          <a:p>
            <a:pPr algn="ctr">
              <a:lnSpc>
                <a:spcPts val="1400"/>
              </a:lnSpc>
            </a:pPr>
            <a:r>
              <a:rPr lang="en-US" sz="1300" dirty="0" smtClean="0">
                <a:solidFill>
                  <a:prstClr val="white"/>
                </a:solidFill>
              </a:rPr>
              <a:t>deterioration</a:t>
            </a:r>
            <a:endParaRPr lang="en-US" sz="1300" dirty="0">
              <a:solidFill>
                <a:prstClr val="white"/>
              </a:solidFill>
            </a:endParaRPr>
          </a:p>
        </p:txBody>
      </p:sp>
      <p:sp>
        <p:nvSpPr>
          <p:cNvPr id="20" name="21 Redondear rectángulo de esquina del mismo lado">
            <a:hlinkClick r:id="" action="ppaction://noaction"/>
          </p:cNvPr>
          <p:cNvSpPr/>
          <p:nvPr/>
        </p:nvSpPr>
        <p:spPr>
          <a:xfrm>
            <a:off x="2014211"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CET1</a:t>
            </a:r>
            <a:endParaRPr lang="en-US" sz="1300" dirty="0">
              <a:solidFill>
                <a:prstClr val="white"/>
              </a:solidFill>
            </a:endParaRPr>
          </a:p>
        </p:txBody>
      </p:sp>
      <p:sp>
        <p:nvSpPr>
          <p:cNvPr id="24" name="28 Redondear rectángulo de esquina del mismo lado">
            <a:hlinkClick r:id="" action="ppaction://noaction"/>
          </p:cNvPr>
          <p:cNvSpPr/>
          <p:nvPr/>
        </p:nvSpPr>
        <p:spPr>
          <a:xfrm>
            <a:off x="4772113"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Leverage</a:t>
            </a:r>
            <a:endParaRPr lang="en-US" sz="1300" dirty="0">
              <a:solidFill>
                <a:prstClr val="white"/>
              </a:solidFill>
            </a:endParaRPr>
          </a:p>
        </p:txBody>
      </p:sp>
      <p:sp>
        <p:nvSpPr>
          <p:cNvPr id="31" name="31 Redondear rectángulo de esquina del mismo lado">
            <a:hlinkClick r:id="" action="ppaction://noaction"/>
          </p:cNvPr>
          <p:cNvSpPr/>
          <p:nvPr/>
        </p:nvSpPr>
        <p:spPr>
          <a:xfrm>
            <a:off x="6151064"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Jump </a:t>
            </a:r>
            <a:r>
              <a:rPr lang="en-US" sz="1300" b="1" dirty="0">
                <a:solidFill>
                  <a:prstClr val="white"/>
                </a:solidFill>
              </a:rPr>
              <a:t>to </a:t>
            </a:r>
            <a:r>
              <a:rPr lang="en-US" sz="1300" b="1" dirty="0" smtClean="0">
                <a:solidFill>
                  <a:prstClr val="white"/>
                </a:solidFill>
              </a:rPr>
              <a:t>default</a:t>
            </a:r>
          </a:p>
          <a:p>
            <a:pPr algn="ctr">
              <a:lnSpc>
                <a:spcPts val="1400"/>
              </a:lnSpc>
            </a:pPr>
            <a:r>
              <a:rPr lang="en-US" sz="1300" b="1" dirty="0" smtClean="0">
                <a:solidFill>
                  <a:prstClr val="white"/>
                </a:solidFill>
              </a:rPr>
              <a:t>Top 5</a:t>
            </a:r>
            <a:endParaRPr lang="en-US" sz="1300" b="1" dirty="0">
              <a:solidFill>
                <a:prstClr val="white"/>
              </a:solidFill>
            </a:endParaRPr>
          </a:p>
        </p:txBody>
      </p:sp>
    </p:spTree>
    <p:extLst>
      <p:ext uri="{BB962C8B-B14F-4D97-AF65-F5344CB8AC3E}">
        <p14:creationId xmlns:p14="http://schemas.microsoft.com/office/powerpoint/2010/main" val="396034091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057400"/>
            <a:ext cx="3024261" cy="260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211" y="2081540"/>
            <a:ext cx="2696317" cy="260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100"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7" name="41 Rectángulo">
            <a:hlinkClick r:id="rId4" action="ppaction://hlinksldjump"/>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119"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49 Redondear rectángulo de esquina del mismo lado">
            <a:hlinkClick r:id="rId4" action="ppaction://hlinksldjump"/>
          </p:cNvPr>
          <p:cNvSpPr/>
          <p:nvPr/>
        </p:nvSpPr>
        <p:spPr>
          <a:xfrm>
            <a:off x="423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smtClean="0">
                <a:solidFill>
                  <a:prstClr val="white"/>
                </a:solidFill>
              </a:rPr>
              <a:t>LCR</a:t>
            </a:r>
            <a:endParaRPr lang="en-US" sz="1400" dirty="0">
              <a:solidFill>
                <a:prstClr val="white"/>
              </a:solidFill>
            </a:endParaRPr>
          </a:p>
        </p:txBody>
      </p:sp>
      <p:sp>
        <p:nvSpPr>
          <p:cNvPr id="35" name="53 Redondear rectángulo de esquina del mismo lado"/>
          <p:cNvSpPr/>
          <p:nvPr/>
        </p:nvSpPr>
        <p:spPr>
          <a:xfrm>
            <a:off x="1931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b="1" dirty="0" smtClean="0">
                <a:solidFill>
                  <a:prstClr val="white"/>
                </a:solidFill>
              </a:rPr>
              <a:t>Structural Liquidity </a:t>
            </a:r>
          </a:p>
        </p:txBody>
      </p:sp>
      <p:sp>
        <p:nvSpPr>
          <p:cNvPr id="37" name="25 Redondear rectángulo de esquina del mismo lado">
            <a:hlinkClick r:id="" action="ppaction://noaction"/>
          </p:cNvPr>
          <p:cNvSpPr/>
          <p:nvPr/>
        </p:nvSpPr>
        <p:spPr>
          <a:xfrm>
            <a:off x="657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a:solidFill>
                  <a:prstClr val="white"/>
                </a:solidFill>
              </a:rPr>
              <a:t>Short term </a:t>
            </a:r>
            <a:r>
              <a:rPr lang="en-US" sz="1400" dirty="0" smtClean="0">
                <a:solidFill>
                  <a:prstClr val="white"/>
                </a:solidFill>
              </a:rPr>
              <a:t>Liquidity</a:t>
            </a:r>
            <a:endParaRPr lang="en-US" sz="1400" dirty="0">
              <a:solidFill>
                <a:prstClr val="white"/>
              </a:solidFill>
            </a:endParaRPr>
          </a:p>
        </p:txBody>
      </p:sp>
      <p:graphicFrame>
        <p:nvGraphicFramePr>
          <p:cNvPr id="36" name="Table 18"/>
          <p:cNvGraphicFramePr>
            <a:graphicFrameLocks noGrp="1"/>
          </p:cNvGraphicFramePr>
          <p:nvPr>
            <p:extLst>
              <p:ext uri="{D42A27DB-BD31-4B8C-83A1-F6EECF244321}">
                <p14:modId xmlns:p14="http://schemas.microsoft.com/office/powerpoint/2010/main" val="474004776"/>
              </p:ext>
            </p:extLst>
          </p:nvPr>
        </p:nvGraphicFramePr>
        <p:xfrm>
          <a:off x="417600" y="702000"/>
          <a:ext cx="8423999" cy="972000"/>
        </p:xfrm>
        <a:graphic>
          <a:graphicData uri="http://schemas.openxmlformats.org/drawingml/2006/table">
            <a:tbl>
              <a:tblPr firstRow="1" bandRow="1"/>
              <a:tblGrid>
                <a:gridCol w="3746485"/>
                <a:gridCol w="1413352"/>
                <a:gridCol w="1413352"/>
                <a:gridCol w="1413352"/>
                <a:gridCol w="437458"/>
              </a:tblGrid>
              <a:tr h="39600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95250" marR="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500" b="0" u="none" noProof="0" dirty="0" smtClean="0">
                        <a:solidFill>
                          <a:prstClr val="white">
                            <a:lumMod val="50000"/>
                          </a:prstClr>
                        </a:solidFill>
                      </a:endParaRPr>
                    </a:p>
                  </a:txBody>
                  <a:tcPr marL="36000" marR="36000" anchor="ctr">
                    <a:lnL w="12700" cmpd="sng">
                      <a:noFill/>
                    </a:lnL>
                    <a:lnR w="12700" cmpd="sng">
                      <a:noFill/>
                    </a:lnR>
                    <a:lnT w="12700" cmpd="sng">
                      <a:no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4Q15</a:t>
                      </a:r>
                      <a:endParaRPr lang="en-US" sz="1500" noProof="0" dirty="0">
                        <a:solidFill>
                          <a:schemeClr val="bg1">
                            <a:lumMod val="50000"/>
                          </a:schemeClr>
                        </a:solidFill>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Statement</a:t>
                      </a:r>
                      <a:endParaRPr lang="en-US" sz="1500" noProof="0" dirty="0">
                        <a:solidFill>
                          <a:srgbClr val="C00000"/>
                        </a:solidFill>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576000">
                <a:tc>
                  <a:txBody>
                    <a:bodyPr/>
                    <a:lstStyle/>
                    <a:p>
                      <a:pPr marL="95250" lvl="0" indent="0" algn="l" defTabSz="914400" rtl="0" eaLnBrk="1" latinLnBrk="0" hangingPunct="1"/>
                      <a:r>
                        <a:rPr lang="en-US" sz="1500" kern="0" noProof="0" dirty="0" smtClean="0">
                          <a:solidFill>
                            <a:prstClr val="black">
                              <a:lumMod val="75000"/>
                              <a:lumOff val="25000"/>
                            </a:prstClr>
                          </a:solidFill>
                        </a:rPr>
                        <a:t>Structural Funding Ratio</a:t>
                      </a:r>
                      <a:endParaRPr lang="en-US" sz="1500" kern="0" noProof="0" dirty="0">
                        <a:solidFill>
                          <a:prstClr val="black">
                            <a:lumMod val="65000"/>
                            <a:lumOff val="35000"/>
                          </a:prstClr>
                        </a:solidFill>
                        <a:latin typeface="+mn-lt"/>
                        <a:ea typeface="+mn-ea"/>
                        <a:cs typeface="+mn-cs"/>
                      </a:endParaRPr>
                    </a:p>
                  </a:txBody>
                  <a:tcPr marL="36000" marR="3600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b="1" kern="0" noProof="0" dirty="0" smtClean="0">
                          <a:solidFill>
                            <a:prstClr val="black">
                              <a:lumMod val="75000"/>
                              <a:lumOff val="25000"/>
                            </a:prstClr>
                          </a:solidFill>
                        </a:rPr>
                        <a:t>109.6%</a:t>
                      </a:r>
                      <a:endParaRPr lang="en-US" sz="1500" b="1" kern="0" noProof="0" dirty="0" smtClean="0">
                        <a:solidFill>
                          <a:prstClr val="black">
                            <a:lumMod val="65000"/>
                            <a:lumOff val="35000"/>
                          </a:prstClr>
                        </a:solidFill>
                        <a:latin typeface="+mn-lt"/>
                        <a:ea typeface="+mn-ea"/>
                        <a:cs typeface="+mn-cs"/>
                      </a:endParaRPr>
                    </a:p>
                  </a:txBody>
                  <a:tcPr marL="7620" marR="762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95250" algn="ctr">
                        <a:lnSpc>
                          <a:spcPts val="1900"/>
                        </a:lnSpc>
                        <a:spcBef>
                          <a:spcPts val="600"/>
                        </a:spcBef>
                        <a:tabLst>
                          <a:tab pos="1162050" algn="l"/>
                          <a:tab pos="1609725" algn="l"/>
                          <a:tab pos="2419350" algn="l"/>
                          <a:tab pos="3143250" algn="l"/>
                          <a:tab pos="3857625" algn="l"/>
                        </a:tabLst>
                        <a:defRPr/>
                      </a:pPr>
                      <a:r>
                        <a:rPr lang="en-US" sz="1500" kern="0" noProof="0" dirty="0" smtClean="0">
                          <a:solidFill>
                            <a:prstClr val="black">
                              <a:lumMod val="75000"/>
                              <a:lumOff val="25000"/>
                            </a:prstClr>
                          </a:solidFill>
                        </a:rPr>
                        <a:t>&lt;</a:t>
                      </a:r>
                      <a:r>
                        <a:rPr lang="en-US" sz="1500" kern="0" baseline="0" noProof="0" dirty="0" smtClean="0">
                          <a:solidFill>
                            <a:prstClr val="black">
                              <a:lumMod val="75000"/>
                              <a:lumOff val="25000"/>
                            </a:prstClr>
                          </a:solidFill>
                        </a:rPr>
                        <a:t> 100.0</a:t>
                      </a:r>
                      <a:r>
                        <a:rPr lang="en-US" sz="1500" kern="0" noProof="0" dirty="0" smtClean="0">
                          <a:solidFill>
                            <a:prstClr val="black">
                              <a:lumMod val="75000"/>
                              <a:lumOff val="25000"/>
                            </a:prstClr>
                          </a:solidFill>
                        </a:rPr>
                        <a:t>%</a:t>
                      </a:r>
                      <a:endParaRPr lang="en-US" sz="1500" kern="0" noProof="0" dirty="0">
                        <a:solidFill>
                          <a:prstClr val="black">
                            <a:lumMod val="75000"/>
                            <a:lumOff val="25000"/>
                          </a:prstClr>
                        </a:solidFill>
                      </a:endParaRP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kern="0" noProof="0" dirty="0" smtClean="0">
                          <a:solidFill>
                            <a:schemeClr val="tx1">
                              <a:lumMod val="65000"/>
                              <a:lumOff val="35000"/>
                            </a:schemeClr>
                          </a:solidFill>
                        </a:rPr>
                        <a:t>&lt; 105.0%</a:t>
                      </a: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46" name="AutoShape 277"/>
          <p:cNvSpPr>
            <a:spLocks noChangeArrowheads="1"/>
          </p:cNvSpPr>
          <p:nvPr/>
        </p:nvSpPr>
        <p:spPr bwMode="auto">
          <a:xfrm>
            <a:off x="490281" y="2118485"/>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smtClean="0">
                <a:solidFill>
                  <a:srgbClr val="EA0000"/>
                </a:solidFill>
              </a:rPr>
              <a:t>Structural Funding Ratio </a:t>
            </a:r>
            <a:endParaRPr lang="en-US" sz="1500" b="1" dirty="0">
              <a:solidFill>
                <a:srgbClr val="EA0000"/>
              </a:solidFill>
            </a:endParaRPr>
          </a:p>
        </p:txBody>
      </p:sp>
      <p:cxnSp>
        <p:nvCxnSpPr>
          <p:cNvPr id="47" name="228 Conector recto"/>
          <p:cNvCxnSpPr/>
          <p:nvPr/>
        </p:nvCxnSpPr>
        <p:spPr>
          <a:xfrm>
            <a:off x="579916" y="2339069"/>
            <a:ext cx="3888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124 Rectángulo redondeado"/>
          <p:cNvSpPr/>
          <p:nvPr/>
        </p:nvSpPr>
        <p:spPr>
          <a:xfrm>
            <a:off x="4727448" y="5013174"/>
            <a:ext cx="4212000" cy="1080121"/>
          </a:xfrm>
          <a:prstGeom prst="roundRect">
            <a:avLst>
              <a:gd name="adj" fmla="val 0"/>
            </a:avLst>
          </a:prstGeom>
          <a:solidFill>
            <a:srgbClr val="F8F8F8"/>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lIns="0" rIns="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2000"/>
              </a:lnSpc>
              <a:spcBef>
                <a:spcPts val="600"/>
              </a:spcBef>
              <a:buClr>
                <a:srgbClr val="DB0B11"/>
              </a:buClr>
              <a:defRPr/>
            </a:pPr>
            <a:r>
              <a:rPr lang="en-US" sz="1600" b="1" dirty="0">
                <a:solidFill>
                  <a:prstClr val="black">
                    <a:lumMod val="65000"/>
                    <a:lumOff val="35000"/>
                  </a:prstClr>
                </a:solidFill>
                <a:cs typeface="Arial" pitchFamily="34" charset="0"/>
              </a:rPr>
              <a:t>Structural funding needs are met with stable funding sources. </a:t>
            </a:r>
            <a:r>
              <a:rPr lang="en-US" sz="1600" b="1" dirty="0" smtClean="0">
                <a:solidFill>
                  <a:prstClr val="black">
                    <a:lumMod val="65000"/>
                    <a:lumOff val="35000"/>
                  </a:prstClr>
                </a:solidFill>
                <a:cs typeface="Arial" pitchFamily="34" charset="0"/>
              </a:rPr>
              <a:t> </a:t>
            </a:r>
          </a:p>
          <a:p>
            <a:pPr algn="ctr">
              <a:lnSpc>
                <a:spcPts val="2000"/>
              </a:lnSpc>
              <a:spcBef>
                <a:spcPts val="600"/>
              </a:spcBef>
              <a:buClr>
                <a:srgbClr val="DB0B11"/>
              </a:buClr>
              <a:defRPr/>
            </a:pPr>
            <a:r>
              <a:rPr lang="en-US" sz="1600" b="1" dirty="0" smtClean="0">
                <a:solidFill>
                  <a:prstClr val="black">
                    <a:lumMod val="65000"/>
                    <a:lumOff val="35000"/>
                  </a:prstClr>
                </a:solidFill>
                <a:cs typeface="Arial" pitchFamily="34" charset="0"/>
              </a:rPr>
              <a:t>Commercial </a:t>
            </a:r>
            <a:r>
              <a:rPr lang="en-US" sz="1600" b="1" dirty="0">
                <a:solidFill>
                  <a:prstClr val="black">
                    <a:lumMod val="65000"/>
                    <a:lumOff val="35000"/>
                  </a:prstClr>
                </a:solidFill>
                <a:cs typeface="Arial" pitchFamily="34" charset="0"/>
              </a:rPr>
              <a:t>gap (Loans – Deposits) </a:t>
            </a:r>
            <a:r>
              <a:rPr lang="en-US" sz="1600" b="1" dirty="0" smtClean="0">
                <a:solidFill>
                  <a:prstClr val="black">
                    <a:lumMod val="65000"/>
                    <a:lumOff val="35000"/>
                  </a:prstClr>
                </a:solidFill>
                <a:cs typeface="Arial" pitchFamily="34" charset="0"/>
              </a:rPr>
              <a:t>supported </a:t>
            </a:r>
            <a:r>
              <a:rPr lang="en-US" sz="1600" b="1" dirty="0">
                <a:solidFill>
                  <a:prstClr val="black">
                    <a:lumMod val="65000"/>
                    <a:lumOff val="35000"/>
                  </a:prstClr>
                </a:solidFill>
                <a:cs typeface="Arial" pitchFamily="34" charset="0"/>
              </a:rPr>
              <a:t>with long term </a:t>
            </a:r>
            <a:r>
              <a:rPr lang="en-US" sz="1600" b="1" dirty="0" smtClean="0">
                <a:solidFill>
                  <a:prstClr val="black">
                    <a:lumMod val="65000"/>
                    <a:lumOff val="35000"/>
                  </a:prstClr>
                </a:solidFill>
                <a:cs typeface="Arial" pitchFamily="34" charset="0"/>
              </a:rPr>
              <a:t>funding. </a:t>
            </a:r>
            <a:endParaRPr lang="en-US" sz="1600" b="1" dirty="0">
              <a:solidFill>
                <a:prstClr val="black">
                  <a:lumMod val="65000"/>
                  <a:lumOff val="35000"/>
                </a:prstClr>
              </a:solidFill>
              <a:cs typeface="Arial" pitchFamily="34" charset="0"/>
            </a:endParaRPr>
          </a:p>
        </p:txBody>
      </p:sp>
      <p:sp>
        <p:nvSpPr>
          <p:cNvPr id="49" name="83 Elipse"/>
          <p:cNvSpPr/>
          <p:nvPr/>
        </p:nvSpPr>
        <p:spPr>
          <a:xfrm>
            <a:off x="8631306" y="13407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63" name="AutoShape 277"/>
          <p:cNvSpPr>
            <a:spLocks noChangeArrowheads="1"/>
          </p:cNvSpPr>
          <p:nvPr/>
        </p:nvSpPr>
        <p:spPr bwMode="auto">
          <a:xfrm>
            <a:off x="4882769" y="2118485"/>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s-ES" sz="1500" b="1" dirty="0">
                <a:solidFill>
                  <a:srgbClr val="EA0000"/>
                </a:solidFill>
              </a:rPr>
              <a:t>Structural Funding Sources and Needs</a:t>
            </a:r>
          </a:p>
        </p:txBody>
      </p:sp>
      <p:cxnSp>
        <p:nvCxnSpPr>
          <p:cNvPr id="64" name="228 Conector recto"/>
          <p:cNvCxnSpPr/>
          <p:nvPr/>
        </p:nvCxnSpPr>
        <p:spPr>
          <a:xfrm>
            <a:off x="4972404" y="2339069"/>
            <a:ext cx="3888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TextBox 52"/>
          <p:cNvSpPr txBox="1"/>
          <p:nvPr/>
        </p:nvSpPr>
        <p:spPr>
          <a:xfrm>
            <a:off x="6372200" y="2339068"/>
            <a:ext cx="864016" cy="261610"/>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100" b="1" dirty="0" smtClean="0">
                <a:solidFill>
                  <a:schemeClr val="bg1">
                    <a:lumMod val="50000"/>
                  </a:schemeClr>
                </a:solidFill>
              </a:rPr>
              <a:t>109.6% </a:t>
            </a:r>
            <a:endParaRPr lang="es-ES_tradnl" sz="1100" b="1" dirty="0">
              <a:solidFill>
                <a:schemeClr val="bg1">
                  <a:lumMod val="50000"/>
                </a:schemeClr>
              </a:solidFill>
            </a:endParaRPr>
          </a:p>
        </p:txBody>
      </p:sp>
      <p:sp>
        <p:nvSpPr>
          <p:cNvPr id="24" name="TextBox 23"/>
          <p:cNvSpPr txBox="1"/>
          <p:nvPr/>
        </p:nvSpPr>
        <p:spPr>
          <a:xfrm>
            <a:off x="7522506" y="6168974"/>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endParaRPr lang="en-US" sz="1200" dirty="0">
              <a:solidFill>
                <a:schemeClr val="bg1">
                  <a:lumMod val="50000"/>
                </a:schemeClr>
              </a:solidFill>
            </a:endParaRPr>
          </a:p>
        </p:txBody>
      </p:sp>
      <p:graphicFrame>
        <p:nvGraphicFramePr>
          <p:cNvPr id="23" name="60 Gráfico"/>
          <p:cNvGraphicFramePr/>
          <p:nvPr>
            <p:extLst>
              <p:ext uri="{D42A27DB-BD31-4B8C-83A1-F6EECF244321}">
                <p14:modId xmlns:p14="http://schemas.microsoft.com/office/powerpoint/2010/main" val="3469332954"/>
              </p:ext>
            </p:extLst>
          </p:nvPr>
        </p:nvGraphicFramePr>
        <p:xfrm>
          <a:off x="472696" y="2469873"/>
          <a:ext cx="3965240" cy="23851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041628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24 Rectángulo redondeado"/>
          <p:cNvSpPr/>
          <p:nvPr/>
        </p:nvSpPr>
        <p:spPr>
          <a:xfrm>
            <a:off x="364143" y="823845"/>
            <a:ext cx="2642540" cy="5183015"/>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lumMod val="75000"/>
                    <a:lumOff val="25000"/>
                  </a:schemeClr>
                </a:solidFill>
              </a:rPr>
              <a:t>SHUSA </a:t>
            </a:r>
            <a:r>
              <a:rPr lang="en-US" sz="1500" dirty="0">
                <a:solidFill>
                  <a:schemeClr val="tx1">
                    <a:lumMod val="75000"/>
                    <a:lumOff val="25000"/>
                  </a:schemeClr>
                </a:solidFill>
              </a:rPr>
              <a:t>seeks to maintain a moderate risk profile, generating sustainable earnings, maintaining strong capital levels and actively managing liquidity to remain solvent at all times, including through adverse or severe stress situations. </a:t>
            </a:r>
            <a:endParaRPr lang="en-US" sz="1500" dirty="0" smtClean="0">
              <a:solidFill>
                <a:schemeClr val="tx1">
                  <a:lumMod val="75000"/>
                  <a:lumOff val="25000"/>
                </a:schemeClr>
              </a:solidFill>
            </a:endParaRPr>
          </a:p>
          <a:p>
            <a:endParaRPr lang="en-US" sz="1500" dirty="0">
              <a:solidFill>
                <a:schemeClr val="tx1">
                  <a:lumMod val="75000"/>
                  <a:lumOff val="25000"/>
                </a:schemeClr>
              </a:solidFill>
            </a:endParaRPr>
          </a:p>
          <a:p>
            <a:r>
              <a:rPr lang="en-US" sz="1500" dirty="0">
                <a:solidFill>
                  <a:schemeClr val="tx1">
                    <a:lumMod val="75000"/>
                    <a:lumOff val="25000"/>
                  </a:schemeClr>
                </a:solidFill>
              </a:rPr>
              <a:t>SHUSA and its subsidiaries will take the risks required to maintain and grow their businesses, but only if the risks are well understood and can be managed and controlled. </a:t>
            </a:r>
          </a:p>
        </p:txBody>
      </p:sp>
      <p:sp>
        <p:nvSpPr>
          <p:cNvPr id="4" name="Rectangle 3"/>
          <p:cNvSpPr/>
          <p:nvPr/>
        </p:nvSpPr>
        <p:spPr>
          <a:xfrm>
            <a:off x="3707904" y="823845"/>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Losses volatility</a:t>
            </a:r>
            <a:endParaRPr lang="en-US" sz="1600" b="1" dirty="0">
              <a:solidFill>
                <a:schemeClr val="tx1">
                  <a:lumMod val="75000"/>
                  <a:lumOff val="25000"/>
                </a:schemeClr>
              </a:solidFill>
            </a:endParaRPr>
          </a:p>
        </p:txBody>
      </p:sp>
      <p:sp>
        <p:nvSpPr>
          <p:cNvPr id="23" name="Rectangle 22"/>
          <p:cNvSpPr/>
          <p:nvPr/>
        </p:nvSpPr>
        <p:spPr>
          <a:xfrm>
            <a:off x="3707904" y="1889206"/>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Solvency</a:t>
            </a:r>
            <a:endParaRPr lang="en-US" sz="1600" b="1" dirty="0">
              <a:solidFill>
                <a:schemeClr val="tx1">
                  <a:lumMod val="75000"/>
                  <a:lumOff val="25000"/>
                </a:schemeClr>
              </a:solidFill>
            </a:endParaRPr>
          </a:p>
        </p:txBody>
      </p:sp>
      <p:sp>
        <p:nvSpPr>
          <p:cNvPr id="24" name="Rectangle 23"/>
          <p:cNvSpPr/>
          <p:nvPr/>
        </p:nvSpPr>
        <p:spPr>
          <a:xfrm>
            <a:off x="3707904" y="2954567"/>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Liquidity</a:t>
            </a:r>
            <a:endParaRPr lang="en-US" sz="1600" b="1" dirty="0">
              <a:solidFill>
                <a:schemeClr val="tx1">
                  <a:lumMod val="75000"/>
                  <a:lumOff val="25000"/>
                </a:schemeClr>
              </a:solidFill>
            </a:endParaRPr>
          </a:p>
        </p:txBody>
      </p:sp>
      <p:sp>
        <p:nvSpPr>
          <p:cNvPr id="25" name="Rectangle 24"/>
          <p:cNvSpPr/>
          <p:nvPr/>
        </p:nvSpPr>
        <p:spPr>
          <a:xfrm>
            <a:off x="3707904" y="4039150"/>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lumMod val="75000"/>
                    <a:lumOff val="25000"/>
                  </a:schemeClr>
                </a:solidFill>
              </a:rPr>
              <a:t>Concen</a:t>
            </a:r>
            <a:r>
              <a:rPr lang="en-US" sz="1600" b="1" dirty="0" smtClean="0">
                <a:solidFill>
                  <a:schemeClr val="tx1">
                    <a:lumMod val="75000"/>
                    <a:lumOff val="25000"/>
                  </a:schemeClr>
                </a:solidFill>
              </a:rPr>
              <a:t>-</a:t>
            </a:r>
          </a:p>
          <a:p>
            <a:pPr algn="ctr"/>
            <a:r>
              <a:rPr lang="en-US" sz="1600" b="1" dirty="0" err="1" smtClean="0">
                <a:solidFill>
                  <a:schemeClr val="tx1">
                    <a:lumMod val="75000"/>
                    <a:lumOff val="25000"/>
                  </a:schemeClr>
                </a:solidFill>
              </a:rPr>
              <a:t>tration</a:t>
            </a:r>
            <a:endParaRPr lang="en-US" sz="1600" b="1" dirty="0">
              <a:solidFill>
                <a:schemeClr val="tx1">
                  <a:lumMod val="75000"/>
                  <a:lumOff val="25000"/>
                </a:schemeClr>
              </a:solidFill>
            </a:endParaRPr>
          </a:p>
        </p:txBody>
      </p:sp>
      <p:sp>
        <p:nvSpPr>
          <p:cNvPr id="26" name="Rectangle 25"/>
          <p:cNvSpPr/>
          <p:nvPr/>
        </p:nvSpPr>
        <p:spPr>
          <a:xfrm>
            <a:off x="3707904" y="5085288"/>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Qualitative elements</a:t>
            </a:r>
            <a:endParaRPr lang="en-US" sz="1600" b="1" dirty="0">
              <a:solidFill>
                <a:schemeClr val="tx1">
                  <a:lumMod val="75000"/>
                  <a:lumOff val="25000"/>
                </a:schemeClr>
              </a:solidFill>
            </a:endParaRPr>
          </a:p>
        </p:txBody>
      </p:sp>
      <p:sp>
        <p:nvSpPr>
          <p:cNvPr id="35" name="Rectangle 34"/>
          <p:cNvSpPr/>
          <p:nvPr/>
        </p:nvSpPr>
        <p:spPr>
          <a:xfrm>
            <a:off x="5116263" y="823845"/>
            <a:ext cx="3780000" cy="9424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a:solidFill>
                  <a:schemeClr val="tx1">
                    <a:lumMod val="75000"/>
                    <a:lumOff val="25000"/>
                  </a:schemeClr>
                </a:solidFill>
              </a:rPr>
              <a:t>SHUSA will not place an undue amount of earnings or capital at risk for an entity of its size, complexity, and risk profile in any stress scenario.</a:t>
            </a:r>
          </a:p>
        </p:txBody>
      </p:sp>
      <p:sp>
        <p:nvSpPr>
          <p:cNvPr id="36" name="Rectangle 35"/>
          <p:cNvSpPr/>
          <p:nvPr/>
        </p:nvSpPr>
        <p:spPr>
          <a:xfrm>
            <a:off x="5116263" y="1895699"/>
            <a:ext cx="3780000" cy="1994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a:solidFill>
                  <a:schemeClr val="tx1">
                    <a:lumMod val="75000"/>
                    <a:lumOff val="25000"/>
                  </a:schemeClr>
                </a:solidFill>
              </a:rPr>
              <a:t>SHUSA will hold sufficient capital </a:t>
            </a:r>
            <a:r>
              <a:rPr lang="en-US" sz="1500" dirty="0" smtClean="0">
                <a:solidFill>
                  <a:schemeClr val="tx1">
                    <a:lumMod val="75000"/>
                    <a:lumOff val="25000"/>
                  </a:schemeClr>
                </a:solidFill>
              </a:rPr>
              <a:t>and liquidity to </a:t>
            </a:r>
            <a:r>
              <a:rPr lang="en-US" sz="1500" dirty="0">
                <a:solidFill>
                  <a:schemeClr val="tx1">
                    <a:lumMod val="75000"/>
                    <a:lumOff val="25000"/>
                  </a:schemeClr>
                </a:solidFill>
              </a:rPr>
              <a:t>act as a source of strength for its subsidiaries, to satisfy current and future regulatory and internal </a:t>
            </a:r>
            <a:r>
              <a:rPr lang="en-US" sz="1500" dirty="0" smtClean="0">
                <a:solidFill>
                  <a:schemeClr val="tx1">
                    <a:lumMod val="75000"/>
                    <a:lumOff val="25000"/>
                  </a:schemeClr>
                </a:solidFill>
              </a:rPr>
              <a:t>requirements </a:t>
            </a:r>
            <a:r>
              <a:rPr lang="en-US" sz="1500" dirty="0">
                <a:solidFill>
                  <a:schemeClr val="tx1">
                    <a:lumMod val="75000"/>
                    <a:lumOff val="25000"/>
                  </a:schemeClr>
                </a:solidFill>
              </a:rPr>
              <a:t>and to withstand the impact of </a:t>
            </a:r>
            <a:r>
              <a:rPr lang="en-US" sz="1500" dirty="0" smtClean="0">
                <a:solidFill>
                  <a:schemeClr val="tx1">
                    <a:lumMod val="75000"/>
                    <a:lumOff val="25000"/>
                  </a:schemeClr>
                </a:solidFill>
              </a:rPr>
              <a:t>an </a:t>
            </a:r>
            <a:r>
              <a:rPr lang="en-US" sz="1500" dirty="0">
                <a:solidFill>
                  <a:schemeClr val="tx1">
                    <a:lumMod val="75000"/>
                    <a:lumOff val="25000"/>
                  </a:schemeClr>
                </a:solidFill>
              </a:rPr>
              <a:t>economic </a:t>
            </a:r>
            <a:r>
              <a:rPr lang="en-US" sz="1500" dirty="0" smtClean="0">
                <a:solidFill>
                  <a:schemeClr val="tx1">
                    <a:lumMod val="75000"/>
                    <a:lumOff val="25000"/>
                  </a:schemeClr>
                </a:solidFill>
              </a:rPr>
              <a:t>downturn as an autonomous subsidiary.</a:t>
            </a:r>
            <a:endParaRPr lang="en-US" sz="1500" dirty="0">
              <a:solidFill>
                <a:schemeClr val="tx1">
                  <a:lumMod val="75000"/>
                  <a:lumOff val="25000"/>
                </a:schemeClr>
              </a:solidFill>
            </a:endParaRPr>
          </a:p>
        </p:txBody>
      </p:sp>
      <p:sp>
        <p:nvSpPr>
          <p:cNvPr id="38" name="Rectangle 37"/>
          <p:cNvSpPr/>
          <p:nvPr/>
        </p:nvSpPr>
        <p:spPr>
          <a:xfrm>
            <a:off x="5116263" y="4019928"/>
            <a:ext cx="3780000"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smtClean="0">
                <a:solidFill>
                  <a:schemeClr val="tx1">
                    <a:lumMod val="75000"/>
                    <a:lumOff val="25000"/>
                  </a:schemeClr>
                </a:solidFill>
              </a:rPr>
              <a:t>SHUSA will monitor, manage and control risk concentrations with </a:t>
            </a:r>
            <a:r>
              <a:rPr lang="en-US" sz="1500" dirty="0">
                <a:solidFill>
                  <a:schemeClr val="tx1">
                    <a:lumMod val="75000"/>
                    <a:lumOff val="25000"/>
                  </a:schemeClr>
                </a:solidFill>
              </a:rPr>
              <a:t>single obligors, </a:t>
            </a:r>
            <a:r>
              <a:rPr lang="en-US" sz="1500" dirty="0" smtClean="0">
                <a:solidFill>
                  <a:schemeClr val="tx1">
                    <a:lumMod val="75000"/>
                    <a:lumOff val="25000"/>
                  </a:schemeClr>
                </a:solidFill>
              </a:rPr>
              <a:t>industry sectors and specific </a:t>
            </a:r>
            <a:r>
              <a:rPr lang="en-US" sz="1500" dirty="0">
                <a:solidFill>
                  <a:schemeClr val="tx1">
                    <a:lumMod val="75000"/>
                    <a:lumOff val="25000"/>
                  </a:schemeClr>
                </a:solidFill>
              </a:rPr>
              <a:t>asset </a:t>
            </a:r>
            <a:r>
              <a:rPr lang="en-US" sz="1500" dirty="0" smtClean="0">
                <a:solidFill>
                  <a:schemeClr val="tx1">
                    <a:lumMod val="75000"/>
                    <a:lumOff val="25000"/>
                  </a:schemeClr>
                </a:solidFill>
              </a:rPr>
              <a:t>types.</a:t>
            </a:r>
            <a:endParaRPr lang="en-US" sz="1500" dirty="0">
              <a:solidFill>
                <a:schemeClr val="tx1">
                  <a:lumMod val="75000"/>
                  <a:lumOff val="25000"/>
                </a:schemeClr>
              </a:solidFill>
            </a:endParaRPr>
          </a:p>
        </p:txBody>
      </p:sp>
      <p:sp>
        <p:nvSpPr>
          <p:cNvPr id="39" name="Rectangle 38"/>
          <p:cNvSpPr/>
          <p:nvPr/>
        </p:nvSpPr>
        <p:spPr>
          <a:xfrm>
            <a:off x="5116263" y="5083787"/>
            <a:ext cx="3780000" cy="937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smtClean="0">
                <a:solidFill>
                  <a:schemeClr val="tx1">
                    <a:lumMod val="75000"/>
                    <a:lumOff val="25000"/>
                  </a:schemeClr>
                </a:solidFill>
              </a:rPr>
              <a:t>SHUSA has a risk-averse </a:t>
            </a:r>
            <a:r>
              <a:rPr lang="en-US" sz="1500" dirty="0">
                <a:solidFill>
                  <a:schemeClr val="tx1">
                    <a:lumMod val="75000"/>
                    <a:lumOff val="25000"/>
                  </a:schemeClr>
                </a:solidFill>
              </a:rPr>
              <a:t>approach to Operational, </a:t>
            </a:r>
            <a:r>
              <a:rPr lang="en-US" sz="1500" dirty="0" smtClean="0">
                <a:solidFill>
                  <a:schemeClr val="tx1">
                    <a:lumMod val="75000"/>
                    <a:lumOff val="25000"/>
                  </a:schemeClr>
                </a:solidFill>
              </a:rPr>
              <a:t>Conduct and Regulatory Risk. The Board is committed to a prudent risk management culture.</a:t>
            </a:r>
            <a:endParaRPr lang="en-US" sz="1500" dirty="0">
              <a:solidFill>
                <a:schemeClr val="tx1">
                  <a:lumMod val="75000"/>
                  <a:lumOff val="25000"/>
                </a:schemeClr>
              </a:solidFill>
            </a:endParaRPr>
          </a:p>
        </p:txBody>
      </p:sp>
      <p:sp>
        <p:nvSpPr>
          <p:cNvPr id="6" name="Triángulo isósceles 5"/>
          <p:cNvSpPr/>
          <p:nvPr/>
        </p:nvSpPr>
        <p:spPr>
          <a:xfrm rot="5400000">
            <a:off x="1851528" y="3269152"/>
            <a:ext cx="3168352" cy="17568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1"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42"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dirty="0">
                <a:solidFill>
                  <a:srgbClr val="C00000"/>
                </a:solidFill>
              </a:rPr>
              <a:t>0</a:t>
            </a:r>
            <a:endParaRPr lang="en-US" sz="3200" dirty="0">
              <a:solidFill>
                <a:srgbClr val="C00000"/>
              </a:solidFill>
            </a:endParaRPr>
          </a:p>
        </p:txBody>
      </p:sp>
      <p:sp>
        <p:nvSpPr>
          <p:cNvPr id="45" name="53 Redondear rectángulo de esquina del mismo lado"/>
          <p:cNvSpPr/>
          <p:nvPr/>
        </p:nvSpPr>
        <p:spPr>
          <a:xfrm>
            <a:off x="2263040"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Risk Appetite</a:t>
            </a:r>
          </a:p>
          <a:p>
            <a:pPr algn="ctr">
              <a:lnSpc>
                <a:spcPts val="1400"/>
              </a:lnSpc>
            </a:pPr>
            <a:r>
              <a:rPr lang="en-US" sz="1400" b="1" dirty="0" smtClean="0">
                <a:solidFill>
                  <a:prstClr val="white"/>
                </a:solidFill>
              </a:rPr>
              <a:t>Statement</a:t>
            </a:r>
            <a:endParaRPr lang="en-US" sz="1400" b="1" dirty="0">
              <a:solidFill>
                <a:prstClr val="white"/>
              </a:solidFill>
            </a:endParaRPr>
          </a:p>
        </p:txBody>
      </p:sp>
      <p:cxnSp>
        <p:nvCxnSpPr>
          <p:cNvPr id="47"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CuadroTexto 4"/>
          <p:cNvSpPr txBox="1"/>
          <p:nvPr/>
        </p:nvSpPr>
        <p:spPr>
          <a:xfrm rot="16200000">
            <a:off x="1510057" y="3124846"/>
            <a:ext cx="3294090" cy="338554"/>
          </a:xfrm>
          <a:prstGeom prst="rect">
            <a:avLst/>
          </a:prstGeom>
          <a:noFill/>
        </p:spPr>
        <p:txBody>
          <a:bodyPr wrap="square" rtlCol="0">
            <a:spAutoFit/>
          </a:bodyPr>
          <a:lstStyle/>
          <a:p>
            <a:r>
              <a:rPr lang="en-US" sz="1600" b="1" dirty="0">
                <a:solidFill>
                  <a:srgbClr val="C00000"/>
                </a:solidFill>
              </a:rPr>
              <a:t>I</a:t>
            </a:r>
            <a:r>
              <a:rPr lang="en-US" sz="1600" b="1" dirty="0" smtClean="0">
                <a:solidFill>
                  <a:srgbClr val="C00000"/>
                </a:solidFill>
              </a:rPr>
              <a:t>mplications in risk </a:t>
            </a:r>
            <a:r>
              <a:rPr lang="en-US" sz="1600" b="1" dirty="0">
                <a:solidFill>
                  <a:srgbClr val="C00000"/>
                </a:solidFill>
              </a:rPr>
              <a:t>a</a:t>
            </a:r>
            <a:r>
              <a:rPr lang="en-US" sz="1600" b="1" dirty="0" smtClean="0">
                <a:solidFill>
                  <a:srgbClr val="C00000"/>
                </a:solidFill>
              </a:rPr>
              <a:t>ppetite axes</a:t>
            </a:r>
            <a:endParaRPr lang="en-US" sz="1600" b="1" dirty="0">
              <a:solidFill>
                <a:srgbClr val="C00000"/>
              </a:solidFill>
            </a:endParaRPr>
          </a:p>
        </p:txBody>
      </p:sp>
      <p:sp>
        <p:nvSpPr>
          <p:cNvPr id="20" name="25 Redondear rectángulo de esquina del mismo lado">
            <a:hlinkClick r:id="rId2" action="ppaction://hlinksldjump"/>
          </p:cNvPr>
          <p:cNvSpPr/>
          <p:nvPr/>
        </p:nvSpPr>
        <p:spPr>
          <a:xfrm>
            <a:off x="3910456"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a:solidFill>
                  <a:prstClr val="white"/>
                </a:solidFill>
              </a:rPr>
              <a:t>Risk </a:t>
            </a:r>
            <a:r>
              <a:rPr lang="en-US" sz="1400" dirty="0" smtClean="0">
                <a:solidFill>
                  <a:prstClr val="white"/>
                </a:solidFill>
              </a:rPr>
              <a:t>Appetite</a:t>
            </a:r>
            <a:endParaRPr lang="en-US" sz="1400" dirty="0">
              <a:solidFill>
                <a:prstClr val="white"/>
              </a:solidFill>
            </a:endParaRPr>
          </a:p>
          <a:p>
            <a:pPr algn="ctr">
              <a:lnSpc>
                <a:spcPts val="1400"/>
              </a:lnSpc>
            </a:pPr>
            <a:r>
              <a:rPr lang="en-US" sz="1400" dirty="0" smtClean="0">
                <a:solidFill>
                  <a:prstClr val="white"/>
                </a:solidFill>
              </a:rPr>
              <a:t>Summary</a:t>
            </a:r>
            <a:endParaRPr lang="en-US" sz="1400" dirty="0">
              <a:solidFill>
                <a:prstClr val="white"/>
              </a:solidFill>
            </a:endParaRPr>
          </a:p>
        </p:txBody>
      </p:sp>
    </p:spTree>
    <p:extLst>
      <p:ext uri="{BB962C8B-B14F-4D97-AF65-F5344CB8AC3E}">
        <p14:creationId xmlns:p14="http://schemas.microsoft.com/office/powerpoint/2010/main" val="8938362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124 Rectángulo redondeado"/>
          <p:cNvSpPr/>
          <p:nvPr/>
        </p:nvSpPr>
        <p:spPr>
          <a:xfrm>
            <a:off x="167566" y="3861048"/>
            <a:ext cx="8148850" cy="2070050"/>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166688" indent="-166688">
              <a:lnSpc>
                <a:spcPts val="2000"/>
              </a:lnSpc>
              <a:spcBef>
                <a:spcPts val="600"/>
              </a:spcBef>
              <a:buClr>
                <a:srgbClr val="DB0B11"/>
              </a:buClr>
              <a:buFont typeface="Arial" panose="020B0604020202020204" pitchFamily="34" charset="0"/>
              <a:buChar char="•"/>
            </a:pPr>
            <a:endParaRPr lang="es-ES" sz="1400" dirty="0">
              <a:solidFill>
                <a:schemeClr val="bg1">
                  <a:lumMod val="50000"/>
                </a:schemeClr>
              </a:solidFill>
              <a:cs typeface="Arial" pitchFamily="34" charset="0"/>
            </a:endParaRPr>
          </a:p>
          <a:p>
            <a:pPr marL="166688" indent="-166688">
              <a:lnSpc>
                <a:spcPts val="2000"/>
              </a:lnSpc>
              <a:spcBef>
                <a:spcPts val="600"/>
              </a:spcBef>
              <a:buClr>
                <a:srgbClr val="DB0B11"/>
              </a:buClr>
              <a:buFont typeface="Arial" panose="020B0604020202020204" pitchFamily="34" charset="0"/>
              <a:buChar char="•"/>
            </a:pPr>
            <a:r>
              <a:rPr lang="en-US" sz="1400" dirty="0">
                <a:solidFill>
                  <a:schemeClr val="bg1">
                    <a:lumMod val="50000"/>
                  </a:schemeClr>
                </a:solidFill>
                <a:cs typeface="Arial" pitchFamily="34" charset="0"/>
              </a:rPr>
              <a:t>The ratio declined to the lowest level  at 93% in </a:t>
            </a:r>
            <a:r>
              <a:rPr lang="en-US" sz="1400" dirty="0" smtClean="0">
                <a:solidFill>
                  <a:schemeClr val="bg1">
                    <a:lumMod val="50000"/>
                  </a:schemeClr>
                </a:solidFill>
                <a:cs typeface="Arial" pitchFamily="34" charset="0"/>
              </a:rPr>
              <a:t>1Q14, LCR shows an upward trend over 2015.</a:t>
            </a:r>
            <a:endParaRPr lang="en-US" sz="1400" dirty="0">
              <a:solidFill>
                <a:schemeClr val="bg1">
                  <a:lumMod val="50000"/>
                </a:schemeClr>
              </a:solidFill>
              <a:cs typeface="Arial" pitchFamily="34" charset="0"/>
            </a:endParaRPr>
          </a:p>
          <a:p>
            <a:pPr marL="166688" indent="-166688" algn="just">
              <a:lnSpc>
                <a:spcPts val="2000"/>
              </a:lnSpc>
              <a:spcBef>
                <a:spcPts val="600"/>
              </a:spcBef>
              <a:buClr>
                <a:srgbClr val="DB0B11"/>
              </a:buClr>
              <a:buFont typeface="Arial" panose="020B0604020202020204" pitchFamily="34" charset="0"/>
              <a:buChar char="•"/>
            </a:pPr>
            <a:r>
              <a:rPr lang="en-US" sz="1400" dirty="0" smtClean="0">
                <a:solidFill>
                  <a:schemeClr val="bg1">
                    <a:lumMod val="50000"/>
                  </a:schemeClr>
                </a:solidFill>
                <a:cs typeface="Arial" pitchFamily="34" charset="0"/>
              </a:rPr>
              <a:t>From 1Q14</a:t>
            </a:r>
            <a:r>
              <a:rPr lang="en-US" sz="1400" dirty="0">
                <a:solidFill>
                  <a:schemeClr val="bg1">
                    <a:lumMod val="50000"/>
                  </a:schemeClr>
                </a:solidFill>
                <a:cs typeface="Arial" pitchFamily="34" charset="0"/>
              </a:rPr>
              <a:t>, LCR has </a:t>
            </a:r>
            <a:r>
              <a:rPr lang="en-US" sz="1400" dirty="0" smtClean="0">
                <a:solidFill>
                  <a:schemeClr val="bg1">
                    <a:lumMod val="50000"/>
                  </a:schemeClr>
                </a:solidFill>
                <a:cs typeface="Arial" pitchFamily="34" charset="0"/>
              </a:rPr>
              <a:t>consistently increased, mainly </a:t>
            </a:r>
            <a:r>
              <a:rPr lang="en-US" sz="1400" dirty="0">
                <a:solidFill>
                  <a:schemeClr val="bg1">
                    <a:lumMod val="50000"/>
                  </a:schemeClr>
                </a:solidFill>
                <a:cs typeface="Arial" pitchFamily="34" charset="0"/>
              </a:rPr>
              <a:t>due to </a:t>
            </a:r>
            <a:r>
              <a:rPr lang="en-US" sz="1400" dirty="0" smtClean="0">
                <a:solidFill>
                  <a:schemeClr val="bg1">
                    <a:lumMod val="50000"/>
                  </a:schemeClr>
                </a:solidFill>
                <a:cs typeface="Arial" pitchFamily="34" charset="0"/>
              </a:rPr>
              <a:t>increases in HQLA. New purchases over 2015 on investment portfolio are derived from liquidity stress test results,  need to hold high liquid assets in order to comply with regulatory requirements.</a:t>
            </a:r>
            <a:endParaRPr lang="en-US" sz="1400" dirty="0">
              <a:solidFill>
                <a:schemeClr val="bg1">
                  <a:lumMod val="50000"/>
                </a:schemeClr>
              </a:solidFill>
              <a:cs typeface="Arial" pitchFamily="34" charset="0"/>
            </a:endParaRPr>
          </a:p>
        </p:txBody>
      </p:sp>
      <p:graphicFrame>
        <p:nvGraphicFramePr>
          <p:cNvPr id="36" name="60 Gráfico"/>
          <p:cNvGraphicFramePr/>
          <p:nvPr>
            <p:extLst>
              <p:ext uri="{D42A27DB-BD31-4B8C-83A1-F6EECF244321}">
                <p14:modId xmlns:p14="http://schemas.microsoft.com/office/powerpoint/2010/main" val="1945056548"/>
              </p:ext>
            </p:extLst>
          </p:nvPr>
        </p:nvGraphicFramePr>
        <p:xfrm>
          <a:off x="372465" y="2348880"/>
          <a:ext cx="8042159" cy="21240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Table 18"/>
          <p:cNvGraphicFramePr>
            <a:graphicFrameLocks noGrp="1"/>
          </p:cNvGraphicFramePr>
          <p:nvPr>
            <p:extLst>
              <p:ext uri="{D42A27DB-BD31-4B8C-83A1-F6EECF244321}">
                <p14:modId xmlns:p14="http://schemas.microsoft.com/office/powerpoint/2010/main" val="1715463438"/>
              </p:ext>
            </p:extLst>
          </p:nvPr>
        </p:nvGraphicFramePr>
        <p:xfrm>
          <a:off x="406800" y="748800"/>
          <a:ext cx="4171286" cy="1001045"/>
        </p:xfrm>
        <a:graphic>
          <a:graphicData uri="http://schemas.openxmlformats.org/drawingml/2006/table">
            <a:tbl>
              <a:tblPr firstRow="1" bandRow="1"/>
              <a:tblGrid>
                <a:gridCol w="1572912"/>
                <a:gridCol w="792000"/>
                <a:gridCol w="792000"/>
                <a:gridCol w="792000"/>
                <a:gridCol w="2223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chemeClr val="bg1">
                              <a:lumMod val="50000"/>
                            </a:schemeClr>
                          </a:solidFill>
                        </a:rPr>
                        <a:t>4Q15</a:t>
                      </a:r>
                      <a:endParaRPr lang="en-US" sz="14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648000">
                <a:tc>
                  <a:txBody>
                    <a:bodyPr/>
                    <a:lstStyle/>
                    <a:p>
                      <a:pPr marL="0" lvl="0" algn="l" defTabSz="914400" rtl="0" eaLnBrk="1" latinLnBrk="0" hangingPunct="1"/>
                      <a:r>
                        <a:rPr lang="en-US" sz="1400" kern="0" noProof="0" dirty="0" smtClean="0">
                          <a:solidFill>
                            <a:schemeClr val="tx1">
                              <a:lumMod val="65000"/>
                              <a:lumOff val="35000"/>
                            </a:schemeClr>
                          </a:solidFill>
                        </a:rPr>
                        <a:t>LCR (Liquidity</a:t>
                      </a:r>
                      <a:br>
                        <a:rPr lang="en-US" sz="1400" kern="0" noProof="0" dirty="0" smtClean="0">
                          <a:solidFill>
                            <a:schemeClr val="tx1">
                              <a:lumMod val="65000"/>
                              <a:lumOff val="35000"/>
                            </a:schemeClr>
                          </a:solidFill>
                        </a:rPr>
                      </a:br>
                      <a:r>
                        <a:rPr lang="en-US" sz="1400" kern="0" noProof="0" dirty="0" smtClean="0">
                          <a:solidFill>
                            <a:schemeClr val="tx1">
                              <a:lumMod val="65000"/>
                              <a:lumOff val="35000"/>
                            </a:schemeClr>
                          </a:solidFill>
                        </a:rPr>
                        <a:t>Coverage Ratio):</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n-lt"/>
                          <a:ea typeface="+mn-ea"/>
                          <a:cs typeface="+mn-cs"/>
                        </a:rPr>
                        <a:t>252.7%</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&gt;100.0%</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105.0%</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pic>
        <p:nvPicPr>
          <p:cNvPr id="22" name="Picture 2" descr="alias, link, overlay icon">
            <a:hlinkClick r:id="" action="ppaction://noaction"/>
          </p:cNvPr>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sp>
        <p:nvSpPr>
          <p:cNvPr id="27" name="49 Redondear rectángulo de esquina del mismo lado">
            <a:hlinkClick r:id="rId4" action="ppaction://hlinksldjump"/>
          </p:cNvPr>
          <p:cNvSpPr/>
          <p:nvPr/>
        </p:nvSpPr>
        <p:spPr>
          <a:xfrm>
            <a:off x="4235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LCR</a:t>
            </a:r>
            <a:endParaRPr lang="en-US" sz="1400" b="1" dirty="0">
              <a:solidFill>
                <a:prstClr val="white"/>
              </a:solidFill>
            </a:endParaRPr>
          </a:p>
        </p:txBody>
      </p:sp>
      <p:sp>
        <p:nvSpPr>
          <p:cNvPr id="28" name="53 Redondear rectángulo de esquina del mismo lado"/>
          <p:cNvSpPr/>
          <p:nvPr/>
        </p:nvSpPr>
        <p:spPr>
          <a:xfrm>
            <a:off x="1931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Structural Liquidity </a:t>
            </a:r>
            <a:endParaRPr lang="en-US" sz="1400" dirty="0">
              <a:solidFill>
                <a:prstClr val="white"/>
              </a:solidFill>
            </a:endParaRPr>
          </a:p>
        </p:txBody>
      </p:sp>
      <p:sp>
        <p:nvSpPr>
          <p:cNvPr id="29"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30"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25 Redondear rectángulo de esquina del mismo lado">
            <a:hlinkClick r:id="" action="ppaction://noaction"/>
          </p:cNvPr>
          <p:cNvSpPr/>
          <p:nvPr/>
        </p:nvSpPr>
        <p:spPr>
          <a:xfrm>
            <a:off x="657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a:solidFill>
                  <a:prstClr val="white"/>
                </a:solidFill>
              </a:rPr>
              <a:t>Short term Liquidity</a:t>
            </a:r>
          </a:p>
        </p:txBody>
      </p:sp>
      <p:sp>
        <p:nvSpPr>
          <p:cNvPr id="32" name="41 Rectángulo">
            <a:hlinkClick r:id="" action="ppaction://noaction"/>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34"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AutoShape 277"/>
          <p:cNvSpPr>
            <a:spLocks noChangeArrowheads="1"/>
          </p:cNvSpPr>
          <p:nvPr/>
        </p:nvSpPr>
        <p:spPr bwMode="auto">
          <a:xfrm>
            <a:off x="418273" y="1793260"/>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smtClean="0">
                <a:solidFill>
                  <a:srgbClr val="C00000"/>
                </a:solidFill>
              </a:rPr>
              <a:t>LCR (Limit: 100%)</a:t>
            </a:r>
            <a:endParaRPr lang="en-US" sz="1500" b="1" dirty="0">
              <a:solidFill>
                <a:srgbClr val="C00000"/>
              </a:solidFill>
            </a:endParaRPr>
          </a:p>
        </p:txBody>
      </p:sp>
      <p:cxnSp>
        <p:nvCxnSpPr>
          <p:cNvPr id="35" name="228 Conector recto"/>
          <p:cNvCxnSpPr/>
          <p:nvPr/>
        </p:nvCxnSpPr>
        <p:spPr>
          <a:xfrm flipV="1">
            <a:off x="432409" y="2492896"/>
            <a:ext cx="8028022" cy="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83 Elipse"/>
          <p:cNvSpPr/>
          <p:nvPr/>
        </p:nvSpPr>
        <p:spPr>
          <a:xfrm>
            <a:off x="4427984" y="13407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39" name="TextBox 28"/>
          <p:cNvSpPr txBox="1"/>
          <p:nvPr/>
        </p:nvSpPr>
        <p:spPr>
          <a:xfrm>
            <a:off x="356400" y="2534707"/>
            <a:ext cx="1863832"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smtClean="0">
                <a:solidFill>
                  <a:prstClr val="black">
                    <a:lumMod val="85000"/>
                    <a:lumOff val="15000"/>
                  </a:prstClr>
                </a:solidFill>
              </a:rPr>
              <a:t>%</a:t>
            </a:r>
          </a:p>
        </p:txBody>
      </p:sp>
      <p:sp>
        <p:nvSpPr>
          <p:cNvPr id="42" name="80 CuadroTexto"/>
          <p:cNvSpPr txBox="1"/>
          <p:nvPr/>
        </p:nvSpPr>
        <p:spPr>
          <a:xfrm>
            <a:off x="432409" y="6294949"/>
            <a:ext cx="6515856" cy="553998"/>
          </a:xfrm>
          <a:prstGeom prst="rect">
            <a:avLst/>
          </a:prstGeom>
          <a:noFill/>
          <a:ln>
            <a:no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1000" dirty="0" smtClean="0"/>
              <a:t>* Subsidiaries with lending activity. This ratio considers structural (no commercial) intragroup funding, thus excluding intragroup exposures arising from commercial activity with clients (</a:t>
            </a:r>
            <a:r>
              <a:rPr lang="en-US" sz="1000" dirty="0" err="1" smtClean="0"/>
              <a:t>e.g</a:t>
            </a:r>
            <a:r>
              <a:rPr lang="en-US" sz="1000" dirty="0" smtClean="0"/>
              <a:t> stand by letters of credit granted to subsidiaries’ clients by SAN) </a:t>
            </a:r>
            <a:endParaRPr lang="en-US" sz="1000" dirty="0"/>
          </a:p>
        </p:txBody>
      </p:sp>
      <p:sp>
        <p:nvSpPr>
          <p:cNvPr id="19" name="TextBox 18"/>
          <p:cNvSpPr txBox="1"/>
          <p:nvPr/>
        </p:nvSpPr>
        <p:spPr>
          <a:xfrm>
            <a:off x="35496" y="5949280"/>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r>
              <a:rPr lang="en-US" sz="900" dirty="0" smtClean="0">
                <a:solidFill>
                  <a:schemeClr val="bg1">
                    <a:lumMod val="50000"/>
                  </a:schemeClr>
                </a:solidFill>
              </a:rPr>
              <a:t> </a:t>
            </a:r>
            <a:endParaRPr lang="en-US" sz="1200" dirty="0">
              <a:solidFill>
                <a:schemeClr val="bg1">
                  <a:lumMod val="50000"/>
                </a:schemeClr>
              </a:solidFill>
            </a:endParaRPr>
          </a:p>
        </p:txBody>
      </p:sp>
    </p:spTree>
    <p:extLst>
      <p:ext uri="{BB962C8B-B14F-4D97-AF65-F5344CB8AC3E}">
        <p14:creationId xmlns:p14="http://schemas.microsoft.com/office/powerpoint/2010/main" val="310253732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18"/>
          <p:cNvGraphicFramePr>
            <a:graphicFrameLocks noGrp="1"/>
          </p:cNvGraphicFramePr>
          <p:nvPr>
            <p:extLst>
              <p:ext uri="{D42A27DB-BD31-4B8C-83A1-F6EECF244321}">
                <p14:modId xmlns:p14="http://schemas.microsoft.com/office/powerpoint/2010/main" val="3835279236"/>
              </p:ext>
            </p:extLst>
          </p:nvPr>
        </p:nvGraphicFramePr>
        <p:xfrm>
          <a:off x="396000" y="662400"/>
          <a:ext cx="4221187" cy="1296000"/>
        </p:xfrm>
        <a:graphic>
          <a:graphicData uri="http://schemas.openxmlformats.org/drawingml/2006/table">
            <a:tbl>
              <a:tblPr firstRow="1" bandRow="1"/>
              <a:tblGrid>
                <a:gridCol w="1758149"/>
                <a:gridCol w="720000"/>
                <a:gridCol w="792000"/>
                <a:gridCol w="720000"/>
                <a:gridCol w="231038"/>
              </a:tblGrid>
              <a:tr h="334743">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bg1">
                              <a:lumMod val="50000"/>
                            </a:schemeClr>
                          </a:solidFill>
                        </a:rPr>
                        <a:t>4Q15</a:t>
                      </a:r>
                      <a:endParaRPr lang="en-US" sz="14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311390">
                <a:tc gridSpan="5">
                  <a:txBody>
                    <a:bodyPr/>
                    <a:lstStyle/>
                    <a:p>
                      <a:pPr marL="0" lvl="0" algn="l" defTabSz="914400" rtl="0" eaLnBrk="1" latinLnBrk="0" hangingPunct="1"/>
                      <a:r>
                        <a:rPr lang="en-US" sz="1400" b="1" kern="0" noProof="0" dirty="0" smtClean="0">
                          <a:solidFill>
                            <a:prstClr val="black">
                              <a:lumMod val="65000"/>
                              <a:lumOff val="35000"/>
                            </a:prstClr>
                          </a:solidFill>
                          <a:latin typeface="+mn-lt"/>
                          <a:ea typeface="+mn-ea"/>
                          <a:cs typeface="+mn-cs"/>
                        </a:rPr>
                        <a:t>Survival period under stress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fontAlgn="ctr"/>
                      <a:endParaRPr lang="es-E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649867">
                <a:tc>
                  <a:txBody>
                    <a:bodyPr/>
                    <a:lstStyle/>
                    <a:p>
                      <a:pPr marL="0" lvl="0" algn="l" defTabSz="914400" rtl="0" eaLnBrk="1" latinLnBrk="0" hangingPunct="1"/>
                      <a:r>
                        <a:rPr lang="en-US" sz="1400" kern="0" noProof="0" dirty="0" smtClean="0">
                          <a:solidFill>
                            <a:prstClr val="black">
                              <a:lumMod val="65000"/>
                              <a:lumOff val="35000"/>
                            </a:prstClr>
                          </a:solidFill>
                          <a:latin typeface="+mn-lt"/>
                          <a:ea typeface="+mn-ea"/>
                          <a:cs typeface="+mn-cs"/>
                        </a:rPr>
                        <a:t>Local systemic crisis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n-lt"/>
                          <a:ea typeface="+mn-ea"/>
                          <a:cs typeface="+mn-cs"/>
                        </a:rPr>
                        <a:t>&gt;90 d</a:t>
                      </a:r>
                    </a:p>
                  </a:txBody>
                  <a:tcPr marL="7620" marR="762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&gt; 60 days</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 &gt;</a:t>
                      </a:r>
                      <a:r>
                        <a:rPr lang="en-US" sz="1400" kern="0" baseline="0" noProof="0" dirty="0" smtClean="0">
                          <a:solidFill>
                            <a:schemeClr val="tx1">
                              <a:lumMod val="65000"/>
                              <a:lumOff val="35000"/>
                            </a:schemeClr>
                          </a:solidFill>
                        </a:rPr>
                        <a:t> 90 days</a:t>
                      </a: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26" name="Table 18"/>
          <p:cNvGraphicFramePr>
            <a:graphicFrameLocks noGrp="1"/>
          </p:cNvGraphicFramePr>
          <p:nvPr>
            <p:extLst>
              <p:ext uri="{D42A27DB-BD31-4B8C-83A1-F6EECF244321}">
                <p14:modId xmlns:p14="http://schemas.microsoft.com/office/powerpoint/2010/main" val="2308362320"/>
              </p:ext>
            </p:extLst>
          </p:nvPr>
        </p:nvGraphicFramePr>
        <p:xfrm>
          <a:off x="4694400" y="662400"/>
          <a:ext cx="4281059" cy="1304903"/>
        </p:xfrm>
        <a:graphic>
          <a:graphicData uri="http://schemas.openxmlformats.org/drawingml/2006/table">
            <a:tbl>
              <a:tblPr firstRow="1" bandRow="1"/>
              <a:tblGrid>
                <a:gridCol w="1834817"/>
                <a:gridCol w="720000"/>
                <a:gridCol w="792000"/>
                <a:gridCol w="720000"/>
                <a:gridCol w="214242"/>
              </a:tblGrid>
              <a:tr h="362563">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Secondary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bg1">
                              <a:lumMod val="50000"/>
                            </a:schemeClr>
                          </a:solidFill>
                        </a:rPr>
                        <a:t>4Q15</a:t>
                      </a:r>
                      <a:endParaRPr lang="en-US" sz="14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304156">
                <a:tc gridSpan="5">
                  <a:txBody>
                    <a:bodyPr/>
                    <a:lstStyle/>
                    <a:p>
                      <a:pPr marL="0" lvl="0" algn="l" defTabSz="914400" rtl="0" eaLnBrk="1" latinLnBrk="0" hangingPunct="1"/>
                      <a:r>
                        <a:rPr lang="en-US" sz="1400" b="1" kern="0" noProof="0" dirty="0" smtClean="0">
                          <a:solidFill>
                            <a:prstClr val="black">
                              <a:lumMod val="65000"/>
                              <a:lumOff val="35000"/>
                            </a:prstClr>
                          </a:solidFill>
                          <a:latin typeface="+mn-lt"/>
                          <a:ea typeface="+mn-ea"/>
                          <a:cs typeface="+mn-cs"/>
                        </a:rPr>
                        <a:t>Survival period under stress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spcBef>
                          <a:spcPts val="600"/>
                        </a:spcBef>
                        <a:tabLst>
                          <a:tab pos="1524000" algn="l"/>
                          <a:tab pos="1790700" algn="l"/>
                          <a:tab pos="2419350" algn="l"/>
                          <a:tab pos="3143250" algn="l"/>
                          <a:tab pos="3857625" algn="l"/>
                        </a:tabLst>
                        <a:defRPr/>
                      </a:pPr>
                      <a:endParaRPr lang="en-US" sz="1400" kern="0" dirty="0" smtClean="0">
                        <a:solidFill>
                          <a:prstClr val="black">
                            <a:lumMod val="65000"/>
                            <a:lumOff val="35000"/>
                          </a:prstClr>
                        </a:solidFill>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s-E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kern="0" dirty="0" smtClean="0">
                        <a:solidFill>
                          <a:prstClr val="black">
                            <a:lumMod val="65000"/>
                            <a:lumOff val="35000"/>
                          </a:prst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29281">
                <a:tc>
                  <a:txBody>
                    <a:bodyPr/>
                    <a:lstStyle/>
                    <a:p>
                      <a:pPr marL="144000" lvl="0" algn="l" defTabSz="914400" rtl="0" eaLnBrk="1" latinLnBrk="0" hangingPunct="1">
                        <a:lnSpc>
                          <a:spcPts val="2000"/>
                        </a:lnSpc>
                        <a:spcBef>
                          <a:spcPts val="300"/>
                        </a:spcBef>
                      </a:pPr>
                      <a:r>
                        <a:rPr lang="en-US" sz="1400" kern="0" noProof="0" dirty="0" smtClean="0">
                          <a:solidFill>
                            <a:prstClr val="black">
                              <a:lumMod val="65000"/>
                              <a:lumOff val="35000"/>
                            </a:prstClr>
                          </a:solidFill>
                          <a:latin typeface="+mn-lt"/>
                          <a:ea typeface="+mn-ea"/>
                          <a:cs typeface="+mn-cs"/>
                        </a:rPr>
                        <a:t>Idiosyncratic SAN</a:t>
                      </a:r>
                    </a:p>
                    <a:p>
                      <a:pPr marL="144000" lvl="0" algn="l" defTabSz="914400" rtl="0" eaLnBrk="1" latinLnBrk="0" hangingPunct="1">
                        <a:lnSpc>
                          <a:spcPts val="2000"/>
                        </a:lnSpc>
                        <a:spcBef>
                          <a:spcPts val="300"/>
                        </a:spcBef>
                      </a:pPr>
                      <a:r>
                        <a:rPr lang="en-US" sz="1400" kern="0" noProof="0" dirty="0" smtClean="0">
                          <a:solidFill>
                            <a:prstClr val="black">
                              <a:lumMod val="65000"/>
                              <a:lumOff val="35000"/>
                            </a:prstClr>
                          </a:solidFill>
                          <a:latin typeface="+mn-lt"/>
                          <a:ea typeface="+mn-ea"/>
                          <a:cs typeface="+mn-cs"/>
                        </a:rPr>
                        <a:t>Systemic</a:t>
                      </a:r>
                      <a:r>
                        <a:rPr lang="en-US" sz="1400" kern="0" baseline="0" noProof="0" dirty="0" smtClean="0">
                          <a:solidFill>
                            <a:prstClr val="black">
                              <a:lumMod val="65000"/>
                              <a:lumOff val="35000"/>
                            </a:prstClr>
                          </a:solidFill>
                          <a:latin typeface="+mn-lt"/>
                          <a:ea typeface="+mn-ea"/>
                          <a:cs typeface="+mn-cs"/>
                        </a:rPr>
                        <a:t> Global crisis</a:t>
                      </a:r>
                      <a:endParaRPr lang="en-US" sz="1400" kern="0" noProof="0" dirty="0" smtClean="0">
                        <a:solidFill>
                          <a:prstClr val="black">
                            <a:lumMod val="65000"/>
                            <a:lumOff val="35000"/>
                          </a:prstClr>
                        </a:solidFill>
                        <a:latin typeface="+mn-lt"/>
                        <a:ea typeface="+mn-ea"/>
                        <a:cs typeface="+mn-cs"/>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a:lnSpc>
                          <a:spcPts val="2000"/>
                        </a:lnSpc>
                        <a:spcBef>
                          <a:spcPts val="300"/>
                        </a:spcBef>
                        <a:tabLst>
                          <a:tab pos="1524000" algn="l"/>
                          <a:tab pos="1790700" algn="l"/>
                          <a:tab pos="2419350" algn="l"/>
                          <a:tab pos="3143250" algn="l"/>
                          <a:tab pos="3857625" algn="l"/>
                        </a:tabLst>
                        <a:defRPr/>
                      </a:pPr>
                      <a:r>
                        <a:rPr lang="en-US" sz="1400" b="1" kern="0" noProof="0" dirty="0" smtClean="0">
                          <a:solidFill>
                            <a:prstClr val="black">
                              <a:lumMod val="65000"/>
                              <a:lumOff val="35000"/>
                            </a:prstClr>
                          </a:solidFill>
                        </a:rPr>
                        <a:t> &gt;90 d </a:t>
                      </a:r>
                    </a:p>
                    <a:p>
                      <a:pPr marL="0" algn="ctr">
                        <a:lnSpc>
                          <a:spcPts val="2000"/>
                        </a:lnSpc>
                        <a:spcBef>
                          <a:spcPts val="300"/>
                        </a:spcBef>
                        <a:tabLst>
                          <a:tab pos="1524000" algn="l"/>
                          <a:tab pos="1790700" algn="l"/>
                          <a:tab pos="2419350" algn="l"/>
                          <a:tab pos="3143250" algn="l"/>
                          <a:tab pos="3857625" algn="l"/>
                        </a:tabLst>
                        <a:defRPr/>
                      </a:pPr>
                      <a:r>
                        <a:rPr lang="en-US" sz="1400" b="1" kern="0" noProof="0" dirty="0" smtClean="0">
                          <a:solidFill>
                            <a:prstClr val="black">
                              <a:lumMod val="65000"/>
                              <a:lumOff val="35000"/>
                            </a:prstClr>
                          </a:solidFill>
                        </a:rPr>
                        <a:t> &gt;90 d</a:t>
                      </a:r>
                      <a:r>
                        <a:rPr lang="en-US" sz="1400" kern="0" noProof="0" dirty="0" smtClean="0">
                          <a:solidFill>
                            <a:prstClr val="black">
                              <a:lumMod val="65000"/>
                              <a:lumOff val="35000"/>
                            </a:prstClr>
                          </a:solidFill>
                        </a:rPr>
                        <a:t> </a:t>
                      </a:r>
                    </a:p>
                  </a:txBody>
                  <a:tcPr marL="7620" marR="762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fontAlgn="ctr">
                        <a:lnSpc>
                          <a:spcPts val="2000"/>
                        </a:lnSpc>
                        <a:spcBef>
                          <a:spcPts val="300"/>
                        </a:spcBef>
                      </a:pPr>
                      <a:r>
                        <a:rPr lang="en-US" sz="1400" kern="0" noProof="0" dirty="0" smtClean="0">
                          <a:solidFill>
                            <a:schemeClr val="tx1">
                              <a:lumMod val="65000"/>
                              <a:lumOff val="35000"/>
                            </a:schemeClr>
                          </a:solidFill>
                        </a:rPr>
                        <a:t>&gt; 60 days </a:t>
                      </a:r>
                    </a:p>
                    <a:p>
                      <a:pPr marL="0" algn="ctr" fontAlgn="ctr">
                        <a:lnSpc>
                          <a:spcPts val="2000"/>
                        </a:lnSpc>
                        <a:spcBef>
                          <a:spcPts val="300"/>
                        </a:spcBef>
                      </a:pPr>
                      <a:r>
                        <a:rPr lang="en-US" sz="1400" kern="0" noProof="0" dirty="0" smtClean="0">
                          <a:solidFill>
                            <a:schemeClr val="tx1">
                              <a:lumMod val="65000"/>
                              <a:lumOff val="35000"/>
                            </a:schemeClr>
                          </a:solidFill>
                        </a:rPr>
                        <a:t>&gt; 60 days</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ts val="2000"/>
                        </a:lnSpc>
                        <a:spcBef>
                          <a:spcPts val="300"/>
                        </a:spcBef>
                        <a:spcAft>
                          <a:spcPts val="0"/>
                        </a:spcAft>
                        <a:buClrTx/>
                        <a:buSzTx/>
                        <a:buFontTx/>
                        <a:buNone/>
                        <a:tabLst/>
                        <a:defRPr/>
                      </a:pPr>
                      <a:r>
                        <a:rPr lang="en-US" sz="1400" kern="0" noProof="0" dirty="0" smtClean="0">
                          <a:solidFill>
                            <a:schemeClr val="tx1">
                              <a:lumMod val="65000"/>
                              <a:lumOff val="35000"/>
                            </a:schemeClr>
                          </a:solidFill>
                        </a:rPr>
                        <a:t>&gt; 90</a:t>
                      </a:r>
                      <a:r>
                        <a:rPr lang="en-US" sz="1400" kern="0" baseline="0" noProof="0" dirty="0" smtClean="0">
                          <a:solidFill>
                            <a:schemeClr val="tx1">
                              <a:lumMod val="65000"/>
                              <a:lumOff val="35000"/>
                            </a:schemeClr>
                          </a:solidFill>
                        </a:rPr>
                        <a:t> days</a:t>
                      </a:r>
                      <a:endParaRPr lang="en-US" sz="1400" kern="0" noProof="0" dirty="0" smtClean="0">
                        <a:solidFill>
                          <a:schemeClr val="tx1">
                            <a:lumMod val="65000"/>
                            <a:lumOff val="35000"/>
                          </a:schemeClr>
                        </a:solidFill>
                      </a:endParaRPr>
                    </a:p>
                    <a:p>
                      <a:pPr marL="0" marR="0" indent="0" algn="ctr" defTabSz="914400" rtl="0" eaLnBrk="1" fontAlgn="ctr" latinLnBrk="0" hangingPunct="1">
                        <a:lnSpc>
                          <a:spcPts val="2000"/>
                        </a:lnSpc>
                        <a:spcBef>
                          <a:spcPts val="300"/>
                        </a:spcBef>
                        <a:spcAft>
                          <a:spcPts val="0"/>
                        </a:spcAft>
                        <a:buClrTx/>
                        <a:buSzTx/>
                        <a:buFontTx/>
                        <a:buNone/>
                        <a:tabLst/>
                        <a:defRPr/>
                      </a:pPr>
                      <a:r>
                        <a:rPr lang="en-US" sz="1400" kern="0" noProof="0" dirty="0" smtClean="0">
                          <a:solidFill>
                            <a:schemeClr val="tx1">
                              <a:lumMod val="65000"/>
                              <a:lumOff val="35000"/>
                            </a:schemeClr>
                          </a:solidFill>
                        </a:rPr>
                        <a:t>&gt; 90</a:t>
                      </a:r>
                      <a:r>
                        <a:rPr lang="en-US" sz="1400" kern="0" baseline="0" noProof="0" dirty="0" smtClean="0">
                          <a:solidFill>
                            <a:schemeClr val="tx1">
                              <a:lumMod val="65000"/>
                              <a:lumOff val="35000"/>
                            </a:schemeClr>
                          </a:solidFill>
                        </a:rPr>
                        <a:t> days</a:t>
                      </a: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ts val="2000"/>
                        </a:lnSpc>
                        <a:spcBef>
                          <a:spcPts val="300"/>
                        </a:spcBef>
                        <a:spcAft>
                          <a:spcPts val="0"/>
                        </a:spcAft>
                        <a:buClrTx/>
                        <a:buSzTx/>
                        <a:buFontTx/>
                        <a:buNone/>
                        <a:tabLst/>
                        <a:defRPr/>
                      </a:pPr>
                      <a:endParaRPr lang="en-US" sz="1400" b="0" kern="0" noProof="0" dirty="0" smtClean="0">
                        <a:solidFill>
                          <a:prstClr val="black">
                            <a:lumMod val="65000"/>
                            <a:lumOff val="35000"/>
                          </a:prst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34" name="124 Rectángulo redondeado"/>
          <p:cNvSpPr/>
          <p:nvPr/>
        </p:nvSpPr>
        <p:spPr>
          <a:xfrm>
            <a:off x="379079" y="4854788"/>
            <a:ext cx="4315934" cy="1238507"/>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ts val="2000"/>
              </a:lnSpc>
              <a:spcBef>
                <a:spcPts val="600"/>
              </a:spcBef>
              <a:buClr>
                <a:srgbClr val="DB0B11"/>
              </a:buClr>
              <a:buFont typeface="Arial" panose="020B0604020202020204" pitchFamily="34" charset="0"/>
              <a:buChar char="•"/>
              <a:defRPr/>
            </a:pPr>
            <a:r>
              <a:rPr lang="en-US" sz="1600" dirty="0" smtClean="0">
                <a:solidFill>
                  <a:prstClr val="black">
                    <a:lumMod val="65000"/>
                    <a:lumOff val="35000"/>
                  </a:prstClr>
                </a:solidFill>
                <a:cs typeface="Arial" pitchFamily="34" charset="0"/>
              </a:rPr>
              <a:t>The </a:t>
            </a:r>
            <a:r>
              <a:rPr lang="en-US" sz="1600" dirty="0">
                <a:solidFill>
                  <a:prstClr val="black">
                    <a:lumMod val="65000"/>
                    <a:lumOff val="35000"/>
                  </a:prstClr>
                </a:solidFill>
                <a:cs typeface="Arial" pitchFamily="34" charset="0"/>
              </a:rPr>
              <a:t>limit represents a timeframe that is more conservative than the regulatory definition of 30 days. The </a:t>
            </a:r>
            <a:r>
              <a:rPr lang="en-US" sz="1600" dirty="0" smtClean="0">
                <a:solidFill>
                  <a:prstClr val="black">
                    <a:lumMod val="65000"/>
                    <a:lumOff val="35000"/>
                  </a:prstClr>
                </a:solidFill>
                <a:cs typeface="Arial" pitchFamily="34" charset="0"/>
              </a:rPr>
              <a:t>90 </a:t>
            </a:r>
            <a:r>
              <a:rPr lang="en-US" sz="1600" dirty="0">
                <a:solidFill>
                  <a:prstClr val="black">
                    <a:lumMod val="65000"/>
                    <a:lumOff val="35000"/>
                  </a:prstClr>
                </a:solidFill>
                <a:cs typeface="Arial" pitchFamily="34" charset="0"/>
              </a:rPr>
              <a:t>days provide a more complete overview of potential mismatches between inflows and outflows. </a:t>
            </a:r>
          </a:p>
          <a:p>
            <a:pPr marL="285750" indent="-285750">
              <a:lnSpc>
                <a:spcPts val="2000"/>
              </a:lnSpc>
              <a:spcBef>
                <a:spcPts val="600"/>
              </a:spcBef>
              <a:buClr>
                <a:srgbClr val="DB0B11"/>
              </a:buClr>
              <a:buFont typeface="Arial" panose="020B0604020202020204" pitchFamily="34" charset="0"/>
              <a:buChar char="•"/>
              <a:defRPr/>
            </a:pPr>
            <a:endParaRPr lang="es-ES" sz="1600" dirty="0">
              <a:solidFill>
                <a:prstClr val="black">
                  <a:lumMod val="65000"/>
                  <a:lumOff val="35000"/>
                </a:prstClr>
              </a:solidFill>
              <a:cs typeface="Arial" pitchFamily="34" charset="0"/>
            </a:endParaRPr>
          </a:p>
        </p:txBody>
      </p:sp>
      <p:pic>
        <p:nvPicPr>
          <p:cNvPr id="45" name="Picture 2" descr="alias, link, overlay icon">
            <a:hlinkClick r:id="" action="ppaction://noaction"/>
          </p:cNvP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flipH="1">
            <a:off x="8857982" y="6438964"/>
            <a:ext cx="263276" cy="248637"/>
          </a:xfrm>
          <a:prstGeom prst="rect">
            <a:avLst/>
          </a:prstGeom>
          <a:noFill/>
        </p:spPr>
      </p:pic>
      <p:sp>
        <p:nvSpPr>
          <p:cNvPr id="50" name="AutoShape 277"/>
          <p:cNvSpPr>
            <a:spLocks noChangeArrowheads="1"/>
          </p:cNvSpPr>
          <p:nvPr/>
        </p:nvSpPr>
        <p:spPr bwMode="auto">
          <a:xfrm>
            <a:off x="418273" y="2118485"/>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Survival Period – </a:t>
            </a:r>
            <a:r>
              <a:rPr lang="en-US" sz="1500" b="1" dirty="0" smtClean="0">
                <a:solidFill>
                  <a:srgbClr val="C00000"/>
                </a:solidFill>
              </a:rPr>
              <a:t>Systemic Local</a:t>
            </a:r>
            <a:endParaRPr lang="en-US" sz="1500" b="1" dirty="0">
              <a:solidFill>
                <a:srgbClr val="C00000"/>
              </a:solidFill>
            </a:endParaRPr>
          </a:p>
        </p:txBody>
      </p:sp>
      <p:cxnSp>
        <p:nvCxnSpPr>
          <p:cNvPr id="51" name="228 Conector recto"/>
          <p:cNvCxnSpPr/>
          <p:nvPr/>
        </p:nvCxnSpPr>
        <p:spPr>
          <a:xfrm>
            <a:off x="418273" y="2339069"/>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83 Elipse"/>
          <p:cNvSpPr/>
          <p:nvPr/>
        </p:nvSpPr>
        <p:spPr>
          <a:xfrm>
            <a:off x="4505044" y="1556792"/>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54" name="AutoShape 277"/>
          <p:cNvSpPr>
            <a:spLocks noChangeArrowheads="1"/>
          </p:cNvSpPr>
          <p:nvPr/>
        </p:nvSpPr>
        <p:spPr bwMode="auto">
          <a:xfrm>
            <a:off x="4715895" y="2118485"/>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Survival Period – Idiosyncratic SAN</a:t>
            </a:r>
          </a:p>
        </p:txBody>
      </p:sp>
      <p:cxnSp>
        <p:nvCxnSpPr>
          <p:cNvPr id="55" name="228 Conector recto"/>
          <p:cNvCxnSpPr/>
          <p:nvPr/>
        </p:nvCxnSpPr>
        <p:spPr>
          <a:xfrm>
            <a:off x="4715895" y="2339069"/>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6" name="83 Elipse"/>
          <p:cNvSpPr/>
          <p:nvPr/>
        </p:nvSpPr>
        <p:spPr>
          <a:xfrm>
            <a:off x="8825524" y="1455169"/>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graphicFrame>
        <p:nvGraphicFramePr>
          <p:cNvPr id="57" name="60 Gráfico"/>
          <p:cNvGraphicFramePr/>
          <p:nvPr>
            <p:extLst>
              <p:ext uri="{D42A27DB-BD31-4B8C-83A1-F6EECF244321}">
                <p14:modId xmlns:p14="http://schemas.microsoft.com/office/powerpoint/2010/main" val="299254494"/>
              </p:ext>
            </p:extLst>
          </p:nvPr>
        </p:nvGraphicFramePr>
        <p:xfrm>
          <a:off x="379079" y="2611315"/>
          <a:ext cx="4125600" cy="13377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 name="60 Gráfico"/>
          <p:cNvGraphicFramePr/>
          <p:nvPr>
            <p:extLst>
              <p:ext uri="{D42A27DB-BD31-4B8C-83A1-F6EECF244321}">
                <p14:modId xmlns:p14="http://schemas.microsoft.com/office/powerpoint/2010/main" val="2387268874"/>
              </p:ext>
            </p:extLst>
          </p:nvPr>
        </p:nvGraphicFramePr>
        <p:xfrm>
          <a:off x="4715895" y="2611315"/>
          <a:ext cx="4125600" cy="1337761"/>
        </p:xfrm>
        <a:graphic>
          <a:graphicData uri="http://schemas.openxmlformats.org/drawingml/2006/chart">
            <c:chart xmlns:c="http://schemas.openxmlformats.org/drawingml/2006/chart" xmlns:r="http://schemas.openxmlformats.org/officeDocument/2006/relationships" r:id="rId4"/>
          </a:graphicData>
        </a:graphic>
      </p:graphicFrame>
      <p:sp>
        <p:nvSpPr>
          <p:cNvPr id="59" name="83 Elipse"/>
          <p:cNvSpPr/>
          <p:nvPr/>
        </p:nvSpPr>
        <p:spPr>
          <a:xfrm>
            <a:off x="8825524" y="17778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61" name="AutoShape 277"/>
          <p:cNvSpPr>
            <a:spLocks noChangeArrowheads="1"/>
          </p:cNvSpPr>
          <p:nvPr/>
        </p:nvSpPr>
        <p:spPr bwMode="auto">
          <a:xfrm>
            <a:off x="4715895" y="4206717"/>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Survival Period – Systemic Global crisis</a:t>
            </a:r>
          </a:p>
        </p:txBody>
      </p:sp>
      <p:cxnSp>
        <p:nvCxnSpPr>
          <p:cNvPr id="62" name="228 Conector recto"/>
          <p:cNvCxnSpPr/>
          <p:nvPr/>
        </p:nvCxnSpPr>
        <p:spPr>
          <a:xfrm>
            <a:off x="4715895" y="4427301"/>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49 Redondear rectángulo de esquina del mismo lado">
            <a:hlinkClick r:id="rId5" action="ppaction://hlinksldjump"/>
          </p:cNvPr>
          <p:cNvSpPr/>
          <p:nvPr/>
        </p:nvSpPr>
        <p:spPr>
          <a:xfrm>
            <a:off x="423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smtClean="0">
                <a:solidFill>
                  <a:prstClr val="white"/>
                </a:solidFill>
              </a:rPr>
              <a:t>LCR &amp; Intragroup funding</a:t>
            </a:r>
            <a:endParaRPr lang="en-US" sz="1400" dirty="0">
              <a:solidFill>
                <a:prstClr val="white"/>
              </a:solidFill>
            </a:endParaRPr>
          </a:p>
        </p:txBody>
      </p:sp>
      <p:sp>
        <p:nvSpPr>
          <p:cNvPr id="29" name="53 Redondear rectángulo de esquina del mismo lado"/>
          <p:cNvSpPr/>
          <p:nvPr/>
        </p:nvSpPr>
        <p:spPr>
          <a:xfrm>
            <a:off x="1931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Structural Liquidity</a:t>
            </a:r>
            <a:endParaRPr lang="en-US" sz="1400" dirty="0">
              <a:solidFill>
                <a:prstClr val="white"/>
              </a:solidFill>
            </a:endParaRPr>
          </a:p>
        </p:txBody>
      </p:sp>
      <p:sp>
        <p:nvSpPr>
          <p:cNvPr id="36"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37"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25 Redondear rectángulo de esquina del mismo lado">
            <a:hlinkClick r:id="" action="ppaction://noaction"/>
          </p:cNvPr>
          <p:cNvSpPr/>
          <p:nvPr/>
        </p:nvSpPr>
        <p:spPr>
          <a:xfrm>
            <a:off x="6575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Short term liquidity</a:t>
            </a:r>
            <a:endParaRPr lang="en-US" sz="1400" b="1" dirty="0">
              <a:solidFill>
                <a:prstClr val="white"/>
              </a:solidFill>
            </a:endParaRPr>
          </a:p>
        </p:txBody>
      </p:sp>
      <p:sp>
        <p:nvSpPr>
          <p:cNvPr id="40" name="41 Rectángulo">
            <a:hlinkClick r:id="" action="ppaction://noaction"/>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41"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8" name="60 Gráfico"/>
          <p:cNvGraphicFramePr/>
          <p:nvPr>
            <p:extLst>
              <p:ext uri="{D42A27DB-BD31-4B8C-83A1-F6EECF244321}">
                <p14:modId xmlns:p14="http://schemas.microsoft.com/office/powerpoint/2010/main" val="1765411743"/>
              </p:ext>
            </p:extLst>
          </p:nvPr>
        </p:nvGraphicFramePr>
        <p:xfrm>
          <a:off x="4758195" y="4671451"/>
          <a:ext cx="4125600" cy="1337761"/>
        </p:xfrm>
        <a:graphic>
          <a:graphicData uri="http://schemas.openxmlformats.org/drawingml/2006/chart">
            <c:chart xmlns:c="http://schemas.openxmlformats.org/drawingml/2006/chart" xmlns:r="http://schemas.openxmlformats.org/officeDocument/2006/relationships" r:id="rId6"/>
          </a:graphicData>
        </a:graphic>
      </p:graphicFrame>
      <p:sp>
        <p:nvSpPr>
          <p:cNvPr id="31" name="TextBox 30"/>
          <p:cNvSpPr txBox="1"/>
          <p:nvPr/>
        </p:nvSpPr>
        <p:spPr>
          <a:xfrm>
            <a:off x="35496" y="5949280"/>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endParaRPr lang="en-US" sz="1200" dirty="0">
              <a:solidFill>
                <a:schemeClr val="bg1">
                  <a:lumMod val="50000"/>
                </a:schemeClr>
              </a:solidFill>
            </a:endParaRPr>
          </a:p>
        </p:txBody>
      </p:sp>
    </p:spTree>
    <p:extLst>
      <p:ext uri="{BB962C8B-B14F-4D97-AF65-F5344CB8AC3E}">
        <p14:creationId xmlns:p14="http://schemas.microsoft.com/office/powerpoint/2010/main" val="33907603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124 Rectángulo redondeado"/>
          <p:cNvSpPr/>
          <p:nvPr/>
        </p:nvSpPr>
        <p:spPr>
          <a:xfrm>
            <a:off x="388436" y="764704"/>
            <a:ext cx="8431100" cy="648072"/>
          </a:xfrm>
          <a:prstGeom prst="roundRect">
            <a:avLst>
              <a:gd name="adj" fmla="val 0"/>
            </a:avLst>
          </a:prstGeom>
          <a:solidFill>
            <a:srgbClr val="F8F8F8"/>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285750" indent="-285750">
              <a:lnSpc>
                <a:spcPts val="2000"/>
              </a:lnSpc>
              <a:spcBef>
                <a:spcPts val="600"/>
              </a:spcBef>
              <a:buClr>
                <a:srgbClr val="DB0B11"/>
              </a:buClr>
              <a:buFont typeface="Wingdings" panose="05000000000000000000" pitchFamily="2" charset="2"/>
              <a:buChar char="v"/>
              <a:defRPr/>
            </a:pPr>
            <a:r>
              <a:rPr lang="en-US" sz="1600" dirty="0" smtClean="0">
                <a:solidFill>
                  <a:schemeClr val="tx1">
                    <a:lumMod val="65000"/>
                    <a:lumOff val="35000"/>
                  </a:schemeClr>
                </a:solidFill>
                <a:cs typeface="Arial" pitchFamily="34" charset="0"/>
              </a:rPr>
              <a:t>Stress factors are indicative of those presented in the December analysis.</a:t>
            </a:r>
          </a:p>
        </p:txBody>
      </p:sp>
      <p:sp>
        <p:nvSpPr>
          <p:cNvPr id="36" name="53 Redondear rectángulo de esquina del mismo lado"/>
          <p:cNvSpPr/>
          <p:nvPr/>
        </p:nvSpPr>
        <p:spPr>
          <a:xfrm>
            <a:off x="1931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Structural liquidity</a:t>
            </a:r>
            <a:endParaRPr lang="en-US" sz="1400" dirty="0">
              <a:solidFill>
                <a:prstClr val="white"/>
              </a:solidFill>
            </a:endParaRPr>
          </a:p>
        </p:txBody>
      </p:sp>
      <p:sp>
        <p:nvSpPr>
          <p:cNvPr id="37"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38"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25 Redondear rectángulo de esquina del mismo lado">
            <a:hlinkClick r:id="" action="ppaction://noaction"/>
          </p:cNvPr>
          <p:cNvSpPr/>
          <p:nvPr/>
        </p:nvSpPr>
        <p:spPr>
          <a:xfrm>
            <a:off x="6575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Scenario Assumptions</a:t>
            </a:r>
            <a:endParaRPr lang="en-US" sz="1400" b="1" dirty="0">
              <a:solidFill>
                <a:prstClr val="white"/>
              </a:solidFill>
            </a:endParaRPr>
          </a:p>
        </p:txBody>
      </p:sp>
      <p:sp>
        <p:nvSpPr>
          <p:cNvPr id="40" name="41 Rectángulo">
            <a:hlinkClick r:id="" action="ppaction://noaction"/>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41"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49 Redondear rectángulo de esquina del mismo lado">
            <a:hlinkClick r:id="rId3" action="ppaction://hlinksldjump"/>
          </p:cNvPr>
          <p:cNvSpPr/>
          <p:nvPr/>
        </p:nvSpPr>
        <p:spPr>
          <a:xfrm>
            <a:off x="423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smtClean="0">
                <a:solidFill>
                  <a:prstClr val="white"/>
                </a:solidFill>
              </a:rPr>
              <a:t>LCR &amp; Intragroup funding</a:t>
            </a:r>
            <a:endParaRPr lang="en-US" sz="1400" dirty="0">
              <a:solidFill>
                <a:prstClr val="white"/>
              </a:solidFill>
            </a:endParaRPr>
          </a:p>
        </p:txBody>
      </p:sp>
      <p:graphicFrame>
        <p:nvGraphicFramePr>
          <p:cNvPr id="4" name="3 Objeto"/>
          <p:cNvGraphicFramePr>
            <a:graphicFrameLocks/>
          </p:cNvGraphicFramePr>
          <p:nvPr>
            <p:extLst>
              <p:ext uri="{D42A27DB-BD31-4B8C-83A1-F6EECF244321}">
                <p14:modId xmlns:p14="http://schemas.microsoft.com/office/powerpoint/2010/main" val="1777432457"/>
              </p:ext>
            </p:extLst>
          </p:nvPr>
        </p:nvGraphicFramePr>
        <p:xfrm>
          <a:off x="619125" y="1627188"/>
          <a:ext cx="8129588" cy="4281487"/>
        </p:xfrm>
        <a:graphic>
          <a:graphicData uri="http://schemas.openxmlformats.org/presentationml/2006/ole">
            <mc:AlternateContent xmlns:mc="http://schemas.openxmlformats.org/markup-compatibility/2006">
              <mc:Choice xmlns:v="urn:schemas-microsoft-com:vml" Requires="v">
                <p:oleObj spid="_x0000_s9256" name="Worksheet" r:id="rId4" imgW="7867724" imgH="3200333" progId="Excel.Sheet.12">
                  <p:embed/>
                </p:oleObj>
              </mc:Choice>
              <mc:Fallback>
                <p:oleObj name="Worksheet" r:id="rId4" imgW="7867724" imgH="3200333" progId="Excel.Sheet.12">
                  <p:embed/>
                  <p:pic>
                    <p:nvPicPr>
                      <p:cNvPr id="0" name=""/>
                      <p:cNvPicPr>
                        <a:picLocks noChangeArrowheads="1"/>
                      </p:cNvPicPr>
                      <p:nvPr/>
                    </p:nvPicPr>
                    <p:blipFill>
                      <a:blip r:embed="rId5"/>
                      <a:srcRect/>
                      <a:stretch>
                        <a:fillRect/>
                      </a:stretch>
                    </p:blipFill>
                    <p:spPr bwMode="auto">
                      <a:xfrm>
                        <a:off x="619125" y="1627188"/>
                        <a:ext cx="8129588"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80 CuadroTexto"/>
          <p:cNvSpPr txBox="1"/>
          <p:nvPr/>
        </p:nvSpPr>
        <p:spPr>
          <a:xfrm>
            <a:off x="543750" y="6193001"/>
            <a:ext cx="7056586" cy="707886"/>
          </a:xfrm>
          <a:prstGeom prst="rect">
            <a:avLst/>
          </a:prstGeom>
          <a:noFill/>
          <a:ln>
            <a:noFill/>
          </a:ln>
        </p:spPr>
        <p:txBody>
          <a:bodyPr wrap="square" rtlCol="0">
            <a:spAutoFit/>
          </a:bodyPr>
          <a:lstStyle/>
          <a:p>
            <a:pPr fontAlgn="base"/>
            <a:r>
              <a:rPr lang="es-ES" sz="1000" dirty="0" smtClean="0">
                <a:solidFill>
                  <a:schemeClr val="tx1">
                    <a:lumMod val="65000"/>
                    <a:lumOff val="35000"/>
                  </a:schemeClr>
                </a:solidFill>
              </a:rPr>
              <a:t>“</a:t>
            </a:r>
            <a:r>
              <a:rPr lang="en-US" sz="1000" dirty="0" smtClean="0">
                <a:solidFill>
                  <a:schemeClr val="tx1">
                    <a:lumMod val="65000"/>
                    <a:lumOff val="35000"/>
                  </a:schemeClr>
                </a:solidFill>
              </a:rPr>
              <a:t>Next Generation System-Wide Liquidity Stress Testing”, IMF Working Paper, January2012, Christian </a:t>
            </a:r>
            <a:r>
              <a:rPr lang="en-US" sz="1000" dirty="0" err="1" smtClean="0">
                <a:solidFill>
                  <a:schemeClr val="tx1">
                    <a:lumMod val="65000"/>
                    <a:lumOff val="35000"/>
                  </a:schemeClr>
                </a:solidFill>
              </a:rPr>
              <a:t>Schmieder</a:t>
            </a:r>
            <a:r>
              <a:rPr lang="en-US" sz="1000" dirty="0" smtClean="0">
                <a:solidFill>
                  <a:schemeClr val="tx1">
                    <a:lumMod val="65000"/>
                    <a:lumOff val="35000"/>
                  </a:schemeClr>
                </a:solidFill>
              </a:rPr>
              <a:t> </a:t>
            </a:r>
            <a:r>
              <a:rPr lang="en-US" sz="1000" i="1" dirty="0" smtClean="0">
                <a:solidFill>
                  <a:schemeClr val="tx1">
                    <a:lumMod val="65000"/>
                    <a:lumOff val="35000"/>
                  </a:schemeClr>
                </a:solidFill>
              </a:rPr>
              <a:t>et al.</a:t>
            </a:r>
          </a:p>
          <a:p>
            <a:pPr fontAlgn="base"/>
            <a:r>
              <a:rPr lang="en-US" sz="1000" dirty="0" smtClean="0">
                <a:solidFill>
                  <a:schemeClr val="tx1">
                    <a:lumMod val="65000"/>
                    <a:lumOff val="35000"/>
                  </a:schemeClr>
                </a:solidFill>
              </a:rPr>
              <a:t>Approximate comparison in order to contextualize. Santander Bank scenarios have more detail and granularity in their hypotheses.</a:t>
            </a:r>
          </a:p>
          <a:p>
            <a:endParaRPr lang="es-ES" sz="1000" dirty="0">
              <a:solidFill>
                <a:schemeClr val="tx1">
                  <a:lumMod val="65000"/>
                  <a:lumOff val="35000"/>
                </a:schemeClr>
              </a:solidFill>
            </a:endParaRPr>
          </a:p>
          <a:p>
            <a:endParaRPr lang="es-ES" sz="1000" dirty="0">
              <a:solidFill>
                <a:schemeClr val="tx1">
                  <a:lumMod val="65000"/>
                  <a:lumOff val="35000"/>
                </a:schemeClr>
              </a:solidFill>
            </a:endParaRPr>
          </a:p>
        </p:txBody>
      </p:sp>
      <p:sp>
        <p:nvSpPr>
          <p:cNvPr id="14" name="TextBox 13"/>
          <p:cNvSpPr txBox="1"/>
          <p:nvPr/>
        </p:nvSpPr>
        <p:spPr>
          <a:xfrm>
            <a:off x="35496" y="5949280"/>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endParaRPr lang="en-US" sz="1200" dirty="0">
              <a:solidFill>
                <a:schemeClr val="bg1">
                  <a:lumMod val="50000"/>
                </a:schemeClr>
              </a:solidFill>
            </a:endParaRPr>
          </a:p>
        </p:txBody>
      </p:sp>
    </p:spTree>
    <p:extLst>
      <p:ext uri="{BB962C8B-B14F-4D97-AF65-F5344CB8AC3E}">
        <p14:creationId xmlns:p14="http://schemas.microsoft.com/office/powerpoint/2010/main" val="166853215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119 Conector recto"/>
          <p:cNvCxnSpPr/>
          <p:nvPr/>
        </p:nvCxnSpPr>
        <p:spPr>
          <a:xfrm>
            <a:off x="4860032" y="885421"/>
            <a:ext cx="0" cy="540572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AutoShape 277"/>
          <p:cNvSpPr>
            <a:spLocks noChangeArrowheads="1"/>
          </p:cNvSpPr>
          <p:nvPr/>
        </p:nvSpPr>
        <p:spPr bwMode="auto">
          <a:xfrm>
            <a:off x="395536" y="4919191"/>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a:solidFill>
                  <a:srgbClr val="C00000"/>
                </a:solidFill>
              </a:rPr>
              <a:t>Top 20 trend (limit </a:t>
            </a:r>
            <a:r>
              <a:rPr lang="en-US" sz="1500" b="1" dirty="0" smtClean="0">
                <a:solidFill>
                  <a:srgbClr val="C00000"/>
                </a:solidFill>
              </a:rPr>
              <a:t>56.8% equity)</a:t>
            </a:r>
            <a:endParaRPr lang="en-US" sz="1500" b="1" dirty="0">
              <a:solidFill>
                <a:srgbClr val="C00000"/>
              </a:solidFill>
            </a:endParaRPr>
          </a:p>
        </p:txBody>
      </p:sp>
      <p:cxnSp>
        <p:nvCxnSpPr>
          <p:cNvPr id="21" name="228 Conector recto"/>
          <p:cNvCxnSpPr/>
          <p:nvPr/>
        </p:nvCxnSpPr>
        <p:spPr>
          <a:xfrm>
            <a:off x="395536" y="5139775"/>
            <a:ext cx="41904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3" name="60 Gráfico"/>
          <p:cNvGraphicFramePr/>
          <p:nvPr>
            <p:extLst>
              <p:ext uri="{D42A27DB-BD31-4B8C-83A1-F6EECF244321}">
                <p14:modId xmlns:p14="http://schemas.microsoft.com/office/powerpoint/2010/main" val="374715429"/>
              </p:ext>
            </p:extLst>
          </p:nvPr>
        </p:nvGraphicFramePr>
        <p:xfrm>
          <a:off x="395536" y="5121328"/>
          <a:ext cx="4190400" cy="126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95536" y="5114771"/>
            <a:ext cx="1863832" cy="246221"/>
          </a:xfrm>
          <a:prstGeom prst="rect">
            <a:avLst/>
          </a:prstGeom>
          <a:noFill/>
        </p:spPr>
        <p:txBody>
          <a:bodyPr wrap="square" rtlCol="0">
            <a:spAutoFit/>
          </a:bodyPr>
          <a:lstStyle/>
          <a:p>
            <a:r>
              <a:rPr lang="en-US" sz="1000" dirty="0" smtClean="0">
                <a:solidFill>
                  <a:prstClr val="black">
                    <a:lumMod val="85000"/>
                    <a:lumOff val="15000"/>
                  </a:prstClr>
                </a:solidFill>
              </a:rPr>
              <a:t>% over equity</a:t>
            </a:r>
            <a:endParaRPr lang="en-US" sz="1000" dirty="0">
              <a:solidFill>
                <a:prstClr val="black">
                  <a:lumMod val="85000"/>
                  <a:lumOff val="15000"/>
                </a:prstClr>
              </a:solidFill>
            </a:endParaRPr>
          </a:p>
        </p:txBody>
      </p:sp>
      <p:sp>
        <p:nvSpPr>
          <p:cNvPr id="29" name="AutoShape 277"/>
          <p:cNvSpPr>
            <a:spLocks noChangeArrowheads="1"/>
          </p:cNvSpPr>
          <p:nvPr/>
        </p:nvSpPr>
        <p:spPr bwMode="auto">
          <a:xfrm>
            <a:off x="395536" y="3356992"/>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Maximum Individual Exposure trend  </a:t>
            </a:r>
            <a:r>
              <a:rPr lang="en-US" sz="1500" dirty="0" smtClean="0">
                <a:solidFill>
                  <a:srgbClr val="C00000"/>
                </a:solidFill>
              </a:rPr>
              <a:t>(lim. 3.5% equity)</a:t>
            </a:r>
            <a:endParaRPr lang="en-US" sz="1500" dirty="0">
              <a:solidFill>
                <a:srgbClr val="C00000"/>
              </a:solidFill>
            </a:endParaRPr>
          </a:p>
        </p:txBody>
      </p:sp>
      <p:cxnSp>
        <p:nvCxnSpPr>
          <p:cNvPr id="35" name="228 Conector recto"/>
          <p:cNvCxnSpPr/>
          <p:nvPr/>
        </p:nvCxnSpPr>
        <p:spPr>
          <a:xfrm>
            <a:off x="395536" y="3577576"/>
            <a:ext cx="41904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6" name="60 Gráfico"/>
          <p:cNvGraphicFramePr/>
          <p:nvPr>
            <p:extLst>
              <p:ext uri="{D42A27DB-BD31-4B8C-83A1-F6EECF244321}">
                <p14:modId xmlns:p14="http://schemas.microsoft.com/office/powerpoint/2010/main" val="3382999600"/>
              </p:ext>
            </p:extLst>
          </p:nvPr>
        </p:nvGraphicFramePr>
        <p:xfrm>
          <a:off x="395536" y="3464302"/>
          <a:ext cx="4190400" cy="1332849"/>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Box 36"/>
          <p:cNvSpPr txBox="1"/>
          <p:nvPr/>
        </p:nvSpPr>
        <p:spPr>
          <a:xfrm>
            <a:off x="395536" y="3573128"/>
            <a:ext cx="1863832" cy="246221"/>
          </a:xfrm>
          <a:prstGeom prst="rect">
            <a:avLst/>
          </a:prstGeom>
          <a:noFill/>
        </p:spPr>
        <p:txBody>
          <a:bodyPr wrap="square" rtlCol="0">
            <a:spAutoFit/>
          </a:bodyPr>
          <a:lstStyle/>
          <a:p>
            <a:r>
              <a:rPr lang="en-US" sz="1000" dirty="0" smtClean="0">
                <a:solidFill>
                  <a:prstClr val="black">
                    <a:lumMod val="85000"/>
                    <a:lumOff val="15000"/>
                  </a:prstClr>
                </a:solidFill>
              </a:rPr>
              <a:t>% over equity</a:t>
            </a:r>
            <a:endParaRPr lang="en-US" sz="1000" dirty="0">
              <a:solidFill>
                <a:prstClr val="black">
                  <a:lumMod val="85000"/>
                  <a:lumOff val="15000"/>
                </a:prstClr>
              </a:solidFill>
            </a:endParaRPr>
          </a:p>
        </p:txBody>
      </p:sp>
      <p:cxnSp>
        <p:nvCxnSpPr>
          <p:cNvPr id="34" name="33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41 Rectángulo">
            <a:hlinkClick r:id="rId5" action="ppaction://hlinksldjump"/>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4</a:t>
            </a:r>
            <a:endParaRPr lang="en-US" sz="3200" dirty="0">
              <a:solidFill>
                <a:srgbClr val="C00000"/>
              </a:solidFill>
            </a:endParaRPr>
          </a:p>
        </p:txBody>
      </p:sp>
      <p:cxnSp>
        <p:nvCxnSpPr>
          <p:cNvPr id="45" name="44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124 Rectángulo redondeado"/>
          <p:cNvSpPr/>
          <p:nvPr/>
        </p:nvSpPr>
        <p:spPr>
          <a:xfrm>
            <a:off x="395536" y="2276872"/>
            <a:ext cx="4190400" cy="905899"/>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285750" indent="-285750" algn="just">
              <a:buClr>
                <a:srgbClr val="DB0B11"/>
              </a:buClr>
              <a:buFont typeface="Arial" panose="020B0604020202020204" pitchFamily="34" charset="0"/>
              <a:buChar char="•"/>
              <a:defRPr/>
            </a:pPr>
            <a:r>
              <a:rPr lang="en-US" sz="1100" dirty="0" smtClean="0">
                <a:solidFill>
                  <a:prstClr val="black">
                    <a:lumMod val="85000"/>
                    <a:lumOff val="15000"/>
                  </a:prstClr>
                </a:solidFill>
                <a:cs typeface="Arial" pitchFamily="34" charset="0"/>
              </a:rPr>
              <a:t>AT&amp;T continues to be the largest single counterparty exposure due to a non-revolving line of credit established in January 2015.</a:t>
            </a:r>
          </a:p>
          <a:p>
            <a:pPr marL="285750" indent="-285750" algn="just">
              <a:spcBef>
                <a:spcPts val="300"/>
              </a:spcBef>
              <a:buClr>
                <a:srgbClr val="DB0B11"/>
              </a:buClr>
              <a:buFont typeface="Arial" panose="020B0604020202020204" pitchFamily="34" charset="0"/>
              <a:buChar char="•"/>
              <a:defRPr/>
            </a:pPr>
            <a:r>
              <a:rPr lang="en-US" sz="1100" dirty="0">
                <a:solidFill>
                  <a:schemeClr val="tx1"/>
                </a:solidFill>
              </a:rPr>
              <a:t>ANHEUSER-BUSCH INBEV </a:t>
            </a:r>
            <a:r>
              <a:rPr lang="en-US" sz="1100" dirty="0" smtClean="0">
                <a:solidFill>
                  <a:schemeClr val="tx1"/>
                </a:solidFill>
              </a:rPr>
              <a:t>SA/NV also the largest counterparty Quarter 4</a:t>
            </a:r>
            <a:endParaRPr lang="en-US" sz="1100" dirty="0">
              <a:solidFill>
                <a:schemeClr val="tx1"/>
              </a:solidFill>
            </a:endParaRPr>
          </a:p>
        </p:txBody>
      </p:sp>
      <p:sp>
        <p:nvSpPr>
          <p:cNvPr id="27" name="80 CuadroTexto"/>
          <p:cNvSpPr txBox="1"/>
          <p:nvPr/>
        </p:nvSpPr>
        <p:spPr>
          <a:xfrm>
            <a:off x="5004048" y="764704"/>
            <a:ext cx="1216386" cy="246221"/>
          </a:xfrm>
          <a:prstGeom prst="rect">
            <a:avLst/>
          </a:prstGeom>
          <a:noFill/>
          <a:ln>
            <a:noFill/>
          </a:ln>
        </p:spPr>
        <p:txBody>
          <a:bodyPr wrap="square" lIns="0" rtlCol="0">
            <a:spAutoFit/>
          </a:bodyPr>
          <a:lstStyle/>
          <a:p>
            <a:pPr fontAlgn="base"/>
            <a:r>
              <a:rPr lang="es-ES" sz="1000" dirty="0">
                <a:solidFill>
                  <a:prstClr val="black">
                    <a:lumMod val="65000"/>
                    <a:lumOff val="35000"/>
                  </a:prstClr>
                </a:solidFill>
              </a:rPr>
              <a:t>Figures in </a:t>
            </a:r>
            <a:r>
              <a:rPr lang="es-ES" sz="1000" dirty="0" smtClean="0">
                <a:solidFill>
                  <a:prstClr val="black">
                    <a:lumMod val="65000"/>
                    <a:lumOff val="35000"/>
                  </a:prstClr>
                </a:solidFill>
              </a:rPr>
              <a:t>MM</a:t>
            </a:r>
            <a:endParaRPr lang="es-ES" sz="1000" dirty="0">
              <a:solidFill>
                <a:prstClr val="black">
                  <a:lumMod val="65000"/>
                  <a:lumOff val="35000"/>
                </a:prstClr>
              </a:solidFill>
            </a:endParaRPr>
          </a:p>
        </p:txBody>
      </p:sp>
      <p:sp>
        <p:nvSpPr>
          <p:cNvPr id="31" name="30 Redondear rectángulo de esquina del mismo lado"/>
          <p:cNvSpPr/>
          <p:nvPr/>
        </p:nvSpPr>
        <p:spPr>
          <a:xfrm>
            <a:off x="2843808" y="188937"/>
            <a:ext cx="154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Counterparties  </a:t>
            </a:r>
          </a:p>
          <a:p>
            <a:pPr algn="ctr">
              <a:lnSpc>
                <a:spcPts val="1400"/>
              </a:lnSpc>
            </a:pPr>
            <a:r>
              <a:rPr lang="en-US" sz="1400" b="1" dirty="0" smtClean="0">
                <a:solidFill>
                  <a:prstClr val="white"/>
                </a:solidFill>
              </a:rPr>
              <a:t>and top20</a:t>
            </a:r>
            <a:endParaRPr lang="en-US" sz="1400" b="1" dirty="0">
              <a:solidFill>
                <a:prstClr val="white"/>
              </a:solidFill>
            </a:endParaRPr>
          </a:p>
        </p:txBody>
      </p:sp>
      <p:sp>
        <p:nvSpPr>
          <p:cNvPr id="46" name="45 Redondear rectángulo de esquina del mismo lado">
            <a:hlinkClick r:id="" action="ppaction://noaction"/>
          </p:cNvPr>
          <p:cNvSpPr/>
          <p:nvPr/>
        </p:nvSpPr>
        <p:spPr>
          <a:xfrm>
            <a:off x="4512051"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Non Investment </a:t>
            </a:r>
          </a:p>
          <a:p>
            <a:pPr algn="ctr">
              <a:lnSpc>
                <a:spcPts val="1400"/>
              </a:lnSpc>
            </a:pPr>
            <a:r>
              <a:rPr lang="en-US" sz="1400" dirty="0" smtClean="0">
                <a:solidFill>
                  <a:prstClr val="white"/>
                </a:solidFill>
              </a:rPr>
              <a:t>Grade</a:t>
            </a:r>
            <a:endParaRPr lang="en-US" sz="1400" dirty="0">
              <a:solidFill>
                <a:prstClr val="white"/>
              </a:solidFill>
            </a:endParaRPr>
          </a:p>
        </p:txBody>
      </p:sp>
      <p:sp>
        <p:nvSpPr>
          <p:cNvPr id="49" name="48 Redondear rectángulo de esquina del mismo lado">
            <a:hlinkClick r:id="rId6" action="ppaction://hlinksldjump"/>
          </p:cNvPr>
          <p:cNvSpPr/>
          <p:nvPr/>
        </p:nvSpPr>
        <p:spPr>
          <a:xfrm>
            <a:off x="6180294"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Industry Sectors</a:t>
            </a:r>
            <a:endParaRPr lang="en-US" sz="1400" dirty="0">
              <a:solidFill>
                <a:prstClr val="white"/>
              </a:solidFill>
            </a:endParaRPr>
          </a:p>
        </p:txBody>
      </p:sp>
      <p:sp>
        <p:nvSpPr>
          <p:cNvPr id="50" name="45 CuadroTexto"/>
          <p:cNvSpPr txBox="1"/>
          <p:nvPr/>
        </p:nvSpPr>
        <p:spPr>
          <a:xfrm>
            <a:off x="772414" y="241545"/>
            <a:ext cx="1512000" cy="307135"/>
          </a:xfrm>
          <a:prstGeom prst="rect">
            <a:avLst/>
          </a:prstGeom>
          <a:noFill/>
        </p:spPr>
        <p:txBody>
          <a:bodyPr wrap="square" rIns="0" rtlCol="0" anchor="ctr">
            <a:spAutoFit/>
          </a:bodyPr>
          <a:lstStyle/>
          <a:p>
            <a:pPr>
              <a:lnSpc>
                <a:spcPts val="1600"/>
              </a:lnSpc>
            </a:pPr>
            <a:r>
              <a:rPr lang="en-US" b="1" dirty="0" smtClean="0">
                <a:solidFill>
                  <a:schemeClr val="tx1">
                    <a:lumMod val="50000"/>
                    <a:lumOff val="50000"/>
                  </a:schemeClr>
                </a:solidFill>
              </a:rPr>
              <a:t>Concentration</a:t>
            </a:r>
            <a:endParaRPr lang="en-US" b="1" dirty="0">
              <a:solidFill>
                <a:schemeClr val="tx1">
                  <a:lumMod val="50000"/>
                  <a:lumOff val="50000"/>
                </a:schemeClr>
              </a:solidFill>
            </a:endParaRPr>
          </a:p>
        </p:txBody>
      </p:sp>
      <p:sp>
        <p:nvSpPr>
          <p:cNvPr id="28" name="12 CuadroTexto"/>
          <p:cNvSpPr txBox="1"/>
          <p:nvPr/>
        </p:nvSpPr>
        <p:spPr>
          <a:xfrm>
            <a:off x="3131840" y="6495147"/>
            <a:ext cx="2448272" cy="400110"/>
          </a:xfrm>
          <a:prstGeom prst="rect">
            <a:avLst/>
          </a:prstGeom>
          <a:noFill/>
        </p:spPr>
        <p:txBody>
          <a:bodyPr wrap="square" rtlCol="0">
            <a:spAutoFit/>
          </a:bodyPr>
          <a:lstStyle/>
          <a:p>
            <a:pPr marL="228600" indent="-228600">
              <a:buAutoNum type="arabicPeriod"/>
            </a:pPr>
            <a:r>
              <a:rPr lang="en-US" sz="1000" dirty="0"/>
              <a:t>Equity % of </a:t>
            </a:r>
            <a:r>
              <a:rPr lang="en-US" sz="1000" dirty="0" smtClean="0"/>
              <a:t>SBNA</a:t>
            </a:r>
          </a:p>
          <a:p>
            <a:pPr marL="228600" indent="-228600">
              <a:buFontTx/>
              <a:buAutoNum type="arabicPeriod"/>
            </a:pPr>
            <a:r>
              <a:rPr lang="en-US" sz="1000" dirty="0" smtClean="0"/>
              <a:t>RORAC </a:t>
            </a:r>
            <a:r>
              <a:rPr lang="en-US" sz="1000" dirty="0"/>
              <a:t>as of </a:t>
            </a:r>
            <a:r>
              <a:rPr lang="en-US" sz="1000" dirty="0" smtClean="0"/>
              <a:t>November2015</a:t>
            </a:r>
            <a:endParaRPr lang="en-US" sz="1000" dirty="0"/>
          </a:p>
        </p:txBody>
      </p:sp>
      <p:graphicFrame>
        <p:nvGraphicFramePr>
          <p:cNvPr id="38" name="Table 18"/>
          <p:cNvGraphicFramePr>
            <a:graphicFrameLocks noGrp="1"/>
          </p:cNvGraphicFramePr>
          <p:nvPr>
            <p:extLst>
              <p:ext uri="{D42A27DB-BD31-4B8C-83A1-F6EECF244321}">
                <p14:modId xmlns:p14="http://schemas.microsoft.com/office/powerpoint/2010/main" val="1388389197"/>
              </p:ext>
            </p:extLst>
          </p:nvPr>
        </p:nvGraphicFramePr>
        <p:xfrm>
          <a:off x="396000" y="763200"/>
          <a:ext cx="4275464" cy="1270800"/>
        </p:xfrm>
        <a:graphic>
          <a:graphicData uri="http://schemas.openxmlformats.org/drawingml/2006/table">
            <a:tbl>
              <a:tblPr firstRow="1" bandRow="1"/>
              <a:tblGrid>
                <a:gridCol w="1872000"/>
                <a:gridCol w="684000"/>
                <a:gridCol w="792000"/>
                <a:gridCol w="710971"/>
                <a:gridCol w="216493"/>
              </a:tblGrid>
              <a:tr h="401829">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500" b="0" u="none" noProof="0" dirty="0" smtClean="0">
                        <a:solidFill>
                          <a:prstClr val="white">
                            <a:lumMod val="50000"/>
                          </a:prstClr>
                        </a:solidFill>
                      </a:endParaRPr>
                    </a:p>
                  </a:txBody>
                  <a:tcPr marL="0" marR="0" anchor="b">
                    <a:lnL w="12700" cmpd="sng">
                      <a:noFill/>
                    </a:lnL>
                    <a:lnR w="12700" cmpd="sng">
                      <a:noFill/>
                    </a:lnR>
                    <a:lnT w="12700" cmpd="sng">
                      <a:no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b="1" noProof="0" dirty="0" smtClean="0">
                          <a:solidFill>
                            <a:schemeClr val="bg1">
                              <a:lumMod val="50000"/>
                            </a:schemeClr>
                          </a:solidFill>
                        </a:rPr>
                        <a:t>12/31</a:t>
                      </a:r>
                      <a:endParaRPr lang="en-US" sz="1400" b="1"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68971">
                <a:tc>
                  <a:txBody>
                    <a:bodyPr/>
                    <a:lstStyle/>
                    <a:p>
                      <a:pPr marL="0" lvl="0" algn="l" defTabSz="914400" rtl="0" eaLnBrk="1" latinLnBrk="0" hangingPunct="1"/>
                      <a:r>
                        <a:rPr lang="en-US" sz="1500" b="1" kern="0" noProof="0" dirty="0" smtClean="0">
                          <a:solidFill>
                            <a:prstClr val="black">
                              <a:lumMod val="65000"/>
                              <a:lumOff val="35000"/>
                            </a:prstClr>
                          </a:solidFill>
                          <a:latin typeface="+mn-lt"/>
                          <a:ea typeface="+mn-ea"/>
                          <a:cs typeface="+mn-cs"/>
                        </a:rPr>
                        <a:t>Max exposure/equity:</a:t>
                      </a:r>
                    </a:p>
                    <a:p>
                      <a:pPr marL="108000" lvl="1" algn="l" defTabSz="914400" rtl="0" eaLnBrk="1" latinLnBrk="0" hangingPunct="1"/>
                      <a:r>
                        <a:rPr lang="en-US" sz="1500" kern="0" noProof="0" dirty="0" smtClean="0">
                          <a:solidFill>
                            <a:prstClr val="black">
                              <a:lumMod val="65000"/>
                              <a:lumOff val="35000"/>
                            </a:prstClr>
                          </a:solidFill>
                          <a:latin typeface="+mn-lt"/>
                          <a:ea typeface="+mn-ea"/>
                          <a:cs typeface="+mn-cs"/>
                        </a:rPr>
                        <a:t>Single</a:t>
                      </a:r>
                      <a:r>
                        <a:rPr lang="en-US" sz="1500" kern="0" baseline="0" noProof="0" dirty="0" smtClean="0">
                          <a:solidFill>
                            <a:prstClr val="black">
                              <a:lumMod val="65000"/>
                              <a:lumOff val="35000"/>
                            </a:prstClr>
                          </a:solidFill>
                          <a:latin typeface="+mn-lt"/>
                          <a:ea typeface="+mn-ea"/>
                          <a:cs typeface="+mn-cs"/>
                        </a:rPr>
                        <a:t> name </a:t>
                      </a:r>
                      <a:r>
                        <a:rPr lang="en-US" sz="1200" kern="0" baseline="0" noProof="0" dirty="0" smtClean="0">
                          <a:solidFill>
                            <a:prstClr val="black">
                              <a:lumMod val="65000"/>
                              <a:lumOff val="35000"/>
                            </a:prstClr>
                          </a:solidFill>
                          <a:latin typeface="+mn-lt"/>
                          <a:ea typeface="+mn-ea"/>
                          <a:cs typeface="+mn-cs"/>
                        </a:rPr>
                        <a:t>($500MM)</a:t>
                      </a:r>
                      <a:endParaRPr lang="en-US" sz="1200" kern="0" noProof="0" dirty="0" smtClean="0">
                        <a:solidFill>
                          <a:prstClr val="black">
                            <a:lumMod val="65000"/>
                            <a:lumOff val="35000"/>
                          </a:prstClr>
                        </a:solidFill>
                        <a:latin typeface="+mn-lt"/>
                        <a:ea typeface="+mn-ea"/>
                        <a:cs typeface="+mn-cs"/>
                      </a:endParaRPr>
                    </a:p>
                    <a:p>
                      <a:pPr marL="108000" lvl="1" algn="l" defTabSz="914400" rtl="0" eaLnBrk="1" latinLnBrk="0" hangingPunct="1"/>
                      <a:r>
                        <a:rPr lang="en-US" sz="1500" kern="0" noProof="0" dirty="0" smtClean="0">
                          <a:solidFill>
                            <a:prstClr val="black">
                              <a:lumMod val="65000"/>
                              <a:lumOff val="35000"/>
                            </a:prstClr>
                          </a:solidFill>
                          <a:latin typeface="+mn-lt"/>
                          <a:ea typeface="+mn-ea"/>
                          <a:cs typeface="+mn-cs"/>
                        </a:rPr>
                        <a:t>Top 20 – Corporates</a:t>
                      </a:r>
                    </a:p>
                  </a:txBody>
                  <a:tcPr marL="0" marR="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500" b="1" kern="0" noProof="0" dirty="0" smtClean="0">
                          <a:solidFill>
                            <a:prstClr val="black">
                              <a:lumMod val="65000"/>
                              <a:lumOff val="35000"/>
                            </a:prstClr>
                          </a:solidFill>
                          <a:latin typeface="+mn-lt"/>
                          <a:ea typeface="+mn-ea"/>
                          <a:cs typeface="+mn-cs"/>
                        </a:rPr>
                        <a:t/>
                      </a:r>
                      <a:br>
                        <a:rPr lang="en-US" sz="1500" b="1" kern="0" noProof="0" dirty="0" smtClean="0">
                          <a:solidFill>
                            <a:prstClr val="black">
                              <a:lumMod val="65000"/>
                              <a:lumOff val="35000"/>
                            </a:prstClr>
                          </a:solidFill>
                          <a:latin typeface="+mn-lt"/>
                          <a:ea typeface="+mn-ea"/>
                          <a:cs typeface="+mn-cs"/>
                        </a:rPr>
                      </a:br>
                      <a:r>
                        <a:rPr lang="en-US" sz="1500" b="1" kern="0" noProof="0" dirty="0" smtClean="0">
                          <a:solidFill>
                            <a:prstClr val="black">
                              <a:lumMod val="65000"/>
                              <a:lumOff val="35000"/>
                            </a:prstClr>
                          </a:solidFill>
                          <a:latin typeface="+mn-lt"/>
                          <a:ea typeface="+mn-ea"/>
                          <a:cs typeface="+mn-cs"/>
                        </a:rPr>
                        <a:t>3.5% </a:t>
                      </a:r>
                    </a:p>
                    <a:p>
                      <a:pPr algn="ctr" fontAlgn="ctr"/>
                      <a:r>
                        <a:rPr lang="en-US" sz="1500" b="1" kern="0" noProof="0" dirty="0" smtClean="0">
                          <a:solidFill>
                            <a:prstClr val="black">
                              <a:lumMod val="65000"/>
                              <a:lumOff val="35000"/>
                            </a:prstClr>
                          </a:solidFill>
                          <a:latin typeface="+mn-lt"/>
                          <a:ea typeface="+mn-ea"/>
                          <a:cs typeface="+mn-cs"/>
                        </a:rPr>
                        <a:t>46.3%</a:t>
                      </a:r>
                    </a:p>
                  </a:txBody>
                  <a:tcPr marL="7620" marR="762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500" kern="0" noProof="0" dirty="0" smtClean="0">
                          <a:solidFill>
                            <a:schemeClr val="tx1">
                              <a:lumMod val="65000"/>
                              <a:lumOff val="35000"/>
                            </a:schemeClr>
                          </a:solidFill>
                        </a:rPr>
                        <a:t/>
                      </a:r>
                      <a:br>
                        <a:rPr lang="en-US" sz="1500" kern="0" noProof="0" dirty="0" smtClean="0">
                          <a:solidFill>
                            <a:schemeClr val="tx1">
                              <a:lumMod val="65000"/>
                              <a:lumOff val="35000"/>
                            </a:schemeClr>
                          </a:solidFill>
                        </a:rPr>
                      </a:br>
                      <a:r>
                        <a:rPr lang="en-US" sz="1500" kern="0" noProof="0" dirty="0" smtClean="0">
                          <a:solidFill>
                            <a:schemeClr val="tx1">
                              <a:lumMod val="65000"/>
                              <a:lumOff val="35000"/>
                            </a:schemeClr>
                          </a:solidFill>
                        </a:rPr>
                        <a:t> 3.5% </a:t>
                      </a:r>
                    </a:p>
                    <a:p>
                      <a:pPr algn="ctr" fontAlgn="ctr"/>
                      <a:r>
                        <a:rPr lang="en-US" sz="1500" kern="0" noProof="0" dirty="0" smtClean="0">
                          <a:solidFill>
                            <a:schemeClr val="tx1">
                              <a:lumMod val="65000"/>
                              <a:lumOff val="35000"/>
                            </a:schemeClr>
                          </a:solidFill>
                        </a:rPr>
                        <a:t> 56.8%</a:t>
                      </a: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500" kern="0" noProof="0" dirty="0" smtClean="0">
                          <a:solidFill>
                            <a:schemeClr val="tx1">
                              <a:lumMod val="65000"/>
                              <a:lumOff val="35000"/>
                            </a:schemeClr>
                          </a:solidFill>
                        </a:rPr>
                        <a:t/>
                      </a:r>
                      <a:br>
                        <a:rPr lang="en-US" sz="1500" kern="0" noProof="0" dirty="0" smtClean="0">
                          <a:solidFill>
                            <a:schemeClr val="tx1">
                              <a:lumMod val="65000"/>
                              <a:lumOff val="35000"/>
                            </a:schemeClr>
                          </a:solidFill>
                        </a:rPr>
                      </a:br>
                      <a:r>
                        <a:rPr lang="en-US" sz="1500" kern="0" noProof="0" dirty="0" smtClean="0">
                          <a:solidFill>
                            <a:schemeClr val="tx1">
                              <a:lumMod val="65000"/>
                              <a:lumOff val="35000"/>
                            </a:schemeClr>
                          </a:solidFill>
                        </a:rPr>
                        <a:t>N/A</a:t>
                      </a:r>
                    </a:p>
                    <a:p>
                      <a:pPr algn="ctr" fontAlgn="ctr"/>
                      <a:r>
                        <a:rPr lang="en-US" sz="1500" kern="0" noProof="0" dirty="0" smtClean="0">
                          <a:solidFill>
                            <a:schemeClr val="tx1">
                              <a:lumMod val="65000"/>
                              <a:lumOff val="35000"/>
                            </a:schemeClr>
                          </a:solidFill>
                        </a:rPr>
                        <a:t>49.7%</a:t>
                      </a: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24" name="Group 323"/>
          <p:cNvGraphicFramePr>
            <a:graphicFrameLocks noGrp="1"/>
          </p:cNvGraphicFramePr>
          <p:nvPr>
            <p:extLst>
              <p:ext uri="{D42A27DB-BD31-4B8C-83A1-F6EECF244321}">
                <p14:modId xmlns:p14="http://schemas.microsoft.com/office/powerpoint/2010/main" val="3987998737"/>
              </p:ext>
            </p:extLst>
          </p:nvPr>
        </p:nvGraphicFramePr>
        <p:xfrm>
          <a:off x="5004048" y="692696"/>
          <a:ext cx="3853888" cy="5798292"/>
        </p:xfrm>
        <a:graphic>
          <a:graphicData uri="http://schemas.openxmlformats.org/drawingml/2006/table">
            <a:tbl>
              <a:tblPr/>
              <a:tblGrid>
                <a:gridCol w="1150754"/>
                <a:gridCol w="229734"/>
                <a:gridCol w="97400"/>
                <a:gridCol w="612000"/>
                <a:gridCol w="612000"/>
                <a:gridCol w="612000"/>
                <a:gridCol w="540000"/>
              </a:tblGrid>
              <a:tr h="313419">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1"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1" i="0" u="none" strike="noStrike" kern="1200" cap="none" normalizeH="0" baseline="0" noProof="0" dirty="0" smtClean="0">
                          <a:ln>
                            <a:noFill/>
                          </a:ln>
                          <a:solidFill>
                            <a:schemeClr val="tx1">
                              <a:lumMod val="85000"/>
                              <a:lumOff val="15000"/>
                            </a:schemeClr>
                          </a:solidFill>
                          <a:effectLst/>
                          <a:latin typeface="+mj-lt"/>
                          <a:ea typeface="+mn-ea"/>
                          <a:cs typeface="Arial" charset="0"/>
                        </a:rPr>
                        <a:t>Binding Exposure</a:t>
                      </a:r>
                    </a:p>
                  </a:txBody>
                  <a:tcPr marL="0" marR="0" marT="0" marB="0" anchor="b" horzOverflow="overflow">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Rating</a:t>
                      </a:r>
                    </a:p>
                  </a:txBody>
                  <a:tcPr marL="0" marR="0" marT="0" marB="0" anchor="b" horzOverflow="overflow">
                    <a:lnL>
                      <a:noFill/>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 Equity</a:t>
                      </a:r>
                      <a:r>
                        <a:rPr lang="en-US" sz="1200" b="1" kern="1200" baseline="30000" dirty="0" smtClean="0">
                          <a:solidFill>
                            <a:schemeClr val="tx1">
                              <a:lumMod val="85000"/>
                              <a:lumOff val="15000"/>
                            </a:schemeClr>
                          </a:solidFill>
                          <a:latin typeface="Calibri"/>
                          <a:ea typeface=""/>
                          <a:cs typeface=""/>
                        </a:rPr>
                        <a:t>1</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RORAC</a:t>
                      </a:r>
                      <a:r>
                        <a:rPr kumimoji="0" lang="en-US" sz="1200" b="1" i="0" u="none" strike="noStrike" kern="1200" cap="none" normalizeH="0" baseline="30000" noProof="0" dirty="0" smtClean="0">
                          <a:ln>
                            <a:noFill/>
                          </a:ln>
                          <a:solidFill>
                            <a:schemeClr val="tx1">
                              <a:lumMod val="85000"/>
                              <a:lumOff val="15000"/>
                            </a:schemeClr>
                          </a:solidFill>
                          <a:effectLst/>
                          <a:latin typeface="+mn-lt"/>
                          <a:cs typeface="Arial" charset="0"/>
                        </a:rPr>
                        <a:t>2</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ANHEUSER-BUSCH INBEV SA/NV</a:t>
                      </a:r>
                    </a:p>
                  </a:txBody>
                  <a:tcPr marL="0" marR="0" marT="0" marB="0" anchor="ctr">
                    <a:lnL cap="flat">
                      <a:noFill/>
                    </a:lnL>
                    <a:lnR w="19050" cap="flat" cmpd="sng" algn="ctr">
                      <a:noFill/>
                      <a:prstDash val="solid"/>
                      <a:round/>
                      <a:headEnd type="none" w="med" len="med"/>
                      <a:tailEnd type="none" w="med" len="med"/>
                    </a:lnR>
                    <a:lnT>
                      <a:noFill/>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55.50%</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AT&amp;T</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7.0</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20.76%</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WAL-MART STORES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479.7</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3.60%</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32.44%</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CARGILL INCORPORATED</a:t>
                      </a:r>
                    </a:p>
                  </a:txBody>
                  <a:tcPr marL="0" marR="0" marT="0" marB="0" anchor="ctr">
                    <a:lnL cap="flat">
                      <a:noFill/>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431.8</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7.4</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3.24%</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16.38%</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INTERNATIONAL BUSINESS MACHINES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420.7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8.1</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3.16%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38.84%</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TOYOTA MOTOR CREDIT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375.0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2.81%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61.07%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AMERICAN TOWER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340.0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5.9</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2.55%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MERCK &amp; CO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2.44%</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61.55%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BOEING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306.4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2.30%</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22.77%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FREEPORT-MCMORAN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291.7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4.5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2.19%</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HP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269.4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2.02%</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NEXTERA ENERGY CAPITAL HOLDINGS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263.3</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15.22%</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FIRSTENERGY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261.0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10.86%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BALL CORPORATION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252.2</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5.35%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JOHNSON &amp; JOHNSON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9.2</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13.13%</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PFIZER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230.0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1.73%</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6.47%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TIME WARNER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228.5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6.3</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87.36%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KRAFT HEINZ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222.6</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1.67%</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N/A</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COLGATE-PALMOLIVE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220.5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8.4</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14.28%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ABBOTT LABORATORIES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14.17%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22167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TOTAL</a:t>
                      </a:r>
                    </a:p>
                  </a:txBody>
                  <a:tcPr marL="0" marR="0"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6,382.8</a:t>
                      </a:r>
                    </a:p>
                  </a:txBody>
                  <a:tcPr marL="0" marR="0"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algn="r">
                        <a:spcBef>
                          <a:spcPts val="0"/>
                        </a:spcBef>
                        <a:spcAft>
                          <a:spcPts val="0"/>
                        </a:spcAft>
                      </a:pPr>
                      <a:r>
                        <a:rPr lang="en-US" sz="1100" b="1" dirty="0" smtClean="0">
                          <a:solidFill>
                            <a:srgbClr val="000000"/>
                          </a:solidFill>
                          <a:effectLst/>
                          <a:latin typeface="Calibri"/>
                          <a:ea typeface="Calibri"/>
                          <a:cs typeface="Times New Roman"/>
                        </a:rPr>
                        <a:t>47.90%</a:t>
                      </a:r>
                      <a:endParaRPr lang="en-US" sz="1100" dirty="0">
                        <a:effectLst/>
                        <a:latin typeface="Calibri"/>
                        <a:ea typeface="Calibri"/>
                        <a:cs typeface="Times New Roman"/>
                      </a:endParaRPr>
                    </a:p>
                  </a:txBody>
                  <a:tcPr marL="68580" marR="6858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ts val="1300"/>
                        </a:lnSpc>
                        <a:spcBef>
                          <a:spcPts val="0"/>
                        </a:spcBef>
                        <a:spcAft>
                          <a:spcPts val="0"/>
                        </a:spcAft>
                        <a:buClr>
                          <a:schemeClr val="accent1"/>
                        </a:buClr>
                        <a:buSzTx/>
                        <a:buFont typeface="Wingdings" pitchFamily="2" charset="2"/>
                        <a:buNone/>
                        <a:tabLst/>
                      </a:pPr>
                      <a:endParaRPr lang="en-US" sz="1200" b="0" i="0" u="none" strike="noStrike" kern="1200" noProof="0" dirty="0" smtClean="0">
                        <a:solidFill>
                          <a:srgbClr val="000000"/>
                        </a:solidFill>
                        <a:effectLst/>
                        <a:latin typeface="+mj-lt"/>
                        <a:ea typeface="+mn-ea"/>
                        <a:cs typeface="+mn-cs"/>
                      </a:endParaRPr>
                    </a:p>
                  </a:txBody>
                  <a:tcPr marL="0" marR="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510586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40 Tabla"/>
          <p:cNvGraphicFramePr>
            <a:graphicFrameLocks noGrp="1"/>
          </p:cNvGraphicFramePr>
          <p:nvPr>
            <p:extLst>
              <p:ext uri="{D42A27DB-BD31-4B8C-83A1-F6EECF244321}">
                <p14:modId xmlns:p14="http://schemas.microsoft.com/office/powerpoint/2010/main" val="1697252228"/>
              </p:ext>
            </p:extLst>
          </p:nvPr>
        </p:nvGraphicFramePr>
        <p:xfrm>
          <a:off x="395536" y="829168"/>
          <a:ext cx="4191347" cy="1232100"/>
        </p:xfrm>
        <a:graphic>
          <a:graphicData uri="http://schemas.openxmlformats.org/drawingml/2006/table">
            <a:tbl>
              <a:tblPr firstRow="1" bandRow="1">
                <a:tableStyleId>{5C22544A-7EE6-4342-B048-85BDC9FD1C3A}</a:tableStyleId>
              </a:tblPr>
              <a:tblGrid>
                <a:gridCol w="2304256"/>
                <a:gridCol w="936691"/>
                <a:gridCol w="950400"/>
              </a:tblGrid>
              <a:tr h="360000">
                <a:tc>
                  <a:txBody>
                    <a:bodyPr/>
                    <a:lstStyle/>
                    <a:p>
                      <a:pPr marL="85725" marR="0" lvl="0" indent="0" algn="l" defTabSz="914400" rtl="0" eaLnBrk="1" fontAlgn="auto" latinLnBrk="0" hangingPunct="1">
                        <a:lnSpc>
                          <a:spcPts val="1800"/>
                        </a:lnSpc>
                        <a:spcBef>
                          <a:spcPts val="0"/>
                        </a:spcBef>
                        <a:spcAft>
                          <a:spcPts val="0"/>
                        </a:spcAft>
                        <a:buClrTx/>
                        <a:buSzTx/>
                        <a:buFontTx/>
                        <a:buNone/>
                        <a:tabLst/>
                        <a:defRPr/>
                      </a:pPr>
                      <a:r>
                        <a:rPr lang="en-US" sz="1500" b="1" kern="1200" noProof="0" dirty="0" smtClean="0">
                          <a:solidFill>
                            <a:schemeClr val="tx1">
                              <a:lumMod val="65000"/>
                              <a:lumOff val="35000"/>
                            </a:schemeClr>
                          </a:solidFill>
                          <a:latin typeface="+mn-lt"/>
                          <a:ea typeface="+mn-ea"/>
                          <a:cs typeface="+mn-cs"/>
                        </a:rPr>
                        <a:t>Secondary metric</a:t>
                      </a:r>
                      <a:endParaRPr lang="en-US" sz="1500" b="1" baseline="30000" noProof="0" dirty="0" smtClean="0">
                        <a:solidFill>
                          <a:schemeClr val="tx1">
                            <a:lumMod val="65000"/>
                            <a:lumOff val="35000"/>
                          </a:schemeClr>
                        </a:solidFill>
                        <a:latin typeface="+mn-lt"/>
                        <a:cs typeface="+mn-cs"/>
                      </a:endParaRPr>
                    </a:p>
                  </a:txBody>
                  <a:tcPr marL="0" marR="0" marT="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b" latinLnBrk="0" hangingPunct="1">
                        <a:lnSpc>
                          <a:spcPts val="1800"/>
                        </a:lnSpc>
                        <a:spcBef>
                          <a:spcPts val="0"/>
                        </a:spcBef>
                        <a:spcAft>
                          <a:spcPts val="0"/>
                        </a:spcAft>
                        <a:buClr>
                          <a:srgbClr val="DB0B11"/>
                        </a:buClr>
                        <a:buSzTx/>
                        <a:buFont typeface="Arial" pitchFamily="34" charset="0"/>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rPr>
                        <a:t>Threshold</a:t>
                      </a:r>
                      <a:endPar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Arial" pitchFamily="34" charset="0"/>
                      </a:endParaRPr>
                    </a:p>
                  </a:txBody>
                  <a:tcPr marL="0" marR="0" marT="0" marB="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12/31</a:t>
                      </a:r>
                      <a:endParaRPr lang="en-US" sz="1500" b="1" kern="1200" noProof="0" dirty="0" smtClean="0">
                        <a:solidFill>
                          <a:schemeClr val="tx1">
                            <a:lumMod val="65000"/>
                            <a:lumOff val="35000"/>
                          </a:schemeClr>
                        </a:solidFill>
                        <a:latin typeface="+mn-lt"/>
                        <a:ea typeface="+mn-ea"/>
                        <a:cs typeface="+mn-cs"/>
                      </a:endParaRPr>
                    </a:p>
                  </a:txBody>
                  <a:tcPr marL="0" marR="0" marT="0" marB="0" anchor="ctr"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r h="684000">
                <a:tc>
                  <a:txBody>
                    <a:bodyPr/>
                    <a:lstStyle/>
                    <a:p>
                      <a:pPr marL="95250" marR="0" lvl="1" indent="0" algn="l" defTabSz="914400" rtl="0" eaLnBrk="0" fontAlgn="auto" latinLnBrk="0" hangingPunct="0">
                        <a:lnSpc>
                          <a:spcPts val="2000"/>
                        </a:lnSpc>
                        <a:spcBef>
                          <a:spcPts val="300"/>
                        </a:spcBef>
                        <a:spcAft>
                          <a:spcPts val="0"/>
                        </a:spcAft>
                        <a:buClrTx/>
                        <a:buSzTx/>
                        <a:buFontTx/>
                        <a:buNone/>
                        <a:tabLst/>
                        <a:defRPr/>
                      </a:pPr>
                      <a:r>
                        <a:rPr lang="en-US" sz="1500" b="1" kern="1200" noProof="0" dirty="0" smtClean="0">
                          <a:solidFill>
                            <a:schemeClr val="tx1">
                              <a:lumMod val="85000"/>
                              <a:lumOff val="15000"/>
                            </a:schemeClr>
                          </a:solidFill>
                          <a:latin typeface="+mn-lt"/>
                          <a:ea typeface="+mn-ea"/>
                          <a:cs typeface="+mn-cs"/>
                        </a:rPr>
                        <a:t>Maximum exposures in MM:</a:t>
                      </a:r>
                    </a:p>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noProof="0" dirty="0" smtClean="0">
                          <a:solidFill>
                            <a:schemeClr val="tx1">
                              <a:lumMod val="85000"/>
                              <a:lumOff val="15000"/>
                            </a:schemeClr>
                          </a:solidFill>
                          <a:latin typeface="+mn-lt"/>
                          <a:ea typeface="+mn-ea"/>
                          <a:cs typeface="+mn-cs"/>
                        </a:rPr>
                        <a:t>Rating &lt; 5.0</a:t>
                      </a:r>
                    </a:p>
                  </a:txBody>
                  <a:tcPr marL="0" marR="0" marT="72000" marB="0">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0" kern="1200" noProof="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noProof="0" dirty="0" smtClean="0">
                          <a:solidFill>
                            <a:schemeClr val="tx1">
                              <a:lumMod val="85000"/>
                              <a:lumOff val="15000"/>
                            </a:schemeClr>
                          </a:solidFill>
                          <a:latin typeface="+mn-lt"/>
                          <a:ea typeface="+mn-ea"/>
                          <a:cs typeface="+mn-cs"/>
                        </a:rPr>
                        <a:t/>
                      </a:r>
                      <a:br>
                        <a:rPr lang="en-US" sz="1500" b="0" kern="1200" noProof="0" dirty="0" smtClean="0">
                          <a:solidFill>
                            <a:schemeClr val="tx1">
                              <a:lumMod val="85000"/>
                              <a:lumOff val="15000"/>
                            </a:schemeClr>
                          </a:solidFill>
                          <a:latin typeface="+mn-lt"/>
                          <a:ea typeface="+mn-ea"/>
                          <a:cs typeface="+mn-cs"/>
                        </a:rPr>
                      </a:br>
                      <a:r>
                        <a:rPr lang="en-US" sz="1500" b="0" kern="1200" noProof="0" dirty="0" smtClean="0">
                          <a:solidFill>
                            <a:schemeClr val="tx1">
                              <a:lumMod val="85000"/>
                              <a:lumOff val="15000"/>
                            </a:schemeClr>
                          </a:solidFill>
                          <a:latin typeface="+mn-lt"/>
                          <a:ea typeface="+mn-ea"/>
                          <a:cs typeface="+mn-cs"/>
                        </a:rPr>
                        <a:t>$100 MM</a:t>
                      </a:r>
                    </a:p>
                  </a:txBody>
                  <a:tcPr marL="0" marR="0" marT="7200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1" kern="1200" noProof="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1" kern="1200" noProof="0" dirty="0" smtClean="0">
                          <a:solidFill>
                            <a:schemeClr val="tx1">
                              <a:lumMod val="85000"/>
                              <a:lumOff val="15000"/>
                            </a:schemeClr>
                          </a:solidFill>
                          <a:latin typeface="+mn-lt"/>
                          <a:ea typeface="+mn-ea"/>
                          <a:cs typeface="+mn-cs"/>
                        </a:rPr>
                        <a:t/>
                      </a:r>
                      <a:br>
                        <a:rPr lang="en-US" sz="1500" b="1" kern="1200" noProof="0" dirty="0" smtClean="0">
                          <a:solidFill>
                            <a:schemeClr val="tx1">
                              <a:lumMod val="85000"/>
                              <a:lumOff val="15000"/>
                            </a:schemeClr>
                          </a:solidFill>
                          <a:latin typeface="+mn-lt"/>
                          <a:ea typeface="+mn-ea"/>
                          <a:cs typeface="+mn-cs"/>
                        </a:rPr>
                      </a:br>
                      <a:r>
                        <a:rPr lang="en-US" sz="1500" b="1" kern="1200" noProof="0" dirty="0" smtClean="0">
                          <a:solidFill>
                            <a:schemeClr val="tx1">
                              <a:lumMod val="85000"/>
                              <a:lumOff val="15000"/>
                            </a:schemeClr>
                          </a:solidFill>
                          <a:latin typeface="+mn-lt"/>
                          <a:ea typeface="+mn-ea"/>
                          <a:cs typeface="+mn-cs"/>
                        </a:rPr>
                        <a:t>    5 cases</a:t>
                      </a:r>
                    </a:p>
                  </a:txBody>
                  <a:tcPr marL="0" marR="0" marT="72000" marB="0"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cxnSp>
        <p:nvCxnSpPr>
          <p:cNvPr id="18" name="119 Conector recto"/>
          <p:cNvCxnSpPr/>
          <p:nvPr/>
        </p:nvCxnSpPr>
        <p:spPr>
          <a:xfrm>
            <a:off x="4932040" y="885421"/>
            <a:ext cx="0" cy="3242754"/>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33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21 Rectángulo">
            <a:hlinkClick r:id="rId3" action="ppaction://hlinksldjump"/>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4</a:t>
            </a:r>
            <a:endParaRPr lang="en-US" sz="3200" dirty="0">
              <a:solidFill>
                <a:srgbClr val="C00000"/>
              </a:solidFill>
            </a:endParaRPr>
          </a:p>
        </p:txBody>
      </p:sp>
      <p:sp>
        <p:nvSpPr>
          <p:cNvPr id="25" name="45 CuadroTexto"/>
          <p:cNvSpPr txBox="1"/>
          <p:nvPr/>
        </p:nvSpPr>
        <p:spPr>
          <a:xfrm>
            <a:off x="772414" y="241545"/>
            <a:ext cx="1512000" cy="307135"/>
          </a:xfrm>
          <a:prstGeom prst="rect">
            <a:avLst/>
          </a:prstGeom>
          <a:noFill/>
        </p:spPr>
        <p:txBody>
          <a:bodyPr wrap="square" rIns="0" rtlCol="0" anchor="ctr">
            <a:spAutoFit/>
          </a:bodyPr>
          <a:lstStyle/>
          <a:p>
            <a:pPr>
              <a:lnSpc>
                <a:spcPts val="1600"/>
              </a:lnSpc>
            </a:pPr>
            <a:r>
              <a:rPr lang="en-US" b="1" dirty="0" smtClean="0">
                <a:solidFill>
                  <a:schemeClr val="tx1">
                    <a:lumMod val="50000"/>
                    <a:lumOff val="50000"/>
                  </a:schemeClr>
                </a:solidFill>
              </a:rPr>
              <a:t>Concentration</a:t>
            </a:r>
            <a:endParaRPr lang="en-US" b="1" dirty="0">
              <a:solidFill>
                <a:schemeClr val="tx1">
                  <a:lumMod val="50000"/>
                  <a:lumOff val="50000"/>
                </a:schemeClr>
              </a:solidFill>
            </a:endParaRPr>
          </a:p>
        </p:txBody>
      </p:sp>
      <p:sp>
        <p:nvSpPr>
          <p:cNvPr id="13" name="30 Redondear rectángulo de esquina del mismo lado"/>
          <p:cNvSpPr/>
          <p:nvPr/>
        </p:nvSpPr>
        <p:spPr>
          <a:xfrm>
            <a:off x="2843808"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a:solidFill>
                  <a:prstClr val="white"/>
                </a:solidFill>
              </a:rPr>
              <a:t>Counterparties  </a:t>
            </a:r>
          </a:p>
          <a:p>
            <a:pPr algn="ctr">
              <a:lnSpc>
                <a:spcPts val="1400"/>
              </a:lnSpc>
            </a:pPr>
            <a:r>
              <a:rPr lang="en-US" sz="1400" dirty="0">
                <a:solidFill>
                  <a:prstClr val="white"/>
                </a:solidFill>
              </a:rPr>
              <a:t>and top20</a:t>
            </a:r>
          </a:p>
        </p:txBody>
      </p:sp>
      <p:sp>
        <p:nvSpPr>
          <p:cNvPr id="14" name="45 Redondear rectángulo de esquina del mismo lado">
            <a:hlinkClick r:id="" action="ppaction://noaction"/>
          </p:cNvPr>
          <p:cNvSpPr/>
          <p:nvPr/>
        </p:nvSpPr>
        <p:spPr>
          <a:xfrm>
            <a:off x="4512051" y="188937"/>
            <a:ext cx="154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Non Investment </a:t>
            </a:r>
          </a:p>
          <a:p>
            <a:pPr algn="ctr">
              <a:lnSpc>
                <a:spcPts val="1400"/>
              </a:lnSpc>
            </a:pPr>
            <a:r>
              <a:rPr lang="en-US" sz="1400" b="1" dirty="0">
                <a:solidFill>
                  <a:prstClr val="white"/>
                </a:solidFill>
              </a:rPr>
              <a:t>Grade</a:t>
            </a:r>
          </a:p>
        </p:txBody>
      </p:sp>
      <p:sp>
        <p:nvSpPr>
          <p:cNvPr id="15" name="48 Redondear rectángulo de esquina del mismo lado">
            <a:hlinkClick r:id="rId4" action="ppaction://hlinksldjump"/>
          </p:cNvPr>
          <p:cNvSpPr/>
          <p:nvPr/>
        </p:nvSpPr>
        <p:spPr>
          <a:xfrm>
            <a:off x="6180294"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Industry Sectors</a:t>
            </a:r>
            <a:endParaRPr lang="en-US" sz="1400" dirty="0">
              <a:solidFill>
                <a:prstClr val="white"/>
              </a:solidFill>
            </a:endParaRPr>
          </a:p>
        </p:txBody>
      </p:sp>
      <p:sp>
        <p:nvSpPr>
          <p:cNvPr id="12" name="124 Rectángulo redondeado"/>
          <p:cNvSpPr/>
          <p:nvPr/>
        </p:nvSpPr>
        <p:spPr>
          <a:xfrm>
            <a:off x="379079" y="2132856"/>
            <a:ext cx="4315934" cy="1238507"/>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ts val="2000"/>
              </a:lnSpc>
              <a:spcBef>
                <a:spcPts val="600"/>
              </a:spcBef>
              <a:buClr>
                <a:srgbClr val="DB0B11"/>
              </a:buClr>
              <a:buFont typeface="Arial" panose="020B0604020202020204" pitchFamily="34" charset="0"/>
              <a:buChar char="•"/>
              <a:defRPr/>
            </a:pPr>
            <a:r>
              <a:rPr lang="en-US" sz="1600" dirty="0">
                <a:solidFill>
                  <a:prstClr val="black">
                    <a:lumMod val="65000"/>
                    <a:lumOff val="35000"/>
                  </a:prstClr>
                </a:solidFill>
                <a:cs typeface="Arial" pitchFamily="34" charset="0"/>
              </a:rPr>
              <a:t>The # of counterparties with Santander Risk Rating &lt; 5.0 and exposure &gt; $100MM metric is in breach </a:t>
            </a:r>
            <a:r>
              <a:rPr lang="en-US" sz="1600" dirty="0" smtClean="0">
                <a:solidFill>
                  <a:prstClr val="black">
                    <a:lumMod val="65000"/>
                    <a:lumOff val="35000"/>
                  </a:prstClr>
                </a:solidFill>
                <a:cs typeface="Arial" pitchFamily="34" charset="0"/>
              </a:rPr>
              <a:t>(5 </a:t>
            </a:r>
            <a:r>
              <a:rPr lang="en-US" sz="1600" dirty="0">
                <a:solidFill>
                  <a:prstClr val="black">
                    <a:lumMod val="65000"/>
                    <a:lumOff val="35000"/>
                  </a:prstClr>
                </a:solidFill>
                <a:cs typeface="Arial" pitchFamily="34" charset="0"/>
              </a:rPr>
              <a:t>obligor groups) when CRE loans are aggregated by one obligor. </a:t>
            </a:r>
            <a:endParaRPr lang="en-US" sz="1600" dirty="0" smtClean="0">
              <a:solidFill>
                <a:prstClr val="black">
                  <a:lumMod val="65000"/>
                  <a:lumOff val="35000"/>
                </a:prstClr>
              </a:solidFill>
              <a:cs typeface="Arial" pitchFamily="34" charset="0"/>
            </a:endParaRPr>
          </a:p>
          <a:p>
            <a:pPr marL="285750" indent="-285750">
              <a:lnSpc>
                <a:spcPts val="2000"/>
              </a:lnSpc>
              <a:spcBef>
                <a:spcPts val="600"/>
              </a:spcBef>
              <a:buClr>
                <a:srgbClr val="DB0B11"/>
              </a:buClr>
              <a:buFont typeface="Arial" panose="020B0604020202020204" pitchFamily="34" charset="0"/>
              <a:buChar char="•"/>
              <a:defRPr/>
            </a:pPr>
            <a:r>
              <a:rPr lang="en-US" sz="1600" u="sng" dirty="0" smtClean="0">
                <a:solidFill>
                  <a:prstClr val="black">
                    <a:lumMod val="65000"/>
                    <a:lumOff val="35000"/>
                  </a:prstClr>
                </a:solidFill>
                <a:cs typeface="Arial" pitchFamily="34" charset="0"/>
              </a:rPr>
              <a:t>Cases:</a:t>
            </a:r>
            <a:r>
              <a:rPr lang="en-US" sz="1600" dirty="0" smtClean="0">
                <a:solidFill>
                  <a:prstClr val="black">
                    <a:lumMod val="65000"/>
                    <a:lumOff val="35000"/>
                  </a:prstClr>
                </a:solidFill>
                <a:cs typeface="Arial" pitchFamily="34" charset="0"/>
              </a:rPr>
              <a:t>		</a:t>
            </a:r>
            <a:endParaRPr lang="es-ES" sz="1600" dirty="0">
              <a:solidFill>
                <a:prstClr val="black">
                  <a:lumMod val="65000"/>
                  <a:lumOff val="35000"/>
                </a:prstClr>
              </a:solidFill>
              <a:cs typeface="Arial" pitchFamily="34" charset="0"/>
            </a:endParaRPr>
          </a:p>
        </p:txBody>
      </p:sp>
      <p:sp>
        <p:nvSpPr>
          <p:cNvPr id="16" name="81 Elipse"/>
          <p:cNvSpPr/>
          <p:nvPr/>
        </p:nvSpPr>
        <p:spPr>
          <a:xfrm>
            <a:off x="4572000" y="1844824"/>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17" name="124 Rectángulo redondeado"/>
          <p:cNvSpPr/>
          <p:nvPr/>
        </p:nvSpPr>
        <p:spPr>
          <a:xfrm>
            <a:off x="395536" y="3508921"/>
            <a:ext cx="4315934" cy="1238507"/>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ts val="2000"/>
              </a:lnSpc>
              <a:spcBef>
                <a:spcPts val="600"/>
              </a:spcBef>
              <a:buClr>
                <a:srgbClr val="DB0B11"/>
              </a:buClr>
              <a:buFont typeface="Arial" panose="020B0604020202020204" pitchFamily="34" charset="0"/>
              <a:buChar char="•"/>
              <a:defRPr/>
            </a:pPr>
            <a:endParaRPr lang="es-ES" sz="1600" dirty="0">
              <a:solidFill>
                <a:prstClr val="black">
                  <a:lumMod val="65000"/>
                  <a:lumOff val="35000"/>
                </a:prstClr>
              </a:solidFill>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04460383"/>
              </p:ext>
            </p:extLst>
          </p:nvPr>
        </p:nvGraphicFramePr>
        <p:xfrm>
          <a:off x="395536" y="3557074"/>
          <a:ext cx="4392488" cy="1837350"/>
        </p:xfrm>
        <a:graphic>
          <a:graphicData uri="http://schemas.openxmlformats.org/drawingml/2006/table">
            <a:tbl>
              <a:tblPr firstRow="1" firstCol="1" bandRow="1"/>
              <a:tblGrid>
                <a:gridCol w="1080120"/>
                <a:gridCol w="1800200"/>
                <a:gridCol w="864096"/>
                <a:gridCol w="648072"/>
              </a:tblGrid>
              <a:tr h="276030">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endParaRPr kumimoji="0" lang="en-US" sz="1500" b="1" i="0" u="none" strike="noStrike" kern="1200" cap="none" spc="0" normalizeH="0" baseline="0" dirty="0">
                        <a:ln>
                          <a:noFill/>
                        </a:ln>
                        <a:solidFill>
                          <a:schemeClr val="tx1">
                            <a:lumMod val="65000"/>
                            <a:lumOff val="35000"/>
                          </a:schemeClr>
                        </a:solidFill>
                        <a:effectLst/>
                        <a:uLnTx/>
                        <a:uFillTx/>
                        <a:latin typeface="+mn-lt"/>
                        <a:ea typeface="+mn-ea"/>
                        <a:cs typeface="+mn-cs"/>
                      </a:endParaRPr>
                    </a:p>
                  </a:txBody>
                  <a:tcPr marL="68580" marR="68580" marT="0" marB="0" anchor="b">
                    <a:lnL>
                      <a:noFill/>
                    </a:lnL>
                    <a:lnR w="28575" cap="flat" cmpd="sng" algn="ctr">
                      <a:solidFill>
                        <a:schemeClr val="bg1"/>
                      </a:solidFill>
                      <a:prstDash val="solid"/>
                      <a:round/>
                      <a:headEnd type="none" w="med" len="med"/>
                      <a:tailEnd type="none" w="med" len="med"/>
                    </a:lnR>
                    <a:lnT>
                      <a:noFill/>
                    </a:lnT>
                    <a:lnB w="28575" cap="flat" cmpd="sng" algn="ctr">
                      <a:solidFill>
                        <a:srgbClr val="C00000"/>
                      </a:solidFill>
                      <a:prstDash val="solid"/>
                      <a:round/>
                      <a:headEnd type="none" w="med" len="med"/>
                      <a:tailEnd type="none" w="med" len="med"/>
                    </a:lnB>
                    <a:solidFill>
                      <a:schemeClr val="bg1">
                        <a:lumMod val="95000"/>
                      </a:schemeClr>
                    </a:solidFill>
                  </a:tcPr>
                </a:tc>
                <a:tc>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smtClean="0">
                          <a:ln>
                            <a:noFill/>
                          </a:ln>
                          <a:solidFill>
                            <a:schemeClr val="tx1">
                              <a:lumMod val="65000"/>
                              <a:lumOff val="35000"/>
                            </a:schemeClr>
                          </a:solidFill>
                          <a:effectLst/>
                          <a:uLnTx/>
                          <a:uFillTx/>
                          <a:latin typeface="+mn-lt"/>
                          <a:ea typeface="+mn-ea"/>
                          <a:cs typeface="+mn-cs"/>
                        </a:rPr>
                        <a:t>Obligor </a:t>
                      </a:r>
                      <a:r>
                        <a:rPr kumimoji="0" lang="en-US" sz="1500" b="1" i="0" u="none" strike="noStrike" kern="1200" cap="none" spc="0" normalizeH="0" baseline="0" dirty="0">
                          <a:ln>
                            <a:noFill/>
                          </a:ln>
                          <a:solidFill>
                            <a:schemeClr val="tx1">
                              <a:lumMod val="65000"/>
                              <a:lumOff val="35000"/>
                            </a:schemeClr>
                          </a:solidFill>
                          <a:effectLst/>
                          <a:uLnTx/>
                          <a:uFillTx/>
                          <a:latin typeface="+mn-lt"/>
                          <a:ea typeface="+mn-ea"/>
                          <a:cs typeface="+mn-cs"/>
                        </a:rPr>
                        <a:t>name</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rgbClr val="C00000"/>
                      </a:solidFill>
                      <a:prstDash val="solid"/>
                      <a:round/>
                      <a:headEnd type="none" w="med" len="med"/>
                      <a:tailEnd type="none" w="med" len="med"/>
                    </a:lnB>
                    <a:solidFill>
                      <a:schemeClr val="bg1">
                        <a:lumMod val="95000"/>
                      </a:schemeClr>
                    </a:solidFill>
                  </a:tcPr>
                </a:tc>
                <a:tc>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smtClean="0">
                          <a:ln>
                            <a:noFill/>
                          </a:ln>
                          <a:solidFill>
                            <a:schemeClr val="tx1">
                              <a:lumMod val="65000"/>
                              <a:lumOff val="35000"/>
                            </a:schemeClr>
                          </a:solidFill>
                          <a:effectLst/>
                          <a:uLnTx/>
                          <a:uFillTx/>
                          <a:latin typeface="+mn-lt"/>
                          <a:ea typeface="+mn-ea"/>
                          <a:cs typeface="+mn-cs"/>
                        </a:rPr>
                        <a:t>Exp. </a:t>
                      </a:r>
                      <a:r>
                        <a:rPr kumimoji="0" lang="en-US" sz="1500" b="1" i="0" u="none" strike="noStrike" kern="1200" cap="none" spc="0" normalizeH="0" baseline="0" dirty="0">
                          <a:ln>
                            <a:noFill/>
                          </a:ln>
                          <a:solidFill>
                            <a:schemeClr val="tx1">
                              <a:lumMod val="65000"/>
                              <a:lumOff val="35000"/>
                            </a:schemeClr>
                          </a:solidFill>
                          <a:effectLst/>
                          <a:uLnTx/>
                          <a:uFillTx/>
                          <a:latin typeface="+mn-lt"/>
                          <a:ea typeface="+mn-ea"/>
                          <a:cs typeface="+mn-cs"/>
                        </a:rPr>
                        <a:t>(MM) </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rgbClr val="C00000"/>
                      </a:solidFill>
                      <a:prstDash val="solid"/>
                      <a:round/>
                      <a:headEnd type="none" w="med" len="med"/>
                      <a:tailEnd type="none" w="med" len="med"/>
                    </a:lnB>
                    <a:solidFill>
                      <a:schemeClr val="bg1">
                        <a:lumMod val="95000"/>
                      </a:schemeClr>
                    </a:solidFill>
                  </a:tcPr>
                </a:tc>
                <a:tc>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a:ln>
                            <a:noFill/>
                          </a:ln>
                          <a:solidFill>
                            <a:schemeClr val="tx1">
                              <a:lumMod val="65000"/>
                              <a:lumOff val="35000"/>
                            </a:schemeClr>
                          </a:solidFill>
                          <a:effectLst/>
                          <a:uLnTx/>
                          <a:uFillTx/>
                          <a:latin typeface="+mn-lt"/>
                          <a:ea typeface="+mn-ea"/>
                          <a:cs typeface="+mn-cs"/>
                        </a:rPr>
                        <a:t>SRR</a:t>
                      </a:r>
                    </a:p>
                  </a:txBody>
                  <a:tcPr marL="68580" marR="68580" marT="0" marB="0" anchor="b">
                    <a:lnL w="28575" cap="flat" cmpd="sng" algn="ctr">
                      <a:solidFill>
                        <a:schemeClr val="bg1"/>
                      </a:solidFill>
                      <a:prstDash val="solid"/>
                      <a:round/>
                      <a:headEnd type="none" w="med" len="med"/>
                      <a:tailEnd type="none" w="med" len="med"/>
                    </a:lnL>
                    <a:lnR>
                      <a:noFill/>
                    </a:lnR>
                    <a:lnT>
                      <a:noFill/>
                    </a:lnT>
                    <a:lnB w="28575" cap="flat" cmpd="sng" algn="ctr">
                      <a:solidFill>
                        <a:srgbClr val="C00000"/>
                      </a:solidFill>
                      <a:prstDash val="solid"/>
                      <a:round/>
                      <a:headEnd type="none" w="med" len="med"/>
                      <a:tailEnd type="none" w="med" len="med"/>
                    </a:lnB>
                    <a:solidFill>
                      <a:schemeClr val="bg1">
                        <a:lumMod val="95000"/>
                      </a:schemeClr>
                    </a:solidFill>
                  </a:tcPr>
                </a:tc>
              </a:tr>
              <a:tr h="276030">
                <a:tc rowSpan="3">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a:ln>
                            <a:noFill/>
                          </a:ln>
                          <a:solidFill>
                            <a:schemeClr val="tx1">
                              <a:lumMod val="65000"/>
                              <a:lumOff val="35000"/>
                            </a:schemeClr>
                          </a:solidFill>
                          <a:effectLst/>
                          <a:uLnTx/>
                          <a:uFillTx/>
                          <a:latin typeface="+mn-lt"/>
                          <a:ea typeface="+mn-ea"/>
                          <a:cs typeface="+mn-cs"/>
                        </a:rPr>
                        <a:t>GCB</a:t>
                      </a:r>
                    </a:p>
                  </a:txBody>
                  <a:tcPr marL="68580" marR="68580" marT="0" marB="0"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Freeport INC </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$292 </a:t>
                      </a:r>
                      <a:endParaRPr lang="en-US" sz="1500" b="0" kern="1200" dirty="0">
                        <a:solidFill>
                          <a:schemeClr val="tx1">
                            <a:lumMod val="85000"/>
                            <a:lumOff val="15000"/>
                          </a:schemeClr>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4.8</a:t>
                      </a:r>
                      <a:endParaRPr lang="en-US" sz="1500" b="0" kern="1200" dirty="0">
                        <a:solidFill>
                          <a:schemeClr val="tx1">
                            <a:lumMod val="85000"/>
                            <a:lumOff val="15000"/>
                          </a:schemeClr>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76030">
                <a:tc vMerge="1">
                  <a:txBody>
                    <a:bodyPr/>
                    <a:lstStyle/>
                    <a:p>
                      <a:endParaRPr lang="en-US"/>
                    </a:p>
                  </a:txBody>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Vale SA</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$150 </a:t>
                      </a:r>
                      <a:endParaRPr lang="en-US" sz="1500" b="0" kern="1200" dirty="0">
                        <a:solidFill>
                          <a:schemeClr val="tx1">
                            <a:lumMod val="85000"/>
                            <a:lumOff val="15000"/>
                          </a:schemeClr>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4.8</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76030">
                <a:tc vMerge="1">
                  <a:txBody>
                    <a:bodyPr/>
                    <a:lstStyle/>
                    <a:p>
                      <a:endParaRPr lang="en-US"/>
                    </a:p>
                  </a:txBody>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Teekay Offshore</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$109 </a:t>
                      </a:r>
                      <a:endParaRPr lang="en-US" sz="1500" b="0" kern="1200" dirty="0">
                        <a:solidFill>
                          <a:schemeClr val="tx1">
                            <a:lumMod val="85000"/>
                            <a:lumOff val="15000"/>
                          </a:schemeClr>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a:solidFill>
                            <a:schemeClr val="tx1">
                              <a:lumMod val="85000"/>
                              <a:lumOff val="15000"/>
                            </a:schemeClr>
                          </a:solidFill>
                          <a:latin typeface="+mn-lt"/>
                          <a:ea typeface="+mn-ea"/>
                          <a:cs typeface="+mn-cs"/>
                        </a:rPr>
                        <a:t>4.9</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6030">
                <a:tc rowSpan="2">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a:ln>
                            <a:noFill/>
                          </a:ln>
                          <a:solidFill>
                            <a:schemeClr val="tx1">
                              <a:lumMod val="65000"/>
                              <a:lumOff val="35000"/>
                            </a:schemeClr>
                          </a:solidFill>
                          <a:effectLst/>
                          <a:uLnTx/>
                          <a:uFillTx/>
                          <a:latin typeface="+mn-lt"/>
                          <a:ea typeface="+mn-ea"/>
                          <a:cs typeface="+mn-cs"/>
                        </a:rPr>
                        <a:t>Investment CRE</a:t>
                      </a:r>
                    </a:p>
                  </a:txBody>
                  <a:tcPr marL="68580" marR="68580" marT="0" marB="0"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Nathan Berman</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$110 </a:t>
                      </a:r>
                      <a:endParaRPr lang="en-US" sz="1500" b="0" kern="1200" dirty="0">
                        <a:solidFill>
                          <a:schemeClr val="tx1">
                            <a:lumMod val="85000"/>
                            <a:lumOff val="15000"/>
                          </a:schemeClr>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4.6</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76030">
                <a:tc vMerge="1">
                  <a:txBody>
                    <a:bodyPr/>
                    <a:lstStyle/>
                    <a:p>
                      <a:endParaRPr lang="en-US"/>
                    </a:p>
                  </a:txBody>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Adam America RE</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$104 </a:t>
                      </a:r>
                      <a:endParaRPr lang="en-US" sz="1500" b="0" kern="1200" dirty="0">
                        <a:solidFill>
                          <a:schemeClr val="tx1">
                            <a:lumMod val="85000"/>
                            <a:lumOff val="15000"/>
                          </a:schemeClr>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chemeClr val="tx1">
                              <a:lumMod val="85000"/>
                              <a:lumOff val="15000"/>
                            </a:schemeClr>
                          </a:solidFill>
                          <a:latin typeface="+mn-lt"/>
                          <a:ea typeface="+mn-ea"/>
                          <a:cs typeface="+mn-cs"/>
                        </a:rPr>
                        <a:t>4.7</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9858870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00364" y="6444539"/>
            <a:ext cx="4935732" cy="246221"/>
            <a:chOff x="500364" y="6444539"/>
            <a:chExt cx="4935732" cy="246221"/>
          </a:xfrm>
        </p:grpSpPr>
        <p:sp>
          <p:nvSpPr>
            <p:cNvPr id="32" name="80 CuadroTexto"/>
            <p:cNvSpPr txBox="1"/>
            <p:nvPr/>
          </p:nvSpPr>
          <p:spPr>
            <a:xfrm>
              <a:off x="500364" y="6444539"/>
              <a:ext cx="4935732" cy="246221"/>
            </a:xfrm>
            <a:prstGeom prst="rect">
              <a:avLst/>
            </a:prstGeom>
            <a:noFill/>
            <a:ln>
              <a:noFill/>
            </a:ln>
          </p:spPr>
          <p:txBody>
            <a:bodyPr wrap="square" rtlCol="0">
              <a:spAutoFit/>
            </a:bodyPr>
            <a:lstStyle/>
            <a:p>
              <a:pPr defTabSz="531813" fontAlgn="base">
                <a:tabLst>
                  <a:tab pos="531813" algn="l"/>
                  <a:tab pos="2238375" algn="l"/>
                </a:tabLst>
              </a:pPr>
              <a:r>
                <a:rPr lang="en-US" sz="1000" dirty="0" smtClean="0">
                  <a:solidFill>
                    <a:prstClr val="black"/>
                  </a:solidFill>
                </a:rPr>
                <a:t>Key:	</a:t>
              </a:r>
              <a:r>
                <a:rPr lang="en-US" sz="1000" dirty="0" smtClean="0">
                  <a:solidFill>
                    <a:prstClr val="black">
                      <a:lumMod val="65000"/>
                      <a:lumOff val="35000"/>
                    </a:prstClr>
                  </a:solidFill>
                </a:rPr>
                <a:t> Concern                                     Watch                               No concern</a:t>
              </a:r>
              <a:endParaRPr lang="en-US" sz="1000" dirty="0">
                <a:solidFill>
                  <a:prstClr val="black"/>
                </a:solidFill>
              </a:endParaRPr>
            </a:p>
          </p:txBody>
        </p:sp>
        <p:sp>
          <p:nvSpPr>
            <p:cNvPr id="41" name="81 Elipse"/>
            <p:cNvSpPr/>
            <p:nvPr/>
          </p:nvSpPr>
          <p:spPr>
            <a:xfrm>
              <a:off x="916745" y="6496373"/>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2" name="82 Elipse"/>
            <p:cNvSpPr/>
            <p:nvPr/>
          </p:nvSpPr>
          <p:spPr>
            <a:xfrm>
              <a:off x="2407968" y="6496373"/>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3" name="83 Elipse"/>
            <p:cNvSpPr/>
            <p:nvPr/>
          </p:nvSpPr>
          <p:spPr>
            <a:xfrm>
              <a:off x="3658364" y="6498167"/>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cxnSp>
        <p:nvCxnSpPr>
          <p:cNvPr id="84" name="83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33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0" name="31 Tabla"/>
          <p:cNvGraphicFramePr>
            <a:graphicFrameLocks noGrp="1"/>
          </p:cNvGraphicFramePr>
          <p:nvPr>
            <p:extLst>
              <p:ext uri="{D42A27DB-BD31-4B8C-83A1-F6EECF244321}">
                <p14:modId xmlns:p14="http://schemas.microsoft.com/office/powerpoint/2010/main" val="1316291528"/>
              </p:ext>
            </p:extLst>
          </p:nvPr>
        </p:nvGraphicFramePr>
        <p:xfrm>
          <a:off x="395536" y="682815"/>
          <a:ext cx="4248472" cy="1548741"/>
        </p:xfrm>
        <a:graphic>
          <a:graphicData uri="http://schemas.openxmlformats.org/drawingml/2006/table">
            <a:tbl>
              <a:tblPr firstRow="1" bandRow="1">
                <a:tableStyleId>{5C22544A-7EE6-4342-B048-85BDC9FD1C3A}</a:tableStyleId>
              </a:tblPr>
              <a:tblGrid>
                <a:gridCol w="2409237"/>
                <a:gridCol w="963695"/>
                <a:gridCol w="875540"/>
              </a:tblGrid>
              <a:tr h="438945">
                <a:tc>
                  <a:txBody>
                    <a:bodyPr/>
                    <a:lstStyle/>
                    <a:p>
                      <a:pPr marL="85725" marR="0" lvl="0" indent="0" algn="l" defTabSz="914400" rtl="0" eaLnBrk="1" fontAlgn="auto" latinLnBrk="0" hangingPunct="1">
                        <a:lnSpc>
                          <a:spcPts val="1800"/>
                        </a:lnSpc>
                        <a:spcBef>
                          <a:spcPts val="0"/>
                        </a:spcBef>
                        <a:spcAft>
                          <a:spcPts val="0"/>
                        </a:spcAft>
                        <a:buClrTx/>
                        <a:buSzTx/>
                        <a:buFontTx/>
                        <a:buNone/>
                        <a:tabLst/>
                        <a:defRPr/>
                      </a:pPr>
                      <a:r>
                        <a:rPr lang="en-US" sz="1500" b="1" kern="1200" dirty="0" smtClean="0">
                          <a:solidFill>
                            <a:schemeClr val="tx1">
                              <a:lumMod val="65000"/>
                              <a:lumOff val="35000"/>
                            </a:schemeClr>
                          </a:solidFill>
                          <a:latin typeface="+mn-lt"/>
                          <a:ea typeface="+mn-ea"/>
                          <a:cs typeface="+mn-cs"/>
                        </a:rPr>
                        <a:t>Secondary metric:</a:t>
                      </a:r>
                      <a:r>
                        <a:rPr lang="en-US" sz="1400" b="1" kern="1200" dirty="0" smtClean="0">
                          <a:solidFill>
                            <a:schemeClr val="tx1">
                              <a:lumMod val="65000"/>
                              <a:lumOff val="35000"/>
                            </a:schemeClr>
                          </a:solidFill>
                          <a:latin typeface="+mn-lt"/>
                          <a:ea typeface="+mn-ea"/>
                          <a:cs typeface="+mn-cs"/>
                        </a:rPr>
                        <a:t> </a:t>
                      </a:r>
                    </a:p>
                  </a:txBody>
                  <a:tcPr marL="0" marR="0" marT="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 latinLnBrk="0" hangingPunct="1">
                        <a:lnSpc>
                          <a:spcPts val="1800"/>
                        </a:lnSpc>
                        <a:spcBef>
                          <a:spcPts val="0"/>
                        </a:spcBef>
                        <a:spcAft>
                          <a:spcPts val="0"/>
                        </a:spcAft>
                        <a:buClr>
                          <a:srgbClr val="DB0B11"/>
                        </a:buClr>
                        <a:buSzTx/>
                        <a:buFont typeface="Arial" pitchFamily="34" charset="0"/>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Arial" pitchFamily="34" charset="0"/>
                        </a:rPr>
                        <a:t>Threshold</a:t>
                      </a:r>
                    </a:p>
                  </a:txBody>
                  <a:tcPr marL="0" marR="0" marT="0" marB="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12/31</a:t>
                      </a:r>
                      <a:endParaRPr lang="en-US" sz="1500" b="1" kern="1200" dirty="0" smtClean="0">
                        <a:solidFill>
                          <a:schemeClr val="tx1">
                            <a:lumMod val="65000"/>
                            <a:lumOff val="35000"/>
                          </a:schemeClr>
                        </a:solidFill>
                        <a:latin typeface="+mn-lt"/>
                        <a:ea typeface="+mn-ea"/>
                        <a:cs typeface="+mn-cs"/>
                      </a:endParaRPr>
                    </a:p>
                  </a:txBody>
                  <a:tcPr marL="0" marR="0" marT="0" marB="0" anchor="ctr"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1109796">
                <a:tc>
                  <a:txBody>
                    <a:bodyPr/>
                    <a:lstStyle/>
                    <a:p>
                      <a:pPr marL="95250" marR="0" lvl="1" indent="0" algn="l" defTabSz="914400" rtl="0" eaLnBrk="0" fontAlgn="auto" latinLnBrk="0" hangingPunct="0">
                        <a:lnSpc>
                          <a:spcPts val="2000"/>
                        </a:lnSpc>
                        <a:spcBef>
                          <a:spcPts val="300"/>
                        </a:spcBef>
                        <a:spcAft>
                          <a:spcPts val="0"/>
                        </a:spcAft>
                        <a:buClrTx/>
                        <a:buSzTx/>
                        <a:buFontTx/>
                        <a:buNone/>
                        <a:tabLst/>
                        <a:defRPr/>
                      </a:pPr>
                      <a:r>
                        <a:rPr kumimoji="0" lang="en-US" sz="1400" b="1"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Industry concentration </a:t>
                      </a: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Over total portfolio</a:t>
                      </a: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Over</a:t>
                      </a:r>
                      <a:r>
                        <a:rPr lang="en-US" sz="1400" b="0" kern="1200" baseline="0" dirty="0" smtClean="0">
                          <a:solidFill>
                            <a:schemeClr val="tx1">
                              <a:lumMod val="85000"/>
                              <a:lumOff val="15000"/>
                            </a:schemeClr>
                          </a:solidFill>
                          <a:latin typeface="+mn-lt"/>
                          <a:ea typeface="+mn-ea"/>
                          <a:cs typeface="+mn-cs"/>
                        </a:rPr>
                        <a:t> total portfolio excl. retail</a:t>
                      </a:r>
                      <a:endParaRPr lang="en-US" sz="1400" b="0" kern="1200" dirty="0" smtClean="0">
                        <a:solidFill>
                          <a:schemeClr val="tx1">
                            <a:lumMod val="85000"/>
                            <a:lumOff val="15000"/>
                          </a:schemeClr>
                        </a:solidFill>
                        <a:latin typeface="+mn-lt"/>
                        <a:ea typeface="+mn-ea"/>
                        <a:cs typeface="+mn-cs"/>
                      </a:endParaRPr>
                    </a:p>
                  </a:txBody>
                  <a:tcPr marL="0" marR="0" marT="7200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0" kern="120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&lt; 5.9% </a:t>
                      </a: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&lt; 8.8%</a:t>
                      </a:r>
                    </a:p>
                  </a:txBody>
                  <a:tcPr marL="0" marR="0" marT="72000" marB="0" anchor="b"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0" kern="120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  6.0%  </a:t>
                      </a: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  8.9%</a:t>
                      </a:r>
                    </a:p>
                  </a:txBody>
                  <a:tcPr marL="0" marR="0" marT="72000" marB="0" anchor="b"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0" name="AutoShape 277"/>
          <p:cNvSpPr>
            <a:spLocks noChangeArrowheads="1"/>
          </p:cNvSpPr>
          <p:nvPr/>
        </p:nvSpPr>
        <p:spPr bwMode="auto">
          <a:xfrm>
            <a:off x="395536" y="2488336"/>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Industry breakdown</a:t>
            </a:r>
            <a:endParaRPr lang="en-US" sz="1500" b="1" dirty="0">
              <a:solidFill>
                <a:srgbClr val="C00000"/>
              </a:solidFill>
            </a:endParaRPr>
          </a:p>
        </p:txBody>
      </p:sp>
      <p:cxnSp>
        <p:nvCxnSpPr>
          <p:cNvPr id="44" name="228 Conector recto"/>
          <p:cNvCxnSpPr/>
          <p:nvPr/>
        </p:nvCxnSpPr>
        <p:spPr>
          <a:xfrm>
            <a:off x="395536" y="2708920"/>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646135" y="2679303"/>
            <a:ext cx="1413697" cy="461665"/>
          </a:xfrm>
          <a:prstGeom prst="rect">
            <a:avLst/>
          </a:prstGeom>
          <a:noFill/>
        </p:spPr>
        <p:txBody>
          <a:bodyPr wrap="square" rtlCol="0">
            <a:spAutoFit/>
          </a:bodyPr>
          <a:lstStyle/>
          <a:p>
            <a:pPr algn="ctr"/>
            <a:r>
              <a:rPr lang="en-US" sz="1200" dirty="0" smtClean="0">
                <a:solidFill>
                  <a:prstClr val="black">
                    <a:lumMod val="85000"/>
                    <a:lumOff val="15000"/>
                  </a:prstClr>
                </a:solidFill>
              </a:rPr>
              <a:t>% Total portfolio excl. retail </a:t>
            </a:r>
            <a:endParaRPr lang="en-US" sz="1200" dirty="0">
              <a:solidFill>
                <a:prstClr val="black">
                  <a:lumMod val="85000"/>
                  <a:lumOff val="15000"/>
                </a:prstClr>
              </a:solidFill>
            </a:endParaRPr>
          </a:p>
        </p:txBody>
      </p:sp>
      <p:graphicFrame>
        <p:nvGraphicFramePr>
          <p:cNvPr id="3" name="Chart 2"/>
          <p:cNvGraphicFramePr/>
          <p:nvPr>
            <p:extLst>
              <p:ext uri="{D42A27DB-BD31-4B8C-83A1-F6EECF244321}">
                <p14:modId xmlns:p14="http://schemas.microsoft.com/office/powerpoint/2010/main" val="246174945"/>
              </p:ext>
            </p:extLst>
          </p:nvPr>
        </p:nvGraphicFramePr>
        <p:xfrm>
          <a:off x="179512" y="2902878"/>
          <a:ext cx="3022420" cy="3406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4" name="Chart 33"/>
          <p:cNvGraphicFramePr/>
          <p:nvPr>
            <p:extLst>
              <p:ext uri="{D42A27DB-BD31-4B8C-83A1-F6EECF244321}">
                <p14:modId xmlns:p14="http://schemas.microsoft.com/office/powerpoint/2010/main" val="3132498084"/>
              </p:ext>
            </p:extLst>
          </p:nvPr>
        </p:nvGraphicFramePr>
        <p:xfrm>
          <a:off x="3135164" y="2888321"/>
          <a:ext cx="2114427" cy="3406442"/>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2942279" y="2679303"/>
            <a:ext cx="1125665" cy="461665"/>
          </a:xfrm>
          <a:prstGeom prst="rect">
            <a:avLst/>
          </a:prstGeom>
          <a:noFill/>
        </p:spPr>
        <p:txBody>
          <a:bodyPr wrap="square" rtlCol="0">
            <a:spAutoFit/>
          </a:bodyPr>
          <a:lstStyle/>
          <a:p>
            <a:pPr algn="ctr"/>
            <a:r>
              <a:rPr lang="es-ES" sz="1200" dirty="0">
                <a:solidFill>
                  <a:prstClr val="black">
                    <a:lumMod val="85000"/>
                    <a:lumOff val="15000"/>
                  </a:prstClr>
                </a:solidFill>
              </a:rPr>
              <a:t>% </a:t>
            </a:r>
            <a:r>
              <a:rPr lang="es-ES" sz="1200" dirty="0" smtClean="0">
                <a:solidFill>
                  <a:prstClr val="black">
                    <a:lumMod val="85000"/>
                    <a:lumOff val="15000"/>
                  </a:prstClr>
                </a:solidFill>
              </a:rPr>
              <a:t>Total portfolio</a:t>
            </a:r>
            <a:endParaRPr lang="es-ES_tradnl" sz="1200" dirty="0">
              <a:solidFill>
                <a:prstClr val="black">
                  <a:lumMod val="85000"/>
                  <a:lumOff val="15000"/>
                </a:prstClr>
              </a:solidFill>
            </a:endParaRPr>
          </a:p>
        </p:txBody>
      </p:sp>
      <p:graphicFrame>
        <p:nvGraphicFramePr>
          <p:cNvPr id="48" name="31 Tabla"/>
          <p:cNvGraphicFramePr>
            <a:graphicFrameLocks noGrp="1"/>
          </p:cNvGraphicFramePr>
          <p:nvPr>
            <p:extLst>
              <p:ext uri="{D42A27DB-BD31-4B8C-83A1-F6EECF244321}">
                <p14:modId xmlns:p14="http://schemas.microsoft.com/office/powerpoint/2010/main" val="3437434305"/>
              </p:ext>
            </p:extLst>
          </p:nvPr>
        </p:nvGraphicFramePr>
        <p:xfrm>
          <a:off x="4693158" y="2780928"/>
          <a:ext cx="4125600" cy="1296072"/>
        </p:xfrm>
        <a:graphic>
          <a:graphicData uri="http://schemas.openxmlformats.org/drawingml/2006/table">
            <a:tbl>
              <a:tblPr firstRow="1" bandRow="1">
                <a:tableStyleId>{5C22544A-7EE6-4342-B048-85BDC9FD1C3A}</a:tableStyleId>
              </a:tblPr>
              <a:tblGrid>
                <a:gridCol w="1300351"/>
                <a:gridCol w="827367"/>
                <a:gridCol w="998941"/>
                <a:gridCol w="998941"/>
              </a:tblGrid>
              <a:tr h="288000">
                <a:tc>
                  <a:txBody>
                    <a:bodyPr/>
                    <a:lstStyle/>
                    <a:p>
                      <a:pPr marL="0" lvl="1" indent="0" algn="l"/>
                      <a:r>
                        <a:rPr lang="en-US" sz="1400" b="1" noProof="0" dirty="0" smtClean="0">
                          <a:solidFill>
                            <a:schemeClr val="tx1">
                              <a:lumMod val="85000"/>
                              <a:lumOff val="15000"/>
                            </a:schemeClr>
                          </a:solidFill>
                          <a:latin typeface="+mn-lt"/>
                          <a:cs typeface="Arial" pitchFamily="34" charset="0"/>
                        </a:rPr>
                        <a:t>Portfolio</a:t>
                      </a:r>
                      <a:endParaRPr lang="en-US" sz="1400" b="1" noProof="0" dirty="0">
                        <a:solidFill>
                          <a:schemeClr val="tx1">
                            <a:lumMod val="85000"/>
                            <a:lumOff val="15000"/>
                          </a:schemeClr>
                        </a:solidFill>
                        <a:latin typeface="+mn-lt"/>
                        <a:cs typeface="Arial" pitchFamily="34" charset="0"/>
                      </a:endParaRPr>
                    </a:p>
                  </a:txBody>
                  <a:tcPr marL="107996"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400" b="1" noProof="0" dirty="0" smtClean="0">
                          <a:solidFill>
                            <a:schemeClr val="tx1">
                              <a:lumMod val="85000"/>
                              <a:lumOff val="15000"/>
                            </a:schemeClr>
                          </a:solidFill>
                          <a:latin typeface="+mn-lt"/>
                          <a:cs typeface="Arial" pitchFamily="34" charset="0"/>
                        </a:rPr>
                        <a:t>Expos. (mm)</a:t>
                      </a:r>
                      <a:endParaRPr lang="en-US" sz="1400" b="1" noProof="0" dirty="0" smtClean="0">
                        <a:solidFill>
                          <a:schemeClr val="tx1">
                            <a:lumMod val="85000"/>
                            <a:lumOff val="15000"/>
                          </a:schemeClr>
                        </a:solidFill>
                      </a:endParaRP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400" b="1" noProof="0" dirty="0" smtClean="0">
                          <a:solidFill>
                            <a:schemeClr val="tx1">
                              <a:lumMod val="85000"/>
                              <a:lumOff val="15000"/>
                            </a:schemeClr>
                          </a:solidFill>
                        </a:rPr>
                        <a:t>% Total portfolio</a:t>
                      </a: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400" b="1" noProof="0" dirty="0" smtClean="0">
                          <a:solidFill>
                            <a:schemeClr val="tx1">
                              <a:lumMod val="85000"/>
                              <a:lumOff val="15000"/>
                            </a:schemeClr>
                          </a:solidFill>
                        </a:rPr>
                        <a:t>Total portfolio limit</a:t>
                      </a: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CRE</a:t>
                      </a:r>
                      <a:endParaRPr kumimoji="0" lang="en-US" sz="1400" b="0" i="0" u="none" strike="noStrike" kern="1200" cap="none" normalizeH="0" baseline="0" noProof="0" dirty="0">
                        <a:ln>
                          <a:noFill/>
                        </a:ln>
                        <a:solidFill>
                          <a:schemeClr val="tx1">
                            <a:lumMod val="85000"/>
                            <a:lumOff val="15000"/>
                          </a:schemeClr>
                        </a:solidFill>
                        <a:effectLst/>
                        <a:latin typeface="+mj-lt"/>
                        <a:ea typeface="+mn-ea"/>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cap="none" normalizeH="0" baseline="0" noProof="0" dirty="0" smtClean="0">
                          <a:ln>
                            <a:noFill/>
                          </a:ln>
                          <a:solidFill>
                            <a:schemeClr val="tx1">
                              <a:lumMod val="85000"/>
                              <a:lumOff val="15000"/>
                            </a:schemeClr>
                          </a:solidFill>
                          <a:effectLst/>
                          <a:latin typeface="+mj-lt"/>
                          <a:cs typeface="Arial" pitchFamily="34" charset="0"/>
                        </a:rPr>
                        <a:t>$8,600</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kern="1200" noProof="0" dirty="0" smtClean="0">
                          <a:solidFill>
                            <a:schemeClr val="tx1">
                              <a:lumMod val="85000"/>
                              <a:lumOff val="15000"/>
                            </a:schemeClr>
                          </a:solidFill>
                          <a:effectLst/>
                          <a:latin typeface="+mj-lt"/>
                          <a:ea typeface="+mn-ea"/>
                          <a:cs typeface="+mn-cs"/>
                        </a:rPr>
                        <a:t>10.1%</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kern="1200" noProof="0" dirty="0" smtClean="0">
                          <a:solidFill>
                            <a:schemeClr val="tx1">
                              <a:lumMod val="85000"/>
                              <a:lumOff val="15000"/>
                            </a:schemeClr>
                          </a:solidFill>
                          <a:effectLst/>
                          <a:latin typeface="+mj-lt"/>
                          <a:ea typeface="+mn-ea"/>
                          <a:cs typeface="+mn-cs"/>
                        </a:rPr>
                        <a:t>12.3%</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Multifamily</a:t>
                      </a:r>
                      <a:endParaRPr kumimoji="0" lang="en-US" sz="1400" b="0" i="0" u="none" strike="noStrike" kern="1200" cap="none" normalizeH="0" baseline="0" noProof="0" dirty="0">
                        <a:ln>
                          <a:noFill/>
                        </a:ln>
                        <a:solidFill>
                          <a:schemeClr val="tx1">
                            <a:lumMod val="85000"/>
                            <a:lumOff val="15000"/>
                          </a:schemeClr>
                        </a:solidFill>
                        <a:effectLst/>
                        <a:latin typeface="+mj-lt"/>
                        <a:ea typeface="+mn-ea"/>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$10,400</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1</a:t>
                      </a: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mn-cs"/>
                        </a:rPr>
                        <a:t>2.2</a:t>
                      </a:r>
                      <a:r>
                        <a:rPr lang="en-US" sz="1400" b="0" i="0" u="none" strike="noStrike" kern="1200" noProof="0" dirty="0" smtClean="0">
                          <a:solidFill>
                            <a:schemeClr val="tx1">
                              <a:lumMod val="85000"/>
                              <a:lumOff val="15000"/>
                            </a:schemeClr>
                          </a:solidFill>
                          <a:effectLst/>
                          <a:latin typeface="+mj-lt"/>
                          <a:ea typeface="+mn-ea"/>
                          <a:cs typeface="+mn-cs"/>
                        </a:rPr>
                        <a:t>%</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kern="1200" noProof="0" dirty="0" smtClean="0">
                          <a:solidFill>
                            <a:schemeClr val="tx1">
                              <a:lumMod val="85000"/>
                              <a:lumOff val="15000"/>
                            </a:schemeClr>
                          </a:solidFill>
                          <a:effectLst/>
                          <a:latin typeface="+mj-lt"/>
                          <a:ea typeface="+mn-ea"/>
                          <a:cs typeface="+mn-cs"/>
                        </a:rPr>
                        <a:t>13.5%</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1" name="31 Tabla"/>
          <p:cNvGraphicFramePr>
            <a:graphicFrameLocks noGrp="1"/>
          </p:cNvGraphicFramePr>
          <p:nvPr>
            <p:extLst>
              <p:ext uri="{D42A27DB-BD31-4B8C-83A1-F6EECF244321}">
                <p14:modId xmlns:p14="http://schemas.microsoft.com/office/powerpoint/2010/main" val="4258243310"/>
              </p:ext>
            </p:extLst>
          </p:nvPr>
        </p:nvGraphicFramePr>
        <p:xfrm>
          <a:off x="4693158" y="692696"/>
          <a:ext cx="4126378" cy="1620749"/>
        </p:xfrm>
        <a:graphic>
          <a:graphicData uri="http://schemas.openxmlformats.org/drawingml/2006/table">
            <a:tbl>
              <a:tblPr firstRow="1" bandRow="1">
                <a:tableStyleId>{5C22544A-7EE6-4342-B048-85BDC9FD1C3A}</a:tableStyleId>
              </a:tblPr>
              <a:tblGrid>
                <a:gridCol w="2340000"/>
                <a:gridCol w="851210"/>
                <a:gridCol w="935168"/>
              </a:tblGrid>
              <a:tr h="418449">
                <a:tc>
                  <a:txBody>
                    <a:bodyPr/>
                    <a:lstStyle/>
                    <a:p>
                      <a:pPr marL="85725" marR="0" lvl="0" indent="0" algn="l" defTabSz="914400" rtl="0" eaLnBrk="1" fontAlgn="auto" latinLnBrk="0" hangingPunct="1">
                        <a:lnSpc>
                          <a:spcPts val="1800"/>
                        </a:lnSpc>
                        <a:spcBef>
                          <a:spcPts val="0"/>
                        </a:spcBef>
                        <a:spcAft>
                          <a:spcPts val="0"/>
                        </a:spcAft>
                        <a:buClrTx/>
                        <a:buSzTx/>
                        <a:buFontTx/>
                        <a:buNone/>
                        <a:tabLst/>
                        <a:defRPr/>
                      </a:pPr>
                      <a:r>
                        <a:rPr lang="en-US" sz="1500" b="1" kern="1200" dirty="0" smtClean="0">
                          <a:solidFill>
                            <a:schemeClr val="tx1">
                              <a:lumMod val="65000"/>
                              <a:lumOff val="35000"/>
                            </a:schemeClr>
                          </a:solidFill>
                          <a:latin typeface="+mn-lt"/>
                          <a:ea typeface="+mn-ea"/>
                          <a:cs typeface="+mn-cs"/>
                        </a:rPr>
                        <a:t>Secondary metric:</a:t>
                      </a:r>
                      <a:r>
                        <a:rPr lang="en-US" sz="1400" b="1" kern="1200" dirty="0" smtClean="0">
                          <a:solidFill>
                            <a:schemeClr val="tx1">
                              <a:lumMod val="65000"/>
                              <a:lumOff val="35000"/>
                            </a:schemeClr>
                          </a:solidFill>
                          <a:latin typeface="+mn-lt"/>
                          <a:ea typeface="+mn-ea"/>
                          <a:cs typeface="+mn-cs"/>
                        </a:rPr>
                        <a:t> </a:t>
                      </a:r>
                    </a:p>
                  </a:txBody>
                  <a:tcPr marL="0" marR="0" marT="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 latinLnBrk="0" hangingPunct="1">
                        <a:lnSpc>
                          <a:spcPts val="1800"/>
                        </a:lnSpc>
                        <a:spcBef>
                          <a:spcPts val="0"/>
                        </a:spcBef>
                        <a:spcAft>
                          <a:spcPts val="0"/>
                        </a:spcAft>
                        <a:buClr>
                          <a:srgbClr val="DB0B11"/>
                        </a:buClr>
                        <a:buSzTx/>
                        <a:buFont typeface="Arial" pitchFamily="34" charset="0"/>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mn-cs"/>
                        </a:rPr>
                        <a:t>Threshold</a:t>
                      </a:r>
                      <a:endPar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Arial" pitchFamily="34" charset="0"/>
                      </a:endParaRPr>
                    </a:p>
                  </a:txBody>
                  <a:tcPr marL="0" marR="0" marT="0" marB="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rPr>
                        <a:t>12/31</a:t>
                      </a:r>
                      <a:endParaRPr lang="en-US" sz="1500" b="1" kern="1200" dirty="0" smtClean="0">
                        <a:solidFill>
                          <a:schemeClr val="tx1">
                            <a:lumMod val="65000"/>
                            <a:lumOff val="35000"/>
                          </a:schemeClr>
                        </a:solidFill>
                        <a:latin typeface="+mn-lt"/>
                        <a:ea typeface="+mn-ea"/>
                        <a:cs typeface="+mn-cs"/>
                      </a:endParaRPr>
                    </a:p>
                  </a:txBody>
                  <a:tcPr marL="0" marR="0" marT="0" marB="0" anchor="ctr"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1186">
                <a:tc>
                  <a:txBody>
                    <a:bodyPr/>
                    <a:lstStyle/>
                    <a:p>
                      <a:pPr marL="95250" marR="0" lvl="1" indent="0" algn="l" defTabSz="914400" rtl="0" eaLnBrk="0" fontAlgn="auto" latinLnBrk="0" hangingPunct="0">
                        <a:lnSpc>
                          <a:spcPts val="2000"/>
                        </a:lnSpc>
                        <a:spcBef>
                          <a:spcPts val="300"/>
                        </a:spcBef>
                        <a:spcAft>
                          <a:spcPts val="0"/>
                        </a:spcAft>
                        <a:buClrTx/>
                        <a:buSzTx/>
                        <a:buFontTx/>
                        <a:buNone/>
                        <a:tabLst/>
                        <a:defRPr/>
                      </a:pPr>
                      <a:r>
                        <a:rPr kumimoji="0" lang="en-US" sz="1400" b="1"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Local Metrics:</a:t>
                      </a:r>
                    </a:p>
                    <a:p>
                      <a:pPr marL="95250" marR="0" lvl="1" indent="0" algn="l" defTabSz="914400" rtl="0" eaLnBrk="0" fontAlgn="auto" latinLnBrk="0" hangingPunct="0">
                        <a:lnSpc>
                          <a:spcPts val="2000"/>
                        </a:lnSpc>
                        <a:spcBef>
                          <a:spcPts val="300"/>
                        </a:spcBef>
                        <a:spcAft>
                          <a:spcPts val="0"/>
                        </a:spcAft>
                        <a:buClrTx/>
                        <a:buSzTx/>
                        <a:buFontTx/>
                        <a:buNone/>
                        <a:tabLst/>
                        <a:defRPr/>
                      </a:pPr>
                      <a:r>
                        <a:rPr kumimoji="0" lang="en-US" sz="1400" b="1"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Real Estate</a:t>
                      </a:r>
                      <a:endParaRPr lang="en-US" sz="1400" b="0" kern="1200" dirty="0" smtClean="0">
                        <a:solidFill>
                          <a:schemeClr val="tx1">
                            <a:lumMod val="85000"/>
                            <a:lumOff val="15000"/>
                          </a:schemeClr>
                        </a:solidFill>
                        <a:latin typeface="+mn-lt"/>
                        <a:ea typeface="+mn-ea"/>
                        <a:cs typeface="+mn-cs"/>
                      </a:endParaRP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CRE</a:t>
                      </a:r>
                      <a:endParaRPr lang="en-US" sz="1400" b="0" kern="1200" baseline="0" dirty="0" smtClean="0">
                        <a:solidFill>
                          <a:schemeClr val="tx1">
                            <a:lumMod val="85000"/>
                            <a:lumOff val="15000"/>
                          </a:schemeClr>
                        </a:solidFill>
                        <a:latin typeface="+mn-lt"/>
                        <a:ea typeface="+mn-ea"/>
                        <a:cs typeface="+mn-cs"/>
                      </a:endParaRP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baseline="0" dirty="0" smtClean="0">
                          <a:solidFill>
                            <a:schemeClr val="tx1">
                              <a:lumMod val="85000"/>
                              <a:lumOff val="15000"/>
                            </a:schemeClr>
                          </a:solidFill>
                          <a:latin typeface="+mn-lt"/>
                          <a:ea typeface="+mn-ea"/>
                          <a:cs typeface="+mn-cs"/>
                        </a:rPr>
                        <a:t>Multifamily </a:t>
                      </a:r>
                      <a:endParaRPr lang="en-US" sz="1400" b="0" kern="1200" dirty="0" smtClean="0">
                        <a:solidFill>
                          <a:schemeClr val="tx1">
                            <a:lumMod val="85000"/>
                            <a:lumOff val="15000"/>
                          </a:schemeClr>
                        </a:solidFill>
                        <a:latin typeface="+mn-lt"/>
                        <a:ea typeface="+mn-ea"/>
                        <a:cs typeface="+mn-cs"/>
                      </a:endParaRPr>
                    </a:p>
                  </a:txBody>
                  <a:tcPr marL="0" marR="0" marT="7200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12.3%</a:t>
                      </a:r>
                      <a:r>
                        <a:rPr lang="en-US" sz="1400" b="0" kern="1200" baseline="0" dirty="0" smtClean="0">
                          <a:solidFill>
                            <a:schemeClr val="tx1">
                              <a:lumMod val="85000"/>
                              <a:lumOff val="15000"/>
                            </a:schemeClr>
                          </a:solidFill>
                          <a:latin typeface="+mn-lt"/>
                          <a:ea typeface="+mn-ea"/>
                          <a:cs typeface="+mn-cs"/>
                        </a:rPr>
                        <a:t> 13.5%</a:t>
                      </a:r>
                      <a:endParaRPr lang="en-US" sz="1400" b="0" kern="1200" dirty="0" smtClean="0">
                        <a:solidFill>
                          <a:schemeClr val="tx1">
                            <a:lumMod val="85000"/>
                            <a:lumOff val="15000"/>
                          </a:schemeClr>
                        </a:solidFill>
                        <a:latin typeface="+mn-lt"/>
                        <a:ea typeface="+mn-ea"/>
                        <a:cs typeface="+mn-cs"/>
                      </a:endParaRPr>
                    </a:p>
                  </a:txBody>
                  <a:tcPr marL="0" marR="0" marT="72000" marB="0" anchor="b"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10.1% </a:t>
                      </a:r>
                    </a:p>
                    <a:p>
                      <a:pPr marL="0" marR="0" indent="0" algn="ctr"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12.2%</a:t>
                      </a:r>
                    </a:p>
                  </a:txBody>
                  <a:tcPr marL="0" marR="0" marT="72000" marB="0" anchor="b"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3" name="AutoShape 277"/>
          <p:cNvSpPr>
            <a:spLocks noChangeArrowheads="1"/>
          </p:cNvSpPr>
          <p:nvPr/>
        </p:nvSpPr>
        <p:spPr bwMode="auto">
          <a:xfrm>
            <a:off x="4644008" y="2492896"/>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Real Estate – Exposures and limits</a:t>
            </a:r>
            <a:endParaRPr lang="en-US" sz="1500" b="1" dirty="0">
              <a:solidFill>
                <a:srgbClr val="C00000"/>
              </a:solidFill>
            </a:endParaRPr>
          </a:p>
        </p:txBody>
      </p:sp>
      <p:cxnSp>
        <p:nvCxnSpPr>
          <p:cNvPr id="54" name="228 Conector recto"/>
          <p:cNvCxnSpPr/>
          <p:nvPr/>
        </p:nvCxnSpPr>
        <p:spPr>
          <a:xfrm>
            <a:off x="4693158" y="2713480"/>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32 Rectángulo">
            <a:hlinkClick r:id="rId5" action="ppaction://hlinksldjump"/>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4</a:t>
            </a:r>
            <a:endParaRPr lang="en-US" sz="3200" dirty="0">
              <a:solidFill>
                <a:srgbClr val="C00000"/>
              </a:solidFill>
            </a:endParaRPr>
          </a:p>
        </p:txBody>
      </p:sp>
      <p:sp>
        <p:nvSpPr>
          <p:cNvPr id="31" name="80 CuadroTexto"/>
          <p:cNvSpPr txBox="1"/>
          <p:nvPr/>
        </p:nvSpPr>
        <p:spPr>
          <a:xfrm>
            <a:off x="432408" y="6279123"/>
            <a:ext cx="7163581" cy="246221"/>
          </a:xfrm>
          <a:prstGeom prst="rect">
            <a:avLst/>
          </a:prstGeom>
          <a:noFill/>
          <a:ln>
            <a:no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1000" baseline="30000" dirty="0" smtClean="0">
                <a:solidFill>
                  <a:prstClr val="black">
                    <a:lumMod val="65000"/>
                    <a:lumOff val="35000"/>
                  </a:prstClr>
                </a:solidFill>
              </a:rPr>
              <a:t>1</a:t>
            </a:r>
            <a:r>
              <a:rPr lang="en-US" sz="1000" dirty="0" smtClean="0">
                <a:solidFill>
                  <a:prstClr val="black">
                    <a:lumMod val="65000"/>
                    <a:lumOff val="35000"/>
                  </a:prstClr>
                </a:solidFill>
              </a:rPr>
              <a:t>  Industries with a concentration level lower than 3.90%.</a:t>
            </a:r>
            <a:endParaRPr lang="en-US" sz="1000" dirty="0">
              <a:solidFill>
                <a:prstClr val="black">
                  <a:lumMod val="65000"/>
                  <a:lumOff val="35000"/>
                </a:prstClr>
              </a:solidFill>
            </a:endParaRPr>
          </a:p>
        </p:txBody>
      </p:sp>
      <p:sp>
        <p:nvSpPr>
          <p:cNvPr id="2" name="1 CuadroTexto"/>
          <p:cNvSpPr txBox="1"/>
          <p:nvPr/>
        </p:nvSpPr>
        <p:spPr>
          <a:xfrm>
            <a:off x="1331640" y="5747209"/>
            <a:ext cx="426363" cy="230832"/>
          </a:xfrm>
          <a:prstGeom prst="rect">
            <a:avLst/>
          </a:prstGeom>
          <a:noFill/>
        </p:spPr>
        <p:txBody>
          <a:bodyPr wrap="square" rtlCol="0">
            <a:spAutoFit/>
          </a:bodyPr>
          <a:lstStyle/>
          <a:p>
            <a:pPr algn="ctr"/>
            <a:r>
              <a:rPr lang="es-ES" sz="900" b="1" dirty="0" smtClean="0">
                <a:solidFill>
                  <a:schemeClr val="tx1">
                    <a:lumMod val="75000"/>
                    <a:lumOff val="25000"/>
                  </a:schemeClr>
                </a:solidFill>
              </a:rPr>
              <a:t>1</a:t>
            </a:r>
            <a:endParaRPr lang="es-ES" sz="1200" b="1" dirty="0">
              <a:solidFill>
                <a:schemeClr val="tx1">
                  <a:lumMod val="75000"/>
                  <a:lumOff val="25000"/>
                </a:schemeClr>
              </a:solidFill>
            </a:endParaRPr>
          </a:p>
        </p:txBody>
      </p:sp>
      <p:sp>
        <p:nvSpPr>
          <p:cNvPr id="58" name="45 CuadroTexto"/>
          <p:cNvSpPr txBox="1"/>
          <p:nvPr/>
        </p:nvSpPr>
        <p:spPr>
          <a:xfrm>
            <a:off x="772414" y="241545"/>
            <a:ext cx="1512000" cy="307135"/>
          </a:xfrm>
          <a:prstGeom prst="rect">
            <a:avLst/>
          </a:prstGeom>
          <a:noFill/>
        </p:spPr>
        <p:txBody>
          <a:bodyPr wrap="square" rIns="0" rtlCol="0" anchor="ctr">
            <a:spAutoFit/>
          </a:bodyPr>
          <a:lstStyle/>
          <a:p>
            <a:pPr>
              <a:lnSpc>
                <a:spcPts val="1600"/>
              </a:lnSpc>
            </a:pPr>
            <a:r>
              <a:rPr lang="en-US" b="1" dirty="0" smtClean="0">
                <a:solidFill>
                  <a:schemeClr val="tx1">
                    <a:lumMod val="50000"/>
                    <a:lumOff val="50000"/>
                  </a:schemeClr>
                </a:solidFill>
              </a:rPr>
              <a:t>Concentration</a:t>
            </a:r>
            <a:endParaRPr lang="en-US" b="1" dirty="0">
              <a:solidFill>
                <a:schemeClr val="tx1">
                  <a:lumMod val="50000"/>
                  <a:lumOff val="50000"/>
                </a:schemeClr>
              </a:solidFill>
            </a:endParaRPr>
          </a:p>
        </p:txBody>
      </p:sp>
      <p:sp>
        <p:nvSpPr>
          <p:cNvPr id="39" name="83 Elipse"/>
          <p:cNvSpPr/>
          <p:nvPr/>
        </p:nvSpPr>
        <p:spPr>
          <a:xfrm>
            <a:off x="8681508" y="184987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5" name="83 Elipse"/>
          <p:cNvSpPr/>
          <p:nvPr/>
        </p:nvSpPr>
        <p:spPr>
          <a:xfrm>
            <a:off x="8676456" y="213790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7" name="30 Redondear rectángulo de esquina del mismo lado"/>
          <p:cNvSpPr/>
          <p:nvPr/>
        </p:nvSpPr>
        <p:spPr>
          <a:xfrm>
            <a:off x="2843808"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a:solidFill>
                  <a:prstClr val="white"/>
                </a:solidFill>
              </a:rPr>
              <a:t>Counterparties  </a:t>
            </a:r>
          </a:p>
          <a:p>
            <a:pPr algn="ctr">
              <a:lnSpc>
                <a:spcPts val="1400"/>
              </a:lnSpc>
            </a:pPr>
            <a:r>
              <a:rPr lang="en-US" sz="1400" dirty="0">
                <a:solidFill>
                  <a:prstClr val="white"/>
                </a:solidFill>
              </a:rPr>
              <a:t>and top20</a:t>
            </a:r>
          </a:p>
        </p:txBody>
      </p:sp>
      <p:sp>
        <p:nvSpPr>
          <p:cNvPr id="49" name="45 Redondear rectángulo de esquina del mismo lado">
            <a:hlinkClick r:id="" action="ppaction://noaction"/>
          </p:cNvPr>
          <p:cNvSpPr/>
          <p:nvPr/>
        </p:nvSpPr>
        <p:spPr>
          <a:xfrm>
            <a:off x="4512051"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Non Investment </a:t>
            </a:r>
          </a:p>
          <a:p>
            <a:pPr algn="ctr">
              <a:lnSpc>
                <a:spcPts val="1400"/>
              </a:lnSpc>
            </a:pPr>
            <a:r>
              <a:rPr lang="en-US" sz="1400" dirty="0" smtClean="0">
                <a:solidFill>
                  <a:prstClr val="white"/>
                </a:solidFill>
              </a:rPr>
              <a:t>Grade</a:t>
            </a:r>
            <a:endParaRPr lang="en-US" sz="1400" dirty="0">
              <a:solidFill>
                <a:prstClr val="white"/>
              </a:solidFill>
            </a:endParaRPr>
          </a:p>
        </p:txBody>
      </p:sp>
      <p:sp>
        <p:nvSpPr>
          <p:cNvPr id="52" name="48 Redondear rectángulo de esquina del mismo lado">
            <a:hlinkClick r:id="rId6" action="ppaction://hlinksldjump"/>
          </p:cNvPr>
          <p:cNvSpPr/>
          <p:nvPr/>
        </p:nvSpPr>
        <p:spPr>
          <a:xfrm>
            <a:off x="6180294" y="188937"/>
            <a:ext cx="154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Industry Sectors</a:t>
            </a:r>
            <a:endParaRPr lang="en-US" sz="1400" b="1" dirty="0">
              <a:solidFill>
                <a:prstClr val="white"/>
              </a:solidFill>
            </a:endParaRPr>
          </a:p>
        </p:txBody>
      </p:sp>
      <p:sp>
        <p:nvSpPr>
          <p:cNvPr id="36" name="81 Elipse"/>
          <p:cNvSpPr/>
          <p:nvPr/>
        </p:nvSpPr>
        <p:spPr>
          <a:xfrm>
            <a:off x="4499992" y="1740692"/>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0" name="81 Elipse"/>
          <p:cNvSpPr/>
          <p:nvPr/>
        </p:nvSpPr>
        <p:spPr>
          <a:xfrm>
            <a:off x="4505044" y="2028724"/>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4" name="Chart 3"/>
          <p:cNvGraphicFramePr/>
          <p:nvPr>
            <p:extLst>
              <p:ext uri="{D42A27DB-BD31-4B8C-83A1-F6EECF244321}">
                <p14:modId xmlns:p14="http://schemas.microsoft.com/office/powerpoint/2010/main" val="2657477304"/>
              </p:ext>
            </p:extLst>
          </p:nvPr>
        </p:nvGraphicFramePr>
        <p:xfrm>
          <a:off x="4788024" y="4311080"/>
          <a:ext cx="2080383" cy="234086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Chart 5"/>
          <p:cNvGraphicFramePr/>
          <p:nvPr>
            <p:extLst>
              <p:ext uri="{D42A27DB-BD31-4B8C-83A1-F6EECF244321}">
                <p14:modId xmlns:p14="http://schemas.microsoft.com/office/powerpoint/2010/main" val="4023183941"/>
              </p:ext>
            </p:extLst>
          </p:nvPr>
        </p:nvGraphicFramePr>
        <p:xfrm>
          <a:off x="6868406" y="4297521"/>
          <a:ext cx="1508132" cy="200489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34950647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83 Elipse"/>
          <p:cNvSpPr/>
          <p:nvPr/>
        </p:nvSpPr>
        <p:spPr>
          <a:xfrm>
            <a:off x="8100392" y="1298029"/>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7" name="6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23 Redondear rectángulo de esquina del mismo lado">
            <a:hlinkClick r:id="" action="ppaction://noaction"/>
          </p:cNvPr>
          <p:cNvSpPr/>
          <p:nvPr/>
        </p:nvSpPr>
        <p:spPr>
          <a:xfrm>
            <a:off x="2771800" y="172758"/>
            <a:ext cx="194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lnSpc>
                <a:spcPts val="1400"/>
              </a:lnSpc>
            </a:pPr>
            <a:r>
              <a:rPr lang="en-US" sz="1400" b="1" dirty="0" smtClean="0">
                <a:solidFill>
                  <a:prstClr val="white"/>
                </a:solidFill>
              </a:rPr>
              <a:t>Operational Risk</a:t>
            </a:r>
            <a:endParaRPr lang="en-US" sz="1400" b="1" dirty="0">
              <a:solidFill>
                <a:prstClr val="white"/>
              </a:solidFill>
            </a:endParaRPr>
          </a:p>
        </p:txBody>
      </p:sp>
      <p:cxnSp>
        <p:nvCxnSpPr>
          <p:cNvPr id="14" name="44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41 Rectángulo">
            <a:hlinkClick r:id="" action="ppaction://noaction"/>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5</a:t>
            </a:r>
            <a:endParaRPr lang="en-US" sz="3200" dirty="0">
              <a:solidFill>
                <a:srgbClr val="C00000"/>
              </a:solidFill>
            </a:endParaRPr>
          </a:p>
        </p:txBody>
      </p:sp>
      <p:sp>
        <p:nvSpPr>
          <p:cNvPr id="16" name="15 CuadroTexto"/>
          <p:cNvSpPr txBox="1"/>
          <p:nvPr/>
        </p:nvSpPr>
        <p:spPr>
          <a:xfrm>
            <a:off x="753279" y="157576"/>
            <a:ext cx="1802497"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Qualitative</a:t>
            </a:r>
          </a:p>
          <a:p>
            <a:pPr>
              <a:lnSpc>
                <a:spcPts val="1600"/>
              </a:lnSpc>
            </a:pPr>
            <a:r>
              <a:rPr lang="en-US" b="1" dirty="0" smtClean="0">
                <a:solidFill>
                  <a:prstClr val="black">
                    <a:lumMod val="50000"/>
                    <a:lumOff val="50000"/>
                  </a:prstClr>
                </a:solidFill>
              </a:rPr>
              <a:t>elements</a:t>
            </a:r>
            <a:endParaRPr lang="en-US" b="1" dirty="0">
              <a:solidFill>
                <a:prstClr val="black">
                  <a:lumMod val="50000"/>
                  <a:lumOff val="50000"/>
                </a:prstClr>
              </a:solidFill>
            </a:endParaRPr>
          </a:p>
        </p:txBody>
      </p:sp>
      <p:graphicFrame>
        <p:nvGraphicFramePr>
          <p:cNvPr id="13" name="Table 18"/>
          <p:cNvGraphicFramePr>
            <a:graphicFrameLocks noGrp="1"/>
          </p:cNvGraphicFramePr>
          <p:nvPr>
            <p:extLst>
              <p:ext uri="{D42A27DB-BD31-4B8C-83A1-F6EECF244321}">
                <p14:modId xmlns:p14="http://schemas.microsoft.com/office/powerpoint/2010/main" val="397143947"/>
              </p:ext>
            </p:extLst>
          </p:nvPr>
        </p:nvGraphicFramePr>
        <p:xfrm>
          <a:off x="396000" y="716400"/>
          <a:ext cx="8445600" cy="1042941"/>
        </p:xfrm>
        <a:graphic>
          <a:graphicData uri="http://schemas.openxmlformats.org/drawingml/2006/table">
            <a:tbl>
              <a:tblPr firstRow="1" bandRow="1"/>
              <a:tblGrid>
                <a:gridCol w="3756092"/>
                <a:gridCol w="1416976"/>
                <a:gridCol w="1416976"/>
                <a:gridCol w="1416976"/>
                <a:gridCol w="438580"/>
              </a:tblGrid>
              <a:tr h="395241">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u="none" dirty="0" smtClean="0">
                        <a:solidFill>
                          <a:prstClr val="white">
                            <a:lumMod val="50000"/>
                          </a:prstClr>
                        </a:solidFill>
                      </a:endParaRPr>
                    </a:p>
                  </a:txBody>
                  <a:tcPr marL="36000" marR="36000" anchor="b">
                    <a:lnL w="12700" cmpd="sng">
                      <a:noFill/>
                    </a:lnL>
                    <a:lnR w="12700" cmpd="sng">
                      <a:noFill/>
                    </a:lnR>
                    <a:lnT w="12700" cmpd="sng">
                      <a:no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dirty="0" smtClean="0">
                          <a:solidFill>
                            <a:schemeClr val="bg1">
                              <a:lumMod val="50000"/>
                            </a:schemeClr>
                          </a:solidFill>
                        </a:rPr>
                        <a:t>4Q15</a:t>
                      </a:r>
                      <a:endParaRPr lang="en-US" sz="1500" dirty="0">
                        <a:solidFill>
                          <a:schemeClr val="bg1">
                            <a:lumMod val="50000"/>
                          </a:schemeClr>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dirty="0" smtClean="0">
                          <a:solidFill>
                            <a:srgbClr val="C00000"/>
                          </a:solidFill>
                        </a:rPr>
                        <a:t>Statement</a:t>
                      </a:r>
                      <a:endParaRPr lang="en-US" sz="1400" dirty="0">
                        <a:solidFill>
                          <a:srgbClr val="C00000"/>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dirty="0" smtClean="0">
                          <a:solidFill>
                            <a:schemeClr val="bg1">
                              <a:lumMod val="50000"/>
                            </a:schemeClr>
                          </a:solidFill>
                          <a:latin typeface="Calibri"/>
                          <a:ea typeface=""/>
                          <a:cs typeface=""/>
                        </a:rPr>
                        <a:t>Alert</a:t>
                      </a:r>
                      <a:endParaRPr lang="en-US" sz="1500" b="1" kern="120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500" b="1" kern="120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04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0" noProof="0" dirty="0" smtClean="0">
                          <a:solidFill>
                            <a:prstClr val="black">
                              <a:lumMod val="75000"/>
                              <a:lumOff val="25000"/>
                            </a:prstClr>
                          </a:solidFill>
                          <a:latin typeface="+mn-lt"/>
                          <a:ea typeface="+mn-ea"/>
                          <a:cs typeface="+mn-cs"/>
                        </a:rPr>
                        <a:t>Frequency of material Operational events &gt;$200k in potential losses</a:t>
                      </a:r>
                    </a:p>
                  </a:txBody>
                  <a:tcPr marL="36000" marR="3600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400" b="1" kern="0" dirty="0" smtClean="0">
                          <a:solidFill>
                            <a:prstClr val="black">
                              <a:lumMod val="65000"/>
                              <a:lumOff val="35000"/>
                            </a:prstClr>
                          </a:solidFill>
                          <a:latin typeface="+mn-lt"/>
                          <a:ea typeface="+mn-ea"/>
                          <a:cs typeface="+mn-cs"/>
                        </a:rPr>
                        <a:t>3</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400" b="0" i="1" u="none" strike="noStrike" kern="1200" cap="none" normalizeH="0" baseline="0" noProof="0" dirty="0" smtClean="0">
                          <a:ln>
                            <a:noFill/>
                          </a:ln>
                          <a:solidFill>
                            <a:schemeClr val="tx1">
                              <a:lumMod val="85000"/>
                              <a:lumOff val="15000"/>
                            </a:schemeClr>
                          </a:solidFill>
                          <a:effectLst/>
                          <a:latin typeface="+mn-lt"/>
                          <a:ea typeface="+mn-ea"/>
                          <a:cs typeface="+mn-cs"/>
                        </a:rPr>
                        <a:t>SBNA 2</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400" b="0" i="1" u="none" strike="noStrike" kern="1200" cap="none" normalizeH="0" baseline="0" noProof="0" dirty="0" smtClean="0">
                          <a:ln>
                            <a:noFill/>
                          </a:ln>
                          <a:solidFill>
                            <a:schemeClr val="tx1">
                              <a:lumMod val="85000"/>
                              <a:lumOff val="15000"/>
                            </a:schemeClr>
                          </a:solidFill>
                          <a:effectLst/>
                          <a:latin typeface="+mn-lt"/>
                          <a:ea typeface="+mn-ea"/>
                          <a:cs typeface="+mn-cs"/>
                        </a:rPr>
                        <a:t>SCUSA 1</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95250" algn="ctr">
                        <a:lnSpc>
                          <a:spcPts val="1900"/>
                        </a:lnSpc>
                        <a:spcBef>
                          <a:spcPts val="600"/>
                        </a:spcBef>
                        <a:tabLst>
                          <a:tab pos="1162050" algn="l"/>
                          <a:tab pos="1609725" algn="l"/>
                          <a:tab pos="2419350" algn="l"/>
                          <a:tab pos="3143250" algn="l"/>
                          <a:tab pos="3857625" algn="l"/>
                        </a:tabLst>
                        <a:defRPr/>
                      </a:pPr>
                      <a:r>
                        <a:rPr lang="en-US" sz="1400" kern="0" dirty="0" smtClean="0">
                          <a:solidFill>
                            <a:prstClr val="black">
                              <a:lumMod val="75000"/>
                              <a:lumOff val="25000"/>
                            </a:prstClr>
                          </a:solidFill>
                        </a:rPr>
                        <a:t>16</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95250" algn="ctr">
                        <a:lnSpc>
                          <a:spcPts val="1900"/>
                        </a:lnSpc>
                        <a:spcBef>
                          <a:spcPts val="600"/>
                        </a:spcBef>
                        <a:tabLst>
                          <a:tab pos="1162050" algn="l"/>
                          <a:tab pos="1609725" algn="l"/>
                          <a:tab pos="2419350" algn="l"/>
                          <a:tab pos="3143250" algn="l"/>
                          <a:tab pos="3857625" algn="l"/>
                        </a:tabLst>
                        <a:defRPr/>
                      </a:pPr>
                      <a:r>
                        <a:rPr lang="en-US" sz="1400" kern="0" dirty="0" smtClean="0">
                          <a:solidFill>
                            <a:prstClr val="black">
                              <a:lumMod val="75000"/>
                              <a:lumOff val="25000"/>
                            </a:prstClr>
                          </a:solidFill>
                        </a:rPr>
                        <a:t>9</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9" name="Content Placeholder 4"/>
          <p:cNvSpPr txBox="1">
            <a:spLocks/>
          </p:cNvSpPr>
          <p:nvPr/>
        </p:nvSpPr>
        <p:spPr>
          <a:xfrm>
            <a:off x="544963" y="1920775"/>
            <a:ext cx="4094685" cy="4100513"/>
          </a:xfrm>
          <a:prstGeom prst="rect">
            <a:avLst/>
          </a:prstGeom>
        </p:spPr>
        <p:txBody>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82563" indent="-182563">
              <a:spcBef>
                <a:spcPts val="1200"/>
              </a:spcBef>
              <a:buClr>
                <a:srgbClr val="DB0B11"/>
              </a:buClr>
              <a:buFont typeface="Arial" panose="020B0604020202020204" pitchFamily="34" charset="0"/>
              <a:buChar char="•"/>
              <a:defRPr/>
            </a:pPr>
            <a:r>
              <a:rPr lang="en-US" sz="1400" kern="0" dirty="0">
                <a:solidFill>
                  <a:prstClr val="black">
                    <a:lumMod val="85000"/>
                    <a:lumOff val="15000"/>
                  </a:prstClr>
                </a:solidFill>
                <a:latin typeface="Arial" panose="020B0604020202020204" pitchFamily="34" charset="0"/>
              </a:rPr>
              <a:t>We calibrated this metric to be consistent with the limits for gross losses / gross margin </a:t>
            </a:r>
          </a:p>
          <a:p>
            <a:pPr marL="182563" indent="-182563">
              <a:spcBef>
                <a:spcPts val="1200"/>
              </a:spcBef>
              <a:buClr>
                <a:srgbClr val="DB0B11"/>
              </a:buClr>
              <a:buFont typeface="Arial" panose="020B0604020202020204" pitchFamily="34" charset="0"/>
              <a:buChar char="•"/>
              <a:defRPr/>
            </a:pPr>
            <a:r>
              <a:rPr lang="en-US" sz="1400" kern="0" dirty="0">
                <a:solidFill>
                  <a:prstClr val="black">
                    <a:lumMod val="85000"/>
                    <a:lumOff val="15000"/>
                  </a:prstClr>
                </a:solidFill>
                <a:latin typeface="Arial" panose="020B0604020202020204" pitchFamily="34" charset="0"/>
              </a:rPr>
              <a:t>We estimated the average loss associated with each material risk event and calculated the frequency of material risk events that could occur before SHUSA breaches the gross losses implied by the red and amber thresholds of the gross losses / gross margin metric for SHUSA</a:t>
            </a:r>
          </a:p>
          <a:p>
            <a:pPr marL="176213" lvl="2" indent="0" defTabSz="457200" fontAlgn="auto">
              <a:lnSpc>
                <a:spcPct val="100000"/>
              </a:lnSpc>
              <a:spcBef>
                <a:spcPts val="0"/>
              </a:spcBef>
              <a:spcAft>
                <a:spcPts val="0"/>
              </a:spcAft>
              <a:buClr>
                <a:srgbClr val="000000"/>
              </a:buClr>
              <a:buFontTx/>
              <a:buNone/>
              <a:defRPr/>
            </a:pPr>
            <a:r>
              <a:rPr lang="en-US" sz="1000" dirty="0">
                <a:solidFill>
                  <a:srgbClr val="000000"/>
                </a:solidFill>
                <a:latin typeface="Arial"/>
                <a:ea typeface="ＭＳ Ｐゴシック"/>
              </a:rPr>
              <a:t>	</a:t>
            </a:r>
          </a:p>
          <a:p>
            <a:pPr marL="171450" indent="-171450">
              <a:buFont typeface="Arial" panose="020B0604020202020204" pitchFamily="34" charset="0"/>
              <a:buChar char="•"/>
            </a:pPr>
            <a:endParaRPr lang="en-US" sz="1000" kern="0" dirty="0" smtClean="0">
              <a:solidFill>
                <a:srgbClr val="000000"/>
              </a:solidFill>
              <a:latin typeface="Arial"/>
              <a:ea typeface="ＭＳ Ｐゴシック"/>
            </a:endParaRPr>
          </a:p>
          <a:p>
            <a:pPr marL="0" indent="0"/>
            <a:endParaRPr lang="en-US" sz="1000" kern="0" dirty="0" smtClean="0">
              <a:solidFill>
                <a:srgbClr val="000000"/>
              </a:solidFill>
              <a:latin typeface="Arial"/>
              <a:ea typeface="ＭＳ Ｐゴシック"/>
            </a:endParaRPr>
          </a:p>
        </p:txBody>
      </p:sp>
    </p:spTree>
    <p:extLst>
      <p:ext uri="{BB962C8B-B14F-4D97-AF65-F5344CB8AC3E}">
        <p14:creationId xmlns:p14="http://schemas.microsoft.com/office/powerpoint/2010/main" val="22604674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 y="4610102"/>
            <a:ext cx="9144002" cy="2247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defTabSz="914243"/>
            <a:endParaRPr lang="es-ES" dirty="0">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31" y="791264"/>
            <a:ext cx="7015830" cy="3466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4 Rectángulo"/>
          <p:cNvSpPr/>
          <p:nvPr/>
        </p:nvSpPr>
        <p:spPr>
          <a:xfrm>
            <a:off x="152398" y="4762502"/>
            <a:ext cx="9144002" cy="2247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defTabSz="914243"/>
            <a:endParaRPr lang="es-ES" dirty="0">
              <a:solidFill>
                <a:prstClr val="white"/>
              </a:solidFill>
            </a:endParaRPr>
          </a:p>
        </p:txBody>
      </p:sp>
      <p:sp>
        <p:nvSpPr>
          <p:cNvPr id="7" name="Rectangle 6"/>
          <p:cNvSpPr>
            <a:spLocks noChangeArrowheads="1"/>
          </p:cNvSpPr>
          <p:nvPr/>
        </p:nvSpPr>
        <p:spPr bwMode="gray">
          <a:xfrm>
            <a:off x="922875" y="4749067"/>
            <a:ext cx="2016578" cy="4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ts val="2755"/>
              </a:lnSpc>
              <a:spcAft>
                <a:spcPts val="612"/>
              </a:spcAft>
            </a:pPr>
            <a:r>
              <a:rPr lang="en-US" sz="4100" dirty="0" smtClean="0">
                <a:solidFill>
                  <a:srgbClr val="FF0000"/>
                </a:solidFill>
              </a:rPr>
              <a:t>Appendix</a:t>
            </a:r>
            <a:endParaRPr lang="en-US" sz="4100" dirty="0">
              <a:solidFill>
                <a:srgbClr val="FF0000"/>
              </a:solidFill>
            </a:endParaRPr>
          </a:p>
        </p:txBody>
      </p:sp>
    </p:spTree>
    <p:extLst>
      <p:ext uri="{BB962C8B-B14F-4D97-AF65-F5344CB8AC3E}">
        <p14:creationId xmlns:p14="http://schemas.microsoft.com/office/powerpoint/2010/main" val="2251365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5 CuadroTexto"/>
          <p:cNvSpPr txBox="1"/>
          <p:nvPr/>
        </p:nvSpPr>
        <p:spPr>
          <a:xfrm>
            <a:off x="776016" y="155166"/>
            <a:ext cx="7828431" cy="297517"/>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SHUSA Risk Appetite Statement – full list of metrics</a:t>
            </a:r>
            <a:endParaRPr lang="en-US" b="1" dirty="0">
              <a:solidFill>
                <a:prstClr val="black">
                  <a:lumMod val="50000"/>
                  <a:lumOff val="50000"/>
                </a:prstClr>
              </a:solidFill>
            </a:endParaRPr>
          </a:p>
        </p:txBody>
      </p:sp>
      <p:cxnSp>
        <p:nvCxnSpPr>
          <p:cNvPr id="47"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29098"/>
            <a:ext cx="2520280" cy="389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256717748"/>
              </p:ext>
            </p:extLst>
          </p:nvPr>
        </p:nvGraphicFramePr>
        <p:xfrm>
          <a:off x="93025" y="614931"/>
          <a:ext cx="8974775" cy="3983540"/>
        </p:xfrm>
        <a:graphic>
          <a:graphicData uri="http://schemas.openxmlformats.org/drawingml/2006/table">
            <a:tbl>
              <a:tblPr firstRow="1" bandRow="1"/>
              <a:tblGrid>
                <a:gridCol w="743549"/>
                <a:gridCol w="593120"/>
                <a:gridCol w="2076611"/>
                <a:gridCol w="591213"/>
                <a:gridCol w="638045"/>
                <a:gridCol w="612587"/>
                <a:gridCol w="623941"/>
                <a:gridCol w="671936"/>
                <a:gridCol w="582196"/>
                <a:gridCol w="557698"/>
                <a:gridCol w="683936"/>
                <a:gridCol w="599943"/>
              </a:tblGrid>
              <a:tr h="308526">
                <a:tc gridSpan="1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Entity</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ysClr val="window" lastClr="FFFFFF">
                          <a:lumMod val="7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ysClr val="window" lastClr="FFFFFF">
                          <a:lumMod val="7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ysClr val="window" lastClr="FFFFFF">
                          <a:lumMod val="7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b="1" dirty="0" smtClean="0">
                          <a:solidFill>
                            <a:srgbClr val="FF0000"/>
                          </a:solidFill>
                          <a:latin typeface="Arial" panose="020B0604020202020204" pitchFamily="34" charset="0"/>
                          <a:cs typeface="Arial" panose="020B0604020202020204" pitchFamily="34" charset="0"/>
                        </a:rPr>
                        <a:t>BHC Baseline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ysClr val="window" lastClr="FFFFFF">
                          <a:lumMod val="7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b="1" dirty="0" smtClean="0">
                          <a:solidFill>
                            <a:srgbClr val="FF0000"/>
                          </a:solidFill>
                          <a:latin typeface="Arial" panose="020B0604020202020204" pitchFamily="34" charset="0"/>
                          <a:cs typeface="Arial" panose="020B0604020202020204" pitchFamily="34" charset="0"/>
                        </a:rPr>
                        <a:t>BHC Stress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7471">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Oct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Base</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Stress</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rowSpan="1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Capital</a:t>
                      </a:r>
                      <a:r>
                        <a:rPr lang="en-US" sz="900" b="1" baseline="0" dirty="0" smtClean="0">
                          <a:solidFill>
                            <a:schemeClr val="tx1"/>
                          </a:solidFill>
                          <a:latin typeface="Arial" panose="020B0604020202020204" pitchFamily="34" charset="0"/>
                          <a:cs typeface="Arial" panose="020B0604020202020204" pitchFamily="34" charset="0"/>
                        </a:rPr>
                        <a:t> adequacy</a:t>
                      </a:r>
                      <a:r>
                        <a:rPr lang="en-US" sz="900" b="1" baseline="30000" dirty="0" smtClean="0">
                          <a:solidFill>
                            <a:schemeClr val="tx1"/>
                          </a:solidFill>
                          <a:latin typeface="Arial" panose="020B0604020202020204" pitchFamily="34" charset="0"/>
                          <a:cs typeface="Arial" panose="020B0604020202020204" pitchFamily="34" charset="0"/>
                        </a:rPr>
                        <a:t>1</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SHUSA</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11.89%</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12.05%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11.98%</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9.4%</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13.24%</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13.39%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13.33%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15.10%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15.19%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11.68%</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11.74%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11.78%</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10.95%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10.99%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13.80%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13.72%</a:t>
                      </a: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13.73%</a:t>
                      </a: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13.80%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12.50%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12.25%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15.09%</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15.00%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14.99%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14.30%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14.05%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11.46%</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11.49%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11.51%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9.95%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9.70%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11.10%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11.17%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11.22%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9.90%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9.65%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SC</a:t>
                      </a:r>
                      <a:r>
                        <a:rPr lang="en-US" sz="900" b="0" baseline="30000" dirty="0" smtClean="0">
                          <a:solidFill>
                            <a:schemeClr val="tx1"/>
                          </a:solidFill>
                          <a:latin typeface="Arial" panose="020B0604020202020204" pitchFamily="34" charset="0"/>
                          <a:cs typeface="Arial" panose="020B0604020202020204" pitchFamily="34" charset="0"/>
                        </a:rPr>
                        <a:t> </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11.18%</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11.64%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11.29%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10.00%</a:t>
                      </a:r>
                      <a:r>
                        <a:rPr lang="en-US" sz="900" b="0" baseline="30000" dirty="0" smtClean="0">
                          <a:solidFill>
                            <a:schemeClr val="tx1"/>
                          </a:solidFill>
                          <a:latin typeface="Arial" panose="020B0604020202020204" pitchFamily="34" charset="0"/>
                          <a:cs typeface="Arial" panose="020B0604020202020204" pitchFamily="34" charset="0"/>
                        </a:rPr>
                        <a:t>2</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11.18%</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11.64%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11.29%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10.00%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11.84%</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12.32%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11.91%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10.50%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9.25%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rgbClr val="FFC000"/>
                          </a:solidFill>
                          <a:latin typeface="Arial" panose="020B0604020202020204" pitchFamily="34" charset="0"/>
                          <a:ea typeface="+mn-ea"/>
                          <a:cs typeface="Arial" panose="020B0604020202020204" pitchFamily="34" charset="0"/>
                        </a:rPr>
                        <a:t>6.0%</a:t>
                      </a:r>
                      <a:endParaRPr lang="en-US" sz="900" b="1" kern="1200" dirty="0">
                        <a:solidFill>
                          <a:srgbClr val="FFC000"/>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kern="1200" dirty="0" smtClean="0">
                          <a:solidFill>
                            <a:schemeClr val="tx1"/>
                          </a:solidFill>
                          <a:latin typeface="Arial" panose="020B0604020202020204" pitchFamily="34" charset="0"/>
                          <a:ea typeface="+mn-ea"/>
                          <a:cs typeface="Arial" panose="020B0604020202020204" pitchFamily="34" charset="0"/>
                        </a:rPr>
                        <a:t>5.75%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8" name="Footnote"/>
          <p:cNvSpPr/>
          <p:nvPr/>
        </p:nvSpPr>
        <p:spPr bwMode="auto">
          <a:xfrm>
            <a:off x="1923598" y="6201489"/>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latin typeface="Arial"/>
                <a:sym typeface="Arial"/>
              </a:rPr>
              <a:t>Transitional as the regulatory requirements are a core RAS objective and will follow  the glide-path</a:t>
            </a:r>
          </a:p>
          <a:p>
            <a:pPr marL="228600" lvl="1" indent="-228600" algn="l">
              <a:lnSpc>
                <a:spcPct val="100000"/>
              </a:lnSpc>
              <a:buFont typeface="+mj-lt"/>
              <a:buAutoNum type="arabicPeriod"/>
            </a:pPr>
            <a:r>
              <a:rPr lang="en-US" sz="800" dirty="0" smtClean="0">
                <a:latin typeface="Arial"/>
                <a:sym typeface="Arial"/>
              </a:rPr>
              <a:t>SC is currently managing to a CET1 ratio of 11% </a:t>
            </a:r>
          </a:p>
          <a:p>
            <a:pPr marL="228600" lvl="1" indent="-228600" algn="l">
              <a:lnSpc>
                <a:spcPct val="100000"/>
              </a:lnSpc>
              <a:buFont typeface="+mj-lt"/>
              <a:buAutoNum type="arabicPeriod"/>
            </a:pPr>
            <a:r>
              <a:rPr lang="en-US" sz="800" dirty="0" smtClean="0">
                <a:latin typeface="Arial"/>
                <a:sym typeface="Arial"/>
              </a:rPr>
              <a:t>SHUSA Capital Preliminary numbers.</a:t>
            </a:r>
          </a:p>
        </p:txBody>
      </p:sp>
      <p:sp>
        <p:nvSpPr>
          <p:cNvPr id="9"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16467304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5 CuadroTexto"/>
          <p:cNvSpPr txBox="1"/>
          <p:nvPr/>
        </p:nvSpPr>
        <p:spPr>
          <a:xfrm>
            <a:off x="776016" y="155166"/>
            <a:ext cx="7828431" cy="297517"/>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SHUSA Risk Appetite Statement – full list of metrics</a:t>
            </a:r>
            <a:endParaRPr lang="en-US" b="1" dirty="0">
              <a:solidFill>
                <a:prstClr val="black">
                  <a:lumMod val="50000"/>
                  <a:lumOff val="50000"/>
                </a:prstClr>
              </a:solidFill>
            </a:endParaRPr>
          </a:p>
        </p:txBody>
      </p:sp>
      <p:cxnSp>
        <p:nvCxnSpPr>
          <p:cNvPr id="47"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20834231"/>
              </p:ext>
            </p:extLst>
          </p:nvPr>
        </p:nvGraphicFramePr>
        <p:xfrm>
          <a:off x="76201" y="525075"/>
          <a:ext cx="8991598" cy="5201800"/>
        </p:xfrm>
        <a:graphic>
          <a:graphicData uri="http://schemas.openxmlformats.org/drawingml/2006/table">
            <a:tbl>
              <a:tblPr firstRow="1" bandRow="1"/>
              <a:tblGrid>
                <a:gridCol w="775138"/>
                <a:gridCol w="2247900"/>
                <a:gridCol w="1705302"/>
                <a:gridCol w="852652"/>
                <a:gridCol w="1007678"/>
                <a:gridCol w="852652"/>
                <a:gridCol w="775138"/>
                <a:gridCol w="775138"/>
              </a:tblGrid>
              <a:tr h="42920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ysClr val="window" lastClr="FFFFFF"/>
                      </a:solidFill>
                      <a:prstDash val="solid"/>
                      <a:round/>
                      <a:headEnd type="none" w="med" len="med"/>
                      <a:tailEnd type="none" w="med" len="med"/>
                    </a:lnR>
                    <a:lnT>
                      <a:noFill/>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4292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Dec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Oct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rowSpan="16">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 charge-off rate</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7.12%</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6.98%</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6.86%</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7.8%</a:t>
                      </a:r>
                      <a:r>
                        <a:rPr lang="en-US" sz="9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8.5%</a:t>
                      </a:r>
                      <a:r>
                        <a:rPr lang="en-US" sz="9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b="1" dirty="0" smtClean="0">
                          <a:solidFill>
                            <a:srgbClr val="FFC000"/>
                          </a:solidFill>
                          <a:latin typeface="Arial" panose="020B0604020202020204" pitchFamily="34" charset="0"/>
                          <a:cs typeface="Arial" panose="020B0604020202020204" pitchFamily="34" charset="0"/>
                        </a:rPr>
                        <a:t>18.79%</a:t>
                      </a: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18.50%</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endParaRPr lang="en-US" sz="900" b="1" i="0" kern="1200" dirty="0" smtClean="0">
                        <a:solidFill>
                          <a:srgbClr val="FFC000"/>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18.17%</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18.0%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20.0%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0.81%</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0.55%</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0.44%</a:t>
                      </a: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 Small</a:t>
                      </a:r>
                      <a:r>
                        <a:rPr lang="en-US" sz="900" b="0" baseline="0" dirty="0" smtClean="0">
                          <a:latin typeface="Arial" panose="020B0604020202020204" pitchFamily="34" charset="0"/>
                          <a:cs typeface="Arial" panose="020B0604020202020204" pitchFamily="34" charset="0"/>
                        </a:rPr>
                        <a:t> Business</a:t>
                      </a:r>
                      <a:r>
                        <a:rPr lang="en-US" sz="900" b="0" dirty="0" smtClean="0">
                          <a:latin typeface="Arial" panose="020B0604020202020204" pitchFamily="34" charset="0"/>
                          <a:cs typeface="Arial" panose="020B0604020202020204" pitchFamily="34" charset="0"/>
                        </a:rPr>
                        <a:t> + Business</a:t>
                      </a:r>
                      <a:r>
                        <a:rPr lang="en-US" sz="900" b="0" baseline="0" dirty="0" smtClean="0">
                          <a:latin typeface="Arial" panose="020B0604020202020204" pitchFamily="34" charset="0"/>
                          <a:cs typeface="Arial" panose="020B0604020202020204" pitchFamily="34" charset="0"/>
                        </a:rPr>
                        <a:t> Banking + Auto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0.56%</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0.62%</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a:t>
                      </a:r>
                      <a:r>
                        <a:rPr lang="en-US" sz="900" b="0" baseline="0" dirty="0" smtClean="0">
                          <a:latin typeface="Arial" panose="020B0604020202020204" pitchFamily="34" charset="0"/>
                          <a:cs typeface="Arial" panose="020B0604020202020204" pitchFamily="34" charset="0"/>
                        </a:rPr>
                        <a:t> C&amp;I </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0.45%</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-0.03%</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0.20%</a:t>
                      </a: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a:no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 CRE</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-0.03%</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0.00%</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chemeClr val="tx1"/>
                          </a:solidFill>
                          <a:effectLst/>
                          <a:latin typeface="Arial" panose="020B0604020202020204" pitchFamily="34" charset="0"/>
                          <a:cs typeface="Arial" panose="020B0604020202020204" pitchFamily="34" charset="0"/>
                        </a:rPr>
                        <a:t>0.00%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a:noFill/>
                    </a:lnR>
                    <a:lnT w="12700" cap="flat" cmpd="sng" algn="ctr">
                      <a:solidFill>
                        <a:sysClr val="window" lastClr="FFFFFF"/>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 GCB</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b="1" dirty="0" smtClean="0">
                          <a:solidFill>
                            <a:srgbClr val="FF0000"/>
                          </a:solidFill>
                          <a:latin typeface="Arial" panose="020B0604020202020204" pitchFamily="34" charset="0"/>
                          <a:cs typeface="Arial" panose="020B0604020202020204" pitchFamily="34" charset="0"/>
                        </a:rPr>
                        <a:t>3.24%</a:t>
                      </a:r>
                      <a:endParaRPr lang="en-US" sz="900" b="1" dirty="0">
                        <a:solidFill>
                          <a:srgbClr val="FF0000"/>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-0.01%</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sz="900" b="0" i="0" u="none" strike="noStrike" dirty="0" smtClean="0">
                          <a:solidFill>
                            <a:schemeClr val="tx1"/>
                          </a:solidFill>
                          <a:effectLst/>
                          <a:latin typeface="Arial" panose="020B0604020202020204" pitchFamily="34" charset="0"/>
                          <a:cs typeface="Arial" panose="020B0604020202020204" pitchFamily="34" charset="0"/>
                        </a:rPr>
                        <a:t>0.00%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b="1" dirty="0" smtClean="0">
                          <a:solidFill>
                            <a:srgbClr val="FFC000"/>
                          </a:solidFill>
                          <a:latin typeface="Arial" panose="020B0604020202020204" pitchFamily="34" charset="0"/>
                          <a:cs typeface="Arial" panose="020B0604020202020204" pitchFamily="34" charset="0"/>
                        </a:rPr>
                        <a:t>4.80%</a:t>
                      </a: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4.61%</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4.08%</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6.64%</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7.02%</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endParaRPr lang="en-US" sz="900" b="1" i="0" kern="1200" dirty="0" smtClean="0">
                        <a:solidFill>
                          <a:srgbClr val="FFC000"/>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7.15%</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endParaRPr lang="en-US" sz="900" b="1" i="0" kern="1200" dirty="0" smtClean="0">
                        <a:solidFill>
                          <a:srgbClr val="FFC000"/>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8.0%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2.17%</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baseline="0" dirty="0" smtClean="0">
                          <a:solidFill>
                            <a:schemeClr val="tx1"/>
                          </a:solidFill>
                          <a:effectLst/>
                          <a:latin typeface="Arial" panose="020B0604020202020204" pitchFamily="34" charset="0"/>
                          <a:cs typeface="Arial" panose="020B0604020202020204" pitchFamily="34" charset="0"/>
                        </a:rPr>
                        <a:t>2.25%</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baseline="0" dirty="0" smtClean="0">
                          <a:solidFill>
                            <a:schemeClr val="tx1"/>
                          </a:solidFill>
                          <a:effectLst/>
                          <a:latin typeface="Arial" panose="020B0604020202020204" pitchFamily="34" charset="0"/>
                          <a:cs typeface="Arial" panose="020B0604020202020204" pitchFamily="34" charset="0"/>
                        </a:rPr>
                        <a:t>2.21%</a:t>
                      </a: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i="0" kern="1200" baseline="0" dirty="0" smtClean="0">
                          <a:solidFill>
                            <a:schemeClr val="tx1"/>
                          </a:solidFill>
                          <a:latin typeface="Arial" panose="020B0604020202020204" pitchFamily="34" charset="0"/>
                          <a:ea typeface="+mn-ea"/>
                          <a:cs typeface="Arial" panose="020B0604020202020204" pitchFamily="34" charset="0"/>
                        </a:rPr>
                        <a:t> of </a:t>
                      </a:r>
                      <a:r>
                        <a:rPr lang="en-US" sz="9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2</a:t>
                      </a: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2</a:t>
                      </a: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4</a:t>
                      </a:r>
                    </a:p>
                  </a:txBody>
                  <a:tcPr marL="45720" marR="45720" anchor="ctr">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SBNA</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mn-ea"/>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mn-ea"/>
                          <a:cs typeface="Arial" panose="020B0604020202020204" pitchFamily="34" charset="0"/>
                        </a:rPr>
                        <a:t> &amp; Insurance)</a:t>
                      </a:r>
                      <a:endParaRPr lang="en-US" sz="900" b="0" i="0" kern="1200" dirty="0" smtClean="0">
                        <a:solidFill>
                          <a:srgbClr val="FF0000"/>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$6.0B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mn-ea"/>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mn-ea"/>
                          <a:cs typeface="Arial" panose="020B0604020202020204" pitchFamily="34" charset="0"/>
                        </a:rPr>
                        <a:t> &amp; Insurance)</a:t>
                      </a:r>
                      <a:endParaRPr lang="en-US" sz="900" b="0" i="0" kern="1200" dirty="0">
                        <a:solidFill>
                          <a:srgbClr val="FF0000"/>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$5.9B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ＭＳ Ｐゴシック"/>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ＭＳ Ｐゴシック"/>
                          <a:cs typeface="Arial" panose="020B0604020202020204" pitchFamily="34" charset="0"/>
                        </a:rPr>
                        <a:t> &amp; Insurance)</a:t>
                      </a:r>
                      <a:endParaRPr lang="en-US" sz="900" b="0" i="0" kern="1200" dirty="0" smtClean="0">
                        <a:solidFill>
                          <a:srgbClr val="FF0000"/>
                        </a:solidFill>
                        <a:latin typeface="Arial" panose="020B0604020202020204" pitchFamily="34" charset="0"/>
                        <a:ea typeface="ＭＳ Ｐゴシック"/>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$8.6B</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$10.4B</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$10.3B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$10.4B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dirty="0" smtClean="0">
                          <a:latin typeface="Arial" panose="020B0604020202020204" pitchFamily="34" charset="0"/>
                          <a:cs typeface="Arial" panose="020B0604020202020204" pitchFamily="34" charset="0"/>
                        </a:rPr>
                        <a:t>$500MM</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$6.56B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$6.48B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$6.12B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$7.0B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$8.0B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TextBox 5"/>
          <p:cNvSpPr txBox="1"/>
          <p:nvPr/>
        </p:nvSpPr>
        <p:spPr>
          <a:xfrm>
            <a:off x="1837626" y="6324600"/>
            <a:ext cx="7181774" cy="338554"/>
          </a:xfrm>
          <a:prstGeom prst="rect">
            <a:avLst/>
          </a:prstGeom>
          <a:noFill/>
        </p:spPr>
        <p:txBody>
          <a:bodyPr wrap="none" rtlCol="0">
            <a:spAutoFit/>
          </a:bodyPr>
          <a:lstStyle/>
          <a:p>
            <a:pPr marL="228600" indent="-228600">
              <a:buAutoNum type="arabicPeriod"/>
            </a:pPr>
            <a:r>
              <a:rPr lang="en-US" sz="800" dirty="0" smtClean="0">
                <a:latin typeface="Arial" panose="020B0604020202020204" pitchFamily="34" charset="0"/>
                <a:cs typeface="Arial" panose="020B0604020202020204" pitchFamily="34" charset="0"/>
                <a:sym typeface="Arial"/>
              </a:rPr>
              <a:t>A </a:t>
            </a:r>
            <a:r>
              <a:rPr lang="en-US" sz="8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8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800" dirty="0" smtClean="0">
                <a:latin typeface="Arial" panose="020B0604020202020204" pitchFamily="34" charset="0"/>
                <a:cs typeface="Arial" panose="020B0604020202020204" pitchFamily="34" charset="0"/>
                <a:sym typeface="Arial"/>
              </a:rPr>
              <a:t>RECAST: Unsecured </a:t>
            </a:r>
            <a:r>
              <a:rPr lang="en-US" sz="800" dirty="0">
                <a:latin typeface="Arial" panose="020B0604020202020204" pitchFamily="34" charset="0"/>
                <a:cs typeface="Arial" panose="020B0604020202020204" pitchFamily="34" charset="0"/>
                <a:sym typeface="Arial"/>
              </a:rPr>
              <a:t>Credit metrics for Oct’15 &amp; Nov’15 were recast after data cleanse. Previously reported values: Oct’15 18.18%, Nov’15 18.52%. </a:t>
            </a:r>
          </a:p>
        </p:txBody>
      </p:sp>
      <p:sp>
        <p:nvSpPr>
          <p:cNvPr id="7"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8589445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9063" y="620687"/>
            <a:ext cx="8297433" cy="5760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suffers a high level of losses in the first year of the CCAR stress. </a:t>
            </a:r>
            <a:endParaRPr lang="en-US" sz="1500" b="1" i="1" dirty="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dirty="0" smtClean="0">
                <a:solidFill>
                  <a:schemeClr val="tx1">
                    <a:lumMod val="85000"/>
                    <a:lumOff val="15000"/>
                  </a:schemeClr>
                </a:solidFill>
              </a:rPr>
              <a:t>Severe but plausible scenario (FRB Adverse) has been used to test volatility of losses. This approach is consistent with the corporate methodology as it is the scenario used to consolidate the U.S. in the ICAAP stress exercise.</a:t>
            </a:r>
          </a:p>
          <a:p>
            <a:pPr marL="1063625" lvl="2" algn="just">
              <a:spcBef>
                <a:spcPts val="600"/>
              </a:spcBef>
              <a:buClr>
                <a:srgbClr val="C00000"/>
              </a:buClr>
            </a:pPr>
            <a:endParaRPr lang="en-US" sz="200" dirty="0" smtClean="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is fully compliant with its Capital policy under baseline and stress.</a:t>
            </a:r>
          </a:p>
          <a:p>
            <a:pPr marL="1349375" lvl="2" indent="-285750" algn="just">
              <a:spcBef>
                <a:spcPts val="600"/>
              </a:spcBef>
              <a:buClr>
                <a:srgbClr val="C00000"/>
              </a:buClr>
              <a:buFont typeface="Wingdings" panose="05000000000000000000" pitchFamily="2" charset="2"/>
              <a:buChar char="§"/>
            </a:pPr>
            <a:r>
              <a:rPr lang="en-US" sz="1500" dirty="0" smtClean="0">
                <a:solidFill>
                  <a:schemeClr val="tx1">
                    <a:lumMod val="85000"/>
                    <a:lumOff val="15000"/>
                  </a:schemeClr>
                </a:solidFill>
              </a:rPr>
              <a:t>The US capital metrics have been set with reference to the solvency stress run under a severely adverse scenario (BHC Stress) where the lowest CET1 ratio reported is 9.4%. The current level for </a:t>
            </a:r>
            <a:r>
              <a:rPr lang="en-US" sz="1500" dirty="0" smtClean="0">
                <a:solidFill>
                  <a:schemeClr val="tx1"/>
                </a:solidFill>
              </a:rPr>
              <a:t>December is 11.8%, still well above </a:t>
            </a:r>
            <a:r>
              <a:rPr lang="en-US" sz="1500" dirty="0" smtClean="0">
                <a:solidFill>
                  <a:schemeClr val="tx1">
                    <a:lumMod val="85000"/>
                    <a:lumOff val="15000"/>
                  </a:schemeClr>
                </a:solidFill>
              </a:rPr>
              <a:t>the stress limit of 6.5%.  </a:t>
            </a:r>
          </a:p>
          <a:p>
            <a:pPr marL="1349375" lvl="2" indent="-285750">
              <a:spcBef>
                <a:spcPts val="600"/>
              </a:spcBef>
              <a:buClr>
                <a:srgbClr val="C00000"/>
              </a:buClr>
              <a:buFont typeface="Wingdings" panose="05000000000000000000" pitchFamily="2" charset="2"/>
              <a:buChar char="§"/>
            </a:pPr>
            <a:r>
              <a:rPr lang="en-US" sz="1500" dirty="0" smtClean="0">
                <a:solidFill>
                  <a:schemeClr val="tx1">
                    <a:lumMod val="85000"/>
                    <a:lumOff val="15000"/>
                  </a:schemeClr>
                </a:solidFill>
              </a:rPr>
              <a:t>Under the FRB adverse stress the maximum deterioration to CET1 takes place in Q2’15 and represents 25bps of CET1.</a:t>
            </a:r>
          </a:p>
          <a:p>
            <a:pPr marL="1063625" lvl="2">
              <a:spcBef>
                <a:spcPts val="600"/>
              </a:spcBef>
              <a:buClr>
                <a:srgbClr val="C00000"/>
              </a:buClr>
            </a:pPr>
            <a:endParaRPr lang="en-US" sz="200" dirty="0" smtClean="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Survival Horizon under stress is in amber at </a:t>
            </a:r>
            <a:r>
              <a:rPr lang="en-US" sz="1500" b="1" i="1" dirty="0" smtClean="0">
                <a:solidFill>
                  <a:srgbClr val="FFC000"/>
                </a:solidFill>
              </a:rPr>
              <a:t>82 days</a:t>
            </a:r>
            <a:r>
              <a:rPr lang="en-US" sz="1500" b="1" i="1" dirty="0" smtClean="0">
                <a:solidFill>
                  <a:schemeClr val="tx1">
                    <a:lumMod val="85000"/>
                    <a:lumOff val="15000"/>
                  </a:schemeClr>
                </a:solidFill>
              </a:rPr>
              <a:t>.</a:t>
            </a:r>
          </a:p>
          <a:p>
            <a:pPr marL="1349375" lvl="2" indent="-285750">
              <a:spcBef>
                <a:spcPts val="600"/>
              </a:spcBef>
              <a:buClr>
                <a:srgbClr val="C00000"/>
              </a:buClr>
              <a:buFont typeface="Wingdings" panose="05000000000000000000" pitchFamily="2" charset="2"/>
              <a:buChar char="§"/>
            </a:pPr>
            <a:r>
              <a:rPr lang="en-US" sz="1500" dirty="0">
                <a:solidFill>
                  <a:schemeClr val="tx1">
                    <a:lumMod val="85000"/>
                    <a:lumOff val="15000"/>
                  </a:schemeClr>
                </a:solidFill>
              </a:rPr>
              <a:t>SHUSA Survival Horizon under stress is forecast to reach green status by the end of Q1 </a:t>
            </a:r>
            <a:r>
              <a:rPr lang="en-US" sz="1500" dirty="0" smtClean="0">
                <a:solidFill>
                  <a:schemeClr val="tx1">
                    <a:lumMod val="85000"/>
                    <a:lumOff val="15000"/>
                  </a:schemeClr>
                </a:solidFill>
              </a:rPr>
              <a:t>2016 as part of a remediation plan submitted to the FRB.</a:t>
            </a:r>
          </a:p>
          <a:p>
            <a:pPr marL="1063625" lvl="2">
              <a:spcBef>
                <a:spcPts val="600"/>
              </a:spcBef>
              <a:buClr>
                <a:srgbClr val="C00000"/>
              </a:buClr>
            </a:pPr>
            <a:endParaRPr lang="en-US" sz="200" dirty="0" smtClean="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is </a:t>
            </a:r>
            <a:r>
              <a:rPr lang="en-US" sz="1500" b="1" i="1" dirty="0" smtClean="0">
                <a:solidFill>
                  <a:schemeClr val="tx1">
                    <a:lumMod val="85000"/>
                    <a:lumOff val="15000"/>
                  </a:schemeClr>
                </a:solidFill>
              </a:rPr>
              <a:t>in breach of the Maximum exposure for counterparties rated below 5.0 and the</a:t>
            </a:r>
            <a:r>
              <a:rPr lang="en-US" sz="1500" b="1" i="1" dirty="0" smtClean="0">
                <a:solidFill>
                  <a:schemeClr val="tx1">
                    <a:lumMod val="85000"/>
                    <a:lumOff val="15000"/>
                  </a:schemeClr>
                </a:solidFill>
              </a:rPr>
              <a:t> </a:t>
            </a:r>
            <a:r>
              <a:rPr lang="en-US" sz="1500" b="1" i="1" dirty="0" smtClean="0">
                <a:solidFill>
                  <a:schemeClr val="tx1">
                    <a:lumMod val="85000"/>
                    <a:lumOff val="15000"/>
                  </a:schemeClr>
                </a:solidFill>
              </a:rPr>
              <a:t>Industry </a:t>
            </a:r>
            <a:r>
              <a:rPr lang="en-US" sz="1500" b="1" i="1" dirty="0" smtClean="0">
                <a:solidFill>
                  <a:schemeClr val="tx1">
                    <a:lumMod val="85000"/>
                    <a:lumOff val="15000"/>
                  </a:schemeClr>
                </a:solidFill>
              </a:rPr>
              <a:t>Exposure metric</a:t>
            </a:r>
            <a:endParaRPr lang="en-US" sz="1500" b="1" i="1" dirty="0" smtClean="0">
              <a:solidFill>
                <a:schemeClr val="tx1">
                  <a:lumMod val="85000"/>
                  <a:lumOff val="15000"/>
                </a:schemeClr>
              </a:solidFill>
            </a:endParaRPr>
          </a:p>
          <a:p>
            <a:pPr marL="1349375" lvl="2" indent="-285750">
              <a:spcBef>
                <a:spcPts val="600"/>
              </a:spcBef>
              <a:buClr>
                <a:srgbClr val="C00000"/>
              </a:buClr>
              <a:buFont typeface="Wingdings" panose="05000000000000000000" pitchFamily="2" charset="2"/>
              <a:buChar char="§"/>
            </a:pPr>
            <a:r>
              <a:rPr lang="en-US" sz="1500" dirty="0" smtClean="0">
                <a:solidFill>
                  <a:schemeClr val="tx1"/>
                </a:solidFill>
              </a:rPr>
              <a:t>The breach in the counterparties rated below 5.0 is primarily a result of the directive from the OCC to risk rate CRE Construction as low pass. SBNA is seeking relieve from the directive for the strongest sponsors.  </a:t>
            </a:r>
            <a:endParaRPr lang="en-US" sz="1500" dirty="0" smtClean="0">
              <a:solidFill>
                <a:schemeClr val="tx1"/>
              </a:solidFill>
            </a:endParaRPr>
          </a:p>
          <a:p>
            <a:pPr marL="1349375" lvl="2" indent="-285750">
              <a:spcBef>
                <a:spcPts val="600"/>
              </a:spcBef>
              <a:buClr>
                <a:srgbClr val="C00000"/>
              </a:buClr>
              <a:buFont typeface="Wingdings" panose="05000000000000000000" pitchFamily="2" charset="2"/>
              <a:buChar char="§"/>
            </a:pPr>
            <a:r>
              <a:rPr lang="en-US" sz="1500" dirty="0" smtClean="0">
                <a:solidFill>
                  <a:schemeClr val="tx1"/>
                </a:solidFill>
              </a:rPr>
              <a:t>The </a:t>
            </a:r>
            <a:r>
              <a:rPr lang="en-US" sz="1500" dirty="0">
                <a:solidFill>
                  <a:schemeClr val="tx1"/>
                </a:solidFill>
              </a:rPr>
              <a:t>data extract for the SBNA metric has been found to be incomplete. Exposure has been recalculated and totals $</a:t>
            </a:r>
            <a:r>
              <a:rPr lang="en-US" sz="1500" dirty="0" smtClean="0">
                <a:solidFill>
                  <a:schemeClr val="tx1"/>
                </a:solidFill>
              </a:rPr>
              <a:t>5.1B which represents </a:t>
            </a:r>
            <a:r>
              <a:rPr lang="en-US" sz="1500" dirty="0">
                <a:solidFill>
                  <a:schemeClr val="tx1"/>
                </a:solidFill>
              </a:rPr>
              <a:t>6</a:t>
            </a:r>
            <a:r>
              <a:rPr lang="en-US" sz="1500" dirty="0" smtClean="0">
                <a:solidFill>
                  <a:schemeClr val="tx1"/>
                </a:solidFill>
              </a:rPr>
              <a:t>% of total portfolio. </a:t>
            </a:r>
            <a:r>
              <a:rPr lang="en-US" sz="1500" dirty="0">
                <a:solidFill>
                  <a:schemeClr val="tx1"/>
                </a:solidFill>
              </a:rPr>
              <a:t>SBNA is analyzing the obligors by type (e.g. leasing companies, CRE special purpose vehicles, banks, others</a:t>
            </a:r>
            <a:r>
              <a:rPr lang="en-US" sz="1500" dirty="0" smtClean="0">
                <a:solidFill>
                  <a:schemeClr val="tx1"/>
                </a:solidFill>
              </a:rPr>
              <a:t>). </a:t>
            </a:r>
            <a:endParaRPr lang="en-US" sz="1500" dirty="0" smtClean="0">
              <a:solidFill>
                <a:schemeClr val="tx1"/>
              </a:solidFill>
            </a:endParaRPr>
          </a:p>
          <a:p>
            <a:pPr marL="1349375" lvl="2" indent="-285750">
              <a:spcBef>
                <a:spcPts val="600"/>
              </a:spcBef>
              <a:buClr>
                <a:srgbClr val="C00000"/>
              </a:buClr>
              <a:buFont typeface="Wingdings" panose="05000000000000000000" pitchFamily="2" charset="2"/>
              <a:buChar char="§"/>
            </a:pPr>
            <a:endParaRPr lang="en-US" sz="1500" dirty="0" smtClean="0">
              <a:solidFill>
                <a:schemeClr val="tx1">
                  <a:lumMod val="85000"/>
                  <a:lumOff val="15000"/>
                </a:schemeClr>
              </a:solidFill>
            </a:endParaRPr>
          </a:p>
          <a:p>
            <a:pPr marL="1349375" lvl="2" indent="-285750">
              <a:spcBef>
                <a:spcPts val="600"/>
              </a:spcBef>
              <a:buClr>
                <a:srgbClr val="C00000"/>
              </a:buClr>
              <a:buFont typeface="Wingdings" panose="05000000000000000000" pitchFamily="2" charset="2"/>
              <a:buChar char="§"/>
            </a:pPr>
            <a:endParaRPr lang="en-US" sz="1500" b="1" i="1" dirty="0" smtClean="0">
              <a:solidFill>
                <a:schemeClr val="tx1">
                  <a:lumMod val="85000"/>
                  <a:lumOff val="15000"/>
                </a:schemeClr>
              </a:solidFill>
            </a:endParaRPr>
          </a:p>
          <a:p>
            <a:pPr marL="1349375" lvl="2" indent="-285750">
              <a:spcBef>
                <a:spcPts val="600"/>
              </a:spcBef>
              <a:buClr>
                <a:srgbClr val="C00000"/>
              </a:buClr>
              <a:buFont typeface="Wingdings" panose="05000000000000000000" pitchFamily="2" charset="2"/>
              <a:buChar char="§"/>
            </a:pPr>
            <a:endParaRPr lang="en-US" sz="1500" dirty="0">
              <a:solidFill>
                <a:schemeClr val="tx1">
                  <a:lumMod val="85000"/>
                  <a:lumOff val="15000"/>
                </a:schemeClr>
              </a:solidFill>
            </a:endParaRPr>
          </a:p>
        </p:txBody>
      </p:sp>
      <p:sp>
        <p:nvSpPr>
          <p:cNvPr id="3" name="Rounded Rectangle 2"/>
          <p:cNvSpPr/>
          <p:nvPr/>
        </p:nvSpPr>
        <p:spPr>
          <a:xfrm>
            <a:off x="346365" y="692696"/>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b="1" dirty="0" smtClean="0"/>
              <a:t>Losses volatility</a:t>
            </a:r>
            <a:endParaRPr lang="en-US" b="1" dirty="0"/>
          </a:p>
        </p:txBody>
      </p:sp>
      <p:sp>
        <p:nvSpPr>
          <p:cNvPr id="13" name="Rounded Rectangle 12"/>
          <p:cNvSpPr/>
          <p:nvPr/>
        </p:nvSpPr>
        <p:spPr>
          <a:xfrm>
            <a:off x="363091" y="1844824"/>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b="1" dirty="0" smtClean="0"/>
              <a:t>Solvency </a:t>
            </a:r>
          </a:p>
        </p:txBody>
      </p:sp>
      <p:sp>
        <p:nvSpPr>
          <p:cNvPr id="16" name="Rounded Rectangle 15"/>
          <p:cNvSpPr/>
          <p:nvPr/>
        </p:nvSpPr>
        <p:spPr>
          <a:xfrm>
            <a:off x="379079" y="3645024"/>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b="1" dirty="0" smtClean="0"/>
              <a:t>Liquidity </a:t>
            </a:r>
          </a:p>
        </p:txBody>
      </p:sp>
      <p:sp>
        <p:nvSpPr>
          <p:cNvPr id="17" name="Rounded Rectangle 16"/>
          <p:cNvSpPr/>
          <p:nvPr/>
        </p:nvSpPr>
        <p:spPr>
          <a:xfrm>
            <a:off x="379079" y="5013176"/>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t>Concentration</a:t>
            </a:r>
          </a:p>
        </p:txBody>
      </p:sp>
      <p:sp>
        <p:nvSpPr>
          <p:cNvPr id="14"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15"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dirty="0">
                <a:solidFill>
                  <a:srgbClr val="C00000"/>
                </a:solidFill>
              </a:rPr>
              <a:t>0</a:t>
            </a:r>
            <a:endParaRPr lang="en-US" sz="3200" dirty="0">
              <a:solidFill>
                <a:srgbClr val="C00000"/>
              </a:solidFill>
            </a:endParaRPr>
          </a:p>
        </p:txBody>
      </p:sp>
      <p:cxnSp>
        <p:nvCxnSpPr>
          <p:cNvPr id="29" name="48 Conector recto"/>
          <p:cNvCxnSpPr/>
          <p:nvPr/>
        </p:nvCxnSpPr>
        <p:spPr>
          <a:xfrm>
            <a:off x="418273" y="54868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53 Redondear rectángulo de esquina del mismo lado"/>
          <p:cNvSpPr/>
          <p:nvPr/>
        </p:nvSpPr>
        <p:spPr>
          <a:xfrm>
            <a:off x="2263040"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smtClean="0">
                <a:solidFill>
                  <a:prstClr val="white"/>
                </a:solidFill>
              </a:rPr>
              <a:t>Risk Appetite</a:t>
            </a:r>
          </a:p>
          <a:p>
            <a:pPr algn="ctr">
              <a:lnSpc>
                <a:spcPts val="1400"/>
              </a:lnSpc>
            </a:pPr>
            <a:r>
              <a:rPr lang="en-US" sz="1400" dirty="0" smtClean="0">
                <a:solidFill>
                  <a:prstClr val="white"/>
                </a:solidFill>
              </a:rPr>
              <a:t>Statement</a:t>
            </a:r>
            <a:endParaRPr lang="en-US" sz="1400" dirty="0">
              <a:solidFill>
                <a:prstClr val="white"/>
              </a:solidFill>
            </a:endParaRPr>
          </a:p>
        </p:txBody>
      </p:sp>
      <p:sp>
        <p:nvSpPr>
          <p:cNvPr id="23" name="25 Redondear rectángulo de esquina del mismo lado">
            <a:hlinkClick r:id="rId2" action="ppaction://hlinksldjump"/>
          </p:cNvPr>
          <p:cNvSpPr/>
          <p:nvPr/>
        </p:nvSpPr>
        <p:spPr>
          <a:xfrm>
            <a:off x="3896808"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Risk </a:t>
            </a:r>
            <a:r>
              <a:rPr lang="en-US" sz="1400" b="1" dirty="0" smtClean="0">
                <a:solidFill>
                  <a:prstClr val="white"/>
                </a:solidFill>
              </a:rPr>
              <a:t>Appetite</a:t>
            </a:r>
            <a:endParaRPr lang="en-US" sz="1400" b="1" dirty="0">
              <a:solidFill>
                <a:prstClr val="white"/>
              </a:solidFill>
            </a:endParaRPr>
          </a:p>
          <a:p>
            <a:pPr algn="ctr">
              <a:lnSpc>
                <a:spcPts val="1400"/>
              </a:lnSpc>
            </a:pPr>
            <a:r>
              <a:rPr lang="en-US" sz="1400" b="1" dirty="0" smtClean="0">
                <a:solidFill>
                  <a:prstClr val="white"/>
                </a:solidFill>
              </a:rPr>
              <a:t>Summary</a:t>
            </a:r>
            <a:endParaRPr lang="en-US" sz="1400" b="1" dirty="0">
              <a:solidFill>
                <a:prstClr val="white"/>
              </a:solidFill>
            </a:endParaRPr>
          </a:p>
        </p:txBody>
      </p:sp>
    </p:spTree>
    <p:extLst>
      <p:ext uri="{BB962C8B-B14F-4D97-AF65-F5344CB8AC3E}">
        <p14:creationId xmlns:p14="http://schemas.microsoft.com/office/powerpoint/2010/main" val="229897697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5 CuadroTexto"/>
          <p:cNvSpPr txBox="1"/>
          <p:nvPr/>
        </p:nvSpPr>
        <p:spPr>
          <a:xfrm>
            <a:off x="776016" y="155166"/>
            <a:ext cx="7828431" cy="297517"/>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SHUSA Risk Appetite Statement – full list of metrics</a:t>
            </a:r>
            <a:endParaRPr lang="en-US" b="1" dirty="0">
              <a:solidFill>
                <a:prstClr val="black">
                  <a:lumMod val="50000"/>
                  <a:lumOff val="50000"/>
                </a:prstClr>
              </a:solidFill>
            </a:endParaRPr>
          </a:p>
        </p:txBody>
      </p:sp>
      <p:cxnSp>
        <p:nvCxnSpPr>
          <p:cNvPr id="47"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676" y="5705404"/>
            <a:ext cx="159067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623984167"/>
              </p:ext>
            </p:extLst>
          </p:nvPr>
        </p:nvGraphicFramePr>
        <p:xfrm>
          <a:off x="76200" y="616330"/>
          <a:ext cx="8991599" cy="4770120"/>
        </p:xfrm>
        <a:graphic>
          <a:graphicData uri="http://schemas.openxmlformats.org/drawingml/2006/table">
            <a:tbl>
              <a:tblPr firstRow="1" bandRow="1"/>
              <a:tblGrid>
                <a:gridCol w="1086016"/>
                <a:gridCol w="2327178"/>
                <a:gridCol w="930870"/>
                <a:gridCol w="853299"/>
                <a:gridCol w="1008443"/>
                <a:gridCol w="930870"/>
                <a:gridCol w="930870"/>
                <a:gridCol w="924053"/>
              </a:tblGrid>
              <a:tr h="185045">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Oct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1.55%</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1.51%</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1.43%</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i="0" baseline="300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82 days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82 days</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180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252.7%</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256.2%</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235.5%</a:t>
                      </a:r>
                    </a:p>
                  </a:txBody>
                  <a:tcPr marL="45720" marR="45720">
                    <a:lnL w="3175"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140%</a:t>
                      </a:r>
                      <a:endParaRPr lang="en-US" sz="9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125%</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193.8%</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189.5%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184.0%</a:t>
                      </a:r>
                    </a:p>
                  </a:txBody>
                  <a:tcPr marL="45720" marR="45720">
                    <a:lnL w="3175"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120%</a:t>
                      </a:r>
                      <a:endParaRPr lang="en-US" sz="9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110%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109.6%</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109.1%</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110.3%</a:t>
                      </a:r>
                    </a:p>
                  </a:txBody>
                  <a:tcPr marL="45720" marR="45720">
                    <a:lnL w="3175"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ＭＳ Ｐゴシック"/>
                          <a:cs typeface="Arial" panose="020B0604020202020204" pitchFamily="34" charset="0"/>
                        </a:rPr>
                        <a:t>87.1%</a:t>
                      </a:r>
                      <a:endParaRPr lang="en-US" sz="9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89.4%</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93.5%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123.5%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121.0%</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121.0%</a:t>
                      </a:r>
                    </a:p>
                  </a:txBody>
                  <a:tcPr marL="45720" marR="45720">
                    <a:lnL w="3175"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 / SC</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i="0" kern="1200" dirty="0" smtClean="0">
                          <a:solidFill>
                            <a:schemeClr val="tx1"/>
                          </a:solidFill>
                          <a:latin typeface="Arial" panose="020B0604020202020204" pitchFamily="34" charset="0"/>
                          <a:ea typeface="+mn-ea"/>
                          <a:cs typeface="Arial" panose="020B0604020202020204" pitchFamily="34" charset="0"/>
                        </a:rPr>
                        <a:t>7.5 months</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ＭＳ Ｐゴシック"/>
                          <a:cs typeface="Arial" panose="020B0604020202020204" pitchFamily="34" charset="0"/>
                        </a:rPr>
                        <a:t>8.2 months</a:t>
                      </a:r>
                      <a:endParaRPr lang="en-US" sz="900" b="0" i="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mn-ea"/>
                          <a:cs typeface="Arial" panose="020B0604020202020204" pitchFamily="34" charset="0"/>
                        </a:rPr>
                        <a:t>9.5 months</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i="0" dirty="0" smtClean="0">
                          <a:solidFill>
                            <a:schemeClr val="tx1"/>
                          </a:solidFill>
                          <a:latin typeface="Arial" panose="020B0604020202020204" pitchFamily="34" charset="0"/>
                          <a:cs typeface="Arial" panose="020B0604020202020204" pitchFamily="34" charset="0"/>
                        </a:rPr>
                        <a:t>&lt; 6 months</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9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Interest rate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a:t>
                      </a:r>
                      <a:r>
                        <a:rPr lang="en-US" sz="9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9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$(96)MM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$(98)MM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$(47)MM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$(39)MM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$(42)MM </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$(614)MM</a:t>
                      </a:r>
                    </a:p>
                  </a:txBody>
                  <a:tcPr marL="0" marR="0" marT="0" marB="0" anchor="ctr">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$(667)MM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$(705)MM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$(227)MM</a:t>
                      </a:r>
                    </a:p>
                  </a:txBody>
                  <a:tcPr marL="0" marR="0" marT="0" marB="0" anchor="ctr">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$(210)MM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$(235)MM</a:t>
                      </a:r>
                    </a:p>
                  </a:txBody>
                  <a:tcPr marL="0" marR="0" marT="0" marB="0" anchor="ctr">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$(552)MM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$(621)MM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$(658)MM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Mark-to-market portfolio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a:t>
                      </a:r>
                      <a:r>
                        <a:rPr lang="en-US" sz="9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9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900" b="0" i="0" kern="1200" baseline="0" dirty="0" smtClean="0">
                          <a:solidFill>
                            <a:schemeClr val="tx1"/>
                          </a:solidFill>
                          <a:latin typeface="Arial" panose="020B0604020202020204" pitchFamily="34" charset="0"/>
                          <a:ea typeface="+mn-ea"/>
                          <a:cs typeface="Arial" panose="020B0604020202020204" pitchFamily="34" charset="0"/>
                        </a:rPr>
                        <a:t>)</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solidFill>
                            <a:schemeClr val="tx1"/>
                          </a:solidFill>
                          <a:latin typeface="Arial" panose="020B0604020202020204" pitchFamily="34" charset="0"/>
                          <a:cs typeface="Arial" panose="020B0604020202020204" pitchFamily="34" charset="0"/>
                        </a:rPr>
                        <a:t>SHUSA</a:t>
                      </a:r>
                      <a:endParaRPr lang="en-US" sz="9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$8.5MM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$9.5MM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$9.7MM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$24.4MM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$28MM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7" name="Footnote"/>
          <p:cNvSpPr/>
          <p:nvPr/>
        </p:nvSpPr>
        <p:spPr bwMode="auto">
          <a:xfrm>
            <a:off x="1911926" y="6400800"/>
            <a:ext cx="68669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buAutoNum type="arabicPeriod"/>
            </a:pPr>
            <a:r>
              <a:rPr lang="en-US" sz="800" dirty="0" smtClean="0">
                <a:latin typeface="Arial" panose="020B0604020202020204" pitchFamily="34" charset="0"/>
                <a:cs typeface="Arial" panose="020B0604020202020204" pitchFamily="34" charset="0"/>
              </a:rPr>
              <a:t>RECAST</a:t>
            </a:r>
            <a:r>
              <a:rPr lang="en-US" sz="800" dirty="0">
                <a:latin typeface="Arial" panose="020B0604020202020204" pitchFamily="34" charset="0"/>
                <a:cs typeface="Arial" panose="020B0604020202020204" pitchFamily="34" charset="0"/>
              </a:rPr>
              <a:t>: Net Residual Value Exposure changed from 1.45% to 1.43% for Oct-15</a:t>
            </a:r>
            <a:r>
              <a:rPr lang="en-US" sz="800" dirty="0" smtClean="0">
                <a:latin typeface="Arial" panose="020B0604020202020204" pitchFamily="34" charset="0"/>
                <a:cs typeface="Arial" panose="020B0604020202020204" pitchFamily="34" charset="0"/>
              </a:rPr>
              <a:t>.</a:t>
            </a:r>
          </a:p>
          <a:p>
            <a:pPr marL="0" lvl="1"/>
            <a:r>
              <a:rPr lang="en-US" sz="800" dirty="0" smtClean="0">
                <a:latin typeface="Arial" panose="020B0604020202020204" pitchFamily="34" charset="0"/>
                <a:cs typeface="Arial" panose="020B0604020202020204" pitchFamily="34" charset="0"/>
                <a:sym typeface="Arial"/>
              </a:rPr>
              <a:t>2.     Metric </a:t>
            </a:r>
            <a:r>
              <a:rPr lang="en-US" sz="800" dirty="0">
                <a:latin typeface="Arial" panose="020B0604020202020204" pitchFamily="34" charset="0"/>
                <a:cs typeface="Arial" panose="020B0604020202020204" pitchFamily="34" charset="0"/>
                <a:sym typeface="Arial"/>
              </a:rPr>
              <a:t>is on a one month </a:t>
            </a:r>
            <a:r>
              <a:rPr lang="en-US" sz="800" dirty="0" smtClean="0">
                <a:latin typeface="Arial" panose="020B0604020202020204" pitchFamily="34" charset="0"/>
                <a:cs typeface="Arial" panose="020B0604020202020204" pitchFamily="34" charset="0"/>
                <a:sym typeface="Arial"/>
              </a:rPr>
              <a:t>lag</a:t>
            </a:r>
            <a:endParaRPr lang="en-US" sz="800" dirty="0">
              <a:latin typeface="Arial" panose="020B0604020202020204" pitchFamily="34" charset="0"/>
              <a:cs typeface="Arial" panose="020B0604020202020204" pitchFamily="34" charset="0"/>
              <a:sym typeface="Arial"/>
            </a:endParaRPr>
          </a:p>
        </p:txBody>
      </p:sp>
      <p:sp>
        <p:nvSpPr>
          <p:cNvPr id="8"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14968369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5 CuadroTexto"/>
          <p:cNvSpPr txBox="1"/>
          <p:nvPr/>
        </p:nvSpPr>
        <p:spPr>
          <a:xfrm>
            <a:off x="776016" y="155166"/>
            <a:ext cx="7828431" cy="297517"/>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SHUSA Risk Appetite Statement – full list of metrics</a:t>
            </a:r>
            <a:endParaRPr lang="en-US" b="1" dirty="0">
              <a:solidFill>
                <a:prstClr val="black">
                  <a:lumMod val="50000"/>
                  <a:lumOff val="50000"/>
                </a:prstClr>
              </a:solidFill>
            </a:endParaRPr>
          </a:p>
        </p:txBody>
      </p:sp>
      <p:cxnSp>
        <p:nvCxnSpPr>
          <p:cNvPr id="47"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629537648"/>
              </p:ext>
            </p:extLst>
          </p:nvPr>
        </p:nvGraphicFramePr>
        <p:xfrm>
          <a:off x="76201" y="621475"/>
          <a:ext cx="8991599" cy="5489585"/>
        </p:xfrm>
        <a:graphic>
          <a:graphicData uri="http://schemas.openxmlformats.org/drawingml/2006/table">
            <a:tbl>
              <a:tblPr firstRow="1" bandRow="1"/>
              <a:tblGrid>
                <a:gridCol w="952498"/>
                <a:gridCol w="1452946"/>
                <a:gridCol w="1210788"/>
                <a:gridCol w="1102321"/>
                <a:gridCol w="72512"/>
                <a:gridCol w="1128674"/>
                <a:gridCol w="1201641"/>
                <a:gridCol w="945254"/>
                <a:gridCol w="924965"/>
              </a:tblGrid>
              <a:tr h="229237">
                <a:tc gridSpan="9">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Monthly/Quarterly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Dec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a:t>
                      </a:r>
                      <a:r>
                        <a:rPr lang="en-US" sz="900" b="1" kern="1200" baseline="0" dirty="0" smtClean="0">
                          <a:solidFill>
                            <a:schemeClr val="tx1"/>
                          </a:solidFill>
                          <a:latin typeface="Arial" panose="020B0604020202020204" pitchFamily="34" charset="0"/>
                          <a:ea typeface="+mn-ea"/>
                          <a:cs typeface="Arial" panose="020B0604020202020204" pitchFamily="34" charset="0"/>
                        </a:rPr>
                        <a:t>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Oct 15</a:t>
                      </a: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subprime </a:t>
                      </a:r>
                      <a:r>
                        <a:rPr lang="en-US" sz="900" b="0" kern="1200" dirty="0">
                          <a:solidFill>
                            <a:schemeClr val="tx1"/>
                          </a:solidFill>
                          <a:latin typeface="Arial" panose="020B0604020202020204" pitchFamily="34" charset="0"/>
                          <a:ea typeface="+mn-ea"/>
                          <a:cs typeface="Arial" panose="020B0604020202020204" pitchFamily="34" charset="0"/>
                        </a:rPr>
                        <a:t>assets as </a:t>
                      </a:r>
                      <a:r>
                        <a:rPr lang="en-US" sz="900" b="0" kern="1200" dirty="0" smtClean="0">
                          <a:solidFill>
                            <a:schemeClr val="tx1"/>
                          </a:solidFill>
                          <a:latin typeface="Arial" panose="020B0604020202020204" pitchFamily="34" charset="0"/>
                          <a:ea typeface="+mn-ea"/>
                          <a:cs typeface="Arial" panose="020B0604020202020204" pitchFamily="34" charset="0"/>
                        </a:rPr>
                        <a:t>% of SHUSA credit exposure</a:t>
                      </a:r>
                      <a:r>
                        <a:rPr lang="en-US" sz="900" b="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SHUSA / SC</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17.97% (excl. PL)</a:t>
                      </a:r>
                    </a:p>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19.6% (with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19.5% (with PL)</a:t>
                      </a:r>
                    </a:p>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17.94% (excl. PL)</a:t>
                      </a:r>
                    </a:p>
                  </a:txBody>
                  <a:tcPr marL="45720" marR="45720">
                    <a:lnL w="12700" cap="flat" cmpd="sng" algn="ctr">
                      <a:solidFill>
                        <a:srgbClr val="E8F6E6"/>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2</a:t>
                      </a: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ＭＳ Ｐゴシック"/>
                          <a:cs typeface="Arial" panose="020B0604020202020204" pitchFamily="34" charset="0"/>
                        </a:rPr>
                        <a:t>$37.7B</a:t>
                      </a:r>
                      <a:r>
                        <a:rPr lang="en-US" sz="900" b="0" i="0" kern="1200" dirty="0" smtClean="0">
                          <a:solidFill>
                            <a:srgbClr val="FFC000"/>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$35.3B (excl.PL)</a:t>
                      </a:r>
                      <a:endParaRPr lang="en-US" sz="7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ＭＳ Ｐゴシック"/>
                          <a:cs typeface="Arial" panose="020B0604020202020204" pitchFamily="34" charset="0"/>
                        </a:rPr>
                        <a:t>$36.6B</a:t>
                      </a:r>
                      <a:r>
                        <a:rPr lang="en-US" sz="900" b="0" i="0" kern="1200" dirty="0" smtClean="0">
                          <a:solidFill>
                            <a:srgbClr val="FFC000"/>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ＭＳ Ｐゴシック"/>
                        <a:cs typeface="Arial" panose="020B0604020202020204" pitchFamily="34" charset="0"/>
                      </a:endParaRPr>
                    </a:p>
                    <a:p>
                      <a:pPr marL="0" algn="ctr" defTabSz="457200" rtl="0" eaLnBrk="1" fontAlgn="b" latinLnBrk="0" hangingPunct="1"/>
                      <a:r>
                        <a:rPr lang="en-US" sz="800" b="0" i="0" kern="1200" dirty="0" smtClean="0">
                          <a:solidFill>
                            <a:schemeClr val="tx1"/>
                          </a:solidFill>
                          <a:latin typeface="Arial" panose="020B0604020202020204" pitchFamily="34" charset="0"/>
                          <a:ea typeface="ＭＳ Ｐゴシック"/>
                          <a:cs typeface="Arial" panose="020B0604020202020204" pitchFamily="34" charset="0"/>
                        </a:rPr>
                        <a:t>$34.3B (excl.PL)</a:t>
                      </a: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$37.3B</a:t>
                      </a:r>
                      <a:r>
                        <a:rPr lang="en-US" sz="900" b="0" i="0" kern="1200" dirty="0" smtClean="0">
                          <a:solidFill>
                            <a:srgbClr val="FFC000"/>
                          </a:solidFill>
                          <a:latin typeface="Arial" panose="020B0604020202020204" pitchFamily="34" charset="0"/>
                          <a:ea typeface="+mn-ea"/>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mn-ea"/>
                        <a:cs typeface="Arial" panose="020B0604020202020204" pitchFamily="34" charset="0"/>
                      </a:endParaRPr>
                    </a:p>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$35.0B (excl.PL)</a:t>
                      </a:r>
                    </a:p>
                  </a:txBody>
                  <a:tcPr marL="45720" marR="45720" anchor="ctr">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$36.7B</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$38.7B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Model risk</a:t>
                      </a:r>
                      <a:endParaRPr lang="en-US" sz="900" b="1"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solidFill>
                            <a:srgbClr val="FF0000"/>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900" b="1" kern="1200" dirty="0" smtClean="0">
                          <a:solidFill>
                            <a:srgbClr val="FF0000"/>
                          </a:solidFill>
                          <a:effectLst/>
                          <a:latin typeface="Arial" panose="020B0604020202020204" pitchFamily="34" charset="0"/>
                          <a:ea typeface="Calibri"/>
                          <a:cs typeface="Arial" panose="020B0604020202020204" pitchFamily="34" charset="0"/>
                        </a:rPr>
                        <a:t>SHUSA</a:t>
                      </a:r>
                      <a:r>
                        <a:rPr lang="en-US" sz="900" b="1" dirty="0" smtClean="0">
                          <a:solidFill>
                            <a:srgbClr val="FF0000"/>
                          </a:solidFill>
                          <a:effectLst/>
                          <a:latin typeface="Arial" panose="020B0604020202020204" pitchFamily="34" charset="0"/>
                          <a:cs typeface="Arial" panose="020B0604020202020204" pitchFamily="34" charset="0"/>
                        </a:rPr>
                        <a:t> – 1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SC – 23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SBNA – 48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Other </a:t>
                      </a:r>
                      <a:r>
                        <a:rPr lang="en-US" sz="900" b="1" dirty="0" err="1" smtClean="0">
                          <a:solidFill>
                            <a:srgbClr val="FF0000"/>
                          </a:solidFill>
                          <a:effectLst/>
                          <a:latin typeface="Arial" panose="020B0604020202020204" pitchFamily="34" charset="0"/>
                          <a:cs typeface="Arial" panose="020B0604020202020204" pitchFamily="34" charset="0"/>
                        </a:rPr>
                        <a:t>ent</a:t>
                      </a:r>
                      <a:r>
                        <a:rPr lang="en-US" sz="900" b="1" dirty="0" smtClean="0">
                          <a:solidFill>
                            <a:srgbClr val="FF0000"/>
                          </a:solidFill>
                          <a:effectLst/>
                          <a:latin typeface="Arial" panose="020B0604020202020204" pitchFamily="34" charset="0"/>
                          <a:cs typeface="Arial" panose="020B0604020202020204" pitchFamily="34" charset="0"/>
                        </a:rPr>
                        <a:t>. – 73</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Total 146</a:t>
                      </a: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1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52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70</a:t>
                      </a:r>
                      <a:endParaRPr lang="en-US" sz="9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Total 129</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24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43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39</a:t>
                      </a:r>
                      <a:endParaRPr lang="en-US" sz="9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dirty="0" smtClean="0">
                          <a:solidFill>
                            <a:schemeClr val="tx1"/>
                          </a:solidFill>
                          <a:latin typeface="Arial" panose="020B0604020202020204" pitchFamily="34" charset="0"/>
                          <a:ea typeface="+mn-ea"/>
                          <a:cs typeface="Arial" panose="020B0604020202020204" pitchFamily="34" charset="0"/>
                        </a:rPr>
                        <a:t>4Q2015</a:t>
                      </a:r>
                      <a:r>
                        <a:rPr lang="en-US" sz="900" b="0" i="0" kern="1200" baseline="0" dirty="0" smtClean="0">
                          <a:solidFill>
                            <a:schemeClr val="tx1"/>
                          </a:solidFill>
                          <a:latin typeface="Arial" panose="020B0604020202020204" pitchFamily="34" charset="0"/>
                          <a:ea typeface="+mn-ea"/>
                          <a:cs typeface="Arial" panose="020B0604020202020204" pitchFamily="34" charset="0"/>
                        </a:rPr>
                        <a:t> – 102</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2Q2016 – 90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4Q2016 – 60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2Q2017 – 30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4Q2017 – 0</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900" kern="1200" baseline="30000" dirty="0" smtClean="0">
                          <a:solidFill>
                            <a:schemeClr val="tx1"/>
                          </a:solidFill>
                          <a:latin typeface="Arial" panose="020B0604020202020204" pitchFamily="34" charset="0"/>
                          <a:ea typeface="+mn-ea"/>
                          <a:cs typeface="Arial" panose="020B0604020202020204" pitchFamily="34" charset="0"/>
                        </a:rPr>
                        <a:t>3</a:t>
                      </a:r>
                      <a:endParaRPr lang="en-US" sz="9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0.80%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0.78%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0.74%</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25</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32</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32</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28575"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4Q</a:t>
                      </a:r>
                      <a:r>
                        <a:rPr lang="en-US" sz="900" b="1" kern="1200" baseline="0" dirty="0" smtClean="0">
                          <a:solidFill>
                            <a:schemeClr val="tx1"/>
                          </a:solidFill>
                          <a:latin typeface="Arial" panose="020B0604020202020204" pitchFamily="34" charset="0"/>
                          <a:ea typeface="+mn-ea"/>
                          <a:cs typeface="Arial" panose="020B0604020202020204" pitchFamily="34" charset="0"/>
                        </a:rPr>
                        <a:t>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mn-ea"/>
                          <a:cs typeface="Arial" panose="020B0604020202020204" pitchFamily="34" charset="0"/>
                        </a:rPr>
                        <a:t>3Q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2Q 15</a:t>
                      </a:r>
                      <a:endParaRPr kumimoji="0" lang="en-US" sz="9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b">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28575" cap="flat" cmpd="sng" algn="ctr">
                      <a:solidFill>
                        <a:sysClr val="windowText" lastClr="000000">
                          <a:lumMod val="50000"/>
                          <a:lumOff val="50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03526">
                <a:tc rowSpan="6">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0.47%</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0.57%</a:t>
                      </a:r>
                      <a:r>
                        <a:rPr lang="en-US" sz="900" b="0" baseline="3000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0.80%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0.07%</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1" dirty="0" smtClean="0">
                          <a:solidFill>
                            <a:srgbClr val="FFC000"/>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Rectangle 5"/>
          <p:cNvSpPr/>
          <p:nvPr/>
        </p:nvSpPr>
        <p:spPr>
          <a:xfrm>
            <a:off x="1752600" y="6056293"/>
            <a:ext cx="5562600" cy="830997"/>
          </a:xfrm>
          <a:prstGeom prst="rect">
            <a:avLst/>
          </a:prstGeom>
        </p:spPr>
        <p:txBody>
          <a:bodyPr wrap="square">
            <a:spAutoFit/>
          </a:bodyPr>
          <a:lstStyle/>
          <a:p>
            <a:pPr marL="228600" lvl="1" indent="-228600">
              <a:buAutoNum type="arabicPeriod"/>
            </a:pPr>
            <a:r>
              <a:rPr lang="en-US" sz="800" dirty="0" smtClean="0">
                <a:latin typeface="Arial" panose="020B0604020202020204" pitchFamily="34" charset="0"/>
                <a:cs typeface="Arial" panose="020B0604020202020204" pitchFamily="34" charset="0"/>
              </a:rPr>
              <a:t>Subprime </a:t>
            </a:r>
            <a:r>
              <a:rPr lang="en-US" sz="800" dirty="0">
                <a:latin typeface="Arial" panose="020B0604020202020204" pitchFamily="34" charset="0"/>
                <a:cs typeface="Arial" panose="020B0604020202020204" pitchFamily="34" charset="0"/>
              </a:rPr>
              <a:t>is defined as FICO &lt; 630 or no FICO score </a:t>
            </a:r>
            <a:r>
              <a:rPr lang="en-US" sz="800" dirty="0" smtClean="0">
                <a:latin typeface="Arial" panose="020B0604020202020204" pitchFamily="34" charset="0"/>
                <a:cs typeface="Arial" panose="020B0604020202020204" pitchFamily="34" charset="0"/>
              </a:rPr>
              <a:t>available </a:t>
            </a:r>
          </a:p>
          <a:p>
            <a:pPr marL="228600" lvl="1" indent="-228600">
              <a:buAutoNum type="arabicPeriod"/>
            </a:pPr>
            <a:r>
              <a:rPr lang="en-US" sz="800" kern="0" dirty="0" smtClean="0">
                <a:latin typeface="Arial" panose="020B0604020202020204" pitchFamily="34" charset="0"/>
                <a:cs typeface="Arial" panose="020B0604020202020204" pitchFamily="34" charset="0"/>
              </a:rPr>
              <a:t>Limit is recalculated every month as prior month's </a:t>
            </a:r>
            <a:r>
              <a:rPr lang="en-US" sz="800" kern="0" dirty="0">
                <a:latin typeface="Arial" panose="020B0604020202020204" pitchFamily="34" charset="0"/>
                <a:cs typeface="Arial" panose="020B0604020202020204" pitchFamily="34" charset="0"/>
              </a:rPr>
              <a:t>CET1 divided by 11</a:t>
            </a:r>
            <a:r>
              <a:rPr lang="en-US" sz="800" kern="0" dirty="0" smtClean="0">
                <a:latin typeface="Arial" panose="020B0604020202020204" pitchFamily="34" charset="0"/>
                <a:cs typeface="Arial" panose="020B0604020202020204" pitchFamily="34" charset="0"/>
              </a:rPr>
              <a:t>%, amber trigger is </a:t>
            </a:r>
            <a:r>
              <a:rPr lang="en-US" sz="800" kern="0" dirty="0">
                <a:latin typeface="Arial" panose="020B0604020202020204" pitchFamily="34" charset="0"/>
                <a:cs typeface="Arial" panose="020B0604020202020204" pitchFamily="34" charset="0"/>
              </a:rPr>
              <a:t>less </a:t>
            </a:r>
            <a:r>
              <a:rPr lang="en-US" sz="800" kern="0" dirty="0" smtClean="0">
                <a:latin typeface="Arial" panose="020B0604020202020204" pitchFamily="34" charset="0"/>
                <a:cs typeface="Arial" panose="020B0604020202020204" pitchFamily="34" charset="0"/>
              </a:rPr>
              <a:t>2BN.</a:t>
            </a:r>
            <a:endParaRPr lang="en-US" sz="800" kern="0" dirty="0">
              <a:latin typeface="Arial" panose="020B0604020202020204" pitchFamily="34" charset="0"/>
              <a:cs typeface="Arial" panose="020B0604020202020204" pitchFamily="34" charset="0"/>
            </a:endParaRP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For </a:t>
            </a:r>
            <a:r>
              <a:rPr lang="en-US" sz="800" dirty="0">
                <a:latin typeface="Arial" panose="020B0604020202020204" pitchFamily="34" charset="0"/>
                <a:cs typeface="Arial" panose="020B0604020202020204" pitchFamily="34" charset="0"/>
                <a:sym typeface="Arial"/>
              </a:rPr>
              <a:t>those portfolios exposing SC to Reputational risk </a:t>
            </a: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Methodology changed to </a:t>
            </a:r>
            <a:r>
              <a:rPr lang="en-US" sz="800" dirty="0">
                <a:latin typeface="Arial" panose="020B0604020202020204" pitchFamily="34" charset="0"/>
                <a:cs typeface="Arial" panose="020B0604020202020204" pitchFamily="34" charset="0"/>
                <a:sym typeface="Arial"/>
              </a:rPr>
              <a:t>better align with </a:t>
            </a:r>
            <a:r>
              <a:rPr lang="en-US" sz="800" dirty="0" smtClean="0">
                <a:latin typeface="Arial" panose="020B0604020202020204" pitchFamily="34" charset="0"/>
                <a:cs typeface="Arial" panose="020B0604020202020204" pitchFamily="34" charset="0"/>
                <a:sym typeface="Arial"/>
              </a:rPr>
              <a:t>SHUSA , </a:t>
            </a:r>
            <a:r>
              <a:rPr lang="en-US" sz="800" dirty="0">
                <a:latin typeface="Arial" panose="020B0604020202020204" pitchFamily="34" charset="0"/>
                <a:cs typeface="Arial" panose="020B0604020202020204" pitchFamily="34" charset="0"/>
                <a:sym typeface="Arial"/>
              </a:rPr>
              <a:t>CCAR process, and Madrid reporting </a:t>
            </a:r>
            <a:r>
              <a:rPr lang="en-US" sz="800" dirty="0" smtClean="0">
                <a:latin typeface="Arial" panose="020B0604020202020204" pitchFamily="34" charset="0"/>
                <a:cs typeface="Arial" panose="020B0604020202020204" pitchFamily="34" charset="0"/>
                <a:sym typeface="Arial"/>
              </a:rPr>
              <a:t>. The change is the timing of events being report from closed </a:t>
            </a:r>
            <a:r>
              <a:rPr lang="en-US" sz="800" dirty="0">
                <a:latin typeface="Arial" panose="020B0604020202020204" pitchFamily="34" charset="0"/>
                <a:cs typeface="Arial" panose="020B0604020202020204" pitchFamily="34" charset="0"/>
                <a:sym typeface="Arial"/>
              </a:rPr>
              <a:t>date to open date, the result is a one time true‐up of $21.95mm on 12/31. (With </a:t>
            </a:r>
            <a:r>
              <a:rPr lang="en-US" sz="800" dirty="0" smtClean="0">
                <a:latin typeface="Arial" panose="020B0604020202020204" pitchFamily="34" charset="0"/>
                <a:cs typeface="Arial" panose="020B0604020202020204" pitchFamily="34" charset="0"/>
                <a:sym typeface="Arial"/>
              </a:rPr>
              <a:t>the True‐up </a:t>
            </a:r>
            <a:r>
              <a:rPr lang="en-US" sz="800" dirty="0">
                <a:latin typeface="Arial" panose="020B0604020202020204" pitchFamily="34" charset="0"/>
                <a:cs typeface="Arial" panose="020B0604020202020204" pitchFamily="34" charset="0"/>
                <a:sym typeface="Arial"/>
              </a:rPr>
              <a:t>included, the 4th quarter value would </a:t>
            </a:r>
            <a:r>
              <a:rPr lang="en-US" sz="800" dirty="0" smtClean="0">
                <a:latin typeface="Arial" panose="020B0604020202020204" pitchFamily="34" charset="0"/>
                <a:cs typeface="Arial" panose="020B0604020202020204" pitchFamily="34" charset="0"/>
                <a:sym typeface="Arial"/>
              </a:rPr>
              <a:t>within </a:t>
            </a:r>
            <a:r>
              <a:rPr lang="en-US" sz="800" dirty="0">
                <a:latin typeface="Arial" panose="020B0604020202020204" pitchFamily="34" charset="0"/>
                <a:cs typeface="Arial" panose="020B0604020202020204" pitchFamily="34" charset="0"/>
                <a:sym typeface="Arial"/>
              </a:rPr>
              <a:t>Risk Appetite at approximately 1.78%)</a:t>
            </a:r>
          </a:p>
        </p:txBody>
      </p:sp>
    </p:spTree>
    <p:extLst>
      <p:ext uri="{BB962C8B-B14F-4D97-AF65-F5344CB8AC3E}">
        <p14:creationId xmlns:p14="http://schemas.microsoft.com/office/powerpoint/2010/main" val="35736653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5 CuadroTexto"/>
          <p:cNvSpPr txBox="1"/>
          <p:nvPr/>
        </p:nvSpPr>
        <p:spPr>
          <a:xfrm>
            <a:off x="776016" y="155166"/>
            <a:ext cx="7828431" cy="297517"/>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SHUSA Risk Appetite Statement – full list of metrics</a:t>
            </a:r>
            <a:endParaRPr lang="en-US" b="1" dirty="0">
              <a:solidFill>
                <a:prstClr val="black">
                  <a:lumMod val="50000"/>
                  <a:lumOff val="50000"/>
                </a:prstClr>
              </a:solidFill>
            </a:endParaRPr>
          </a:p>
        </p:txBody>
      </p:sp>
      <p:cxnSp>
        <p:nvCxnSpPr>
          <p:cNvPr id="47"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85076839"/>
              </p:ext>
            </p:extLst>
          </p:nvPr>
        </p:nvGraphicFramePr>
        <p:xfrm>
          <a:off x="76197" y="621475"/>
          <a:ext cx="8991602" cy="3215640"/>
        </p:xfrm>
        <a:graphic>
          <a:graphicData uri="http://schemas.openxmlformats.org/drawingml/2006/table">
            <a:tbl>
              <a:tblPr firstRow="1" bandRow="1"/>
              <a:tblGrid>
                <a:gridCol w="961064"/>
                <a:gridCol w="1571143"/>
                <a:gridCol w="1256915"/>
                <a:gridCol w="300499"/>
                <a:gridCol w="681464"/>
                <a:gridCol w="1047432"/>
                <a:gridCol w="1130698"/>
                <a:gridCol w="1139081"/>
                <a:gridCol w="903306"/>
              </a:tblGrid>
              <a:tr h="197126">
                <a:tc gridSpan="9">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 BHC</a:t>
                      </a:r>
                      <a:r>
                        <a:rPr lang="en-US" sz="900" b="1" baseline="0" dirty="0" smtClean="0">
                          <a:solidFill>
                            <a:schemeClr val="tx1"/>
                          </a:solidFill>
                          <a:latin typeface="Arial" panose="020B0604020202020204" pitchFamily="34" charset="0"/>
                          <a:cs typeface="Arial" panose="020B0604020202020204" pitchFamily="34" charset="0"/>
                        </a:rPr>
                        <a:t> Stress and baseline</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endParaRPr lang="en-US" sz="9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BHC</a:t>
                      </a:r>
                      <a:r>
                        <a:rPr lang="en-US" sz="900" b="1" baseline="0" dirty="0" smtClean="0">
                          <a:solidFill>
                            <a:schemeClr val="tx1"/>
                          </a:solidFill>
                          <a:latin typeface="Arial" panose="020B0604020202020204" pitchFamily="34" charset="0"/>
                          <a:cs typeface="Arial" panose="020B0604020202020204" pitchFamily="34" charset="0"/>
                        </a:rPr>
                        <a:t> Stress</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r>
                        <a:rPr lang="en-US" sz="900" b="1" baseline="0" dirty="0" smtClean="0">
                          <a:solidFill>
                            <a:schemeClr val="tx1"/>
                          </a:solidFill>
                          <a:latin typeface="Arial" panose="020B0604020202020204" pitchFamily="34" charset="0"/>
                          <a:cs typeface="Arial" panose="020B0604020202020204" pitchFamily="34" charset="0"/>
                        </a:rPr>
                        <a:t>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CCAR loss budget</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$7,000MM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$1,175MM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 Wholesale</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0" dirty="0" smtClean="0">
                          <a:latin typeface="Arial" panose="020B0604020202020204" pitchFamily="34" charset="0"/>
                          <a:cs typeface="Arial" panose="020B0604020202020204" pitchFamily="34" charset="0"/>
                        </a:rPr>
                        <a:t>SBNA GBM</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$400MM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solidFill>
                            <a:schemeClr val="tx1"/>
                          </a:solidFill>
                          <a:latin typeface="Arial" panose="020B0604020202020204" pitchFamily="34" charset="0"/>
                          <a:cs typeface="Arial" panose="020B0604020202020204" pitchFamily="34" charset="0"/>
                        </a:rPr>
                        <a:t>Pre-provisioned  net revenue</a:t>
                      </a:r>
                      <a:r>
                        <a:rPr lang="en-US" sz="9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 $3,700MM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$3,825MM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$4,100MM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$2,775MM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kern="1200" dirty="0" smtClean="0">
                          <a:solidFill>
                            <a:schemeClr val="tx1"/>
                          </a:solidFill>
                          <a:latin typeface="Arial" panose="020B0604020202020204" pitchFamily="34" charset="0"/>
                          <a:ea typeface="+mn-ea"/>
                          <a:cs typeface="Arial" panose="020B0604020202020204" pitchFamily="34" charset="0"/>
                        </a:rPr>
                        <a:t>Loss in stress </a:t>
                      </a:r>
                      <a:r>
                        <a:rPr lang="en-US" sz="90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C000"/>
                          </a:solidFill>
                          <a:latin typeface="Arial" panose="020B0604020202020204" pitchFamily="34" charset="0"/>
                          <a:ea typeface="+mn-ea"/>
                          <a:cs typeface="Arial" panose="020B0604020202020204" pitchFamily="34" charset="0"/>
                        </a:rPr>
                        <a:t>139%</a:t>
                      </a:r>
                      <a:endParaRPr lang="en-US" sz="900" b="1" i="0" kern="1200" dirty="0">
                        <a:solidFill>
                          <a:srgbClr val="FFC000"/>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317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ysClr val="window" lastClr="FFFFFF"/>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905000" y="6090047"/>
            <a:ext cx="5943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a:t>
            </a:r>
            <a:r>
              <a:rPr lang="en-US" sz="800" dirty="0">
                <a:latin typeface="Arial" panose="020B0604020202020204" pitchFamily="34" charset="0"/>
                <a:cs typeface="Arial" panose="020B0604020202020204" pitchFamily="34" charset="0"/>
                <a:sym typeface="Arial"/>
              </a:rPr>
              <a:t>increase in Leased Vehicle Expense </a:t>
            </a:r>
            <a:r>
              <a:rPr lang="en-US" sz="800" dirty="0">
                <a:latin typeface="Arial" panose="020B0604020202020204" pitchFamily="34" charset="0"/>
                <a:cs typeface="Arial" panose="020B0604020202020204" pitchFamily="34" charset="0"/>
              </a:rPr>
              <a:t>between </a:t>
            </a:r>
            <a:r>
              <a:rPr lang="en-US" sz="800" dirty="0" smtClean="0">
                <a:latin typeface="Arial" panose="020B0604020202020204" pitchFamily="34" charset="0"/>
                <a:cs typeface="Arial" panose="020B0604020202020204" pitchFamily="34" charset="0"/>
              </a:rPr>
              <a:t>BHC </a:t>
            </a:r>
            <a:r>
              <a:rPr lang="en-US" sz="800" dirty="0">
                <a:latin typeface="Arial" panose="020B0604020202020204" pitchFamily="34" charset="0"/>
                <a:cs typeface="Arial" panose="020B0604020202020204" pitchFamily="34" charset="0"/>
              </a:rPr>
              <a:t>Stress and Baseline scenarios – a</a:t>
            </a:r>
            <a:r>
              <a:rPr lang="en-US" sz="800" dirty="0">
                <a:latin typeface="Arial" panose="020B0604020202020204" pitchFamily="34" charset="0"/>
                <a:cs typeface="Arial" panose="020B0604020202020204" pitchFamily="34" charset="0"/>
                <a:sym typeface="Arial"/>
              </a:rPr>
              <a:t>ssumes all </a:t>
            </a:r>
            <a:r>
              <a:rPr lang="en-US" sz="800" dirty="0" smtClean="0">
                <a:latin typeface="Arial" panose="020B0604020202020204" pitchFamily="34" charset="0"/>
                <a:cs typeface="Arial" panose="020B0604020202020204" pitchFamily="34" charset="0"/>
                <a:sym typeface="Arial"/>
              </a:rPr>
              <a:t>attributed </a:t>
            </a:r>
            <a:r>
              <a:rPr lang="en-US" sz="800" dirty="0">
                <a:latin typeface="Arial" panose="020B0604020202020204" pitchFamily="34" charset="0"/>
                <a:cs typeface="Arial" panose="020B0604020202020204" pitchFamily="34" charset="0"/>
                <a:sym typeface="Arial"/>
              </a:rPr>
              <a:t>to </a:t>
            </a:r>
            <a:r>
              <a:rPr lang="en-US" sz="8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losses by portfolio under the BHC Stress </a:t>
            </a:r>
            <a:r>
              <a:rPr lang="en-US" sz="8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800" dirty="0">
                <a:latin typeface="Arial" panose="020B0604020202020204" pitchFamily="34" charset="0"/>
                <a:cs typeface="Arial" panose="020B0604020202020204" pitchFamily="34" charset="0"/>
              </a:rPr>
              <a:t>Projected losses in stress scenario aligning to Group (CCAR FRB Adverse Scenario is used as it is the scenario that is the closest to the ICAAP scenario run by Group)  </a:t>
            </a:r>
          </a:p>
        </p:txBody>
      </p:sp>
      <p:sp>
        <p:nvSpPr>
          <p:cNvPr id="7"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13789604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52"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a:solidFill>
                  <a:srgbClr val="C00000"/>
                </a:solidFill>
              </a:rPr>
              <a:t>0</a:t>
            </a:r>
            <a:endParaRPr lang="en-US" sz="3200">
              <a:solidFill>
                <a:srgbClr val="C00000"/>
              </a:solidFill>
            </a:endParaRPr>
          </a:p>
        </p:txBody>
      </p:sp>
      <p:graphicFrame>
        <p:nvGraphicFramePr>
          <p:cNvPr id="68" name="31 Tabla"/>
          <p:cNvGraphicFramePr>
            <a:graphicFrameLocks noGrp="1"/>
          </p:cNvGraphicFramePr>
          <p:nvPr>
            <p:extLst>
              <p:ext uri="{D42A27DB-BD31-4B8C-83A1-F6EECF244321}">
                <p14:modId xmlns:p14="http://schemas.microsoft.com/office/powerpoint/2010/main" val="1650232313"/>
              </p:ext>
            </p:extLst>
          </p:nvPr>
        </p:nvGraphicFramePr>
        <p:xfrm>
          <a:off x="2192171" y="2426884"/>
          <a:ext cx="6556291" cy="1430752"/>
        </p:xfrm>
        <a:graphic>
          <a:graphicData uri="http://schemas.openxmlformats.org/drawingml/2006/table">
            <a:tbl>
              <a:tblPr firstRow="1" bandRow="1">
                <a:tableStyleId>{5C22544A-7EE6-4342-B048-85BDC9FD1C3A}</a:tableStyleId>
              </a:tblPr>
              <a:tblGrid>
                <a:gridCol w="2451837"/>
                <a:gridCol w="1512168"/>
                <a:gridCol w="612465"/>
                <a:gridCol w="698584"/>
                <a:gridCol w="621297"/>
                <a:gridCol w="659940"/>
              </a:tblGrid>
              <a:tr h="43176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Minimum CET1</a:t>
                      </a:r>
                      <a:r>
                        <a:rPr lang="en-US" sz="1400" b="1" i="0" baseline="0" noProof="0" dirty="0" smtClean="0">
                          <a:solidFill>
                            <a:schemeClr val="tx1">
                              <a:lumMod val="85000"/>
                              <a:lumOff val="15000"/>
                            </a:schemeClr>
                          </a:solidFill>
                          <a:cs typeface="Arial" pitchFamily="34" charset="0"/>
                        </a:rPr>
                        <a:t> </a:t>
                      </a:r>
                      <a:r>
                        <a:rPr lang="en-US" sz="1400" b="1" i="0" noProof="0" dirty="0" smtClean="0">
                          <a:solidFill>
                            <a:schemeClr val="tx1">
                              <a:lumMod val="85000"/>
                              <a:lumOff val="15000"/>
                            </a:schemeClr>
                          </a:solidFill>
                          <a:cs typeface="Arial" pitchFamily="34" charset="0"/>
                        </a:rPr>
                        <a:t>(transitional</a:t>
                      </a:r>
                      <a:r>
                        <a:rPr lang="en-US" sz="1400" b="1" i="0" baseline="30000" noProof="0" dirty="0" smtClean="0">
                          <a:solidFill>
                            <a:schemeClr val="tx1">
                              <a:lumMod val="85000"/>
                              <a:lumOff val="15000"/>
                            </a:schemeClr>
                          </a:solidFill>
                          <a:cs typeface="Arial" pitchFamily="34" charset="0"/>
                        </a:rPr>
                        <a:t>3</a:t>
                      </a:r>
                      <a:r>
                        <a:rPr lang="en-US" sz="1400" b="1" i="0" noProof="0" dirty="0" smtClean="0">
                          <a:solidFill>
                            <a:schemeClr val="tx1">
                              <a:lumMod val="85000"/>
                              <a:lumOff val="15000"/>
                            </a:schemeClr>
                          </a:solidFill>
                          <a:cs typeface="Arial" pitchFamily="34" charset="0"/>
                        </a:rPr>
                        <a:t>)</a:t>
                      </a:r>
                      <a:r>
                        <a:rPr lang="en-US" sz="1400" b="1" i="0" baseline="0" noProof="0" dirty="0" smtClean="0">
                          <a:solidFill>
                            <a:schemeClr val="tx1">
                              <a:lumMod val="85000"/>
                              <a:lumOff val="15000"/>
                            </a:schemeClr>
                          </a:solidFill>
                          <a:cs typeface="Arial" pitchFamily="34" charset="0"/>
                        </a:rPr>
                        <a:t>, current </a:t>
                      </a:r>
                      <a:endParaRPr lang="en-US" sz="1400" b="1" i="0" baseline="30000" noProof="0" dirty="0" smtClean="0">
                        <a:solidFill>
                          <a:schemeClr val="tx1">
                            <a:lumMod val="85000"/>
                            <a:lumOff val="15000"/>
                          </a:schemeClr>
                        </a:solidFill>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cap="none" normalizeH="0" baseline="0" noProof="0" dirty="0" smtClean="0">
                          <a:ln>
                            <a:noFill/>
                          </a:ln>
                          <a:solidFill>
                            <a:schemeClr val="tx1">
                              <a:lumMod val="85000"/>
                              <a:lumOff val="15000"/>
                            </a:schemeClr>
                          </a:solidFill>
                          <a:effectLst/>
                          <a:latin typeface="+mn-lt"/>
                          <a:cs typeface="Arial" pitchFamily="34" charset="0"/>
                        </a:rPr>
                        <a:t>&gt;10.5 %</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0" i="1" u="none" strike="noStrike" cap="none" normalizeH="0" baseline="0" noProof="0" dirty="0" smtClean="0">
                          <a:ln>
                            <a:noFill/>
                          </a:ln>
                          <a:solidFill>
                            <a:schemeClr val="tx1">
                              <a:lumMod val="50000"/>
                              <a:lumOff val="50000"/>
                            </a:schemeClr>
                          </a:solidFill>
                          <a:effectLst/>
                          <a:latin typeface="+mn-lt"/>
                          <a:cs typeface="Arial" pitchFamily="34" charset="0"/>
                        </a:rPr>
                        <a:t>&lt;11%</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11.8%</a:t>
                      </a:r>
                      <a:endParaRPr kumimoji="0" lang="en-US" sz="1400" b="1" i="0" u="none" strike="noStrike" cap="none" normalizeH="0" baseline="30000" noProof="0" dirty="0" smtClean="0">
                        <a:ln>
                          <a:noFill/>
                        </a:ln>
                        <a:solidFill>
                          <a:schemeClr val="tx1"/>
                        </a:solidFill>
                        <a:effectLst/>
                        <a:latin typeface="+mn-lt"/>
                        <a:cs typeface="Arial" pitchFamily="34" charset="0"/>
                      </a:endParaRP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lumMod val="85000"/>
                              <a:lumOff val="15000"/>
                            </a:schemeClr>
                          </a:solidFill>
                          <a:effectLst/>
                          <a:latin typeface="+mn-lt"/>
                          <a:cs typeface="Arial" pitchFamily="34" charset="0"/>
                        </a:rPr>
                        <a:t>12.1%</a:t>
                      </a:r>
                      <a:endParaRPr kumimoji="0" lang="en-US" sz="1400" b="1" i="0" u="none" strike="noStrike" cap="none" normalizeH="0" baseline="30000" noProof="0" dirty="0" smtClean="0">
                        <a:ln>
                          <a:noFill/>
                        </a:ln>
                        <a:solidFill>
                          <a:schemeClr val="tx1">
                            <a:lumMod val="85000"/>
                            <a:lumOff val="15000"/>
                          </a:schemeClr>
                        </a:solidFill>
                        <a:effectLst/>
                        <a:latin typeface="+mn-lt"/>
                        <a:cs typeface="Arial" pitchFamily="34" charset="0"/>
                      </a:endParaRP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3204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solidFill>
                          <a:cs typeface="Arial" pitchFamily="34" charset="0"/>
                        </a:rPr>
                        <a:t>Minimum CET1 (transitional</a:t>
                      </a:r>
                      <a:r>
                        <a:rPr lang="en-US" sz="1400" b="1" i="0" baseline="30000" noProof="0" dirty="0" smtClean="0">
                          <a:solidFill>
                            <a:schemeClr val="tx1">
                              <a:lumMod val="85000"/>
                              <a:lumOff val="15000"/>
                            </a:schemeClr>
                          </a:solidFill>
                          <a:cs typeface="Arial" pitchFamily="34" charset="0"/>
                        </a:rPr>
                        <a:t>3</a:t>
                      </a:r>
                      <a:r>
                        <a:rPr lang="en-US" sz="1400" b="1" i="0" noProof="0" dirty="0" smtClean="0">
                          <a:solidFill>
                            <a:schemeClr val="tx1"/>
                          </a:solidFill>
                          <a:cs typeface="Arial" pitchFamily="34" charset="0"/>
                        </a:rPr>
                        <a:t>)  under stress</a:t>
                      </a:r>
                      <a:r>
                        <a:rPr lang="en-US" sz="1400" b="1" i="0" baseline="30000" noProof="0" dirty="0" smtClean="0">
                          <a:solidFill>
                            <a:schemeClr val="tx1"/>
                          </a:solidFill>
                          <a:cs typeface="Arial" pitchFamily="34" charset="0"/>
                        </a:rPr>
                        <a:t>4</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cap="none" normalizeH="0" baseline="0" noProof="0" dirty="0" smtClean="0">
                          <a:ln>
                            <a:noFill/>
                          </a:ln>
                          <a:solidFill>
                            <a:schemeClr val="tx1"/>
                          </a:solidFill>
                          <a:effectLst/>
                          <a:latin typeface="+mn-lt"/>
                          <a:cs typeface="Arial" pitchFamily="34" charset="0"/>
                        </a:rPr>
                        <a:t>&gt;6.5 %</a:t>
                      </a:r>
                      <a:endParaRPr kumimoji="0" lang="en-US" sz="1400" b="0" i="0" u="none" strike="noStrike" cap="none" normalizeH="0" baseline="30000" noProof="0" dirty="0" smtClean="0">
                        <a:ln>
                          <a:noFill/>
                        </a:ln>
                        <a:solidFill>
                          <a:schemeClr val="tx1"/>
                        </a:solidFill>
                        <a:effectLst/>
                        <a:latin typeface="+mn-lt"/>
                        <a:cs typeface="Arial" pitchFamily="34" charset="0"/>
                      </a:endParaRP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0" i="1" u="none" strike="noStrike" cap="none" normalizeH="0" baseline="0" noProof="0" dirty="0" smtClean="0">
                          <a:ln>
                            <a:noFill/>
                          </a:ln>
                          <a:solidFill>
                            <a:schemeClr val="tx1">
                              <a:lumMod val="50000"/>
                              <a:lumOff val="50000"/>
                            </a:schemeClr>
                          </a:solidFill>
                          <a:effectLst/>
                          <a:latin typeface="+mn-lt"/>
                          <a:cs typeface="Arial" pitchFamily="34" charset="0"/>
                        </a:rPr>
                        <a:t>&lt;7.5%</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9.4%</a:t>
                      </a:r>
                      <a:endParaRPr kumimoji="0" lang="en-US" sz="1400" b="1" i="0" u="none" strike="noStrike" kern="1200" cap="none" normalizeH="0" baseline="30000" dirty="0" smtClean="0">
                        <a:ln>
                          <a:noFill/>
                        </a:ln>
                        <a:solidFill>
                          <a:schemeClr val="tx1"/>
                        </a:solidFill>
                        <a:effectLst/>
                        <a:latin typeface="+mn-lt"/>
                        <a:ea typeface="+mn-ea"/>
                        <a:cs typeface="Arial" pitchFamily="34" charset="0"/>
                      </a:endParaRP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9.4%</a:t>
                      </a:r>
                      <a:endParaRPr kumimoji="0" lang="en-US" sz="1400" b="1" i="0" u="none" strike="noStrike" kern="1200" cap="none" normalizeH="0" baseline="30000" dirty="0" smtClean="0">
                        <a:ln>
                          <a:noFill/>
                        </a:ln>
                        <a:solidFill>
                          <a:schemeClr val="tx1"/>
                        </a:solidFill>
                        <a:effectLst/>
                        <a:latin typeface="+mn-lt"/>
                        <a:ea typeface="+mn-ea"/>
                        <a:cs typeface="Arial" pitchFamily="34" charset="0"/>
                      </a:endParaRP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735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Max.</a:t>
                      </a:r>
                      <a:r>
                        <a:rPr lang="en-US" sz="1400" b="1" i="0" baseline="0" noProof="0" dirty="0" smtClean="0">
                          <a:solidFill>
                            <a:schemeClr val="tx1">
                              <a:lumMod val="85000"/>
                              <a:lumOff val="15000"/>
                            </a:schemeClr>
                          </a:solidFill>
                          <a:cs typeface="Arial" pitchFamily="34" charset="0"/>
                        </a:rPr>
                        <a:t> leverage (Tier 1 Leverage):</a:t>
                      </a:r>
                      <a:endParaRPr lang="en-US" sz="1400" b="1" i="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current</a:t>
                      </a:r>
                      <a:endParaRPr lang="en-US" sz="1400" b="1" i="0" baseline="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0" i="0" u="none" strike="noStrike" cap="none" normalizeH="0" baseline="0" noProof="0" dirty="0" smtClean="0">
                          <a:ln>
                            <a:noFill/>
                          </a:ln>
                          <a:solidFill>
                            <a:schemeClr val="tx1">
                              <a:lumMod val="85000"/>
                              <a:lumOff val="15000"/>
                            </a:schemeClr>
                          </a:solidFill>
                          <a:effectLst/>
                          <a:latin typeface="+mn-lt"/>
                          <a:cs typeface="Arial" pitchFamily="34" charset="0"/>
                        </a:rPr>
                        <a:t>&gt;9.75%</a:t>
                      </a:r>
                    </a:p>
                  </a:txBody>
                  <a:tcPr marL="0" marR="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0" i="1" u="none" strike="noStrike" kern="1200" cap="none" normalizeH="0" baseline="0" noProof="0" dirty="0" smtClean="0">
                          <a:ln>
                            <a:noFill/>
                          </a:ln>
                          <a:solidFill>
                            <a:schemeClr val="tx1">
                              <a:lumMod val="50000"/>
                              <a:lumOff val="50000"/>
                            </a:schemeClr>
                          </a:solidFill>
                          <a:effectLst/>
                          <a:latin typeface="+mn-lt"/>
                          <a:ea typeface="+mn-ea"/>
                          <a:cs typeface="Arial" pitchFamily="34" charset="0"/>
                        </a:rPr>
                        <a:t>&lt;10.25%</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11.7%</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lumMod val="85000"/>
                              <a:lumOff val="15000"/>
                            </a:schemeClr>
                          </a:solidFill>
                          <a:effectLst/>
                          <a:latin typeface="+mn-lt"/>
                          <a:cs typeface="Arial" pitchFamily="34" charset="0"/>
                        </a:rPr>
                        <a:t>11.9%</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7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i="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under</a:t>
                      </a:r>
                      <a:r>
                        <a:rPr lang="en-US" sz="1400" b="1" i="0" baseline="0" noProof="0" dirty="0" smtClean="0">
                          <a:solidFill>
                            <a:schemeClr val="tx1">
                              <a:lumMod val="85000"/>
                              <a:lumOff val="15000"/>
                            </a:schemeClr>
                          </a:solidFill>
                          <a:cs typeface="Arial" pitchFamily="34" charset="0"/>
                        </a:rPr>
                        <a:t> s</a:t>
                      </a:r>
                      <a:r>
                        <a:rPr lang="en-US" sz="1400" b="1" i="0" noProof="0" dirty="0" smtClean="0">
                          <a:solidFill>
                            <a:schemeClr val="tx1">
                              <a:lumMod val="85000"/>
                              <a:lumOff val="15000"/>
                            </a:schemeClr>
                          </a:solidFill>
                          <a:cs typeface="Arial" pitchFamily="34" charset="0"/>
                        </a:rPr>
                        <a:t>tress</a:t>
                      </a:r>
                      <a:r>
                        <a:rPr lang="en-US" sz="1400" b="1" i="0" baseline="30000" noProof="0" dirty="0" smtClean="0">
                          <a:solidFill>
                            <a:schemeClr val="tx1">
                              <a:lumMod val="85000"/>
                              <a:lumOff val="15000"/>
                            </a:schemeClr>
                          </a:solidFill>
                          <a:cs typeface="Arial" pitchFamily="34" charset="0"/>
                        </a:rPr>
                        <a:t>4</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0" i="0" u="none" strike="noStrike" cap="none" normalizeH="0" baseline="0" noProof="0" dirty="0" smtClean="0">
                          <a:ln>
                            <a:noFill/>
                          </a:ln>
                          <a:solidFill>
                            <a:schemeClr val="tx1">
                              <a:lumMod val="85000"/>
                              <a:lumOff val="15000"/>
                            </a:schemeClr>
                          </a:solidFill>
                          <a:effectLst/>
                          <a:latin typeface="+mn-lt"/>
                          <a:cs typeface="Arial" pitchFamily="34" charset="0"/>
                        </a:rPr>
                        <a:t>&gt;5%</a:t>
                      </a:r>
                    </a:p>
                  </a:txBody>
                  <a:tcPr marL="0" marR="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0" i="1" u="none" strike="noStrike" cap="none" normalizeH="0" baseline="0" noProof="0" dirty="0" smtClean="0">
                          <a:ln>
                            <a:noFill/>
                          </a:ln>
                          <a:solidFill>
                            <a:schemeClr val="tx1">
                              <a:lumMod val="50000"/>
                              <a:lumOff val="50000"/>
                            </a:schemeClr>
                          </a:solidFill>
                          <a:effectLst/>
                          <a:latin typeface="+mn-lt"/>
                          <a:cs typeface="Arial" pitchFamily="34" charset="0"/>
                        </a:rPr>
                        <a:t>&lt;7%</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lumMod val="85000"/>
                              <a:lumOff val="15000"/>
                            </a:schemeClr>
                          </a:solidFill>
                          <a:effectLst/>
                          <a:latin typeface="+mn-lt"/>
                          <a:cs typeface="Arial" pitchFamily="34" charset="0"/>
                        </a:rPr>
                        <a:t>9.0%</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lumMod val="85000"/>
                              <a:lumOff val="15000"/>
                            </a:schemeClr>
                          </a:solidFill>
                          <a:effectLst/>
                          <a:latin typeface="+mn-lt"/>
                          <a:cs typeface="Arial" pitchFamily="34" charset="0"/>
                        </a:rPr>
                        <a:t>9.0%</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72" name="AutoShape 277">
            <a:hlinkClick r:id="" action="ppaction://noaction"/>
          </p:cNvPr>
          <p:cNvSpPr>
            <a:spLocks noChangeArrowheads="1"/>
          </p:cNvSpPr>
          <p:nvPr/>
        </p:nvSpPr>
        <p:spPr bwMode="auto">
          <a:xfrm>
            <a:off x="323528" y="1093680"/>
            <a:ext cx="1446623" cy="457116"/>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nchor="ctr"/>
          <a:lstStyle/>
          <a:p>
            <a:pPr defTabSz="957263"/>
            <a:r>
              <a:rPr lang="en-US" sz="1600" b="1" dirty="0" smtClean="0">
                <a:solidFill>
                  <a:srgbClr val="C00000"/>
                </a:solidFill>
              </a:rPr>
              <a:t>Losses Volatility</a:t>
            </a:r>
          </a:p>
        </p:txBody>
      </p:sp>
      <p:sp>
        <p:nvSpPr>
          <p:cNvPr id="73" name="AutoShape 277">
            <a:hlinkClick r:id="" action="ppaction://noaction"/>
          </p:cNvPr>
          <p:cNvSpPr>
            <a:spLocks noChangeArrowheads="1"/>
          </p:cNvSpPr>
          <p:nvPr/>
        </p:nvSpPr>
        <p:spPr bwMode="auto">
          <a:xfrm>
            <a:off x="323528" y="2498892"/>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Solvency</a:t>
            </a:r>
          </a:p>
        </p:txBody>
      </p:sp>
      <p:sp>
        <p:nvSpPr>
          <p:cNvPr id="75" name="60 Proceso alternativo">
            <a:hlinkClick r:id="" action="ppaction://noaction"/>
          </p:cNvPr>
          <p:cNvSpPr>
            <a:spLocks noChangeArrowheads="1"/>
          </p:cNvSpPr>
          <p:nvPr/>
        </p:nvSpPr>
        <p:spPr bwMode="auto">
          <a:xfrm>
            <a:off x="8748464" y="257090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76" name="60 Proceso alternativo"/>
          <p:cNvSpPr>
            <a:spLocks noChangeArrowheads="1"/>
          </p:cNvSpPr>
          <p:nvPr/>
        </p:nvSpPr>
        <p:spPr bwMode="auto">
          <a:xfrm>
            <a:off x="8748464" y="300294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78" name="31 Tabla"/>
          <p:cNvGraphicFramePr>
            <a:graphicFrameLocks noGrp="1"/>
          </p:cNvGraphicFramePr>
          <p:nvPr>
            <p:extLst>
              <p:ext uri="{D42A27DB-BD31-4B8C-83A1-F6EECF244321}">
                <p14:modId xmlns:p14="http://schemas.microsoft.com/office/powerpoint/2010/main" val="3986841382"/>
              </p:ext>
            </p:extLst>
          </p:nvPr>
        </p:nvGraphicFramePr>
        <p:xfrm>
          <a:off x="2192183" y="685874"/>
          <a:ext cx="6447600" cy="310900"/>
        </p:xfrm>
        <a:graphic>
          <a:graphicData uri="http://schemas.openxmlformats.org/drawingml/2006/table">
            <a:tbl>
              <a:tblPr firstRow="1" bandRow="1">
                <a:tableStyleId>{5C22544A-7EE6-4342-B048-85BDC9FD1C3A}</a:tableStyleId>
              </a:tblPr>
              <a:tblGrid>
                <a:gridCol w="3855600"/>
                <a:gridCol w="648000"/>
                <a:gridCol w="648000"/>
                <a:gridCol w="648000"/>
                <a:gridCol w="6480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sz="1600" b="0" i="0" dirty="0" smtClean="0">
                        <a:solidFill>
                          <a:schemeClr val="tx1">
                            <a:lumMod val="85000"/>
                            <a:lumOff val="15000"/>
                          </a:schemeClr>
                        </a:solidFill>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95000"/>
                              <a:lumOff val="5000"/>
                            </a:schemeClr>
                          </a:solidFill>
                        </a:rPr>
                        <a:t>Limit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50000"/>
                              <a:lumOff val="50000"/>
                            </a:schemeClr>
                          </a:solidFill>
                        </a:rPr>
                        <a:t>Alert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95000"/>
                              <a:lumOff val="5000"/>
                            </a:schemeClr>
                          </a:solidFill>
                        </a:rPr>
                        <a:t>   12/31</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50000"/>
                              <a:lumOff val="50000"/>
                            </a:schemeClr>
                          </a:solidFill>
                        </a:rPr>
                        <a:t>9/30</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9" name="31 Tabla"/>
          <p:cNvGraphicFramePr>
            <a:graphicFrameLocks noGrp="1"/>
          </p:cNvGraphicFramePr>
          <p:nvPr>
            <p:extLst>
              <p:ext uri="{D42A27DB-BD31-4B8C-83A1-F6EECF244321}">
                <p14:modId xmlns:p14="http://schemas.microsoft.com/office/powerpoint/2010/main" val="2712384247"/>
              </p:ext>
            </p:extLst>
          </p:nvPr>
        </p:nvGraphicFramePr>
        <p:xfrm>
          <a:off x="2192182" y="1054800"/>
          <a:ext cx="6556281" cy="689760"/>
        </p:xfrm>
        <a:graphic>
          <a:graphicData uri="http://schemas.openxmlformats.org/drawingml/2006/table">
            <a:tbl>
              <a:tblPr firstRow="1" bandRow="1">
                <a:tableStyleId>{5C22544A-7EE6-4342-B048-85BDC9FD1C3A}</a:tableStyleId>
              </a:tblPr>
              <a:tblGrid>
                <a:gridCol w="3916531"/>
                <a:gridCol w="659938"/>
                <a:gridCol w="698575"/>
                <a:gridCol w="633166"/>
                <a:gridCol w="648071"/>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Loss in stress/ Profit before taxes</a:t>
                      </a:r>
                      <a:r>
                        <a:rPr lang="en-US" sz="1400" b="1" i="0" baseline="30000" noProof="0" dirty="0" smtClean="0">
                          <a:solidFill>
                            <a:schemeClr val="tx1">
                              <a:lumMod val="85000"/>
                              <a:lumOff val="15000"/>
                            </a:schemeClr>
                          </a:solidFill>
                          <a:cs typeface="Arial" pitchFamily="34" charset="0"/>
                        </a:rPr>
                        <a:t>1</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150%</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 sz="1400" b="0" i="1" u="none" strike="noStrike" cap="none" normalizeH="0" baseline="0" dirty="0" smtClean="0">
                          <a:ln>
                            <a:noFill/>
                          </a:ln>
                          <a:solidFill>
                            <a:schemeClr val="tx1">
                              <a:lumMod val="50000"/>
                              <a:lumOff val="50000"/>
                            </a:schemeClr>
                          </a:solidFill>
                          <a:effectLst/>
                          <a:latin typeface="+mn-lt"/>
                          <a:cs typeface="Arial" pitchFamily="34" charset="0"/>
                        </a:rPr>
                        <a:t>100%</a:t>
                      </a:r>
                    </a:p>
                  </a:txBody>
                  <a:tcPr marL="91416" marR="91416"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lumMod val="85000"/>
                              <a:lumOff val="15000"/>
                            </a:schemeClr>
                          </a:solidFill>
                          <a:effectLst/>
                          <a:latin typeface="+mn-lt"/>
                          <a:cs typeface="Arial" pitchFamily="34" charset="0"/>
                        </a:rPr>
                        <a:t>139%</a:t>
                      </a:r>
                      <a:endParaRPr kumimoji="0" lang="es-ES_tradnl" sz="1400" b="1" i="0" u="none" strike="noStrike" cap="none" normalizeH="0" baseline="30000" dirty="0" smtClean="0">
                        <a:ln>
                          <a:noFill/>
                        </a:ln>
                        <a:solidFill>
                          <a:schemeClr val="tx1">
                            <a:lumMod val="85000"/>
                            <a:lumOff val="15000"/>
                          </a:schemeClr>
                        </a:solidFill>
                        <a:effectLst/>
                        <a:latin typeface="+mn-lt"/>
                        <a:cs typeface="Arial" pitchFamily="34" charset="0"/>
                      </a:endParaRPr>
                    </a:p>
                  </a:txBody>
                  <a:tcPr marL="91416" marR="91416"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lumMod val="85000"/>
                              <a:lumOff val="15000"/>
                            </a:schemeClr>
                          </a:solidFill>
                          <a:effectLst/>
                          <a:latin typeface="+mn-lt"/>
                          <a:cs typeface="Arial" pitchFamily="34" charset="0"/>
                        </a:rPr>
                        <a:t>139%</a:t>
                      </a:r>
                      <a:endParaRPr kumimoji="0" lang="es-ES_tradnl" sz="1400" b="1" i="0" u="none" strike="noStrike" cap="none" normalizeH="0" baseline="30000" dirty="0" smtClean="0">
                        <a:ln>
                          <a:noFill/>
                        </a:ln>
                        <a:solidFill>
                          <a:schemeClr val="tx1">
                            <a:lumMod val="85000"/>
                            <a:lumOff val="15000"/>
                          </a:schemeClr>
                        </a:solidFill>
                        <a:effectLst/>
                        <a:latin typeface="+mn-lt"/>
                        <a:cs typeface="Arial" pitchFamily="34" charset="0"/>
                      </a:endParaRPr>
                    </a:p>
                  </a:txBody>
                  <a:tcPr marL="91416" marR="91416"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4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Gross </a:t>
                      </a:r>
                      <a:r>
                        <a:rPr lang="en-US" sz="1400" b="1" i="0" noProof="0" dirty="0" err="1" smtClean="0">
                          <a:solidFill>
                            <a:schemeClr val="tx1">
                              <a:lumMod val="85000"/>
                              <a:lumOff val="15000"/>
                            </a:schemeClr>
                          </a:solidFill>
                          <a:cs typeface="Arial" pitchFamily="34" charset="0"/>
                        </a:rPr>
                        <a:t>OpRisk</a:t>
                      </a:r>
                      <a:r>
                        <a:rPr lang="en-US" sz="1400" b="1" i="0" noProof="0" dirty="0" smtClean="0">
                          <a:solidFill>
                            <a:schemeClr val="tx1">
                              <a:lumMod val="85000"/>
                              <a:lumOff val="15000"/>
                            </a:schemeClr>
                          </a:solidFill>
                          <a:cs typeface="Arial" pitchFamily="34" charset="0"/>
                        </a:rPr>
                        <a:t> losses / Gross margin</a:t>
                      </a:r>
                      <a:r>
                        <a:rPr kumimoji="0" lang="es-ES_tradnl" sz="1100" b="1" i="0" u="none" strike="noStrike" cap="none" normalizeH="0" baseline="30000" dirty="0" smtClean="0">
                          <a:ln>
                            <a:noFill/>
                          </a:ln>
                          <a:solidFill>
                            <a:schemeClr val="tx1"/>
                          </a:solidFill>
                          <a:effectLst/>
                          <a:latin typeface="+mn-lt"/>
                          <a:cs typeface="Arial" pitchFamily="34" charset="0"/>
                        </a:rPr>
                        <a:t>2</a:t>
                      </a:r>
                      <a:endParaRPr lang="en-US" sz="1100" b="1" i="0" noProof="0" dirty="0" smtClean="0">
                        <a:solidFill>
                          <a:schemeClr val="tx1">
                            <a:lumMod val="85000"/>
                            <a:lumOff val="15000"/>
                          </a:schemeClr>
                        </a:solidFill>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0" i="0" u="none" strike="noStrike" cap="none" normalizeH="0" baseline="0" dirty="0" smtClean="0">
                          <a:ln>
                            <a:noFill/>
                          </a:ln>
                          <a:solidFill>
                            <a:schemeClr val="tx1"/>
                          </a:solidFill>
                          <a:effectLst/>
                          <a:latin typeface="+mn-lt"/>
                          <a:cs typeface="Arial" pitchFamily="34" charset="0"/>
                        </a:rPr>
                        <a:t>5% </a:t>
                      </a: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 sz="1400" b="0" i="1" u="none" strike="noStrike" cap="none" normalizeH="0" baseline="0" dirty="0" smtClean="0">
                          <a:ln>
                            <a:noFill/>
                          </a:ln>
                          <a:solidFill>
                            <a:schemeClr val="tx1">
                              <a:lumMod val="50000"/>
                              <a:lumOff val="50000"/>
                            </a:schemeClr>
                          </a:solidFill>
                          <a:effectLst/>
                          <a:latin typeface="+mn-lt"/>
                          <a:cs typeface="Arial" pitchFamily="34" charset="0"/>
                        </a:rPr>
                        <a:t>3%</a:t>
                      </a:r>
                      <a:endParaRPr kumimoji="0" lang="es-ES_tradnl" sz="1400" b="0" i="1" u="none" strike="noStrike" cap="none" normalizeH="0" baseline="0" dirty="0" smtClean="0">
                        <a:ln>
                          <a:noFill/>
                        </a:ln>
                        <a:solidFill>
                          <a:schemeClr val="tx1">
                            <a:lumMod val="50000"/>
                            <a:lumOff val="50000"/>
                          </a:schemeClr>
                        </a:solidFill>
                        <a:effectLst/>
                        <a:latin typeface="+mn-lt"/>
                        <a:cs typeface="Arial" pitchFamily="34" charset="0"/>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solidFill>
                          <a:effectLst/>
                          <a:latin typeface="+mn-lt"/>
                          <a:cs typeface="Arial" pitchFamily="34" charset="0"/>
                        </a:rPr>
                        <a:t>1.6%</a:t>
                      </a:r>
                      <a:endParaRPr kumimoji="0" lang="es-ES_tradnl" sz="1400" b="1" i="0" u="none" strike="noStrike" cap="none" normalizeH="0" baseline="30000" dirty="0" smtClean="0">
                        <a:ln>
                          <a:noFill/>
                        </a:ln>
                        <a:solidFill>
                          <a:schemeClr val="tx1"/>
                        </a:solidFill>
                        <a:effectLst/>
                        <a:latin typeface="+mn-lt"/>
                        <a:cs typeface="Arial" pitchFamily="34" charset="0"/>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solidFill>
                          <a:effectLst/>
                          <a:latin typeface="+mn-lt"/>
                          <a:cs typeface="Arial" pitchFamily="34" charset="0"/>
                        </a:rPr>
                        <a:t>1.0%</a:t>
                      </a:r>
                      <a:endParaRPr kumimoji="0" lang="es-ES_tradnl" sz="1400" b="1" i="0" u="none" strike="noStrike" cap="none" normalizeH="0" baseline="30000" dirty="0" smtClean="0">
                        <a:ln>
                          <a:noFill/>
                        </a:ln>
                        <a:solidFill>
                          <a:schemeClr val="tx1"/>
                        </a:solidFill>
                        <a:effectLst/>
                        <a:latin typeface="+mn-lt"/>
                        <a:cs typeface="Arial" pitchFamily="34" charset="0"/>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85" name="Picture 2" descr="alias, link, overlay icon">
            <a:hlinkClick r:id="rId3"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1069925"/>
            <a:ext cx="248637" cy="248637"/>
          </a:xfrm>
          <a:prstGeom prst="rect">
            <a:avLst/>
          </a:prstGeom>
          <a:noFill/>
        </p:spPr>
      </p:pic>
      <p:pic>
        <p:nvPicPr>
          <p:cNvPr id="86" name="Picture 2" descr="alias, link, overlay icon">
            <a:hlinkClick r:id="rId5"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2498892"/>
            <a:ext cx="248637" cy="248637"/>
          </a:xfrm>
          <a:prstGeom prst="rect">
            <a:avLst/>
          </a:prstGeom>
          <a:noFill/>
        </p:spPr>
      </p:pic>
      <p:sp>
        <p:nvSpPr>
          <p:cNvPr id="87" name="TextBox 3"/>
          <p:cNvSpPr txBox="1"/>
          <p:nvPr/>
        </p:nvSpPr>
        <p:spPr>
          <a:xfrm>
            <a:off x="356342" y="685874"/>
            <a:ext cx="3119797" cy="261610"/>
          </a:xfrm>
          <a:prstGeom prst="rect">
            <a:avLst/>
          </a:prstGeom>
          <a:noFill/>
        </p:spPr>
        <p:txBody>
          <a:bodyPr wrap="square" rtlCol="0">
            <a:spAutoFit/>
          </a:bodyPr>
          <a:lstStyle/>
          <a:p>
            <a:r>
              <a:rPr lang="es-ES" sz="1100" dirty="0" smtClean="0">
                <a:solidFill>
                  <a:prstClr val="white">
                    <a:lumMod val="50000"/>
                  </a:prstClr>
                </a:solidFill>
              </a:rPr>
              <a:t>Figures in $</a:t>
            </a:r>
            <a:endParaRPr lang="es-ES_tradnl" sz="1100" dirty="0">
              <a:solidFill>
                <a:prstClr val="white">
                  <a:lumMod val="50000"/>
                </a:prstClr>
              </a:solidFill>
            </a:endParaRPr>
          </a:p>
        </p:txBody>
      </p:sp>
      <p:graphicFrame>
        <p:nvGraphicFramePr>
          <p:cNvPr id="88" name="31 Tabla"/>
          <p:cNvGraphicFramePr>
            <a:graphicFrameLocks noGrp="1"/>
          </p:cNvGraphicFramePr>
          <p:nvPr>
            <p:extLst>
              <p:ext uri="{D42A27DB-BD31-4B8C-83A1-F6EECF244321}">
                <p14:modId xmlns:p14="http://schemas.microsoft.com/office/powerpoint/2010/main" val="1925181014"/>
              </p:ext>
            </p:extLst>
          </p:nvPr>
        </p:nvGraphicFramePr>
        <p:xfrm>
          <a:off x="2192183" y="4581128"/>
          <a:ext cx="6556278" cy="1008112"/>
        </p:xfrm>
        <a:graphic>
          <a:graphicData uri="http://schemas.openxmlformats.org/drawingml/2006/table">
            <a:tbl>
              <a:tblPr firstRow="1" bandRow="1">
                <a:tableStyleId>{5C22544A-7EE6-4342-B048-85BDC9FD1C3A}</a:tableStyleId>
              </a:tblPr>
              <a:tblGrid>
                <a:gridCol w="2525613"/>
                <a:gridCol w="1390917"/>
                <a:gridCol w="659937"/>
                <a:gridCol w="659937"/>
                <a:gridCol w="659937"/>
                <a:gridCol w="659937"/>
              </a:tblGrid>
              <a:tr h="461308">
                <a:tc>
                  <a:txBody>
                    <a:bodyPr/>
                    <a:lstStyle/>
                    <a:p>
                      <a:pPr eaLnBrk="0" hangingPunct="0">
                        <a:spcAft>
                          <a:spcPts val="0"/>
                        </a:spcAft>
                      </a:pPr>
                      <a:r>
                        <a:rPr lang="en-US" sz="1400" b="1" dirty="0" smtClean="0">
                          <a:solidFill>
                            <a:schemeClr val="tx1">
                              <a:lumMod val="85000"/>
                              <a:lumOff val="15000"/>
                            </a:schemeClr>
                          </a:solidFill>
                          <a:latin typeface="+mn-lt"/>
                          <a:cs typeface="+mn-cs"/>
                        </a:rPr>
                        <a:t>Structural Funding Ratio </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400" b="1" i="0" u="none" strike="noStrike" cap="none" normalizeH="0" baseline="0" dirty="0" smtClean="0">
                        <a:ln>
                          <a:noFill/>
                        </a:ln>
                        <a:solidFill>
                          <a:schemeClr val="tx1">
                            <a:lumMod val="85000"/>
                            <a:lumOff val="15000"/>
                          </a:schemeClr>
                        </a:solidFill>
                        <a:effectLst/>
                        <a:latin typeface="+mn-lt"/>
                        <a:cs typeface="Arial" pitchFamily="34" charset="0"/>
                      </a:endParaRPr>
                    </a:p>
                  </a:txBody>
                  <a:tcPr marL="90000" marR="91416"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400" b="0" i="0" u="none" strike="noStrike" cap="none" normalizeH="0" baseline="0" dirty="0" smtClean="0">
                          <a:ln>
                            <a:noFill/>
                          </a:ln>
                          <a:solidFill>
                            <a:schemeClr val="tx1">
                              <a:lumMod val="85000"/>
                              <a:lumOff val="15000"/>
                            </a:schemeClr>
                          </a:solidFill>
                          <a:effectLst/>
                          <a:latin typeface="+mn-lt"/>
                          <a:cs typeface="Arial" pitchFamily="34" charset="0"/>
                        </a:rPr>
                        <a:t>&gt; 105%</a:t>
                      </a:r>
                      <a:endParaRPr kumimoji="0" lang="es-ES_tradnl" sz="1400" b="0" i="0" u="none" strike="noStrike" cap="none" normalizeH="0" baseline="0" dirty="0" smtClean="0">
                        <a:ln>
                          <a:noFill/>
                        </a:ln>
                        <a:solidFill>
                          <a:schemeClr val="tx1">
                            <a:lumMod val="85000"/>
                            <a:lumOff val="15000"/>
                          </a:schemeClr>
                        </a:solidFill>
                        <a:effectLst/>
                        <a:latin typeface="+mn-lt"/>
                        <a:cs typeface="Arial" pitchFamily="34" charset="0"/>
                      </a:endParaRP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400" b="0" i="1" u="none" strike="noStrike" cap="none" normalizeH="0" baseline="0" dirty="0" smtClean="0">
                          <a:ln>
                            <a:noFill/>
                          </a:ln>
                          <a:solidFill>
                            <a:schemeClr val="tx1">
                              <a:lumMod val="50000"/>
                              <a:lumOff val="50000"/>
                            </a:schemeClr>
                          </a:solidFill>
                          <a:effectLst/>
                          <a:latin typeface="+mn-lt"/>
                          <a:cs typeface="Arial" pitchFamily="34" charset="0"/>
                        </a:rPr>
                        <a:t>&lt; 100%</a:t>
                      </a:r>
                      <a:endParaRPr kumimoji="0" lang="es-ES_tradnl" sz="1400" b="0" i="1" u="none" strike="noStrike" cap="none" normalizeH="0" baseline="0" dirty="0" smtClean="0">
                        <a:ln>
                          <a:noFill/>
                        </a:ln>
                        <a:solidFill>
                          <a:schemeClr val="tx1">
                            <a:lumMod val="50000"/>
                            <a:lumOff val="50000"/>
                          </a:schemeClr>
                        </a:solidFill>
                        <a:effectLst/>
                        <a:latin typeface="+mn-lt"/>
                        <a:cs typeface="Arial" pitchFamily="34" charset="0"/>
                      </a:endParaRP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solidFill>
                          <a:effectLst/>
                          <a:latin typeface="+mn-lt"/>
                          <a:cs typeface="Arial" pitchFamily="34" charset="0"/>
                        </a:rPr>
                        <a:t>109.6%</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lumMod val="85000"/>
                              <a:lumOff val="15000"/>
                            </a:schemeClr>
                          </a:solidFill>
                          <a:effectLst/>
                          <a:latin typeface="+mn-lt"/>
                          <a:cs typeface="Arial" pitchFamily="34" charset="0"/>
                        </a:rPr>
                        <a:t>110.9%</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46804">
                <a:tc gridSpan="2">
                  <a:txBody>
                    <a:bodyPr/>
                    <a:lstStyle/>
                    <a:p>
                      <a:pPr eaLnBrk="0" hangingPunct="0">
                        <a:spcAft>
                          <a:spcPts val="0"/>
                        </a:spcAft>
                        <a:tabLst>
                          <a:tab pos="2868613" algn="l"/>
                        </a:tabLst>
                      </a:pPr>
                      <a:r>
                        <a:rPr lang="en-GB" sz="1400" b="1" dirty="0" smtClean="0">
                          <a:solidFill>
                            <a:schemeClr val="tx1"/>
                          </a:solidFill>
                          <a:latin typeface="+mn-lt"/>
                          <a:cs typeface="+mn-cs"/>
                        </a:rPr>
                        <a:t>SC</a:t>
                      </a:r>
                      <a:r>
                        <a:rPr lang="en-GB" sz="1400" b="1" baseline="0" dirty="0" smtClean="0">
                          <a:solidFill>
                            <a:schemeClr val="tx1"/>
                          </a:solidFill>
                          <a:latin typeface="+mn-lt"/>
                          <a:cs typeface="+mn-cs"/>
                        </a:rPr>
                        <a:t> – Available committed liquidity / average projected net originations </a:t>
                      </a:r>
                      <a:endParaRPr lang="en-GB" sz="1400" b="1" dirty="0" smtClean="0">
                        <a:solidFill>
                          <a:schemeClr val="tx1"/>
                        </a:solidFill>
                        <a:latin typeface="+mn-lt"/>
                        <a:cs typeface="+mn-cs"/>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dirty="0" smtClean="0">
                        <a:solidFill>
                          <a:schemeClr val="bg1">
                            <a:lumMod val="50000"/>
                          </a:schemeClr>
                        </a:solidFill>
                        <a:latin typeface="+mn-lt"/>
                        <a:cs typeface="+mn-cs"/>
                      </a:endParaRPr>
                    </a:p>
                  </a:txBody>
                  <a:tcPr marL="90000" marR="91416"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i="0" dirty="0" smtClean="0">
                          <a:solidFill>
                            <a:schemeClr val="bg1">
                              <a:lumMod val="50000"/>
                            </a:schemeClr>
                          </a:solidFill>
                          <a:latin typeface="+mn-lt"/>
                          <a:cs typeface="+mn-cs"/>
                        </a:rPr>
                        <a:t> 6</a:t>
                      </a:r>
                      <a:r>
                        <a:rPr lang="en-US" sz="1400" b="0" i="0" baseline="0" dirty="0" smtClean="0">
                          <a:solidFill>
                            <a:schemeClr val="bg1">
                              <a:lumMod val="50000"/>
                            </a:schemeClr>
                          </a:solidFill>
                          <a:latin typeface="+mn-lt"/>
                          <a:cs typeface="+mn-cs"/>
                        </a:rPr>
                        <a:t> months</a:t>
                      </a:r>
                      <a:endParaRPr lang="en-US" sz="1400" b="0" i="0" dirty="0" smtClean="0">
                        <a:solidFill>
                          <a:schemeClr val="bg1">
                            <a:lumMod val="50000"/>
                          </a:schemeClr>
                        </a:solidFill>
                        <a:latin typeface="+mn-lt"/>
                        <a:cs typeface="+mn-cs"/>
                      </a:endParaRP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i="1" dirty="0" smtClean="0">
                          <a:solidFill>
                            <a:schemeClr val="tx1">
                              <a:lumMod val="50000"/>
                              <a:lumOff val="50000"/>
                            </a:schemeClr>
                          </a:solidFill>
                          <a:latin typeface="+mn-lt"/>
                          <a:cs typeface="+mn-cs"/>
                        </a:rPr>
                        <a:t>7.5 months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dirty="0" smtClean="0">
                          <a:solidFill>
                            <a:schemeClr val="bg1">
                              <a:lumMod val="50000"/>
                            </a:schemeClr>
                          </a:solidFill>
                          <a:latin typeface="+mn-lt"/>
                          <a:cs typeface="+mn-cs"/>
                        </a:rPr>
                        <a:t>7.5 months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dirty="0" smtClean="0">
                          <a:solidFill>
                            <a:schemeClr val="bg1">
                              <a:lumMod val="50000"/>
                            </a:schemeClr>
                          </a:solidFill>
                          <a:latin typeface="+mn-lt"/>
                          <a:cs typeface="+mn-cs"/>
                        </a:rPr>
                        <a:t>11.8</a:t>
                      </a:r>
                    </a:p>
                    <a:p>
                      <a:pPr algn="ctr" eaLnBrk="0" hangingPunct="0">
                        <a:spcAft>
                          <a:spcPts val="0"/>
                        </a:spcAft>
                      </a:pPr>
                      <a:r>
                        <a:rPr lang="en-US" sz="1400" b="0" dirty="0" smtClean="0">
                          <a:solidFill>
                            <a:schemeClr val="bg1">
                              <a:lumMod val="50000"/>
                            </a:schemeClr>
                          </a:solidFill>
                          <a:latin typeface="+mn-lt"/>
                          <a:cs typeface="+mn-cs"/>
                        </a:rPr>
                        <a:t>months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0" name="AutoShape 277">
            <a:hlinkClick r:id="" action="ppaction://noaction"/>
          </p:cNvPr>
          <p:cNvSpPr>
            <a:spLocks noChangeArrowheads="1"/>
          </p:cNvSpPr>
          <p:nvPr/>
        </p:nvSpPr>
        <p:spPr bwMode="auto">
          <a:xfrm>
            <a:off x="323528" y="4725144"/>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Liquidity </a:t>
            </a:r>
          </a:p>
          <a:p>
            <a:pPr marL="180975" indent="-180975" defTabSz="957263"/>
            <a:r>
              <a:rPr lang="en-US" sz="1600" b="1" dirty="0" smtClean="0">
                <a:solidFill>
                  <a:srgbClr val="C00000"/>
                </a:solidFill>
              </a:rPr>
              <a:t>(1/2)</a:t>
            </a:r>
          </a:p>
        </p:txBody>
      </p:sp>
      <p:sp>
        <p:nvSpPr>
          <p:cNvPr id="92" name="60 Proceso alternativo">
            <a:hlinkClick r:id="" action="ppaction://noaction"/>
          </p:cNvPr>
          <p:cNvSpPr>
            <a:spLocks noChangeArrowheads="1"/>
          </p:cNvSpPr>
          <p:nvPr/>
        </p:nvSpPr>
        <p:spPr bwMode="auto">
          <a:xfrm>
            <a:off x="8748464" y="4725144"/>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pic>
        <p:nvPicPr>
          <p:cNvPr id="96" name="Picture 2" descr="alias, link, overlay icon">
            <a:hlinkClick r:id="rId6"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4653136"/>
            <a:ext cx="248637" cy="248637"/>
          </a:xfrm>
          <a:prstGeom prst="rect">
            <a:avLst/>
          </a:prstGeom>
          <a:noFill/>
        </p:spPr>
      </p:pic>
      <p:sp>
        <p:nvSpPr>
          <p:cNvPr id="98" name="60 Proceso alternativo"/>
          <p:cNvSpPr>
            <a:spLocks noChangeArrowheads="1"/>
          </p:cNvSpPr>
          <p:nvPr/>
        </p:nvSpPr>
        <p:spPr bwMode="auto">
          <a:xfrm>
            <a:off x="8748464" y="3284984"/>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99" name="60 Proceso alternativo"/>
          <p:cNvSpPr>
            <a:spLocks noChangeArrowheads="1"/>
          </p:cNvSpPr>
          <p:nvPr/>
        </p:nvSpPr>
        <p:spPr bwMode="auto">
          <a:xfrm>
            <a:off x="8751140" y="365102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106" name="60 Proceso alternativo">
            <a:hlinkClick r:id="" action="ppaction://noaction"/>
          </p:cNvPr>
          <p:cNvSpPr>
            <a:spLocks noChangeArrowheads="1"/>
          </p:cNvSpPr>
          <p:nvPr/>
        </p:nvSpPr>
        <p:spPr bwMode="auto">
          <a:xfrm>
            <a:off x="8748464" y="1484784"/>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108"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34 Conector recto"/>
          <p:cNvCxnSpPr/>
          <p:nvPr/>
        </p:nvCxnSpPr>
        <p:spPr>
          <a:xfrm>
            <a:off x="431783" y="213885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34 Conector recto"/>
          <p:cNvCxnSpPr/>
          <p:nvPr/>
        </p:nvCxnSpPr>
        <p:spPr>
          <a:xfrm>
            <a:off x="399304" y="990200"/>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627784" y="5805264"/>
            <a:ext cx="4330668" cy="246221"/>
            <a:chOff x="4427226" y="6553183"/>
            <a:chExt cx="4330668" cy="246218"/>
          </a:xfrm>
        </p:grpSpPr>
        <p:sp>
          <p:nvSpPr>
            <p:cNvPr id="42" name="80 CuadroTexto"/>
            <p:cNvSpPr txBox="1"/>
            <p:nvPr/>
          </p:nvSpPr>
          <p:spPr>
            <a:xfrm>
              <a:off x="4427226" y="6553183"/>
              <a:ext cx="4330668" cy="246218"/>
            </a:xfrm>
            <a:prstGeom prst="rect">
              <a:avLst/>
            </a:prstGeom>
            <a:noFill/>
            <a:ln>
              <a:noFill/>
            </a:ln>
          </p:spPr>
          <p:txBody>
            <a:bodyPr wrap="square" rtlCol="0">
              <a:spAutoFit/>
            </a:bodyPr>
            <a:lstStyle/>
            <a:p>
              <a:pPr fontAlgn="base"/>
              <a:r>
                <a:rPr lang="en-US" sz="1000" dirty="0" smtClean="0">
                  <a:solidFill>
                    <a:prstClr val="black">
                      <a:lumMod val="65000"/>
                      <a:lumOff val="35000"/>
                    </a:prstClr>
                  </a:solidFill>
                </a:rPr>
                <a:t>                         Concern                                      Watch                             No concern</a:t>
              </a:r>
            </a:p>
          </p:txBody>
        </p:sp>
        <p:sp>
          <p:nvSpPr>
            <p:cNvPr id="43" name="81 Elipse"/>
            <p:cNvSpPr/>
            <p:nvPr/>
          </p:nvSpPr>
          <p:spPr>
            <a:xfrm>
              <a:off x="4840729" y="6637772"/>
              <a:ext cx="138964" cy="13896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4" name="82 Elipse"/>
            <p:cNvSpPr/>
            <p:nvPr/>
          </p:nvSpPr>
          <p:spPr>
            <a:xfrm>
              <a:off x="6305070" y="6637773"/>
              <a:ext cx="138964" cy="1389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5" name="83 Elipse"/>
            <p:cNvSpPr/>
            <p:nvPr/>
          </p:nvSpPr>
          <p:spPr>
            <a:xfrm>
              <a:off x="7510362" y="6637769"/>
              <a:ext cx="138964" cy="1389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sp>
        <p:nvSpPr>
          <p:cNvPr id="47" name="80 CuadroTexto"/>
          <p:cNvSpPr txBox="1"/>
          <p:nvPr/>
        </p:nvSpPr>
        <p:spPr>
          <a:xfrm>
            <a:off x="144016" y="6453336"/>
            <a:ext cx="2843808" cy="400110"/>
          </a:xfrm>
          <a:prstGeom prst="rect">
            <a:avLst/>
          </a:prstGeom>
          <a:noFill/>
          <a:ln>
            <a:noFill/>
          </a:ln>
        </p:spPr>
        <p:txBody>
          <a:bodyPr wrap="square" rtlCol="0">
            <a:spAutoFit/>
          </a:bodyPr>
          <a:lstStyle/>
          <a:p>
            <a:pPr fontAlgn="base"/>
            <a:r>
              <a:rPr lang="en-US" sz="1000" b="1" dirty="0" smtClean="0">
                <a:solidFill>
                  <a:prstClr val="black">
                    <a:lumMod val="65000"/>
                    <a:lumOff val="35000"/>
                  </a:prstClr>
                </a:solidFill>
              </a:rPr>
              <a:t>Bold letters: Risk Appetite statements. </a:t>
            </a:r>
          </a:p>
          <a:p>
            <a:pPr fontAlgn="base"/>
            <a:r>
              <a:rPr lang="en-US" sz="1000" b="1" dirty="0" smtClean="0">
                <a:solidFill>
                  <a:schemeClr val="bg1">
                    <a:lumMod val="50000"/>
                  </a:schemeClr>
                </a:solidFill>
              </a:rPr>
              <a:t>Grey letters: thresholds (for monitoring</a:t>
            </a:r>
            <a:r>
              <a:rPr lang="en-US" sz="1000" dirty="0" smtClean="0">
                <a:solidFill>
                  <a:prstClr val="black">
                    <a:lumMod val="65000"/>
                    <a:lumOff val="35000"/>
                  </a:prstClr>
                </a:solidFill>
              </a:rPr>
              <a:t>)</a:t>
            </a:r>
            <a:endParaRPr lang="en-US" sz="1000" dirty="0">
              <a:solidFill>
                <a:prstClr val="black">
                  <a:lumMod val="65000"/>
                  <a:lumOff val="35000"/>
                </a:prstClr>
              </a:solidFill>
            </a:endParaRPr>
          </a:p>
        </p:txBody>
      </p:sp>
      <p:sp>
        <p:nvSpPr>
          <p:cNvPr id="2" name="TextBox 1"/>
          <p:cNvSpPr txBox="1"/>
          <p:nvPr/>
        </p:nvSpPr>
        <p:spPr>
          <a:xfrm>
            <a:off x="2545610" y="6178952"/>
            <a:ext cx="4978717" cy="707886"/>
          </a:xfrm>
          <a:prstGeom prst="rect">
            <a:avLst/>
          </a:prstGeom>
          <a:noFill/>
        </p:spPr>
        <p:txBody>
          <a:bodyPr wrap="square" rtlCol="0">
            <a:spAutoFit/>
          </a:bodyPr>
          <a:lstStyle/>
          <a:p>
            <a:r>
              <a:rPr lang="en-US" sz="1000" b="1" dirty="0" smtClean="0"/>
              <a:t>1. 2015 CCAR FRB Adverse </a:t>
            </a:r>
          </a:p>
          <a:p>
            <a:r>
              <a:rPr lang="en-US" sz="1000" b="1" dirty="0" smtClean="0"/>
              <a:t>2. Quarterly number</a:t>
            </a:r>
          </a:p>
          <a:p>
            <a:r>
              <a:rPr lang="en-US" sz="1000" b="1" dirty="0"/>
              <a:t>3</a:t>
            </a:r>
            <a:r>
              <a:rPr lang="en-US" sz="1000" b="1" dirty="0" smtClean="0"/>
              <a:t>. Fully loaded ratios are not available </a:t>
            </a:r>
          </a:p>
          <a:p>
            <a:r>
              <a:rPr lang="en-US" sz="1000" b="1" dirty="0"/>
              <a:t>4</a:t>
            </a:r>
            <a:r>
              <a:rPr lang="en-US" sz="1000" b="1" dirty="0" smtClean="0"/>
              <a:t>. </a:t>
            </a:r>
            <a:r>
              <a:rPr lang="en-US" sz="1000" b="1" dirty="0"/>
              <a:t>2015 CCAR </a:t>
            </a:r>
            <a:r>
              <a:rPr lang="en-US" sz="1000" b="1" dirty="0" smtClean="0"/>
              <a:t>BHC Stress</a:t>
            </a:r>
            <a:endParaRPr lang="en-US" sz="1000" b="1" dirty="0"/>
          </a:p>
        </p:txBody>
      </p:sp>
      <p:sp>
        <p:nvSpPr>
          <p:cNvPr id="61" name="82 Elipse"/>
          <p:cNvSpPr/>
          <p:nvPr/>
        </p:nvSpPr>
        <p:spPr>
          <a:xfrm>
            <a:off x="8748464" y="1129795"/>
            <a:ext cx="138964" cy="13896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3" name="60 Proceso alternativo">
            <a:hlinkClick r:id="" action="ppaction://noaction"/>
          </p:cNvPr>
          <p:cNvSpPr>
            <a:spLocks noChangeArrowheads="1"/>
          </p:cNvSpPr>
          <p:nvPr/>
        </p:nvSpPr>
        <p:spPr bwMode="auto">
          <a:xfrm>
            <a:off x="8748464" y="522920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49" name="34 Conector recto"/>
          <p:cNvCxnSpPr/>
          <p:nvPr/>
        </p:nvCxnSpPr>
        <p:spPr>
          <a:xfrm>
            <a:off x="467544" y="443711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53 Redondear rectángulo de esquina del mismo lado"/>
          <p:cNvSpPr/>
          <p:nvPr/>
        </p:nvSpPr>
        <p:spPr>
          <a:xfrm>
            <a:off x="2263040"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smtClean="0">
                <a:solidFill>
                  <a:prstClr val="white"/>
                </a:solidFill>
              </a:rPr>
              <a:t>Risk Appetite</a:t>
            </a:r>
          </a:p>
          <a:p>
            <a:pPr algn="ctr">
              <a:lnSpc>
                <a:spcPts val="1400"/>
              </a:lnSpc>
            </a:pPr>
            <a:r>
              <a:rPr lang="en-US" sz="1400" dirty="0" smtClean="0">
                <a:solidFill>
                  <a:prstClr val="white"/>
                </a:solidFill>
              </a:rPr>
              <a:t>Statement</a:t>
            </a:r>
            <a:endParaRPr lang="en-US" sz="1400" dirty="0">
              <a:solidFill>
                <a:prstClr val="white"/>
              </a:solidFill>
            </a:endParaRPr>
          </a:p>
        </p:txBody>
      </p:sp>
      <p:sp>
        <p:nvSpPr>
          <p:cNvPr id="64" name="25 Redondear rectángulo de esquina del mismo lado">
            <a:hlinkClick r:id="rId7" action="ppaction://hlinksldjump"/>
          </p:cNvPr>
          <p:cNvSpPr/>
          <p:nvPr/>
        </p:nvSpPr>
        <p:spPr>
          <a:xfrm>
            <a:off x="3896632"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Risk </a:t>
            </a:r>
            <a:r>
              <a:rPr lang="en-US" sz="1400" b="1" dirty="0" smtClean="0">
                <a:solidFill>
                  <a:prstClr val="white"/>
                </a:solidFill>
              </a:rPr>
              <a:t>Appetite</a:t>
            </a:r>
            <a:endParaRPr lang="en-US" sz="1400" b="1" dirty="0">
              <a:solidFill>
                <a:prstClr val="white"/>
              </a:solidFill>
            </a:endParaRPr>
          </a:p>
          <a:p>
            <a:pPr algn="ctr">
              <a:lnSpc>
                <a:spcPts val="1400"/>
              </a:lnSpc>
            </a:pPr>
            <a:r>
              <a:rPr lang="en-US" sz="1400" b="1" dirty="0" smtClean="0">
                <a:solidFill>
                  <a:prstClr val="white"/>
                </a:solidFill>
              </a:rPr>
              <a:t>Summary</a:t>
            </a:r>
            <a:endParaRPr lang="en-US" sz="1400" b="1" dirty="0">
              <a:solidFill>
                <a:prstClr val="white"/>
              </a:solidFill>
            </a:endParaRPr>
          </a:p>
        </p:txBody>
      </p:sp>
    </p:spTree>
    <p:extLst>
      <p:ext uri="{BB962C8B-B14F-4D97-AF65-F5344CB8AC3E}">
        <p14:creationId xmlns:p14="http://schemas.microsoft.com/office/powerpoint/2010/main" val="7222806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31 Tabla"/>
          <p:cNvGraphicFramePr>
            <a:graphicFrameLocks noGrp="1"/>
          </p:cNvGraphicFramePr>
          <p:nvPr>
            <p:extLst>
              <p:ext uri="{D42A27DB-BD31-4B8C-83A1-F6EECF244321}">
                <p14:modId xmlns:p14="http://schemas.microsoft.com/office/powerpoint/2010/main" val="2537719881"/>
              </p:ext>
            </p:extLst>
          </p:nvPr>
        </p:nvGraphicFramePr>
        <p:xfrm>
          <a:off x="2192400" y="5723347"/>
          <a:ext cx="6447600" cy="657981"/>
        </p:xfrm>
        <a:graphic>
          <a:graphicData uri="http://schemas.openxmlformats.org/drawingml/2006/table">
            <a:tbl>
              <a:tblPr firstRow="1" bandRow="1">
                <a:tableStyleId>{5C22544A-7EE6-4342-B048-85BDC9FD1C3A}</a:tableStyleId>
              </a:tblPr>
              <a:tblGrid>
                <a:gridCol w="3855600"/>
                <a:gridCol w="648000"/>
                <a:gridCol w="648000"/>
                <a:gridCol w="648000"/>
                <a:gridCol w="648000"/>
              </a:tblGrid>
              <a:tr h="657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Frequency of material</a:t>
                      </a:r>
                      <a:r>
                        <a:rPr lang="en-US" sz="1400" b="1" i="0" baseline="0" noProof="0" dirty="0" smtClean="0">
                          <a:solidFill>
                            <a:schemeClr val="tx1">
                              <a:lumMod val="85000"/>
                              <a:lumOff val="15000"/>
                            </a:schemeClr>
                          </a:solidFill>
                          <a:cs typeface="Arial" pitchFamily="34" charset="0"/>
                        </a:rPr>
                        <a:t> Operational </a:t>
                      </a:r>
                      <a:r>
                        <a:rPr lang="en-US" sz="1400" b="1" i="0" noProof="0" dirty="0" smtClean="0">
                          <a:solidFill>
                            <a:schemeClr val="tx1">
                              <a:lumMod val="85000"/>
                              <a:lumOff val="15000"/>
                            </a:schemeClr>
                          </a:solidFill>
                          <a:cs typeface="Arial" pitchFamily="34" charset="0"/>
                        </a:rPr>
                        <a:t>events &gt;$200k in potential losses</a:t>
                      </a:r>
                      <a:endParaRPr lang="en-US" sz="1600" b="1" i="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1" i="0" u="none" strike="noStrike" cap="none" normalizeH="0" baseline="0" noProof="0" dirty="0" smtClean="0">
                          <a:ln>
                            <a:noFill/>
                          </a:ln>
                          <a:solidFill>
                            <a:schemeClr val="tx1">
                              <a:lumMod val="85000"/>
                              <a:lumOff val="15000"/>
                            </a:schemeClr>
                          </a:solidFill>
                          <a:effectLst/>
                          <a:latin typeface="+mn-lt"/>
                          <a:cs typeface="+mn-cs"/>
                        </a:rPr>
                        <a:t>16</a:t>
                      </a:r>
                      <a:endParaRPr kumimoji="0" lang="en-US" sz="1400" b="1" i="0" u="none" strike="noStrike" cap="none" normalizeH="0" baseline="0" noProof="0" dirty="0" smtClean="0">
                        <a:ln>
                          <a:noFill/>
                        </a:ln>
                        <a:solidFill>
                          <a:schemeClr val="tx1">
                            <a:lumMod val="85000"/>
                            <a:lumOff val="15000"/>
                          </a:schemeClr>
                        </a:solidFill>
                        <a:effectLst/>
                        <a:latin typeface="+mn-lt"/>
                        <a:cs typeface="Arial" pitchFamily="34" charset="0"/>
                      </a:endParaRP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1" i="1" u="none" strike="noStrike" kern="1200" cap="none" spc="0" normalizeH="0" baseline="0" noProof="0" dirty="0" smtClean="0">
                          <a:ln>
                            <a:noFill/>
                          </a:ln>
                          <a:solidFill>
                            <a:prstClr val="black">
                              <a:lumMod val="50000"/>
                              <a:lumOff val="50000"/>
                            </a:prstClr>
                          </a:solidFill>
                          <a:effectLst/>
                          <a:uLnTx/>
                          <a:uFillTx/>
                          <a:latin typeface="+mn-lt"/>
                          <a:ea typeface="+mn-ea"/>
                          <a:cs typeface="Arial" pitchFamily="34" charset="0"/>
                        </a:rPr>
                        <a:t>9</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400" b="1" i="0" u="none" strike="noStrike" kern="1200" cap="none" normalizeH="0" baseline="0" noProof="0" dirty="0" smtClean="0">
                          <a:ln>
                            <a:noFill/>
                          </a:ln>
                          <a:solidFill>
                            <a:schemeClr val="tx1">
                              <a:lumMod val="85000"/>
                              <a:lumOff val="15000"/>
                            </a:schemeClr>
                          </a:solidFill>
                          <a:effectLst/>
                          <a:latin typeface="+mn-lt"/>
                          <a:ea typeface="+mn-ea"/>
                          <a:cs typeface="+mn-cs"/>
                        </a:rPr>
                        <a:t>3</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200" b="0" i="1" u="none" strike="noStrike" kern="1200" cap="none" normalizeH="0" baseline="0" noProof="0" dirty="0" smtClean="0">
                          <a:ln>
                            <a:noFill/>
                          </a:ln>
                          <a:solidFill>
                            <a:schemeClr val="tx1">
                              <a:lumMod val="85000"/>
                              <a:lumOff val="15000"/>
                            </a:schemeClr>
                          </a:solidFill>
                          <a:effectLst/>
                          <a:latin typeface="+mn-lt"/>
                          <a:ea typeface="+mn-ea"/>
                          <a:cs typeface="+mn-cs"/>
                        </a:rPr>
                        <a:t>SBNA 2 </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200" b="0" i="1" u="none" strike="noStrike" kern="1200" cap="none" normalizeH="0" baseline="0" noProof="0" dirty="0" smtClean="0">
                          <a:ln>
                            <a:noFill/>
                          </a:ln>
                          <a:solidFill>
                            <a:schemeClr val="tx1">
                              <a:lumMod val="85000"/>
                              <a:lumOff val="15000"/>
                            </a:schemeClr>
                          </a:solidFill>
                          <a:effectLst/>
                          <a:latin typeface="+mn-lt"/>
                          <a:ea typeface="+mn-ea"/>
                          <a:cs typeface="+mn-cs"/>
                        </a:rPr>
                        <a:t>SCUSA 1 </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it-IT" sz="1400" b="1" i="0" u="none" strike="noStrike" kern="1200" cap="none" normalizeH="0" baseline="0" noProof="0" dirty="0" smtClean="0">
                          <a:ln>
                            <a:noFill/>
                          </a:ln>
                          <a:solidFill>
                            <a:schemeClr val="tx1">
                              <a:lumMod val="85000"/>
                              <a:lumOff val="15000"/>
                            </a:schemeClr>
                          </a:solidFill>
                          <a:effectLst/>
                          <a:latin typeface="+mn-lt"/>
                          <a:ea typeface="+mn-ea"/>
                          <a:cs typeface="+mn-cs"/>
                        </a:rPr>
                        <a:t>7</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it-IT" sz="1200" b="0" i="0" u="none" strike="noStrike" kern="1200" cap="none" normalizeH="0" baseline="0" noProof="0" dirty="0" smtClean="0">
                          <a:ln>
                            <a:noFill/>
                          </a:ln>
                          <a:solidFill>
                            <a:schemeClr val="tx1">
                              <a:lumMod val="85000"/>
                              <a:lumOff val="15000"/>
                            </a:schemeClr>
                          </a:solidFill>
                          <a:effectLst/>
                          <a:latin typeface="+mn-lt"/>
                          <a:ea typeface="+mn-ea"/>
                          <a:cs typeface="+mn-cs"/>
                        </a:rPr>
                        <a:t>SBNA 3</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it-IT" sz="1200" b="0" i="0" u="none" strike="noStrike" kern="1200" cap="none" normalizeH="0" baseline="0" noProof="0" dirty="0" smtClean="0">
                          <a:ln>
                            <a:noFill/>
                          </a:ln>
                          <a:solidFill>
                            <a:schemeClr val="tx1">
                              <a:lumMod val="85000"/>
                              <a:lumOff val="15000"/>
                            </a:schemeClr>
                          </a:solidFill>
                          <a:effectLst/>
                          <a:latin typeface="+mn-lt"/>
                          <a:ea typeface="+mn-ea"/>
                          <a:cs typeface="+mn-cs"/>
                        </a:rPr>
                        <a:t>SCUSA 4</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44"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a:solidFill>
                  <a:srgbClr val="C00000"/>
                </a:solidFill>
              </a:rPr>
              <a:t>0</a:t>
            </a:r>
            <a:endParaRPr lang="en-US" sz="3200">
              <a:solidFill>
                <a:srgbClr val="C00000"/>
              </a:solidFill>
            </a:endParaRPr>
          </a:p>
        </p:txBody>
      </p:sp>
      <p:cxnSp>
        <p:nvCxnSpPr>
          <p:cNvPr id="64" name="34 Conector recto"/>
          <p:cNvCxnSpPr/>
          <p:nvPr/>
        </p:nvCxnSpPr>
        <p:spPr>
          <a:xfrm>
            <a:off x="399304" y="227687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34 Conector recto"/>
          <p:cNvCxnSpPr/>
          <p:nvPr/>
        </p:nvCxnSpPr>
        <p:spPr>
          <a:xfrm>
            <a:off x="399304" y="5723348"/>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AutoShape 277">
            <a:hlinkClick r:id="" action="ppaction://noaction"/>
          </p:cNvPr>
          <p:cNvSpPr>
            <a:spLocks noChangeArrowheads="1"/>
          </p:cNvSpPr>
          <p:nvPr/>
        </p:nvSpPr>
        <p:spPr bwMode="auto">
          <a:xfrm>
            <a:off x="389073" y="2326440"/>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Concentration</a:t>
            </a:r>
          </a:p>
        </p:txBody>
      </p:sp>
      <p:sp>
        <p:nvSpPr>
          <p:cNvPr id="68" name="AutoShape 277">
            <a:hlinkClick r:id="" action="ppaction://noaction"/>
          </p:cNvPr>
          <p:cNvSpPr>
            <a:spLocks noChangeArrowheads="1"/>
          </p:cNvSpPr>
          <p:nvPr/>
        </p:nvSpPr>
        <p:spPr bwMode="auto">
          <a:xfrm>
            <a:off x="389100" y="5826750"/>
            <a:ext cx="1662647" cy="338554"/>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nchor="ctr">
            <a:noAutofit/>
          </a:bodyPr>
          <a:lstStyle/>
          <a:p>
            <a:pPr defTabSz="957263"/>
            <a:r>
              <a:rPr lang="en-US" sz="1600" b="1" dirty="0" smtClean="0">
                <a:solidFill>
                  <a:srgbClr val="C00000"/>
                </a:solidFill>
              </a:rPr>
              <a:t>Qualitative elements</a:t>
            </a:r>
            <a:endParaRPr lang="en-US" sz="1600" b="1" dirty="0">
              <a:solidFill>
                <a:srgbClr val="C00000"/>
              </a:solidFill>
            </a:endParaRPr>
          </a:p>
        </p:txBody>
      </p:sp>
      <p:sp>
        <p:nvSpPr>
          <p:cNvPr id="71" name="60 Proceso alternativo">
            <a:hlinkClick r:id="" action="ppaction://noaction"/>
          </p:cNvPr>
          <p:cNvSpPr>
            <a:spLocks noChangeArrowheads="1"/>
          </p:cNvSpPr>
          <p:nvPr/>
        </p:nvSpPr>
        <p:spPr bwMode="auto">
          <a:xfrm>
            <a:off x="8676456" y="581126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74" name="31 Tabla"/>
          <p:cNvGraphicFramePr>
            <a:graphicFrameLocks noGrp="1"/>
          </p:cNvGraphicFramePr>
          <p:nvPr>
            <p:extLst>
              <p:ext uri="{D42A27DB-BD31-4B8C-83A1-F6EECF244321}">
                <p14:modId xmlns:p14="http://schemas.microsoft.com/office/powerpoint/2010/main" val="4034196332"/>
              </p:ext>
            </p:extLst>
          </p:nvPr>
        </p:nvGraphicFramePr>
        <p:xfrm>
          <a:off x="2192400" y="2335672"/>
          <a:ext cx="6447600" cy="3391117"/>
        </p:xfrm>
        <a:graphic>
          <a:graphicData uri="http://schemas.openxmlformats.org/drawingml/2006/table">
            <a:tbl>
              <a:tblPr firstRow="1" bandRow="1">
                <a:tableStyleId>{5C22544A-7EE6-4342-B048-85BDC9FD1C3A}</a:tableStyleId>
              </a:tblPr>
              <a:tblGrid>
                <a:gridCol w="2487600"/>
                <a:gridCol w="900112"/>
                <a:gridCol w="360040"/>
                <a:gridCol w="755848"/>
                <a:gridCol w="612304"/>
                <a:gridCol w="683696"/>
                <a:gridCol w="648000"/>
              </a:tblGrid>
              <a:tr h="581262">
                <a:tc>
                  <a:txBody>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sz="1400" b="1" kern="1200" dirty="0" smtClean="0">
                          <a:solidFill>
                            <a:schemeClr val="tx1">
                              <a:lumMod val="85000"/>
                              <a:lumOff val="15000"/>
                            </a:schemeClr>
                          </a:solidFill>
                          <a:latin typeface="+mn-lt"/>
                          <a:ea typeface="+mn-ea"/>
                          <a:cs typeface="+mn-cs"/>
                        </a:rPr>
                        <a:t>Max. exposure over Own Funds: </a:t>
                      </a:r>
                    </a:p>
                    <a:p>
                      <a:pPr marL="0" marR="0" indent="0" algn="l" defTabSz="914400" rtl="0" eaLnBrk="0" fontAlgn="auto" latinLnBrk="0" hangingPunct="0">
                        <a:lnSpc>
                          <a:spcPct val="100000"/>
                        </a:lnSpc>
                        <a:spcBef>
                          <a:spcPts val="0"/>
                        </a:spcBef>
                        <a:spcAft>
                          <a:spcPts val="0"/>
                        </a:spcAft>
                        <a:buClrTx/>
                        <a:buSzTx/>
                        <a:buFontTx/>
                        <a:buNone/>
                        <a:tabLst/>
                        <a:defRPr/>
                      </a:pPr>
                      <a:r>
                        <a:rPr lang="en-US" sz="1400" b="1" baseline="30000" dirty="0" smtClean="0">
                          <a:solidFill>
                            <a:schemeClr val="tx1">
                              <a:lumMod val="85000"/>
                              <a:lumOff val="15000"/>
                            </a:schemeClr>
                          </a:solidFill>
                          <a:latin typeface="+mn-lt"/>
                          <a:cs typeface="+mn-cs"/>
                        </a:rPr>
                        <a:t> </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sz="1400" b="1" kern="1200" dirty="0" smtClean="0">
                          <a:solidFill>
                            <a:schemeClr val="tx1">
                              <a:lumMod val="85000"/>
                              <a:lumOff val="15000"/>
                            </a:schemeClr>
                          </a:solidFill>
                          <a:latin typeface="+mn-lt"/>
                          <a:ea typeface="+mn-ea"/>
                          <a:cs typeface="+mn-cs"/>
                        </a:rPr>
                        <a:t>Single</a:t>
                      </a:r>
                      <a:r>
                        <a:rPr lang="en-US" sz="1400" b="1" kern="1200" baseline="0" dirty="0" smtClean="0">
                          <a:solidFill>
                            <a:schemeClr val="tx1">
                              <a:lumMod val="85000"/>
                              <a:lumOff val="15000"/>
                            </a:schemeClr>
                          </a:solidFill>
                          <a:latin typeface="+mn-lt"/>
                          <a:ea typeface="+mn-ea"/>
                          <a:cs typeface="+mn-cs"/>
                        </a:rPr>
                        <a:t> name </a:t>
                      </a:r>
                      <a:endParaRPr lang="en-US" sz="1200" b="0" i="1" kern="1200" baseline="0" dirty="0" smtClean="0">
                        <a:solidFill>
                          <a:schemeClr val="tx1">
                            <a:lumMod val="85000"/>
                            <a:lumOff val="15000"/>
                          </a:schemeClr>
                        </a:solidFill>
                        <a:latin typeface="+mn-lt"/>
                        <a:ea typeface="+mn-ea"/>
                        <a:cs typeface="+mn-cs"/>
                      </a:endParaRPr>
                    </a:p>
                    <a:p>
                      <a:pPr marL="0" marR="0" indent="0" algn="l" defTabSz="914400" rtl="0" eaLnBrk="0" fontAlgn="auto" latinLnBrk="0" hangingPunct="0">
                        <a:lnSpc>
                          <a:spcPct val="100000"/>
                        </a:lnSpc>
                        <a:spcBef>
                          <a:spcPts val="0"/>
                        </a:spcBef>
                        <a:spcAft>
                          <a:spcPts val="0"/>
                        </a:spcAft>
                        <a:buClrTx/>
                        <a:buSzTx/>
                        <a:buFontTx/>
                        <a:buNone/>
                        <a:tabLst/>
                        <a:defRPr/>
                      </a:pPr>
                      <a:endParaRPr lang="en-US" sz="1200" b="0" i="1" kern="1200" dirty="0" smtClean="0">
                        <a:solidFill>
                          <a:schemeClr val="tx1">
                            <a:lumMod val="85000"/>
                            <a:lumOff val="15000"/>
                          </a:schemeClr>
                        </a:solidFill>
                        <a:latin typeface="+mn-lt"/>
                        <a:ea typeface="+mn-ea"/>
                        <a:cs typeface="+mn-cs"/>
                      </a:endParaRPr>
                    </a:p>
                    <a:p>
                      <a:pPr marL="0" marR="0" indent="0" algn="l" defTabSz="914400" rtl="0" eaLnBrk="0" fontAlgn="auto" latinLnBrk="0" hangingPunct="0">
                        <a:lnSpc>
                          <a:spcPct val="100000"/>
                        </a:lnSpc>
                        <a:spcBef>
                          <a:spcPts val="0"/>
                        </a:spcBef>
                        <a:spcAft>
                          <a:spcPts val="0"/>
                        </a:spcAft>
                        <a:buClrTx/>
                        <a:buSzTx/>
                        <a:buFontTx/>
                        <a:buNone/>
                        <a:tabLst/>
                        <a:defRPr/>
                      </a:pPr>
                      <a:r>
                        <a:rPr lang="en-US" sz="1400" b="1" kern="1200" dirty="0" smtClean="0">
                          <a:solidFill>
                            <a:schemeClr val="tx1">
                              <a:lumMod val="85000"/>
                              <a:lumOff val="15000"/>
                            </a:schemeClr>
                          </a:solidFill>
                          <a:latin typeface="+mn-lt"/>
                          <a:ea typeface="+mn-ea"/>
                          <a:cs typeface="+mn-cs"/>
                        </a:rPr>
                        <a:t>Top 20</a:t>
                      </a:r>
                    </a:p>
                  </a:txBody>
                  <a:tcPr marL="90000" marR="91416"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s-E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3.5%</a:t>
                      </a:r>
                      <a:r>
                        <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 </a:t>
                      </a:r>
                    </a:p>
                    <a:p>
                      <a:pPr marL="0" marR="0" indent="0" algn="ctr" defTabSz="914400" rtl="0" eaLnBrk="0" fontAlgn="auto" latinLnBrk="0" hangingPunct="0">
                        <a:lnSpc>
                          <a:spcPct val="100000"/>
                        </a:lnSpc>
                        <a:spcBef>
                          <a:spcPts val="0"/>
                        </a:spcBef>
                        <a:spcAft>
                          <a:spcPts val="0"/>
                        </a:spcAft>
                        <a:buClrTx/>
                        <a:buSzTx/>
                        <a:buFontTx/>
                        <a:buNone/>
                        <a:tabLst/>
                        <a:defRPr/>
                      </a:pPr>
                      <a:r>
                        <a:rPr lang="en-US" sz="1200" b="0" i="1" kern="1200" baseline="0" dirty="0" smtClean="0">
                          <a:solidFill>
                            <a:schemeClr val="tx1">
                              <a:lumMod val="85000"/>
                              <a:lumOff val="15000"/>
                            </a:schemeClr>
                          </a:solidFill>
                          <a:latin typeface="+mn-lt"/>
                          <a:ea typeface="+mn-ea"/>
                          <a:cs typeface="+mn-cs"/>
                        </a:rPr>
                        <a:t>($500MM)</a:t>
                      </a:r>
                      <a:endPar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56.8%</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1" u="none" strike="noStrike" kern="1200" cap="none" normalizeH="0" baseline="0" dirty="0" smtClean="0">
                          <a:ln>
                            <a:noFill/>
                          </a:ln>
                          <a:solidFill>
                            <a:schemeClr val="tx1">
                              <a:lumMod val="50000"/>
                              <a:lumOff val="50000"/>
                            </a:schemeClr>
                          </a:solidFill>
                          <a:effectLst/>
                          <a:latin typeface="+mn-lt"/>
                          <a:ea typeface="+mn-ea"/>
                          <a:cs typeface="Arial" pitchFamily="34" charset="0"/>
                        </a:rPr>
                        <a:t>N/A</a:t>
                      </a:r>
                    </a:p>
                    <a:p>
                      <a:pPr marL="0" marR="0" indent="0" algn="ctr" defTabSz="914400" rtl="0" eaLnBrk="0" fontAlgn="auto" latinLnBrk="0" hangingPunct="0">
                        <a:lnSpc>
                          <a:spcPct val="100000"/>
                        </a:lnSpc>
                        <a:spcBef>
                          <a:spcPts val="0"/>
                        </a:spcBef>
                        <a:spcAft>
                          <a:spcPts val="0"/>
                        </a:spcAft>
                        <a:buClrTx/>
                        <a:buSzTx/>
                        <a:buFontTx/>
                        <a:buNone/>
                        <a:tabLst/>
                        <a:defRPr/>
                      </a:pPr>
                      <a:endParaRPr kumimoji="0" lang="en-US" sz="1400" b="1" i="1" u="none" strike="noStrike" kern="1200" cap="none" normalizeH="0" baseline="0" dirty="0" smtClean="0">
                        <a:ln>
                          <a:noFill/>
                        </a:ln>
                        <a:solidFill>
                          <a:schemeClr val="tx1">
                            <a:lumMod val="50000"/>
                            <a:lumOff val="50000"/>
                          </a:schemeClr>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1" u="none" strike="noStrike" kern="1200" cap="none" normalizeH="0" baseline="0" dirty="0" smtClean="0">
                          <a:ln>
                            <a:noFill/>
                          </a:ln>
                          <a:solidFill>
                            <a:schemeClr val="tx1">
                              <a:lumMod val="50000"/>
                              <a:lumOff val="50000"/>
                            </a:schemeClr>
                          </a:solidFill>
                          <a:effectLst/>
                          <a:latin typeface="+mn-lt"/>
                          <a:ea typeface="+mn-ea"/>
                          <a:cs typeface="Arial" pitchFamily="34" charset="0"/>
                        </a:rPr>
                        <a:t>49.7%</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solidFill>
                          <a:effectLst/>
                          <a:latin typeface="+mn-lt"/>
                          <a:ea typeface="+mn-ea"/>
                          <a:cs typeface="Arial" pitchFamily="34" charset="0"/>
                        </a:rPr>
                        <a:t>3.5%</a:t>
                      </a:r>
                    </a:p>
                    <a:p>
                      <a:pPr marL="0" marR="0" indent="0" algn="ctr" defTabSz="914400" rtl="0" eaLnBrk="0" fontAlgn="auto" latinLnBrk="0" hangingPunct="0">
                        <a:lnSpc>
                          <a:spcPct val="100000"/>
                        </a:lnSpc>
                        <a:spcBef>
                          <a:spcPts val="0"/>
                        </a:spcBef>
                        <a:spcAft>
                          <a:spcPts val="0"/>
                        </a:spcAft>
                        <a:buClrTx/>
                        <a:buSzTx/>
                        <a:buFontTx/>
                        <a:buNone/>
                        <a:tabLst/>
                        <a:defRPr/>
                      </a:pPr>
                      <a:endParaRPr kumimoji="0" lang="en-US" sz="1400" b="1" i="0" u="none" strike="noStrike" kern="1200" cap="none" normalizeH="0" baseline="0" dirty="0" smtClean="0">
                        <a:ln>
                          <a:noFill/>
                        </a:ln>
                        <a:solidFill>
                          <a:schemeClr val="tx1"/>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solidFill>
                          <a:effectLst/>
                          <a:latin typeface="+mn-lt"/>
                          <a:ea typeface="+mn-ea"/>
                          <a:cs typeface="Arial" pitchFamily="34" charset="0"/>
                        </a:rPr>
                        <a:t>46.3%</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3.5%</a:t>
                      </a:r>
                    </a:p>
                    <a:p>
                      <a:pPr marL="0" marR="0" indent="0" algn="ctr" defTabSz="914400" rtl="0" eaLnBrk="0" fontAlgn="auto" latinLnBrk="0" hangingPunct="0">
                        <a:lnSpc>
                          <a:spcPct val="100000"/>
                        </a:lnSpc>
                        <a:spcBef>
                          <a:spcPts val="0"/>
                        </a:spcBef>
                        <a:spcAft>
                          <a:spcPts val="0"/>
                        </a:spcAft>
                        <a:buClrTx/>
                        <a:buSzTx/>
                        <a:buFontTx/>
                        <a:buNone/>
                        <a:tabLst/>
                        <a:defRPr/>
                      </a:pPr>
                      <a:endPar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43.9%</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79515">
                <a:tc gridSpan="3">
                  <a:txBody>
                    <a:bodyPr/>
                    <a:lstStyle/>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i="0" kern="1200" baseline="0" dirty="0" smtClean="0">
                          <a:solidFill>
                            <a:schemeClr val="bg1">
                              <a:lumMod val="50000"/>
                            </a:schemeClr>
                          </a:solidFill>
                          <a:latin typeface="+mn-lt"/>
                          <a:ea typeface="+mn-ea"/>
                          <a:cs typeface="+mn-cs"/>
                        </a:rPr>
                        <a:t>Maximum Individual exposure with clients with rating &lt; 5.0</a:t>
                      </a:r>
                      <a:endParaRPr lang="es-ES" sz="1400" b="0" i="0" kern="1200" baseline="0" dirty="0" smtClean="0">
                        <a:solidFill>
                          <a:schemeClr val="bg1">
                            <a:lumMod val="50000"/>
                          </a:schemeClr>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hMerge="1">
                  <a:txBody>
                    <a:bodyPr/>
                    <a:lstStyle/>
                    <a:p>
                      <a:endParaRPr lang="en-US"/>
                    </a:p>
                  </a:txBody>
                  <a:tcPr/>
                </a:tc>
                <a:tc>
                  <a:txBody>
                    <a:bodyPr/>
                    <a:lstStyle/>
                    <a:p>
                      <a:pPr algn="ctr" eaLnBrk="0" hangingPunct="0">
                        <a:spcAft>
                          <a:spcPts val="0"/>
                        </a:spcAft>
                      </a:pPr>
                      <a:r>
                        <a:rPr lang="en-US" sz="1400" b="0" kern="1200" dirty="0" smtClean="0">
                          <a:solidFill>
                            <a:schemeClr val="bg1">
                              <a:lumMod val="50000"/>
                            </a:schemeClr>
                          </a:solidFill>
                          <a:latin typeface="+mn-lt"/>
                          <a:ea typeface="+mn-ea"/>
                          <a:cs typeface="+mn-cs"/>
                        </a:rPr>
                        <a:t>$100mm</a:t>
                      </a:r>
                      <a:endParaRPr lang="en-US" sz="1400" b="0" dirty="0" smtClean="0">
                        <a:solidFill>
                          <a:schemeClr val="bg1">
                            <a:lumMod val="50000"/>
                          </a:schemeClr>
                        </a:solidFill>
                        <a:latin typeface="+mn-lt"/>
                        <a:cs typeface="+mn-cs"/>
                      </a:endParaRP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endParaRPr lang="en-US" sz="1400" b="0" i="1" kern="1200" dirty="0" smtClean="0">
                        <a:solidFill>
                          <a:schemeClr val="bg1">
                            <a:lumMod val="50000"/>
                          </a:schemeClr>
                        </a:solidFill>
                        <a:latin typeface="+mn-lt"/>
                        <a:ea typeface="+mn-ea"/>
                        <a:cs typeface="+mn-cs"/>
                      </a:endParaRP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0" kern="1200" dirty="0" smtClean="0">
                          <a:solidFill>
                            <a:schemeClr val="bg1">
                              <a:lumMod val="50000"/>
                            </a:schemeClr>
                          </a:solidFill>
                          <a:latin typeface="+mn-lt"/>
                          <a:ea typeface="+mn-ea"/>
                          <a:cs typeface="+mn-cs"/>
                        </a:rPr>
                        <a:t>5 cases</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0" kern="1200" dirty="0" smtClean="0">
                          <a:solidFill>
                            <a:schemeClr val="bg1">
                              <a:lumMod val="50000"/>
                            </a:schemeClr>
                          </a:solidFill>
                          <a:latin typeface="+mn-lt"/>
                          <a:ea typeface="+mn-ea"/>
                          <a:cs typeface="+mn-cs"/>
                        </a:rPr>
                        <a:t>4 cases</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3813">
                <a:tc>
                  <a:txBody>
                    <a:bodyPr/>
                    <a:lstStyle/>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kern="1200" dirty="0" smtClean="0">
                          <a:solidFill>
                            <a:schemeClr val="bg1">
                              <a:lumMod val="50000"/>
                            </a:schemeClr>
                          </a:solidFill>
                          <a:latin typeface="+mn-lt"/>
                          <a:ea typeface="+mn-ea"/>
                          <a:cs typeface="+mn-cs"/>
                        </a:rPr>
                        <a:t>Max. industry concentration over:</a:t>
                      </a:r>
                    </a:p>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endParaRPr lang="en-US" sz="1400" b="0" kern="1200" dirty="0" smtClean="0">
                        <a:solidFill>
                          <a:schemeClr val="bg1">
                            <a:lumMod val="50000"/>
                          </a:schemeClr>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sz="1400" b="0" baseline="0" dirty="0" smtClean="0">
                          <a:solidFill>
                            <a:schemeClr val="bg1">
                              <a:lumMod val="50000"/>
                            </a:schemeClr>
                          </a:solidFill>
                          <a:latin typeface="+mn-lt"/>
                          <a:cs typeface="+mn-cs"/>
                        </a:rPr>
                        <a:t>Total portfolio</a:t>
                      </a:r>
                    </a:p>
                    <a:p>
                      <a:pPr marL="0" marR="0" indent="0" algn="l" defTabSz="914400" rtl="0" eaLnBrk="0" fontAlgn="auto" latinLnBrk="0" hangingPunct="0">
                        <a:lnSpc>
                          <a:spcPct val="100000"/>
                        </a:lnSpc>
                        <a:spcBef>
                          <a:spcPts val="0"/>
                        </a:spcBef>
                        <a:spcAft>
                          <a:spcPts val="0"/>
                        </a:spcAft>
                        <a:buClrTx/>
                        <a:buSzTx/>
                        <a:buFontTx/>
                        <a:buNone/>
                        <a:tabLst/>
                        <a:defRPr/>
                      </a:pPr>
                      <a:r>
                        <a:rPr lang="en-US" sz="1400" b="0" baseline="0" dirty="0" smtClean="0">
                          <a:solidFill>
                            <a:schemeClr val="bg1">
                              <a:lumMod val="50000"/>
                            </a:schemeClr>
                          </a:solidFill>
                          <a:latin typeface="+mn-lt"/>
                          <a:cs typeface="+mn-cs"/>
                        </a:rPr>
                        <a:t>Portfolio excl.  retail</a:t>
                      </a:r>
                      <a:endParaRPr lang="en-US" sz="1400" b="0" dirty="0" smtClean="0">
                        <a:solidFill>
                          <a:schemeClr val="bg1">
                            <a:lumMod val="50000"/>
                          </a:schemeClr>
                        </a:solidFill>
                        <a:latin typeface="+mn-lt"/>
                        <a:cs typeface="+mn-cs"/>
                      </a:endParaRPr>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eaLnBrk="0" hangingPunct="0">
                        <a:spcAft>
                          <a:spcPts val="0"/>
                        </a:spcAft>
                      </a:pPr>
                      <a:r>
                        <a:rPr lang="en-US" sz="1400" b="0" dirty="0" smtClean="0">
                          <a:solidFill>
                            <a:schemeClr val="bg1">
                              <a:lumMod val="50000"/>
                            </a:schemeClr>
                          </a:solidFill>
                          <a:latin typeface="+mn-lt"/>
                          <a:cs typeface="+mn-cs"/>
                        </a:rPr>
                        <a:t>5.9%</a:t>
                      </a:r>
                    </a:p>
                    <a:p>
                      <a:pPr algn="ctr" eaLnBrk="0" hangingPunct="0">
                        <a:spcAft>
                          <a:spcPts val="0"/>
                        </a:spcAft>
                      </a:pPr>
                      <a:r>
                        <a:rPr lang="en-US" sz="1400" b="0" dirty="0" smtClean="0">
                          <a:solidFill>
                            <a:schemeClr val="bg1">
                              <a:lumMod val="50000"/>
                            </a:schemeClr>
                          </a:solidFill>
                          <a:latin typeface="+mn-lt"/>
                          <a:cs typeface="+mn-cs"/>
                        </a:rPr>
                        <a:t>8.8%</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i="1" dirty="0" smtClean="0">
                          <a:solidFill>
                            <a:schemeClr val="bg1">
                              <a:lumMod val="50000"/>
                            </a:schemeClr>
                          </a:solidFill>
                          <a:latin typeface="+mn-lt"/>
                          <a:cs typeface="+mn-cs"/>
                        </a:rPr>
                        <a:t>5.3%</a:t>
                      </a:r>
                    </a:p>
                    <a:p>
                      <a:pPr algn="ctr" eaLnBrk="0" hangingPunct="0">
                        <a:spcAft>
                          <a:spcPts val="0"/>
                        </a:spcAft>
                      </a:pPr>
                      <a:r>
                        <a:rPr lang="en-US" sz="1400" b="0" i="1" dirty="0" smtClean="0">
                          <a:solidFill>
                            <a:schemeClr val="bg1">
                              <a:lumMod val="50000"/>
                            </a:schemeClr>
                          </a:solidFill>
                          <a:latin typeface="+mn-lt"/>
                          <a:cs typeface="+mn-cs"/>
                        </a:rPr>
                        <a:t>7.9%</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dirty="0" smtClean="0">
                          <a:solidFill>
                            <a:schemeClr val="bg1">
                              <a:lumMod val="50000"/>
                            </a:schemeClr>
                          </a:solidFill>
                          <a:latin typeface="+mn-lt"/>
                          <a:cs typeface="+mn-cs"/>
                        </a:rPr>
                        <a:t>6.0%</a:t>
                      </a:r>
                    </a:p>
                    <a:p>
                      <a:pPr algn="ctr" eaLnBrk="0" hangingPunct="0">
                        <a:spcAft>
                          <a:spcPts val="0"/>
                        </a:spcAft>
                      </a:pPr>
                      <a:r>
                        <a:rPr lang="en-US" sz="1400" b="0" dirty="0" smtClean="0">
                          <a:solidFill>
                            <a:schemeClr val="bg1">
                              <a:lumMod val="50000"/>
                            </a:schemeClr>
                          </a:solidFill>
                          <a:latin typeface="+mn-lt"/>
                          <a:cs typeface="+mn-cs"/>
                        </a:rPr>
                        <a:t>8.9%</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6.7%</a:t>
                      </a:r>
                      <a:br>
                        <a:rPr lang="en-US" sz="1400" b="0" dirty="0" smtClean="0">
                          <a:solidFill>
                            <a:schemeClr val="bg1">
                              <a:lumMod val="50000"/>
                            </a:schemeClr>
                          </a:solidFill>
                          <a:latin typeface="+mn-lt"/>
                          <a:cs typeface="+mn-cs"/>
                        </a:rPr>
                      </a:br>
                      <a:r>
                        <a:rPr lang="en-US" sz="1400" b="0" dirty="0" smtClean="0">
                          <a:solidFill>
                            <a:schemeClr val="bg1">
                              <a:lumMod val="50000"/>
                            </a:schemeClr>
                          </a:solidFill>
                          <a:latin typeface="+mn-lt"/>
                          <a:cs typeface="+mn-cs"/>
                        </a:rPr>
                        <a:t>10.0%</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25903">
                <a:tc gridSpan="3">
                  <a:txBody>
                    <a:bodyPr/>
                    <a:lstStyle/>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kern="1200" dirty="0" smtClean="0">
                          <a:solidFill>
                            <a:schemeClr val="bg1">
                              <a:lumMod val="50000"/>
                            </a:schemeClr>
                          </a:solidFill>
                          <a:latin typeface="+mn-lt"/>
                          <a:ea typeface="+mn-ea"/>
                          <a:cs typeface="+mn-cs"/>
                        </a:rPr>
                        <a:t>CRE</a:t>
                      </a:r>
                      <a:r>
                        <a:rPr lang="en-US" sz="1400" b="0" kern="1200" baseline="0" dirty="0" smtClean="0">
                          <a:solidFill>
                            <a:schemeClr val="bg1">
                              <a:lumMod val="50000"/>
                            </a:schemeClr>
                          </a:solidFill>
                          <a:latin typeface="+mn-lt"/>
                          <a:ea typeface="+mn-ea"/>
                          <a:cs typeface="+mn-cs"/>
                        </a:rPr>
                        <a:t> ($10.5 </a:t>
                      </a:r>
                      <a:r>
                        <a:rPr lang="en-US" sz="1400" b="0" kern="1200" baseline="0" dirty="0" err="1" smtClean="0">
                          <a:solidFill>
                            <a:schemeClr val="bg1">
                              <a:lumMod val="50000"/>
                            </a:schemeClr>
                          </a:solidFill>
                          <a:latin typeface="+mn-lt"/>
                          <a:ea typeface="+mn-ea"/>
                          <a:cs typeface="+mn-cs"/>
                        </a:rPr>
                        <a:t>Bn</a:t>
                      </a:r>
                      <a:r>
                        <a:rPr lang="en-US" sz="1400" b="0" kern="1200" baseline="0" dirty="0" smtClean="0">
                          <a:solidFill>
                            <a:schemeClr val="bg1">
                              <a:lumMod val="50000"/>
                            </a:schemeClr>
                          </a:solidFill>
                          <a:latin typeface="+mn-lt"/>
                          <a:ea typeface="+mn-ea"/>
                          <a:cs typeface="+mn-cs"/>
                        </a:rPr>
                        <a:t>)</a:t>
                      </a:r>
                    </a:p>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kern="1200" baseline="0" dirty="0" smtClean="0">
                          <a:solidFill>
                            <a:schemeClr val="bg1">
                              <a:lumMod val="50000"/>
                            </a:schemeClr>
                          </a:solidFill>
                          <a:latin typeface="+mn-lt"/>
                          <a:ea typeface="+mn-ea"/>
                          <a:cs typeface="+mn-cs"/>
                        </a:rPr>
                        <a:t>Multifamily ($11.5 </a:t>
                      </a:r>
                      <a:r>
                        <a:rPr lang="en-US" sz="1400" b="0" kern="1200" baseline="0" dirty="0" err="1" smtClean="0">
                          <a:solidFill>
                            <a:schemeClr val="bg1">
                              <a:lumMod val="50000"/>
                            </a:schemeClr>
                          </a:solidFill>
                          <a:latin typeface="+mn-lt"/>
                          <a:ea typeface="+mn-ea"/>
                          <a:cs typeface="+mn-cs"/>
                        </a:rPr>
                        <a:t>Bn</a:t>
                      </a:r>
                      <a:r>
                        <a:rPr lang="en-US" sz="1400" b="0" kern="1200" baseline="0" dirty="0" smtClean="0">
                          <a:solidFill>
                            <a:schemeClr val="bg1">
                              <a:lumMod val="50000"/>
                            </a:schemeClr>
                          </a:solidFill>
                          <a:latin typeface="+mn-lt"/>
                          <a:ea typeface="+mn-ea"/>
                          <a:cs typeface="+mn-cs"/>
                        </a:rPr>
                        <a:t>)</a:t>
                      </a:r>
                      <a:endParaRPr lang="en-US" sz="1400" b="0" kern="1200" dirty="0" smtClean="0">
                        <a:solidFill>
                          <a:schemeClr val="bg1">
                            <a:lumMod val="50000"/>
                          </a:schemeClr>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hMerge="1">
                  <a:txBody>
                    <a:bodyPr/>
                    <a:lstStyle/>
                    <a:p>
                      <a:endParaRPr lang="en-US"/>
                    </a:p>
                  </a:txBody>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0" dirty="0" smtClean="0">
                          <a:solidFill>
                            <a:schemeClr val="bg1">
                              <a:lumMod val="50000"/>
                            </a:schemeClr>
                          </a:solidFill>
                          <a:latin typeface="+mn-lt"/>
                          <a:cs typeface="+mn-cs"/>
                        </a:rPr>
                        <a:t>12.3%</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0" dirty="0" smtClean="0">
                          <a:solidFill>
                            <a:schemeClr val="bg1">
                              <a:lumMod val="50000"/>
                            </a:schemeClr>
                          </a:solidFill>
                          <a:latin typeface="+mn-lt"/>
                          <a:cs typeface="+mn-cs"/>
                        </a:rPr>
                        <a:t>13.5%</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eaLnBrk="0" hangingPunct="0">
                        <a:spcAft>
                          <a:spcPts val="0"/>
                        </a:spcAft>
                      </a:pPr>
                      <a:r>
                        <a:rPr lang="en-US" sz="1400" b="0" i="1" dirty="0" smtClean="0">
                          <a:solidFill>
                            <a:schemeClr val="bg1">
                              <a:lumMod val="50000"/>
                            </a:schemeClr>
                          </a:solidFill>
                          <a:latin typeface="+mn-lt"/>
                          <a:cs typeface="+mn-cs"/>
                        </a:rPr>
                        <a:t>11.7%</a:t>
                      </a:r>
                    </a:p>
                    <a:p>
                      <a:pPr marL="0" indent="0" algn="ctr" eaLnBrk="0" hangingPunct="0">
                        <a:spcAft>
                          <a:spcPts val="0"/>
                        </a:spcAft>
                      </a:pPr>
                      <a:r>
                        <a:rPr lang="en-US" sz="1400" b="0" i="1" dirty="0" smtClean="0">
                          <a:solidFill>
                            <a:schemeClr val="bg1">
                              <a:lumMod val="50000"/>
                            </a:schemeClr>
                          </a:solidFill>
                          <a:latin typeface="+mn-lt"/>
                          <a:cs typeface="+mn-cs"/>
                        </a:rPr>
                        <a:t>12.9%</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0" latinLnBrk="0" hangingPunct="0">
                        <a:spcAft>
                          <a:spcPts val="0"/>
                        </a:spcAft>
                      </a:pPr>
                      <a:r>
                        <a:rPr lang="en-US" sz="1400" b="0" kern="1200" dirty="0" smtClean="0">
                          <a:solidFill>
                            <a:schemeClr val="bg1">
                              <a:lumMod val="50000"/>
                            </a:schemeClr>
                          </a:solidFill>
                          <a:latin typeface="+mn-lt"/>
                          <a:ea typeface="+mn-ea"/>
                          <a:cs typeface="+mn-cs"/>
                        </a:rPr>
                        <a:t>10.1%</a:t>
                      </a:r>
                    </a:p>
                    <a:p>
                      <a:pPr marL="0" indent="0" algn="ctr" defTabSz="914400" rtl="0" eaLnBrk="0" latinLnBrk="0" hangingPunct="0">
                        <a:spcAft>
                          <a:spcPts val="0"/>
                        </a:spcAft>
                      </a:pPr>
                      <a:r>
                        <a:rPr lang="en-US" sz="1400" b="0" kern="1200" dirty="0" smtClean="0">
                          <a:solidFill>
                            <a:schemeClr val="bg1">
                              <a:lumMod val="50000"/>
                            </a:schemeClr>
                          </a:solidFill>
                          <a:latin typeface="+mn-lt"/>
                          <a:ea typeface="+mn-ea"/>
                          <a:cs typeface="+mn-cs"/>
                        </a:rPr>
                        <a:t>12.2%</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eaLnBrk="0" hangingPunct="0">
                        <a:spcAft>
                          <a:spcPts val="0"/>
                        </a:spcAft>
                      </a:pPr>
                      <a:r>
                        <a:rPr lang="en-US" sz="1400" b="0" dirty="0" smtClean="0">
                          <a:solidFill>
                            <a:schemeClr val="bg1">
                              <a:lumMod val="50000"/>
                            </a:schemeClr>
                          </a:solidFill>
                          <a:latin typeface="+mn-lt"/>
                          <a:cs typeface="+mn-cs"/>
                        </a:rPr>
                        <a:t>10.0%</a:t>
                      </a:r>
                    </a:p>
                    <a:p>
                      <a:pPr marL="0" indent="0" algn="ctr" eaLnBrk="0" hangingPunct="0">
                        <a:spcAft>
                          <a:spcPts val="0"/>
                        </a:spcAft>
                      </a:pPr>
                      <a:r>
                        <a:rPr lang="en-US" sz="1400" b="0" dirty="0" smtClean="0">
                          <a:solidFill>
                            <a:schemeClr val="bg1">
                              <a:lumMod val="50000"/>
                            </a:schemeClr>
                          </a:solidFill>
                          <a:latin typeface="+mn-lt"/>
                          <a:cs typeface="+mn-cs"/>
                        </a:rPr>
                        <a:t>12.1%</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2590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baseline="0" noProof="0" dirty="0" smtClean="0">
                          <a:solidFill>
                            <a:schemeClr val="tx1"/>
                          </a:solidFill>
                          <a:cs typeface="Arial" pitchFamily="34" charset="0"/>
                        </a:rPr>
                        <a:t>SC sub-prime assets over </a:t>
                      </a:r>
                      <a:r>
                        <a:rPr lang="en-US" sz="1400" b="1" i="0" noProof="0" dirty="0" smtClean="0">
                          <a:solidFill>
                            <a:schemeClr val="tx1"/>
                          </a:solidFill>
                          <a:cs typeface="Arial" pitchFamily="34" charset="0"/>
                        </a:rPr>
                        <a:t>SHUSA</a:t>
                      </a:r>
                      <a:r>
                        <a:rPr lang="en-US" sz="1400" b="1" i="0" baseline="0" noProof="0" dirty="0" smtClean="0">
                          <a:solidFill>
                            <a:schemeClr val="tx1"/>
                          </a:solidFill>
                          <a:cs typeface="Arial" pitchFamily="34" charset="0"/>
                        </a:rPr>
                        <a:t> </a:t>
                      </a:r>
                      <a:r>
                        <a:rPr lang="en-US" sz="1400" b="1" i="0" noProof="0" dirty="0" smtClean="0">
                          <a:solidFill>
                            <a:schemeClr val="tx1"/>
                          </a:solidFill>
                          <a:cs typeface="Arial" pitchFamily="34" charset="0"/>
                        </a:rPr>
                        <a:t>Net Credit Exposure</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dirty="0" smtClean="0">
                        <a:solidFill>
                          <a:schemeClr val="bg1">
                            <a:lumMod val="50000"/>
                          </a:schemeClr>
                        </a:solidFill>
                        <a:latin typeface="+mn-lt"/>
                        <a:cs typeface="+mn-cs"/>
                      </a:endParaRPr>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25%</a:t>
                      </a:r>
                    </a:p>
                    <a:p>
                      <a:pPr algn="ctr" eaLnBrk="0" hangingPunct="0">
                        <a:spcAft>
                          <a:spcPts val="0"/>
                        </a:spcAft>
                      </a:pPr>
                      <a:endParaRPr lang="en-US" sz="1400" b="0" dirty="0" smtClean="0">
                        <a:solidFill>
                          <a:schemeClr val="bg1">
                            <a:lumMod val="50000"/>
                          </a:schemeClr>
                        </a:solidFill>
                        <a:latin typeface="+mn-lt"/>
                        <a:cs typeface="+mn-cs"/>
                      </a:endParaRP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r>
                        <a:rPr lang="en-US" sz="1400" b="0" i="1" dirty="0" smtClean="0">
                          <a:solidFill>
                            <a:schemeClr val="bg1">
                              <a:lumMod val="50000"/>
                            </a:schemeClr>
                          </a:solidFill>
                          <a:latin typeface="+mn-lt"/>
                          <a:cs typeface="+mn-cs"/>
                        </a:rPr>
                        <a:t>N/A</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19.6%</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19.6%</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2590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solidFill>
                          <a:cs typeface="Arial" pitchFamily="34" charset="0"/>
                        </a:rPr>
                        <a:t>SC</a:t>
                      </a:r>
                      <a:r>
                        <a:rPr lang="en-US" sz="1400" b="1" i="0" baseline="0" noProof="0" dirty="0" smtClean="0">
                          <a:solidFill>
                            <a:schemeClr val="tx1"/>
                          </a:solidFill>
                          <a:cs typeface="Arial" pitchFamily="34" charset="0"/>
                        </a:rPr>
                        <a:t> RWAs/CET1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noProof="0" dirty="0" smtClean="0">
                          <a:solidFill>
                            <a:schemeClr val="bg1">
                              <a:lumMod val="50000"/>
                            </a:schemeClr>
                          </a:solidFill>
                          <a:latin typeface="+mn-lt"/>
                          <a:ea typeface="+mn-ea"/>
                          <a:cs typeface="+mn-cs"/>
                        </a:rPr>
                        <a:t>(estimated</a:t>
                      </a:r>
                      <a:r>
                        <a:rPr lang="en-US" sz="1200" b="0" i="1" kern="1200" baseline="0" noProof="0" dirty="0" smtClean="0">
                          <a:solidFill>
                            <a:schemeClr val="bg1">
                              <a:lumMod val="50000"/>
                            </a:schemeClr>
                          </a:solidFill>
                          <a:latin typeface="+mn-lt"/>
                          <a:ea typeface="+mn-ea"/>
                          <a:cs typeface="+mn-cs"/>
                        </a:rPr>
                        <a:t> </a:t>
                      </a:r>
                      <a:r>
                        <a:rPr lang="en-US" sz="1200" b="0" i="1" kern="1200" noProof="0" dirty="0" smtClean="0">
                          <a:solidFill>
                            <a:schemeClr val="bg1">
                              <a:lumMod val="50000"/>
                            </a:schemeClr>
                          </a:solidFill>
                          <a:latin typeface="+mn-lt"/>
                          <a:ea typeface="+mn-ea"/>
                          <a:cs typeface="+mn-cs"/>
                        </a:rPr>
                        <a:t>limit for December– illustration only)</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dirty="0" smtClean="0">
                        <a:solidFill>
                          <a:schemeClr val="bg1">
                            <a:lumMod val="50000"/>
                          </a:schemeClr>
                        </a:solidFill>
                        <a:latin typeface="+mn-lt"/>
                        <a:cs typeface="+mn-cs"/>
                      </a:endParaRPr>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r>
                        <a:rPr lang="en-US" sz="1400" b="0" i="0" dirty="0" smtClean="0">
                          <a:solidFill>
                            <a:schemeClr val="bg1">
                              <a:lumMod val="50000"/>
                            </a:schemeClr>
                          </a:solidFill>
                          <a:latin typeface="+mn-lt"/>
                          <a:cs typeface="+mn-cs"/>
                        </a:rPr>
                        <a:t>11%</a:t>
                      </a:r>
                    </a:p>
                    <a:p>
                      <a:pPr algn="ctr" eaLnBrk="0" hangingPunct="0">
                        <a:spcAft>
                          <a:spcPts val="0"/>
                        </a:spcAft>
                      </a:pPr>
                      <a:r>
                        <a:rPr lang="en-US" sz="1200" b="0" i="1" dirty="0" smtClean="0">
                          <a:solidFill>
                            <a:schemeClr val="bg1">
                              <a:lumMod val="50000"/>
                            </a:schemeClr>
                          </a:solidFill>
                          <a:latin typeface="+mn-lt"/>
                          <a:cs typeface="+mn-cs"/>
                        </a:rPr>
                        <a:t>$38.7bn</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endParaRPr lang="en-US" sz="1400" b="0" i="1" dirty="0" smtClean="0">
                        <a:solidFill>
                          <a:schemeClr val="bg1">
                            <a:lumMod val="50000"/>
                          </a:schemeClr>
                        </a:solidFill>
                        <a:latin typeface="+mn-lt"/>
                        <a:cs typeface="+mn-cs"/>
                      </a:endParaRPr>
                    </a:p>
                    <a:p>
                      <a:pPr algn="ctr" eaLnBrk="0" hangingPunct="0">
                        <a:spcAft>
                          <a:spcPts val="0"/>
                        </a:spcAft>
                      </a:pPr>
                      <a:r>
                        <a:rPr lang="en-US" sz="1200" b="0" i="1" dirty="0" smtClean="0">
                          <a:solidFill>
                            <a:schemeClr val="bg1">
                              <a:lumMod val="50000"/>
                            </a:schemeClr>
                          </a:solidFill>
                          <a:latin typeface="+mn-lt"/>
                          <a:cs typeface="+mn-cs"/>
                        </a:rPr>
                        <a:t>$36.7bn</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endParaRPr lang="en-US" sz="1200" b="0" i="1" dirty="0" smtClean="0">
                        <a:solidFill>
                          <a:schemeClr val="bg1">
                            <a:lumMod val="50000"/>
                          </a:schemeClr>
                        </a:solidFill>
                        <a:latin typeface="+mn-lt"/>
                        <a:cs typeface="+mn-cs"/>
                      </a:endParaRPr>
                    </a:p>
                    <a:p>
                      <a:pPr algn="ctr" eaLnBrk="0" hangingPunct="0">
                        <a:spcAft>
                          <a:spcPts val="0"/>
                        </a:spcAft>
                      </a:pPr>
                      <a:r>
                        <a:rPr lang="en-US" sz="1400" b="0" i="0" dirty="0" smtClean="0">
                          <a:solidFill>
                            <a:schemeClr val="bg1">
                              <a:lumMod val="50000"/>
                            </a:schemeClr>
                          </a:solidFill>
                          <a:latin typeface="+mn-lt"/>
                          <a:cs typeface="+mn-cs"/>
                        </a:rPr>
                        <a:t>37.7Bn</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0" i="1" dirty="0" smtClean="0">
                          <a:solidFill>
                            <a:schemeClr val="bg1">
                              <a:lumMod val="50000"/>
                            </a:schemeClr>
                          </a:solidFill>
                          <a:latin typeface="+mn-lt"/>
                          <a:cs typeface="+mn-cs"/>
                        </a:rPr>
                        <a:t>N/A</a:t>
                      </a: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97" name="Picture 2" descr="alias, link, overlay icon">
            <a:hlinkClick r:id="rId3"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54756" y="2297595"/>
            <a:ext cx="248637" cy="248637"/>
          </a:xfrm>
          <a:prstGeom prst="rect">
            <a:avLst/>
          </a:prstGeom>
          <a:noFill/>
        </p:spPr>
      </p:pic>
      <p:pic>
        <p:nvPicPr>
          <p:cNvPr id="98" name="Picture 2" descr="alias, link, overlay icon">
            <a:hlinkClick r:id="" action="ppaction://noaction"/>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54756" y="5797905"/>
            <a:ext cx="248637" cy="248637"/>
          </a:xfrm>
          <a:prstGeom prst="rect">
            <a:avLst/>
          </a:prstGeom>
          <a:noFill/>
        </p:spPr>
      </p:pic>
      <p:sp>
        <p:nvSpPr>
          <p:cNvPr id="99" name="60 Proceso alternativo"/>
          <p:cNvSpPr>
            <a:spLocks noChangeArrowheads="1"/>
          </p:cNvSpPr>
          <p:nvPr/>
        </p:nvSpPr>
        <p:spPr bwMode="auto">
          <a:xfrm>
            <a:off x="8676456" y="4437112"/>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101" name="60 Proceso alternativo"/>
          <p:cNvSpPr>
            <a:spLocks noChangeArrowheads="1"/>
          </p:cNvSpPr>
          <p:nvPr/>
        </p:nvSpPr>
        <p:spPr bwMode="auto">
          <a:xfrm>
            <a:off x="8676456" y="422108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69"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60 Proceso alternativo"/>
          <p:cNvSpPr>
            <a:spLocks noChangeArrowheads="1"/>
          </p:cNvSpPr>
          <p:nvPr/>
        </p:nvSpPr>
        <p:spPr bwMode="auto">
          <a:xfrm>
            <a:off x="8682452" y="2816507"/>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76" name="31 Tabla"/>
          <p:cNvGraphicFramePr>
            <a:graphicFrameLocks noGrp="1"/>
          </p:cNvGraphicFramePr>
          <p:nvPr>
            <p:extLst>
              <p:ext uri="{D42A27DB-BD31-4B8C-83A1-F6EECF244321}">
                <p14:modId xmlns:p14="http://schemas.microsoft.com/office/powerpoint/2010/main" val="1559635546"/>
              </p:ext>
            </p:extLst>
          </p:nvPr>
        </p:nvGraphicFramePr>
        <p:xfrm>
          <a:off x="2192400" y="908720"/>
          <a:ext cx="6447600" cy="1216080"/>
        </p:xfrm>
        <a:graphic>
          <a:graphicData uri="http://schemas.openxmlformats.org/drawingml/2006/table">
            <a:tbl>
              <a:tblPr firstRow="1" bandRow="1">
                <a:tableStyleId>{5C22544A-7EE6-4342-B048-85BDC9FD1C3A}</a:tableStyleId>
              </a:tblPr>
              <a:tblGrid>
                <a:gridCol w="2487600"/>
                <a:gridCol w="1368000"/>
                <a:gridCol w="648000"/>
                <a:gridCol w="648000"/>
                <a:gridCol w="612376"/>
                <a:gridCol w="683624"/>
              </a:tblGrid>
              <a:tr h="216000">
                <a:tc>
                  <a:txBody>
                    <a:bodyPr/>
                    <a:lstStyle/>
                    <a:p>
                      <a:pPr eaLnBrk="0" hangingPunct="0">
                        <a:spcAft>
                          <a:spcPts val="0"/>
                        </a:spcAft>
                        <a:tabLst>
                          <a:tab pos="2868613" algn="l"/>
                        </a:tabLst>
                      </a:pPr>
                      <a:r>
                        <a:rPr lang="en-US" sz="1400" b="1" dirty="0" smtClean="0">
                          <a:solidFill>
                            <a:schemeClr val="tx1">
                              <a:lumMod val="85000"/>
                              <a:lumOff val="15000"/>
                            </a:schemeClr>
                          </a:solidFill>
                          <a:latin typeface="+mn-lt"/>
                          <a:cs typeface="+mn-cs"/>
                        </a:rPr>
                        <a:t>Survival</a:t>
                      </a:r>
                      <a:r>
                        <a:rPr lang="en-US" sz="1400" b="1" baseline="0" dirty="0" smtClean="0">
                          <a:solidFill>
                            <a:schemeClr val="tx1">
                              <a:lumMod val="85000"/>
                              <a:lumOff val="15000"/>
                            </a:schemeClr>
                          </a:solidFill>
                          <a:latin typeface="+mn-lt"/>
                          <a:cs typeface="+mn-cs"/>
                        </a:rPr>
                        <a:t> period under stress </a:t>
                      </a:r>
                      <a:r>
                        <a:rPr lang="en-US" sz="1400" b="1" dirty="0" smtClean="0">
                          <a:solidFill>
                            <a:schemeClr val="tx1">
                              <a:lumMod val="85000"/>
                              <a:lumOff val="15000"/>
                            </a:schemeClr>
                          </a:solidFill>
                          <a:latin typeface="+mn-lt"/>
                          <a:cs typeface="+mn-cs"/>
                        </a:rPr>
                        <a:t>(days):</a:t>
                      </a:r>
                      <a:r>
                        <a:rPr lang="en-US" sz="1400" b="1" baseline="30000" dirty="0" smtClean="0">
                          <a:solidFill>
                            <a:schemeClr val="tx1">
                              <a:lumMod val="85000"/>
                              <a:lumOff val="15000"/>
                            </a:schemeClr>
                          </a:solidFill>
                          <a:latin typeface="+mn-lt"/>
                          <a:cs typeface="+mn-cs"/>
                        </a:rPr>
                        <a:t>1</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indent="0" algn="l"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Local</a:t>
                      </a:r>
                      <a:r>
                        <a:rPr lang="en-US" sz="1400" b="1" baseline="0" dirty="0" smtClean="0">
                          <a:solidFill>
                            <a:schemeClr val="tx1">
                              <a:lumMod val="85000"/>
                              <a:lumOff val="15000"/>
                            </a:schemeClr>
                          </a:solidFill>
                          <a:latin typeface="+mn-lt"/>
                          <a:cs typeface="+mn-cs"/>
                        </a:rPr>
                        <a:t> </a:t>
                      </a:r>
                      <a:r>
                        <a:rPr lang="en-US" sz="1400" b="1" dirty="0" smtClean="0">
                          <a:solidFill>
                            <a:schemeClr val="tx1">
                              <a:lumMod val="85000"/>
                              <a:lumOff val="15000"/>
                            </a:schemeClr>
                          </a:solidFill>
                          <a:latin typeface="+mn-lt"/>
                          <a:cs typeface="+mn-cs"/>
                        </a:rPr>
                        <a:t>Systemic </a:t>
                      </a:r>
                      <a:r>
                        <a:rPr lang="en-US" sz="1400" b="0" dirty="0" smtClean="0">
                          <a:solidFill>
                            <a:schemeClr val="bg1">
                              <a:lumMod val="50000"/>
                            </a:schemeClr>
                          </a:solidFill>
                          <a:latin typeface="+mn-lt"/>
                          <a:cs typeface="+mn-cs"/>
                        </a:rPr>
                        <a:t>Idiosyncratic</a:t>
                      </a:r>
                    </a:p>
                    <a:p>
                      <a:pPr marL="85725" marR="0" indent="0" algn="l" defTabSz="914400" rtl="0" eaLnBrk="0" fontAlgn="auto" latinLnBrk="0" hangingPunct="0">
                        <a:lnSpc>
                          <a:spcPct val="100000"/>
                        </a:lnSpc>
                        <a:spcBef>
                          <a:spcPts val="0"/>
                        </a:spcBef>
                        <a:spcAft>
                          <a:spcPts val="0"/>
                        </a:spcAft>
                        <a:buClrTx/>
                        <a:buSzTx/>
                        <a:buFontTx/>
                        <a:buNone/>
                        <a:tabLst/>
                        <a:defRPr/>
                      </a:pPr>
                      <a:r>
                        <a:rPr lang="en-US" sz="1400" b="0" dirty="0" smtClean="0">
                          <a:solidFill>
                            <a:schemeClr val="bg1">
                              <a:lumMod val="50000"/>
                            </a:schemeClr>
                          </a:solidFill>
                          <a:latin typeface="+mn-lt"/>
                          <a:cs typeface="+mn-cs"/>
                        </a:rPr>
                        <a:t>Systemic Global</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000">
                <a:tc>
                  <a:txBody>
                    <a:bodyPr/>
                    <a:lstStyle/>
                    <a:p>
                      <a:pPr eaLnBrk="0" hangingPunct="0">
                        <a:spcAft>
                          <a:spcPts val="0"/>
                        </a:spcAft>
                        <a:tabLst>
                          <a:tab pos="2868613" algn="l"/>
                        </a:tabLst>
                      </a:pPr>
                      <a:r>
                        <a:rPr lang="en-US" sz="1400" b="1" baseline="0" dirty="0" smtClean="0">
                          <a:solidFill>
                            <a:schemeClr val="tx1">
                              <a:lumMod val="85000"/>
                              <a:lumOff val="15000"/>
                            </a:schemeClr>
                          </a:solidFill>
                          <a:latin typeface="+mn-lt"/>
                          <a:cs typeface="+mn-cs"/>
                        </a:rPr>
                        <a:t>Survival horizon under stress US</a:t>
                      </a:r>
                      <a:r>
                        <a:rPr lang="en-US" sz="1400" b="1" baseline="30000" dirty="0" smtClean="0">
                          <a:solidFill>
                            <a:schemeClr val="tx1">
                              <a:lumMod val="85000"/>
                              <a:lumOff val="15000"/>
                            </a:schemeClr>
                          </a:solidFill>
                          <a:latin typeface="+mn-lt"/>
                          <a:cs typeface="+mn-cs"/>
                        </a:rPr>
                        <a:t>2</a:t>
                      </a:r>
                      <a:r>
                        <a:rPr lang="en-US" sz="1400" b="1" baseline="0" dirty="0" smtClean="0">
                          <a:solidFill>
                            <a:schemeClr val="tx1">
                              <a:lumMod val="85000"/>
                              <a:lumOff val="15000"/>
                            </a:schemeClr>
                          </a:solidFill>
                          <a:latin typeface="+mn-lt"/>
                          <a:cs typeface="+mn-cs"/>
                        </a:rPr>
                        <a:t>:</a:t>
                      </a:r>
                      <a:endParaRPr lang="en-US" sz="1400" b="1" baseline="30000" dirty="0" smtClean="0">
                        <a:solidFill>
                          <a:schemeClr val="tx1">
                            <a:lumMod val="85000"/>
                            <a:lumOff val="15000"/>
                          </a:schemeClr>
                        </a:solidFill>
                        <a:latin typeface="+mn-lt"/>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indent="0" algn="l" defTabSz="914400" rtl="0" eaLnBrk="0" fontAlgn="auto" latinLnBrk="0" hangingPunct="0">
                        <a:lnSpc>
                          <a:spcPct val="100000"/>
                        </a:lnSpc>
                        <a:spcBef>
                          <a:spcPts val="0"/>
                        </a:spcBef>
                        <a:spcAft>
                          <a:spcPts val="0"/>
                        </a:spcAft>
                        <a:buClrTx/>
                        <a:buSzTx/>
                        <a:buFontTx/>
                        <a:buNone/>
                        <a:tabLst/>
                        <a:defRPr/>
                      </a:pPr>
                      <a:r>
                        <a:rPr lang="en-US" sz="1400" b="0" baseline="0" dirty="0" smtClean="0">
                          <a:solidFill>
                            <a:schemeClr val="bg1">
                              <a:lumMod val="50000"/>
                            </a:schemeClr>
                          </a:solidFill>
                          <a:latin typeface="+mn-lt"/>
                          <a:cs typeface="+mn-cs"/>
                        </a:rPr>
                        <a:t>EPS Calculation</a:t>
                      </a:r>
                      <a:r>
                        <a:rPr lang="en-US" sz="1400" b="0" baseline="30000" dirty="0" smtClean="0">
                          <a:solidFill>
                            <a:schemeClr val="bg1">
                              <a:lumMod val="50000"/>
                            </a:schemeClr>
                          </a:solidFill>
                          <a:latin typeface="+mn-lt"/>
                          <a:cs typeface="+mn-cs"/>
                        </a:rPr>
                        <a:t>3</a:t>
                      </a:r>
                      <a:r>
                        <a:rPr lang="en-US" sz="1400" b="0" baseline="0" dirty="0" smtClean="0">
                          <a:solidFill>
                            <a:schemeClr val="bg1">
                              <a:lumMod val="50000"/>
                            </a:schemeClr>
                          </a:solidFill>
                          <a:latin typeface="+mn-lt"/>
                          <a:cs typeface="+mn-cs"/>
                        </a:rPr>
                        <a:t> </a:t>
                      </a:r>
                      <a:endParaRPr lang="en-US" sz="1400" b="0" dirty="0" smtClean="0">
                        <a:solidFill>
                          <a:schemeClr val="bg1">
                            <a:lumMod val="50000"/>
                          </a:schemeClr>
                        </a:solidFill>
                        <a:latin typeface="+mn-lt"/>
                        <a:cs typeface="+mn-cs"/>
                      </a:endParaRP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82d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59d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60000">
                <a:tc gridSpan="2">
                  <a:txBody>
                    <a:bodyPr/>
                    <a:lstStyle/>
                    <a:p>
                      <a:pPr eaLnBrk="0" hangingPunct="0">
                        <a:spcAft>
                          <a:spcPts val="0"/>
                        </a:spcAft>
                        <a:tabLst>
                          <a:tab pos="2868613" algn="l"/>
                        </a:tabLst>
                      </a:pPr>
                      <a:r>
                        <a:rPr lang="en-GB" sz="1400" b="1" dirty="0" smtClean="0">
                          <a:solidFill>
                            <a:schemeClr val="tx1">
                              <a:lumMod val="85000"/>
                              <a:lumOff val="15000"/>
                            </a:schemeClr>
                          </a:solidFill>
                          <a:latin typeface="+mn-lt"/>
                          <a:cs typeface="+mn-cs"/>
                        </a:rPr>
                        <a:t>Liquidity Coverage Ratio</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kern="1200" dirty="0" smtClean="0">
                        <a:solidFill>
                          <a:schemeClr val="bg1">
                            <a:lumMod val="50000"/>
                          </a:schemeClr>
                        </a:solidFill>
                        <a:latin typeface="+mn-lt"/>
                        <a:ea typeface="+mn-ea"/>
                        <a:cs typeface="+mn-cs"/>
                      </a:endParaRPr>
                    </a:p>
                  </a:txBody>
                  <a:tcPr marL="90000" marR="91416"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baseline="0" dirty="0" smtClean="0">
                          <a:solidFill>
                            <a:schemeClr val="tx1">
                              <a:lumMod val="85000"/>
                              <a:lumOff val="15000"/>
                            </a:schemeClr>
                          </a:solidFill>
                          <a:latin typeface="+mn-lt"/>
                          <a:cs typeface="+mn-cs"/>
                        </a:rPr>
                        <a:t>&gt;125%</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baseline="0" dirty="0" smtClean="0">
                          <a:solidFill>
                            <a:schemeClr val="tx1">
                              <a:lumMod val="50000"/>
                              <a:lumOff val="50000"/>
                            </a:schemeClr>
                          </a:solidFill>
                          <a:latin typeface="+mn-lt"/>
                          <a:cs typeface="+mn-cs"/>
                        </a:rPr>
                        <a:t>&lt;140%</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baseline="0" dirty="0" smtClean="0">
                          <a:solidFill>
                            <a:schemeClr val="tx1"/>
                          </a:solidFill>
                          <a:latin typeface="+mn-lt"/>
                          <a:cs typeface="+mn-cs"/>
                        </a:rPr>
                        <a:t>252.7%</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baseline="0" dirty="0" smtClean="0">
                          <a:solidFill>
                            <a:schemeClr val="tx1">
                              <a:lumMod val="85000"/>
                              <a:lumOff val="15000"/>
                            </a:schemeClr>
                          </a:solidFill>
                          <a:latin typeface="+mn-lt"/>
                          <a:cs typeface="+mn-cs"/>
                        </a:rPr>
                        <a:t>234.8%</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77" name="AutoShape 277">
            <a:hlinkClick r:id="" action="ppaction://noaction"/>
          </p:cNvPr>
          <p:cNvSpPr>
            <a:spLocks noChangeArrowheads="1"/>
          </p:cNvSpPr>
          <p:nvPr/>
        </p:nvSpPr>
        <p:spPr bwMode="auto">
          <a:xfrm>
            <a:off x="323528" y="1145188"/>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Liquidity</a:t>
            </a:r>
          </a:p>
          <a:p>
            <a:pPr marL="180975" indent="-180975" defTabSz="957263"/>
            <a:r>
              <a:rPr lang="es-ES" sz="1600" b="1" dirty="0" smtClean="0">
                <a:solidFill>
                  <a:srgbClr val="C00000"/>
                </a:solidFill>
              </a:rPr>
              <a:t>(2/2)</a:t>
            </a:r>
          </a:p>
        </p:txBody>
      </p:sp>
      <p:pic>
        <p:nvPicPr>
          <p:cNvPr id="78" name="Picture 2" descr="alias, link, overlay icon">
            <a:hlinkClick r:id="rId5"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983289"/>
            <a:ext cx="248637" cy="248637"/>
          </a:xfrm>
          <a:prstGeom prst="rect">
            <a:avLst/>
          </a:prstGeom>
          <a:noFill/>
        </p:spPr>
      </p:pic>
      <p:cxnSp>
        <p:nvCxnSpPr>
          <p:cNvPr id="80" name="34 Conector recto"/>
          <p:cNvCxnSpPr/>
          <p:nvPr/>
        </p:nvCxnSpPr>
        <p:spPr>
          <a:xfrm>
            <a:off x="399304" y="83671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TextBox 3"/>
          <p:cNvSpPr txBox="1"/>
          <p:nvPr/>
        </p:nvSpPr>
        <p:spPr>
          <a:xfrm>
            <a:off x="356342" y="548680"/>
            <a:ext cx="3119797" cy="261610"/>
          </a:xfrm>
          <a:prstGeom prst="rect">
            <a:avLst/>
          </a:prstGeom>
          <a:noFill/>
        </p:spPr>
        <p:txBody>
          <a:bodyPr wrap="square" rtlCol="0">
            <a:spAutoFit/>
          </a:bodyPr>
          <a:lstStyle/>
          <a:p>
            <a:r>
              <a:rPr lang="es-ES" sz="1100" dirty="0" smtClean="0">
                <a:solidFill>
                  <a:prstClr val="white">
                    <a:lumMod val="50000"/>
                  </a:prstClr>
                </a:solidFill>
              </a:rPr>
              <a:t>Figures in $</a:t>
            </a:r>
            <a:endParaRPr lang="es-ES_tradnl" sz="1100" dirty="0">
              <a:solidFill>
                <a:prstClr val="white">
                  <a:lumMod val="50000"/>
                </a:prstClr>
              </a:solidFill>
            </a:endParaRPr>
          </a:p>
        </p:txBody>
      </p:sp>
      <p:graphicFrame>
        <p:nvGraphicFramePr>
          <p:cNvPr id="82" name="31 Tabla"/>
          <p:cNvGraphicFramePr>
            <a:graphicFrameLocks noGrp="1"/>
          </p:cNvGraphicFramePr>
          <p:nvPr>
            <p:extLst>
              <p:ext uri="{D42A27DB-BD31-4B8C-83A1-F6EECF244321}">
                <p14:modId xmlns:p14="http://schemas.microsoft.com/office/powerpoint/2010/main" val="1056348738"/>
              </p:ext>
            </p:extLst>
          </p:nvPr>
        </p:nvGraphicFramePr>
        <p:xfrm>
          <a:off x="2192400" y="548680"/>
          <a:ext cx="6447600" cy="310900"/>
        </p:xfrm>
        <a:graphic>
          <a:graphicData uri="http://schemas.openxmlformats.org/drawingml/2006/table">
            <a:tbl>
              <a:tblPr firstRow="1" bandRow="1">
                <a:tableStyleId>{5C22544A-7EE6-4342-B048-85BDC9FD1C3A}</a:tableStyleId>
              </a:tblPr>
              <a:tblGrid>
                <a:gridCol w="3855600"/>
                <a:gridCol w="612232"/>
                <a:gridCol w="683768"/>
                <a:gridCol w="648000"/>
                <a:gridCol w="6480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noProof="1" smtClean="0">
                        <a:solidFill>
                          <a:schemeClr val="tx1">
                            <a:lumMod val="85000"/>
                            <a:lumOff val="15000"/>
                          </a:schemeClr>
                        </a:solidFill>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95000"/>
                              <a:lumOff val="5000"/>
                            </a:schemeClr>
                          </a:solidFill>
                        </a:rPr>
                        <a:t>Limit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50000"/>
                              <a:lumOff val="50000"/>
                            </a:schemeClr>
                          </a:solidFill>
                        </a:rPr>
                        <a:t>Alert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95000"/>
                              <a:lumOff val="5000"/>
                            </a:schemeClr>
                          </a:solidFill>
                        </a:rPr>
                        <a:t>12/31</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50000"/>
                              <a:lumOff val="50000"/>
                            </a:schemeClr>
                          </a:solidFill>
                        </a:rPr>
                        <a:t>9/30</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1" name="60 Proceso alternativo"/>
          <p:cNvSpPr>
            <a:spLocks noChangeArrowheads="1"/>
          </p:cNvSpPr>
          <p:nvPr/>
        </p:nvSpPr>
        <p:spPr bwMode="auto">
          <a:xfrm>
            <a:off x="8682452" y="1158036"/>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nvGrpSpPr>
          <p:cNvPr id="46" name="Group 45"/>
          <p:cNvGrpSpPr/>
          <p:nvPr/>
        </p:nvGrpSpPr>
        <p:grpSpPr>
          <a:xfrm>
            <a:off x="2386902" y="6165304"/>
            <a:ext cx="4546692" cy="246221"/>
            <a:chOff x="4211202" y="6571164"/>
            <a:chExt cx="4546692" cy="246221"/>
          </a:xfrm>
        </p:grpSpPr>
        <p:sp>
          <p:nvSpPr>
            <p:cNvPr id="47" name="80 CuadroTexto"/>
            <p:cNvSpPr txBox="1"/>
            <p:nvPr/>
          </p:nvSpPr>
          <p:spPr>
            <a:xfrm>
              <a:off x="4211202" y="6571164"/>
              <a:ext cx="4546692" cy="246221"/>
            </a:xfrm>
            <a:prstGeom prst="rect">
              <a:avLst/>
            </a:prstGeom>
            <a:noFill/>
            <a:ln>
              <a:noFill/>
            </a:ln>
          </p:spPr>
          <p:txBody>
            <a:bodyPr wrap="square" rtlCol="0">
              <a:spAutoFit/>
            </a:bodyPr>
            <a:lstStyle/>
            <a:p>
              <a:pPr fontAlgn="base"/>
              <a:r>
                <a:rPr lang="en-US" sz="1000" dirty="0" smtClean="0">
                  <a:solidFill>
                    <a:prstClr val="black">
                      <a:lumMod val="65000"/>
                      <a:lumOff val="35000"/>
                    </a:prstClr>
                  </a:solidFill>
                </a:rPr>
                <a:t>                         Concern                                      Watch                             No concern</a:t>
              </a:r>
            </a:p>
          </p:txBody>
        </p:sp>
        <p:sp>
          <p:nvSpPr>
            <p:cNvPr id="49" name="81 Elipse"/>
            <p:cNvSpPr/>
            <p:nvPr/>
          </p:nvSpPr>
          <p:spPr>
            <a:xfrm>
              <a:off x="4840729" y="6637780"/>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1" name="82 Elipse"/>
            <p:cNvSpPr/>
            <p:nvPr/>
          </p:nvSpPr>
          <p:spPr>
            <a:xfrm>
              <a:off x="6305070" y="6637780"/>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4" name="83 Elipse"/>
            <p:cNvSpPr/>
            <p:nvPr/>
          </p:nvSpPr>
          <p:spPr>
            <a:xfrm>
              <a:off x="7510362" y="663778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sp>
        <p:nvSpPr>
          <p:cNvPr id="55" name="80 CuadroTexto"/>
          <p:cNvSpPr txBox="1"/>
          <p:nvPr/>
        </p:nvSpPr>
        <p:spPr>
          <a:xfrm>
            <a:off x="144016" y="6453336"/>
            <a:ext cx="2843808" cy="400110"/>
          </a:xfrm>
          <a:prstGeom prst="rect">
            <a:avLst/>
          </a:prstGeom>
          <a:noFill/>
          <a:ln>
            <a:noFill/>
          </a:ln>
        </p:spPr>
        <p:txBody>
          <a:bodyPr wrap="square" rtlCol="0">
            <a:spAutoFit/>
          </a:bodyPr>
          <a:lstStyle/>
          <a:p>
            <a:pPr fontAlgn="base"/>
            <a:r>
              <a:rPr lang="en-US" sz="1000" b="1" dirty="0" smtClean="0">
                <a:solidFill>
                  <a:prstClr val="black">
                    <a:lumMod val="65000"/>
                    <a:lumOff val="35000"/>
                  </a:prstClr>
                </a:solidFill>
              </a:rPr>
              <a:t>Bold letters: Risk Appetite statements. </a:t>
            </a:r>
          </a:p>
          <a:p>
            <a:pPr fontAlgn="base"/>
            <a:r>
              <a:rPr lang="en-US" sz="1000" b="1" dirty="0" smtClean="0">
                <a:solidFill>
                  <a:schemeClr val="bg1">
                    <a:lumMod val="50000"/>
                  </a:schemeClr>
                </a:solidFill>
              </a:rPr>
              <a:t>Grey letters: thresholds (for monitoring</a:t>
            </a:r>
            <a:r>
              <a:rPr lang="en-US" sz="1000" dirty="0" smtClean="0">
                <a:solidFill>
                  <a:prstClr val="black">
                    <a:lumMod val="65000"/>
                    <a:lumOff val="35000"/>
                  </a:prstClr>
                </a:solidFill>
              </a:rPr>
              <a:t>)</a:t>
            </a:r>
            <a:endParaRPr lang="en-US" sz="1000" dirty="0">
              <a:solidFill>
                <a:prstClr val="black">
                  <a:lumMod val="65000"/>
                  <a:lumOff val="35000"/>
                </a:prstClr>
              </a:solidFill>
            </a:endParaRPr>
          </a:p>
        </p:txBody>
      </p:sp>
      <p:sp>
        <p:nvSpPr>
          <p:cNvPr id="3" name="TextBox 2"/>
          <p:cNvSpPr txBox="1"/>
          <p:nvPr/>
        </p:nvSpPr>
        <p:spPr>
          <a:xfrm>
            <a:off x="2286713" y="6331386"/>
            <a:ext cx="4968552" cy="553998"/>
          </a:xfrm>
          <a:prstGeom prst="rect">
            <a:avLst/>
          </a:prstGeom>
          <a:noFill/>
        </p:spPr>
        <p:txBody>
          <a:bodyPr wrap="square" rtlCol="0">
            <a:spAutoFit/>
          </a:bodyPr>
          <a:lstStyle/>
          <a:p>
            <a:pPr marL="228600" indent="-228600">
              <a:buAutoNum type="arabicPeriod"/>
            </a:pPr>
            <a:r>
              <a:rPr lang="en-US" sz="1000" b="1" dirty="0" smtClean="0"/>
              <a:t>Group methodology </a:t>
            </a:r>
          </a:p>
          <a:p>
            <a:pPr marL="228600" indent="-228600">
              <a:buAutoNum type="arabicPeriod"/>
            </a:pPr>
            <a:r>
              <a:rPr lang="en-US" sz="1000" b="1" dirty="0" smtClean="0"/>
              <a:t>November value</a:t>
            </a:r>
          </a:p>
          <a:p>
            <a:pPr marL="228600" indent="-228600">
              <a:buFontTx/>
              <a:buAutoNum type="arabicPeriod"/>
            </a:pPr>
            <a:r>
              <a:rPr lang="en-US" sz="1000" b="1" dirty="0"/>
              <a:t>US Enhanced Prudential Standards methodology, remediation plan </a:t>
            </a:r>
            <a:r>
              <a:rPr lang="en-US" sz="1000" b="1" dirty="0" smtClean="0"/>
              <a:t>approved</a:t>
            </a:r>
            <a:endParaRPr lang="en-US" sz="1000" b="1" dirty="0"/>
          </a:p>
        </p:txBody>
      </p:sp>
      <p:sp>
        <p:nvSpPr>
          <p:cNvPr id="58" name="60 Proceso alternativo"/>
          <p:cNvSpPr>
            <a:spLocks noChangeArrowheads="1"/>
          </p:cNvSpPr>
          <p:nvPr/>
        </p:nvSpPr>
        <p:spPr bwMode="auto">
          <a:xfrm>
            <a:off x="8676456" y="192282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9" name="60 Proceso alternativo"/>
          <p:cNvSpPr>
            <a:spLocks noChangeArrowheads="1"/>
          </p:cNvSpPr>
          <p:nvPr/>
        </p:nvSpPr>
        <p:spPr bwMode="auto">
          <a:xfrm>
            <a:off x="8676456" y="234888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6" name="53 Redondear rectángulo de esquina del mismo lado"/>
          <p:cNvSpPr/>
          <p:nvPr/>
        </p:nvSpPr>
        <p:spPr>
          <a:xfrm>
            <a:off x="2263040"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smtClean="0">
                <a:solidFill>
                  <a:prstClr val="white"/>
                </a:solidFill>
              </a:rPr>
              <a:t>Risk Appetite</a:t>
            </a:r>
          </a:p>
          <a:p>
            <a:pPr algn="ctr">
              <a:lnSpc>
                <a:spcPts val="1400"/>
              </a:lnSpc>
            </a:pPr>
            <a:r>
              <a:rPr lang="en-US" sz="1400" dirty="0" smtClean="0">
                <a:solidFill>
                  <a:prstClr val="white"/>
                </a:solidFill>
              </a:rPr>
              <a:t>Statement</a:t>
            </a:r>
            <a:endParaRPr lang="en-US" sz="1400" dirty="0">
              <a:solidFill>
                <a:prstClr val="white"/>
              </a:solidFill>
            </a:endParaRPr>
          </a:p>
        </p:txBody>
      </p:sp>
      <p:sp>
        <p:nvSpPr>
          <p:cNvPr id="83" name="25 Redondear rectángulo de esquina del mismo lado">
            <a:hlinkClick r:id="rId6" action="ppaction://hlinksldjump"/>
          </p:cNvPr>
          <p:cNvSpPr/>
          <p:nvPr/>
        </p:nvSpPr>
        <p:spPr>
          <a:xfrm>
            <a:off x="3896632"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Risk </a:t>
            </a:r>
            <a:r>
              <a:rPr lang="en-US" sz="1400" b="1" dirty="0" smtClean="0">
                <a:solidFill>
                  <a:prstClr val="white"/>
                </a:solidFill>
              </a:rPr>
              <a:t>Appetite</a:t>
            </a:r>
            <a:endParaRPr lang="en-US" sz="1400" b="1" dirty="0">
              <a:solidFill>
                <a:prstClr val="white"/>
              </a:solidFill>
            </a:endParaRPr>
          </a:p>
          <a:p>
            <a:pPr algn="ctr">
              <a:lnSpc>
                <a:spcPts val="1400"/>
              </a:lnSpc>
            </a:pPr>
            <a:r>
              <a:rPr lang="en-US" sz="1400" b="1" dirty="0" smtClean="0">
                <a:solidFill>
                  <a:prstClr val="white"/>
                </a:solidFill>
              </a:rPr>
              <a:t>Summary</a:t>
            </a:r>
            <a:endParaRPr lang="en-US" sz="1400" b="1" dirty="0">
              <a:solidFill>
                <a:prstClr val="white"/>
              </a:solidFill>
            </a:endParaRPr>
          </a:p>
        </p:txBody>
      </p:sp>
      <p:sp>
        <p:nvSpPr>
          <p:cNvPr id="60" name="60 Proceso alternativo"/>
          <p:cNvSpPr>
            <a:spLocks noChangeArrowheads="1"/>
          </p:cNvSpPr>
          <p:nvPr/>
        </p:nvSpPr>
        <p:spPr bwMode="auto">
          <a:xfrm>
            <a:off x="8676456" y="473114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6" name="81 Elipse"/>
          <p:cNvSpPr/>
          <p:nvPr/>
        </p:nvSpPr>
        <p:spPr>
          <a:xfrm>
            <a:off x="8678195" y="2996201"/>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1" name="81 Elipse"/>
          <p:cNvSpPr/>
          <p:nvPr/>
        </p:nvSpPr>
        <p:spPr>
          <a:xfrm>
            <a:off x="8676456" y="1593175"/>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72" name="81 Elipse"/>
          <p:cNvSpPr/>
          <p:nvPr/>
        </p:nvSpPr>
        <p:spPr>
          <a:xfrm>
            <a:off x="8681508" y="5436628"/>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7" name="81 Elipse"/>
          <p:cNvSpPr/>
          <p:nvPr/>
        </p:nvSpPr>
        <p:spPr>
          <a:xfrm>
            <a:off x="8688608" y="3685756"/>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8" name="81 Elipse"/>
          <p:cNvSpPr/>
          <p:nvPr/>
        </p:nvSpPr>
        <p:spPr>
          <a:xfrm>
            <a:off x="8686336" y="3492412"/>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9" name="60 Proceso alternativo"/>
          <p:cNvSpPr>
            <a:spLocks noChangeArrowheads="1"/>
          </p:cNvSpPr>
          <p:nvPr/>
        </p:nvSpPr>
        <p:spPr bwMode="auto">
          <a:xfrm>
            <a:off x="8682452" y="136502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90" name="60 Proceso alternativo"/>
          <p:cNvSpPr>
            <a:spLocks noChangeArrowheads="1"/>
          </p:cNvSpPr>
          <p:nvPr/>
        </p:nvSpPr>
        <p:spPr bwMode="auto">
          <a:xfrm>
            <a:off x="8676456" y="96708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Tree>
    <p:extLst>
      <p:ext uri="{BB962C8B-B14F-4D97-AF65-F5344CB8AC3E}">
        <p14:creationId xmlns:p14="http://schemas.microsoft.com/office/powerpoint/2010/main" val="42370242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18"/>
          <p:cNvGraphicFramePr>
            <a:graphicFrameLocks noGrp="1"/>
          </p:cNvGraphicFramePr>
          <p:nvPr>
            <p:extLst>
              <p:ext uri="{D42A27DB-BD31-4B8C-83A1-F6EECF244321}">
                <p14:modId xmlns:p14="http://schemas.microsoft.com/office/powerpoint/2010/main" val="4022329395"/>
              </p:ext>
            </p:extLst>
          </p:nvPr>
        </p:nvGraphicFramePr>
        <p:xfrm>
          <a:off x="324000" y="828000"/>
          <a:ext cx="5303500" cy="1231200"/>
        </p:xfrm>
        <a:graphic>
          <a:graphicData uri="http://schemas.openxmlformats.org/drawingml/2006/table">
            <a:tbl>
              <a:tblPr firstRow="1" bandRow="1"/>
              <a:tblGrid>
                <a:gridCol w="2447800"/>
                <a:gridCol w="747200"/>
                <a:gridCol w="1008000"/>
                <a:gridCol w="816500"/>
                <a:gridCol w="284000"/>
              </a:tblGrid>
              <a:tr h="389307">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2015</a:t>
                      </a:r>
                      <a:endParaRPr lang="en-US" sz="1500" noProof="0" dirty="0">
                        <a:solidFill>
                          <a:schemeClr val="bg1">
                            <a:lumMod val="50000"/>
                          </a:schemeClr>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Statement</a:t>
                      </a:r>
                      <a:endParaRPr lang="en-US" sz="1500" noProof="0" dirty="0">
                        <a:solidFill>
                          <a:srgbClr val="C00000"/>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841893">
                <a:tc>
                  <a:txBody>
                    <a:bodyPr/>
                    <a:lstStyle/>
                    <a:p>
                      <a:pPr marL="0" lvl="0" algn="l" defTabSz="914400" rtl="0" eaLnBrk="1" latinLnBrk="0" hangingPunct="1"/>
                      <a:r>
                        <a:rPr lang="en-US" sz="1400" kern="0" noProof="0" dirty="0" smtClean="0">
                          <a:solidFill>
                            <a:schemeClr val="tx1">
                              <a:lumMod val="65000"/>
                              <a:lumOff val="35000"/>
                            </a:schemeClr>
                          </a:solidFill>
                        </a:rPr>
                        <a:t>Impact in profit before taxes (PBT) using</a:t>
                      </a:r>
                      <a:r>
                        <a:rPr lang="en-US" sz="1400" kern="0" baseline="0" noProof="0" dirty="0" smtClean="0">
                          <a:solidFill>
                            <a:schemeClr val="tx1">
                              <a:lumMod val="65000"/>
                              <a:lumOff val="35000"/>
                            </a:schemeClr>
                          </a:solidFill>
                        </a:rPr>
                        <a:t> CCAR FRB Adverse scenario</a:t>
                      </a: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kern="0" noProof="0" dirty="0" smtClean="0">
                          <a:solidFill>
                            <a:schemeClr val="tx1">
                              <a:lumMod val="65000"/>
                              <a:lumOff val="35000"/>
                            </a:schemeClr>
                          </a:solidFill>
                        </a:rPr>
                        <a:t>139% </a:t>
                      </a:r>
                      <a:r>
                        <a:rPr lang="en-US" sz="1400" b="1" u="none" kern="0" noProof="0" dirty="0" smtClean="0">
                          <a:solidFill>
                            <a:schemeClr val="tx1">
                              <a:lumMod val="65000"/>
                              <a:lumOff val="35000"/>
                            </a:schemeClr>
                          </a:solidFill>
                        </a:rPr>
                        <a:t>PBT </a:t>
                      </a:r>
                      <a:endParaRPr lang="en-US" sz="1400" b="1" i="0" u="none" strike="noStrike" noProof="0" dirty="0" smtClean="0">
                        <a:solidFill>
                          <a:srgbClr val="FFFFFF"/>
                        </a:solidFill>
                        <a:effectLst/>
                        <a:latin typeface="+mn-lt"/>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b="0" i="0" u="none" strike="noStrike" kern="0" noProof="0" dirty="0" smtClean="0">
                          <a:solidFill>
                            <a:schemeClr val="tx1">
                              <a:lumMod val="65000"/>
                              <a:lumOff val="35000"/>
                            </a:schemeClr>
                          </a:solidFill>
                          <a:effectLst/>
                          <a:latin typeface="+mn-lt"/>
                        </a:rPr>
                        <a:t>150%</a:t>
                      </a:r>
                      <a:endParaRPr lang="en-US" sz="1400" b="1" i="0" u="none" strike="noStrike" noProof="0" dirty="0">
                        <a:solidFill>
                          <a:srgbClr val="FFFFFF"/>
                        </a:solidFill>
                        <a:effectLst/>
                        <a:latin typeface="Calibri"/>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b="0" i="0" u="none" strike="noStrike" kern="0" noProof="0" dirty="0" smtClean="0">
                          <a:solidFill>
                            <a:schemeClr val="tx1">
                              <a:lumMod val="65000"/>
                              <a:lumOff val="35000"/>
                            </a:schemeClr>
                          </a:solidFill>
                          <a:effectLst/>
                          <a:latin typeface="+mn-lt"/>
                        </a:rPr>
                        <a:t>100%*</a:t>
                      </a:r>
                      <a:endParaRPr lang="en-US" sz="1400" b="1" i="0" u="none" strike="noStrike" noProof="0" dirty="0">
                        <a:solidFill>
                          <a:srgbClr val="FFFFFF"/>
                        </a:solidFill>
                        <a:effectLst/>
                        <a:latin typeface="Calibri"/>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300" b="1" i="0" u="none" strike="noStrike" noProof="0" dirty="0">
                        <a:solidFill>
                          <a:srgbClr val="FFFFFF"/>
                        </a:solidFill>
                        <a:effectLst/>
                        <a:latin typeface="Calibri"/>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36" name="Table 18"/>
          <p:cNvGraphicFramePr>
            <a:graphicFrameLocks noGrp="1"/>
          </p:cNvGraphicFramePr>
          <p:nvPr>
            <p:extLst>
              <p:ext uri="{D42A27DB-BD31-4B8C-83A1-F6EECF244321}">
                <p14:modId xmlns:p14="http://schemas.microsoft.com/office/powerpoint/2010/main" val="3105054099"/>
              </p:ext>
            </p:extLst>
          </p:nvPr>
        </p:nvGraphicFramePr>
        <p:xfrm>
          <a:off x="405621" y="2060848"/>
          <a:ext cx="4891510" cy="4392180"/>
        </p:xfrm>
        <a:graphic>
          <a:graphicData uri="http://schemas.openxmlformats.org/drawingml/2006/table">
            <a:tbl>
              <a:tblPr firstRow="1" bandRow="1"/>
              <a:tblGrid>
                <a:gridCol w="2242674"/>
                <a:gridCol w="98105"/>
                <a:gridCol w="1079156"/>
                <a:gridCol w="98105"/>
                <a:gridCol w="1373470"/>
              </a:tblGrid>
              <a:tr h="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s-ES" sz="1100" dirty="0" smtClean="0">
                          <a:solidFill>
                            <a:prstClr val="white">
                              <a:lumMod val="50000"/>
                            </a:prstClr>
                          </a:solidFill>
                        </a:rPr>
                        <a:t>Figures in $mm</a:t>
                      </a:r>
                      <a:endParaRPr lang="es-ES_tradnl" sz="1100" dirty="0">
                        <a:solidFill>
                          <a:prstClr val="white">
                            <a:lumMod val="50000"/>
                          </a:prstClr>
                        </a:solidFill>
                      </a:endParaRPr>
                    </a:p>
                  </a:txBody>
                  <a:tcPr marL="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endParaRPr lang="en-US" sz="1500" noProof="0" dirty="0">
                        <a:solidFill>
                          <a:schemeClr val="tx1">
                            <a:lumMod val="50000"/>
                            <a:lumOff val="50000"/>
                          </a:schemeClr>
                        </a:solidFill>
                      </a:endParaRPr>
                    </a:p>
                  </a:txBody>
                  <a:tcPr marL="0" marR="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2015e</a:t>
                      </a:r>
                      <a:endParaRPr lang="en-US" sz="1500" noProof="0" dirty="0">
                        <a:solidFill>
                          <a:srgbClr val="C00000"/>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endParaRPr lang="en-US" sz="1500" noProof="0" dirty="0">
                        <a:solidFill>
                          <a:schemeClr val="tx1">
                            <a:lumMod val="50000"/>
                            <a:lumOff val="50000"/>
                          </a:schemeClr>
                        </a:solidFill>
                      </a:endParaRPr>
                    </a:p>
                  </a:txBody>
                  <a:tcPr marL="0" marR="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lnSpc>
                          <a:spcPts val="1300"/>
                        </a:lnSpc>
                      </a:pPr>
                      <a:r>
                        <a:rPr lang="en-US" sz="1500" b="1" i="1" kern="1200" noProof="0" dirty="0" smtClean="0">
                          <a:solidFill>
                            <a:schemeClr val="bg1">
                              <a:lumMod val="50000"/>
                            </a:schemeClr>
                          </a:solidFill>
                          <a:latin typeface="+mn-lt"/>
                          <a:ea typeface=""/>
                          <a:cs typeface=""/>
                        </a:rPr>
                        <a:t>Severity</a:t>
                      </a:r>
                      <a:r>
                        <a:rPr lang="en-US" sz="1500" b="1" i="1" kern="1200" baseline="0" noProof="0" dirty="0" smtClean="0">
                          <a:solidFill>
                            <a:schemeClr val="bg1">
                              <a:lumMod val="50000"/>
                            </a:schemeClr>
                          </a:solidFill>
                          <a:latin typeface="+mn-lt"/>
                          <a:ea typeface=""/>
                          <a:cs typeface=""/>
                        </a:rPr>
                        <a:t> (FRB Adverse against BHC Base)</a:t>
                      </a:r>
                      <a:endParaRPr lang="en-US" sz="1500" b="1" i="1" kern="1200" noProof="0" dirty="0" smtClean="0">
                        <a:solidFill>
                          <a:schemeClr val="bg1">
                            <a:lumMod val="50000"/>
                          </a:schemeClr>
                        </a:solidFill>
                        <a:latin typeface="+mn-lt"/>
                        <a:ea typeface=""/>
                        <a:cs typeface=""/>
                      </a:endParaRPr>
                    </a:p>
                  </a:txBody>
                  <a:tcPr marL="0" marR="0" marT="0" marB="72000" anchor="b">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a:lnL w="12700" cmpd="sng">
                      <a:solidFill>
                        <a:sysClr val="window" lastClr="FFFFFF"/>
                      </a:solid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marL="0" marR="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marL="0" marR="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pPr>
                        <a:lnSpc>
                          <a:spcPts val="0"/>
                        </a:lnSpc>
                      </a:pPr>
                      <a:endParaRPr lang="es-ES_tradnl" sz="15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500" b="1" i="0" noProof="0" dirty="0" smtClean="0">
                          <a:solidFill>
                            <a:schemeClr val="bg1"/>
                          </a:solidFill>
                        </a:rPr>
                        <a:t>PBT </a:t>
                      </a:r>
                      <a:r>
                        <a:rPr lang="en-US" sz="1000" b="1" i="0" noProof="0" dirty="0" smtClean="0">
                          <a:solidFill>
                            <a:schemeClr val="bg1"/>
                          </a:solidFill>
                        </a:rPr>
                        <a:t>CCAR</a:t>
                      </a:r>
                      <a:endParaRPr lang="en-US" sz="1500" b="1" i="1" noProof="0" dirty="0">
                        <a:solidFill>
                          <a:schemeClr val="bg1"/>
                        </a:solidFill>
                      </a:endParaRPr>
                    </a:p>
                  </a:txBody>
                  <a:tcPr marL="36000" marR="0" marT="46800" marB="46800">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500" b="1" i="0" u="none" strike="noStrike" noProof="0" dirty="0" smtClean="0">
                          <a:solidFill>
                            <a:srgbClr val="FFFFFF"/>
                          </a:solidFill>
                          <a:effectLst/>
                          <a:latin typeface="Calibri"/>
                        </a:rPr>
                        <a:t>695</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rtl="0" fontAlgn="ctr"/>
                      <a:endParaRPr lang="es-ES" sz="1400" b="1" i="0" u="none" strike="noStrike"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00" noProof="0" dirty="0"/>
                    </a:p>
                  </a:txBody>
                  <a:tcPr marL="36000" marR="0" marT="46800" marB="46800">
                    <a:lnL w="12700" cmpd="sng">
                      <a:solidFill>
                        <a:sysClr val="window" lastClr="FFFFFF"/>
                      </a:solid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lnSpc>
                          <a:spcPts val="0"/>
                        </a:lnSpc>
                      </a:pP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lnSpc>
                          <a:spcPts val="0"/>
                        </a:lnSpc>
                      </a:pPr>
                      <a:endParaRPr lang="en-US" sz="100" noProof="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lnSpc>
                          <a:spcPts val="0"/>
                        </a:lnSpc>
                      </a:pP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lnSpc>
                          <a:spcPts val="0"/>
                        </a:lnSpc>
                      </a:pPr>
                      <a:endParaRPr lang="es-ES_tradnl" sz="100" dirty="0"/>
                    </a:p>
                  </a:txBody>
                  <a:tcPr anchor="ctr">
                    <a:lnL w="12700" cmpd="sng">
                      <a:noFill/>
                    </a:lnL>
                    <a:lnR w="12700" cmpd="sng">
                      <a:solidFill>
                        <a:sysClr val="window" lastClr="FFFFFF"/>
                      </a:solid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en-US" sz="2000" b="1" i="1" baseline="30000" noProof="0" dirty="0" smtClean="0">
                          <a:solidFill>
                            <a:schemeClr val="bg1">
                              <a:lumMod val="50000"/>
                            </a:schemeClr>
                          </a:solidFill>
                        </a:rPr>
                        <a:t>Model Uncertainty</a:t>
                      </a:r>
                      <a:endParaRPr lang="en-US" sz="2000" b="1" i="1" baseline="30000" noProof="0" dirty="0">
                        <a:solidFill>
                          <a:schemeClr val="bg1">
                            <a:lumMod val="50000"/>
                          </a:schemeClr>
                        </a:solidFill>
                      </a:endParaRPr>
                    </a:p>
                  </a:txBody>
                  <a:tcPr marL="36000" marR="0" marT="46800" marB="46800">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2000" b="0" i="1" u="none" strike="noStrike" noProof="0" dirty="0">
                        <a:solidFill>
                          <a:schemeClr val="bg1">
                            <a:lumMod val="50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2000" b="1" i="1" kern="1200" baseline="30000" noProof="0" dirty="0" smtClean="0">
                          <a:solidFill>
                            <a:schemeClr val="bg1">
                              <a:lumMod val="50000"/>
                            </a:schemeClr>
                          </a:solidFill>
                          <a:latin typeface="+mn-lt"/>
                          <a:ea typeface="+mn-ea"/>
                          <a:cs typeface="+mn-cs"/>
                        </a:rPr>
                        <a:t>443</a:t>
                      </a:r>
                      <a:endParaRPr lang="en-US" sz="2000" b="1" i="1" kern="1200" baseline="30000" noProof="0" dirty="0">
                        <a:solidFill>
                          <a:schemeClr val="bg1">
                            <a:lumMod val="50000"/>
                          </a:schemeClr>
                        </a:solidFill>
                        <a:latin typeface="+mn-lt"/>
                        <a:ea typeface="+mn-ea"/>
                        <a:cs typeface="+mn-cs"/>
                      </a:endParaRPr>
                    </a:p>
                  </a:txBody>
                  <a:tcPr marL="7620" marR="7620" marT="7620" marB="0" anchor="ct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500" b="0" i="0" u="none" strike="noStrike" noProof="0" dirty="0">
                        <a:solidFill>
                          <a:schemeClr val="bg1">
                            <a:lumMod val="50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400" b="1" i="1" u="none" strike="noStrike" noProof="0" dirty="0">
                        <a:solidFill>
                          <a:schemeClr val="tx1">
                            <a:lumMod val="75000"/>
                            <a:lumOff val="25000"/>
                          </a:schemeClr>
                        </a:solidFill>
                        <a:effectLst/>
                        <a:latin typeface="Calibri"/>
                      </a:endParaRP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en-US" sz="1500" b="1" i="0" kern="1200" noProof="0" dirty="0" smtClean="0">
                          <a:solidFill>
                            <a:schemeClr val="bg1"/>
                          </a:solidFill>
                          <a:latin typeface="Calibri"/>
                          <a:ea typeface=""/>
                          <a:cs typeface=""/>
                        </a:rPr>
                        <a:t>PBT </a:t>
                      </a:r>
                      <a:r>
                        <a:rPr lang="en-US" sz="1000" b="1" i="0" kern="1200" noProof="0" dirty="0" smtClean="0">
                          <a:solidFill>
                            <a:schemeClr val="bg1"/>
                          </a:solidFill>
                          <a:latin typeface="Calibri"/>
                          <a:ea typeface=""/>
                          <a:cs typeface=""/>
                        </a:rPr>
                        <a:t>w/o model uncertainty overlay</a:t>
                      </a:r>
                      <a:endParaRPr lang="en-US" sz="1000" b="1" i="0" kern="1200" noProof="0" dirty="0">
                        <a:solidFill>
                          <a:schemeClr val="bg1"/>
                        </a:solidFill>
                        <a:latin typeface="Calibri"/>
                        <a:ea typeface=""/>
                        <a:cs typeface=""/>
                      </a:endParaRPr>
                    </a:p>
                  </a:txBody>
                  <a:tcPr marL="36000" marR="0" marT="46800" marB="46800">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1" i="0" u="none" strike="noStrike" noProof="0" dirty="0" smtClean="0">
                          <a:solidFill>
                            <a:srgbClr val="FFFFFF"/>
                          </a:solidFill>
                          <a:effectLst/>
                          <a:latin typeface="Calibri"/>
                        </a:rPr>
                        <a:t>1,138</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400" b="1" i="1" u="none" strike="noStrike" noProof="0" dirty="0">
                        <a:solidFill>
                          <a:schemeClr val="tx1">
                            <a:lumMod val="75000"/>
                            <a:lumOff val="25000"/>
                          </a:schemeClr>
                        </a:solidFill>
                        <a:effectLst/>
                        <a:latin typeface="Calibri"/>
                      </a:endParaRP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500" b="1" noProof="0" dirty="0" smtClean="0">
                          <a:solidFill>
                            <a:schemeClr val="bg1"/>
                          </a:solidFill>
                        </a:rPr>
                        <a:t>Loss in stress</a:t>
                      </a:r>
                      <a:endParaRPr lang="en-US" sz="1500" b="1" baseline="30000" noProof="0" dirty="0">
                        <a:solidFill>
                          <a:schemeClr val="bg1"/>
                        </a:solidFill>
                      </a:endParaRPr>
                    </a:p>
                  </a:txBody>
                  <a:tcPr marL="36000" marR="0" marT="46800" marB="46800">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b="1" i="0" u="none" strike="noStrike" noProof="0" dirty="0" smtClean="0">
                          <a:solidFill>
                            <a:srgbClr val="FFFFFF"/>
                          </a:solidFill>
                          <a:effectLst/>
                          <a:latin typeface="Calibri"/>
                        </a:rPr>
                        <a:t>-1,585.4</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400" b="1" i="1" u="none" strike="noStrike" noProof="0" dirty="0">
                        <a:solidFill>
                          <a:schemeClr val="tx1">
                            <a:lumMod val="75000"/>
                            <a:lumOff val="25000"/>
                          </a:schemeClr>
                        </a:solidFill>
                        <a:effectLst/>
                        <a:latin typeface="Calibri"/>
                      </a:endParaRP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2563" lvl="1" indent="0"/>
                      <a:r>
                        <a:rPr lang="en-US" sz="1500" b="0" noProof="0" dirty="0" smtClean="0">
                          <a:solidFill>
                            <a:schemeClr val="tx1">
                              <a:lumMod val="75000"/>
                              <a:lumOff val="25000"/>
                            </a:schemeClr>
                          </a:solidFill>
                        </a:rPr>
                        <a:t>Net Operating </a:t>
                      </a:r>
                      <a:r>
                        <a:rPr lang="en-US" sz="1500" b="0" baseline="0" noProof="0" dirty="0" smtClean="0">
                          <a:solidFill>
                            <a:schemeClr val="tx1">
                              <a:lumMod val="75000"/>
                              <a:lumOff val="25000"/>
                            </a:schemeClr>
                          </a:solidFill>
                        </a:rPr>
                        <a:t>Income</a:t>
                      </a:r>
                      <a:endParaRPr lang="en-US" sz="1500" b="0" noProof="0" dirty="0">
                        <a:solidFill>
                          <a:schemeClr val="tx1">
                            <a:lumMod val="75000"/>
                            <a:lumOff val="25000"/>
                          </a:schemeClr>
                        </a:solidFill>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500" b="0" i="0" u="none" strike="noStrike" noProof="0" dirty="0" smtClean="0">
                          <a:solidFill>
                            <a:schemeClr val="tx1">
                              <a:lumMod val="75000"/>
                              <a:lumOff val="25000"/>
                            </a:schemeClr>
                          </a:solidFill>
                          <a:effectLst/>
                          <a:latin typeface="Calibri"/>
                        </a:rPr>
                        <a:t>-541</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400" b="0" i="1" u="none" strike="noStrike" noProof="0" dirty="0" smtClean="0">
                          <a:solidFill>
                            <a:schemeClr val="tx1">
                              <a:lumMod val="75000"/>
                              <a:lumOff val="25000"/>
                            </a:schemeClr>
                          </a:solidFill>
                          <a:effectLst/>
                          <a:latin typeface="Calibri"/>
                        </a:rPr>
                        <a:t>-13%</a:t>
                      </a: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5738" lvl="1" indent="0"/>
                      <a:r>
                        <a:rPr lang="en-US" sz="1500" b="0" noProof="0" dirty="0" smtClean="0">
                          <a:solidFill>
                            <a:schemeClr val="tx1">
                              <a:lumMod val="75000"/>
                              <a:lumOff val="25000"/>
                            </a:schemeClr>
                          </a:solidFill>
                        </a:rPr>
                        <a:t>Net Credit Losses</a:t>
                      </a:r>
                      <a:endParaRPr lang="en-US" sz="1500" b="0" noProof="0" dirty="0">
                        <a:solidFill>
                          <a:schemeClr val="tx1">
                            <a:lumMod val="75000"/>
                            <a:lumOff val="25000"/>
                          </a:schemeClr>
                        </a:solidFill>
                      </a:endParaRPr>
                    </a:p>
                  </a:txBody>
                  <a:tcPr marL="0" marR="0" marT="46800" marB="46800">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500" b="0" i="0" u="none" strike="noStrike" noProof="0" dirty="0" smtClean="0">
                          <a:solidFill>
                            <a:schemeClr val="tx1">
                              <a:lumMod val="75000"/>
                              <a:lumOff val="25000"/>
                            </a:schemeClr>
                          </a:solidFill>
                          <a:effectLst/>
                          <a:latin typeface="Calibri"/>
                        </a:rPr>
                        <a:t>-827</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400" b="0" i="1" u="none" strike="noStrike" noProof="0" dirty="0" smtClean="0">
                          <a:solidFill>
                            <a:schemeClr val="tx1">
                              <a:lumMod val="75000"/>
                              <a:lumOff val="25000"/>
                            </a:schemeClr>
                          </a:solidFill>
                          <a:effectLst/>
                          <a:latin typeface="Calibri"/>
                        </a:rPr>
                        <a:t>24%</a:t>
                      </a: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5738" lvl="1" indent="0"/>
                      <a:r>
                        <a:rPr lang="en-US" sz="1500" b="0" noProof="0" dirty="0" smtClean="0">
                          <a:solidFill>
                            <a:schemeClr val="tx1">
                              <a:lumMod val="75000"/>
                              <a:lumOff val="25000"/>
                            </a:schemeClr>
                          </a:solidFill>
                        </a:rPr>
                        <a:t>Concentration</a:t>
                      </a:r>
                      <a:r>
                        <a:rPr lang="en-US" sz="1500" b="0" baseline="0" noProof="0" dirty="0" smtClean="0">
                          <a:solidFill>
                            <a:schemeClr val="tx1">
                              <a:lumMod val="75000"/>
                              <a:lumOff val="25000"/>
                            </a:schemeClr>
                          </a:solidFill>
                        </a:rPr>
                        <a:t> risk</a:t>
                      </a:r>
                      <a:r>
                        <a:rPr lang="en-US" sz="1600" b="1" kern="1200" baseline="30000" dirty="0" smtClean="0">
                          <a:solidFill>
                            <a:schemeClr val="tx1">
                              <a:lumMod val="85000"/>
                              <a:lumOff val="15000"/>
                            </a:schemeClr>
                          </a:solidFill>
                          <a:latin typeface="Calibri"/>
                          <a:ea typeface=""/>
                          <a:cs typeface=""/>
                        </a:rPr>
                        <a:t>1</a:t>
                      </a:r>
                      <a:endParaRPr lang="en-US" sz="1500" b="0" noProof="0" dirty="0">
                        <a:solidFill>
                          <a:schemeClr val="tx1">
                            <a:lumMod val="75000"/>
                            <a:lumOff val="25000"/>
                          </a:schemeClr>
                        </a:solidFill>
                      </a:endParaRPr>
                    </a:p>
                  </a:txBody>
                  <a:tcPr marL="0" marR="0" marT="46800" marB="46800">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-118.5</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79388" lvl="1" indent="0"/>
                      <a:r>
                        <a:rPr lang="en-US" sz="1500" b="0" noProof="0" dirty="0" smtClean="0">
                          <a:solidFill>
                            <a:schemeClr val="tx1">
                              <a:lumMod val="75000"/>
                              <a:lumOff val="25000"/>
                            </a:schemeClr>
                          </a:solidFill>
                        </a:rPr>
                        <a:t>Trading portfolio</a:t>
                      </a:r>
                      <a:r>
                        <a:rPr lang="en-US" sz="1600" b="1" kern="1200" baseline="30000" dirty="0" smtClean="0">
                          <a:solidFill>
                            <a:schemeClr val="tx1">
                              <a:lumMod val="85000"/>
                              <a:lumOff val="15000"/>
                            </a:schemeClr>
                          </a:solidFill>
                          <a:latin typeface="Calibri"/>
                          <a:ea typeface=""/>
                          <a:cs typeface=""/>
                        </a:rPr>
                        <a:t>1</a:t>
                      </a:r>
                      <a:endParaRPr lang="en-US" sz="1500" b="0" noProof="0" dirty="0">
                        <a:solidFill>
                          <a:schemeClr val="tx1">
                            <a:lumMod val="75000"/>
                            <a:lumOff val="25000"/>
                          </a:schemeClr>
                        </a:solidFill>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-8.9</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85738" lvl="1" indent="0"/>
                      <a:r>
                        <a:rPr lang="en-US" sz="1500" b="0" kern="1200" baseline="0" noProof="0" dirty="0" smtClean="0">
                          <a:solidFill>
                            <a:schemeClr val="tx1">
                              <a:lumMod val="75000"/>
                              <a:lumOff val="25000"/>
                            </a:schemeClr>
                          </a:solidFill>
                          <a:latin typeface="+mn-lt"/>
                          <a:ea typeface="+mn-ea"/>
                          <a:cs typeface="+mn-cs"/>
                        </a:rPr>
                        <a:t>Stressed CVA</a:t>
                      </a:r>
                      <a:r>
                        <a:rPr lang="en-US" sz="1600" b="1" baseline="30000" dirty="0" smtClean="0">
                          <a:solidFill>
                            <a:schemeClr val="tx1">
                              <a:lumMod val="85000"/>
                              <a:lumOff val="15000"/>
                            </a:schemeClr>
                          </a:solidFill>
                          <a:latin typeface="+mn-lt"/>
                          <a:cs typeface="+mn-cs"/>
                        </a:rPr>
                        <a:t>1</a:t>
                      </a:r>
                      <a:endParaRPr lang="en-US" sz="1500" b="0" kern="1200" baseline="0" noProof="0" dirty="0">
                        <a:solidFill>
                          <a:schemeClr val="tx1">
                            <a:lumMod val="75000"/>
                            <a:lumOff val="25000"/>
                          </a:schemeClr>
                        </a:solidFill>
                        <a:latin typeface="+mn-lt"/>
                        <a:ea typeface="+mn-ea"/>
                        <a:cs typeface="+mn-cs"/>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-3.0</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85738" lvl="1" indent="0"/>
                      <a:r>
                        <a:rPr lang="en-US" sz="1500" b="0" noProof="0" dirty="0" smtClean="0">
                          <a:solidFill>
                            <a:schemeClr val="tx1">
                              <a:lumMod val="75000"/>
                              <a:lumOff val="25000"/>
                            </a:schemeClr>
                          </a:solidFill>
                        </a:rPr>
                        <a:t>Operational</a:t>
                      </a:r>
                      <a:r>
                        <a:rPr lang="en-US" sz="1500" b="0" baseline="0" noProof="0" dirty="0" smtClean="0">
                          <a:solidFill>
                            <a:schemeClr val="tx1">
                              <a:lumMod val="75000"/>
                              <a:lumOff val="25000"/>
                            </a:schemeClr>
                          </a:solidFill>
                        </a:rPr>
                        <a:t> Risk</a:t>
                      </a:r>
                      <a:endParaRPr lang="en-US" sz="1500" b="0" baseline="30000" noProof="0" dirty="0">
                        <a:solidFill>
                          <a:schemeClr val="tx1">
                            <a:lumMod val="75000"/>
                            <a:lumOff val="25000"/>
                          </a:schemeClr>
                        </a:solidFill>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-87</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0" i="1" u="none" strike="noStrike" noProof="0" dirty="0" smtClean="0">
                          <a:solidFill>
                            <a:schemeClr val="tx1">
                              <a:lumMod val="75000"/>
                              <a:lumOff val="25000"/>
                            </a:schemeClr>
                          </a:solidFill>
                          <a:effectLst/>
                          <a:latin typeface="Calibri"/>
                        </a:rPr>
                        <a:t>32%</a:t>
                      </a:r>
                      <a:r>
                        <a:rPr lang="en-US" sz="1400" b="0" i="1" u="none" strike="noStrike" baseline="0" noProof="0" dirty="0" smtClean="0">
                          <a:solidFill>
                            <a:schemeClr val="tx1">
                              <a:lumMod val="75000"/>
                              <a:lumOff val="25000"/>
                            </a:schemeClr>
                          </a:solidFill>
                          <a:effectLst/>
                          <a:latin typeface="Calibri"/>
                        </a:rPr>
                        <a:t> </a:t>
                      </a: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lvl="1"/>
                      <a:endParaRPr lang="en-US" sz="100" noProof="0" dirty="0"/>
                    </a:p>
                  </a:txBody>
                  <a:tcPr marL="0" marR="36000" marT="46800" marB="468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 noProof="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00" noProof="0" dirty="0"/>
                    </a:p>
                  </a:txBody>
                  <a:tcPr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500" b="1" i="0" noProof="0" dirty="0" smtClean="0">
                          <a:solidFill>
                            <a:schemeClr val="bg1"/>
                          </a:solidFill>
                        </a:rPr>
                        <a:t>PBT</a:t>
                      </a:r>
                      <a:endParaRPr lang="en-US" sz="1500" b="1" i="1" noProof="0" dirty="0">
                        <a:solidFill>
                          <a:schemeClr val="bg1"/>
                        </a:solidFill>
                      </a:endParaRPr>
                    </a:p>
                  </a:txBody>
                  <a:tcPr marL="36000" marR="0" marT="46800" marB="46800">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500" b="1" i="0" u="none" strike="noStrike" noProof="0" dirty="0" smtClean="0">
                          <a:solidFill>
                            <a:srgbClr val="FFFFFF"/>
                          </a:solidFill>
                          <a:effectLst/>
                          <a:latin typeface="Calibri"/>
                        </a:rPr>
                        <a:t>-139%</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0">
                <a:tc>
                  <a:txBody>
                    <a:bodyPr/>
                    <a:lstStyle/>
                    <a:p>
                      <a:pPr marL="0" lvl="0" algn="l" defTabSz="914400" rtl="0" eaLnBrk="1" latinLnBrk="0" hangingPunct="1"/>
                      <a:endParaRPr lang="en-US" sz="300" b="1" kern="1200" noProof="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4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3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4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3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8" name="Rectangle 1"/>
          <p:cNvSpPr/>
          <p:nvPr/>
        </p:nvSpPr>
        <p:spPr>
          <a:xfrm>
            <a:off x="2771800" y="2501379"/>
            <a:ext cx="1080120" cy="3879949"/>
          </a:xfrm>
          <a:prstGeom prst="rect">
            <a:avLst/>
          </a:prstGeom>
          <a:noFill/>
          <a:ln w="28575" cap="flat" cmpd="sng" algn="ctr">
            <a:solidFill>
              <a:sysClr val="window" lastClr="FFFFFF">
                <a:lumMod val="50000"/>
              </a:sysClr>
            </a:solidFill>
            <a:prstDash val="dash"/>
          </a:ln>
          <a:effectLst/>
        </p:spPr>
        <p:txBody>
          <a:bodyPr rtlCol="0" anchor="ctr"/>
          <a:lstStyle/>
          <a:p>
            <a:pPr algn="ctr">
              <a:defRPr/>
            </a:pPr>
            <a:endParaRPr lang="es-ES_tradnl" kern="0" smtClean="0">
              <a:solidFill>
                <a:prstClr val="white"/>
              </a:solidFill>
            </a:endParaRPr>
          </a:p>
        </p:txBody>
      </p:sp>
      <p:cxnSp>
        <p:nvCxnSpPr>
          <p:cNvPr id="4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51"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16 Conector recto"/>
          <p:cNvCxnSpPr/>
          <p:nvPr/>
        </p:nvCxnSpPr>
        <p:spPr>
          <a:xfrm>
            <a:off x="395536" y="620688"/>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17 Redondear rectángulo de esquina del mismo lado">
            <a:hlinkClick r:id="rId4" action="ppaction://hlinksldjump"/>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Macro</a:t>
            </a:r>
          </a:p>
          <a:p>
            <a:pPr algn="ctr">
              <a:lnSpc>
                <a:spcPts val="1400"/>
              </a:lnSpc>
            </a:pPr>
            <a:r>
              <a:rPr lang="en-US" sz="1300" dirty="0" smtClean="0">
                <a:solidFill>
                  <a:prstClr val="white"/>
                </a:solidFill>
              </a:rPr>
              <a:t>Scenarios</a:t>
            </a:r>
            <a:endParaRPr lang="en-US" sz="1300" dirty="0">
              <a:solidFill>
                <a:prstClr val="white"/>
              </a:solidFill>
            </a:endParaRPr>
          </a:p>
        </p:txBody>
      </p:sp>
      <p:sp>
        <p:nvSpPr>
          <p:cNvPr id="25" name="21 Redondear rectángulo de esquina del mismo lado">
            <a:hlinkClick r:id="rId4" action="ppaction://hlinksldjump"/>
          </p:cNvPr>
          <p:cNvSpPr/>
          <p:nvPr/>
        </p:nvSpPr>
        <p:spPr>
          <a:xfrm>
            <a:off x="1691681"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Losses </a:t>
            </a:r>
          </a:p>
          <a:p>
            <a:pPr algn="ctr">
              <a:lnSpc>
                <a:spcPts val="1400"/>
              </a:lnSpc>
            </a:pPr>
            <a:r>
              <a:rPr lang="en-US" sz="1300" b="1" dirty="0" smtClean="0">
                <a:solidFill>
                  <a:prstClr val="white"/>
                </a:solidFill>
              </a:rPr>
              <a:t>Summary</a:t>
            </a:r>
            <a:endParaRPr lang="en-US" sz="1300" b="1" dirty="0">
              <a:solidFill>
                <a:prstClr val="white"/>
              </a:solidFill>
            </a:endParaRPr>
          </a:p>
        </p:txBody>
      </p:sp>
      <p:sp>
        <p:nvSpPr>
          <p:cNvPr id="26" name="28 Redondear rectángulo de esquina del mismo lado">
            <a:hlinkClick r:id="rId5" action="ppaction://hlinksldjump"/>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27" name="31 Redondear rectángulo de esquina del mismo lado">
            <a:hlinkClick r:id="rId5" action="ppaction://hlinksldjump"/>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29" name="32 Redondear rectángulo de esquina del mismo lado">
            <a:hlinkClick r:id="rId5" action="ppaction://hlinksldjump"/>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30"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31" name="31 Redondear rectángulo de esquina del mismo lado">
            <a:hlinkClick r:id="rId6" action="ppaction://hlinksldjump"/>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32" name="32 Redondear rectángulo de esquina del mismo lado">
            <a:hlinkClick r:id="rId5" action="ppaction://hlinksldjump"/>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sp>
        <p:nvSpPr>
          <p:cNvPr id="22" name="82 Elipse"/>
          <p:cNvSpPr/>
          <p:nvPr/>
        </p:nvSpPr>
        <p:spPr>
          <a:xfrm>
            <a:off x="5297132" y="1556792"/>
            <a:ext cx="138964" cy="13896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19" name="124 Rectángulo redondeado"/>
          <p:cNvSpPr/>
          <p:nvPr/>
        </p:nvSpPr>
        <p:spPr>
          <a:xfrm>
            <a:off x="5508105" y="1277012"/>
            <a:ext cx="3421086" cy="4816284"/>
          </a:xfrm>
          <a:prstGeom prst="roundRect">
            <a:avLst>
              <a:gd name="adj" fmla="val 0"/>
            </a:avLst>
          </a:prstGeom>
          <a:solidFill>
            <a:schemeClr val="bg1"/>
          </a:solidFill>
          <a:ln w="12700" cap="flat" cmpd="sng" algn="ctr">
            <a:solidFill>
              <a:schemeClr val="bg1">
                <a:lumMod val="65000"/>
              </a:schemeClr>
            </a:solidFill>
            <a:prstDash val="solid"/>
          </a:ln>
          <a:effectLst/>
        </p:spPr>
        <p:txBody>
          <a:bodyPr lIns="0" rIns="0" anchor="t"/>
          <a:lstStyle/>
          <a:p>
            <a:pPr marL="182563" indent="-182563">
              <a:spcBef>
                <a:spcPts val="1200"/>
              </a:spcBef>
              <a:buClr>
                <a:srgbClr val="DB0B11"/>
              </a:buClr>
              <a:buFont typeface="Arial" panose="020B0604020202020204" pitchFamily="34" charset="0"/>
              <a:buChar char="•"/>
              <a:defRPr/>
            </a:pPr>
            <a:r>
              <a:rPr lang="en-US" sz="1400" kern="0" dirty="0" smtClean="0">
                <a:solidFill>
                  <a:schemeClr val="tx1">
                    <a:lumMod val="65000"/>
                    <a:lumOff val="35000"/>
                  </a:schemeClr>
                </a:solidFill>
                <a:cs typeface="Arial" pitchFamily="34" charset="0"/>
              </a:rPr>
              <a:t>2015 CCAR FRB Adverse scenario has been chosen to run the “Loss in Stress” metric as it is used as the starting point for group ICAAP consolidation of the US operations. It is close to a plausible stress scenario.</a:t>
            </a:r>
          </a:p>
          <a:p>
            <a:pPr marL="182563" indent="-182563">
              <a:spcBef>
                <a:spcPts val="1200"/>
              </a:spcBef>
              <a:buClr>
                <a:srgbClr val="DB0B11"/>
              </a:buClr>
              <a:buFont typeface="Arial" panose="020B0604020202020204" pitchFamily="34" charset="0"/>
              <a:buChar char="•"/>
              <a:defRPr/>
            </a:pPr>
            <a:r>
              <a:rPr lang="en-US" sz="1400" kern="0" dirty="0" smtClean="0">
                <a:solidFill>
                  <a:schemeClr val="tx1">
                    <a:lumMod val="65000"/>
                    <a:lumOff val="35000"/>
                  </a:schemeClr>
                </a:solidFill>
                <a:cs typeface="Arial" pitchFamily="34" charset="0"/>
              </a:rPr>
              <a:t>The PBT used in CCAR FRB Baseline has been “normalized” to eliminate model uncertainty overrides that are not included in ICAAP.</a:t>
            </a:r>
          </a:p>
          <a:p>
            <a:pPr marL="182563" indent="-182563">
              <a:spcBef>
                <a:spcPts val="1200"/>
              </a:spcBef>
              <a:buClr>
                <a:srgbClr val="DB0B11"/>
              </a:buClr>
              <a:buFont typeface="Arial" panose="020B0604020202020204" pitchFamily="34" charset="0"/>
              <a:buChar char="•"/>
              <a:defRPr/>
            </a:pPr>
            <a:r>
              <a:rPr lang="en-US" sz="1400" kern="0" dirty="0" smtClean="0">
                <a:solidFill>
                  <a:schemeClr val="tx1">
                    <a:lumMod val="65000"/>
                    <a:lumOff val="35000"/>
                  </a:schemeClr>
                </a:solidFill>
                <a:cs typeface="Arial" pitchFamily="34" charset="0"/>
              </a:rPr>
              <a:t>CCAR PBT is not directly comparable to P-17 as it is US GAAP vs. IFRS and it is also impacted by lower asset balances. </a:t>
            </a:r>
          </a:p>
          <a:p>
            <a:pPr marL="182563" indent="-182563">
              <a:spcBef>
                <a:spcPts val="1200"/>
              </a:spcBef>
              <a:buClr>
                <a:srgbClr val="DB0B11"/>
              </a:buClr>
              <a:buFont typeface="Arial" panose="020B0604020202020204" pitchFamily="34" charset="0"/>
              <a:buChar char="•"/>
              <a:defRPr/>
            </a:pPr>
            <a:r>
              <a:rPr lang="en-US" sz="1400" kern="0" dirty="0">
                <a:solidFill>
                  <a:schemeClr val="tx1">
                    <a:lumMod val="65000"/>
                    <a:lumOff val="35000"/>
                  </a:schemeClr>
                </a:solidFill>
                <a:cs typeface="Arial" pitchFamily="34" charset="0"/>
              </a:rPr>
              <a:t>PBT </a:t>
            </a:r>
            <a:r>
              <a:rPr lang="en-US" sz="1400" kern="0" dirty="0" smtClean="0">
                <a:solidFill>
                  <a:schemeClr val="tx1">
                    <a:lumMod val="65000"/>
                    <a:lumOff val="35000"/>
                  </a:schemeClr>
                </a:solidFill>
                <a:cs typeface="Arial" pitchFamily="34" charset="0"/>
              </a:rPr>
              <a:t>under stress in </a:t>
            </a:r>
            <a:r>
              <a:rPr lang="en-US" sz="1400" kern="0" dirty="0">
                <a:solidFill>
                  <a:schemeClr val="tx1">
                    <a:lumMod val="65000"/>
                    <a:lumOff val="35000"/>
                  </a:schemeClr>
                </a:solidFill>
                <a:cs typeface="Arial" pitchFamily="34" charset="0"/>
              </a:rPr>
              <a:t>2015 has a negative delta of $</a:t>
            </a:r>
            <a:r>
              <a:rPr lang="en-US" sz="1400" kern="0" dirty="0" smtClean="0">
                <a:solidFill>
                  <a:schemeClr val="tx1">
                    <a:lumMod val="65000"/>
                    <a:lumOff val="35000"/>
                  </a:schemeClr>
                </a:solidFill>
                <a:cs typeface="Arial" pitchFamily="34" charset="0"/>
              </a:rPr>
              <a:t>1.6Bn: net income is affected through a drop in net interest income that includes the effect of accelerated </a:t>
            </a:r>
            <a:r>
              <a:rPr lang="en-US" sz="1400" kern="0" dirty="0">
                <a:solidFill>
                  <a:schemeClr val="tx1">
                    <a:lumMod val="65000"/>
                    <a:lumOff val="35000"/>
                  </a:schemeClr>
                </a:solidFill>
                <a:cs typeface="Arial" pitchFamily="34" charset="0"/>
              </a:rPr>
              <a:t>depreciation of SCUSA leases (+6</a:t>
            </a:r>
            <a:r>
              <a:rPr lang="en-US" sz="1400" kern="0" dirty="0" smtClean="0">
                <a:solidFill>
                  <a:schemeClr val="tx1">
                    <a:lumMod val="65000"/>
                    <a:lumOff val="35000"/>
                  </a:schemeClr>
                </a:solidFill>
                <a:cs typeface="Arial" pitchFamily="34" charset="0"/>
              </a:rPr>
              <a:t>%).</a:t>
            </a:r>
            <a:endParaRPr lang="en-US" sz="1400" kern="0" dirty="0">
              <a:solidFill>
                <a:schemeClr val="tx1">
                  <a:lumMod val="65000"/>
                  <a:lumOff val="35000"/>
                </a:schemeClr>
              </a:solidFill>
              <a:cs typeface="Arial" pitchFamily="34" charset="0"/>
            </a:endParaRPr>
          </a:p>
          <a:p>
            <a:pPr marL="182563" indent="-182563">
              <a:spcBef>
                <a:spcPts val="1200"/>
              </a:spcBef>
              <a:buClr>
                <a:srgbClr val="DB0B11"/>
              </a:buClr>
              <a:buFont typeface="Arial" panose="020B0604020202020204" pitchFamily="34" charset="0"/>
              <a:buChar char="•"/>
              <a:defRPr/>
            </a:pPr>
            <a:r>
              <a:rPr lang="en-US" sz="1400" kern="0" dirty="0">
                <a:solidFill>
                  <a:schemeClr val="tx1">
                    <a:lumMod val="65000"/>
                    <a:lumOff val="35000"/>
                  </a:schemeClr>
                </a:solidFill>
                <a:cs typeface="Arial" pitchFamily="34" charset="0"/>
              </a:rPr>
              <a:t>The concentration risk in </a:t>
            </a:r>
            <a:r>
              <a:rPr lang="en-US" sz="1400" kern="0" dirty="0" smtClean="0">
                <a:solidFill>
                  <a:schemeClr val="tx1">
                    <a:lumMod val="65000"/>
                    <a:lumOff val="35000"/>
                  </a:schemeClr>
                </a:solidFill>
                <a:cs typeface="Arial" pitchFamily="34" charset="0"/>
              </a:rPr>
              <a:t>GCB is </a:t>
            </a:r>
            <a:r>
              <a:rPr lang="en-US" sz="1400" kern="0" dirty="0">
                <a:solidFill>
                  <a:schemeClr val="tx1">
                    <a:lumMod val="65000"/>
                    <a:lumOff val="35000"/>
                  </a:schemeClr>
                </a:solidFill>
                <a:cs typeface="Arial" pitchFamily="34" charset="0"/>
              </a:rPr>
              <a:t>high compared to the overall PBT of </a:t>
            </a:r>
            <a:r>
              <a:rPr lang="en-US" sz="1400" kern="0" dirty="0" smtClean="0">
                <a:solidFill>
                  <a:schemeClr val="tx1">
                    <a:lumMod val="65000"/>
                    <a:lumOff val="35000"/>
                  </a:schemeClr>
                </a:solidFill>
                <a:cs typeface="Arial" pitchFamily="34" charset="0"/>
              </a:rPr>
              <a:t>SBNA. </a:t>
            </a:r>
          </a:p>
        </p:txBody>
      </p:sp>
      <p:cxnSp>
        <p:nvCxnSpPr>
          <p:cNvPr id="3" name="Elbow Connector 2"/>
          <p:cNvCxnSpPr/>
          <p:nvPr/>
        </p:nvCxnSpPr>
        <p:spPr>
          <a:xfrm rot="5400000">
            <a:off x="3671900" y="4545124"/>
            <a:ext cx="360040" cy="12700"/>
          </a:xfrm>
          <a:prstGeom prst="bentConnector3">
            <a:avLst>
              <a:gd name="adj1" fmla="val 67121"/>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7961" y="6567155"/>
            <a:ext cx="4896544" cy="246221"/>
          </a:xfrm>
          <a:prstGeom prst="rect">
            <a:avLst/>
          </a:prstGeom>
          <a:noFill/>
        </p:spPr>
        <p:txBody>
          <a:bodyPr wrap="square" rtlCol="0">
            <a:spAutoFit/>
          </a:bodyPr>
          <a:lstStyle/>
          <a:p>
            <a:pPr marL="228600" indent="-228600">
              <a:buAutoNum type="arabicPeriod"/>
            </a:pPr>
            <a:r>
              <a:rPr lang="en-US" sz="1000" b="1" dirty="0" smtClean="0"/>
              <a:t>Updated with 4Q figures. All other values are from 2015 CCAR results</a:t>
            </a:r>
          </a:p>
        </p:txBody>
      </p:sp>
    </p:spTree>
    <p:extLst>
      <p:ext uri="{BB962C8B-B14F-4D97-AF65-F5344CB8AC3E}">
        <p14:creationId xmlns:p14="http://schemas.microsoft.com/office/powerpoint/2010/main" val="153311699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31 Tabla"/>
          <p:cNvGraphicFramePr>
            <a:graphicFrameLocks noGrp="1"/>
          </p:cNvGraphicFramePr>
          <p:nvPr>
            <p:extLst>
              <p:ext uri="{D42A27DB-BD31-4B8C-83A1-F6EECF244321}">
                <p14:modId xmlns:p14="http://schemas.microsoft.com/office/powerpoint/2010/main" val="331103883"/>
              </p:ext>
            </p:extLst>
          </p:nvPr>
        </p:nvGraphicFramePr>
        <p:xfrm>
          <a:off x="900120" y="980728"/>
          <a:ext cx="4752000" cy="2268250"/>
        </p:xfrm>
        <a:graphic>
          <a:graphicData uri="http://schemas.openxmlformats.org/drawingml/2006/table">
            <a:tbl>
              <a:tblPr firstRow="1" bandRow="1">
                <a:tableStyleId>{5C22544A-7EE6-4342-B048-85BDC9FD1C3A}</a:tableStyleId>
              </a:tblPr>
              <a:tblGrid>
                <a:gridCol w="2016000"/>
                <a:gridCol w="684000"/>
                <a:gridCol w="684000"/>
                <a:gridCol w="684000"/>
                <a:gridCol w="684000"/>
              </a:tblGrid>
              <a:tr h="209441">
                <a:tc>
                  <a:txBody>
                    <a:bodyPr/>
                    <a:lstStyle/>
                    <a:p>
                      <a:pPr marL="0" lvl="1" indent="0" algn="l"/>
                      <a:endParaRPr lang="es-ES" sz="1500" b="1" dirty="0">
                        <a:solidFill>
                          <a:schemeClr val="tx1"/>
                        </a:solidFill>
                        <a:latin typeface="+mj-lt"/>
                        <a:cs typeface="Arial" pitchFamily="34" charset="0"/>
                      </a:endParaRPr>
                    </a:p>
                  </a:txBody>
                  <a:tcPr marL="107996"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solidFill>
                          <a:latin typeface="+mj-lt"/>
                        </a:rPr>
                        <a:t>Base</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900" b="1" dirty="0" smtClean="0">
                        <a:solidFill>
                          <a:schemeClr val="bg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1400" b="1" dirty="0" smtClean="0">
                        <a:solidFill>
                          <a:schemeClr val="tx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1400" b="1" dirty="0" smtClean="0">
                        <a:solidFill>
                          <a:schemeClr val="tx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191">
                <a:tc>
                  <a:txBody>
                    <a:bodyPr/>
                    <a:lstStyle/>
                    <a:p>
                      <a:pPr marL="0" lvl="1" indent="0" algn="l"/>
                      <a:r>
                        <a:rPr lang="es-ES" sz="1500" b="1" dirty="0" smtClean="0">
                          <a:solidFill>
                            <a:schemeClr val="tx1"/>
                          </a:solidFill>
                          <a:latin typeface="+mj-lt"/>
                          <a:cs typeface="Arial" pitchFamily="34" charset="0"/>
                        </a:rPr>
                        <a:t>Figures</a:t>
                      </a:r>
                      <a:r>
                        <a:rPr lang="es-ES" sz="1500" b="1" baseline="0" dirty="0" smtClean="0">
                          <a:solidFill>
                            <a:schemeClr val="tx1"/>
                          </a:solidFill>
                          <a:latin typeface="+mj-lt"/>
                          <a:cs typeface="Arial" pitchFamily="34" charset="0"/>
                        </a:rPr>
                        <a:t> in </a:t>
                      </a:r>
                      <a:r>
                        <a:rPr lang="es-ES" sz="1500" b="1" dirty="0" smtClean="0">
                          <a:solidFill>
                            <a:schemeClr val="tx1"/>
                          </a:solidFill>
                          <a:latin typeface="+mj-lt"/>
                          <a:cs typeface="Arial" pitchFamily="34" charset="0"/>
                        </a:rPr>
                        <a:t> %</a:t>
                      </a:r>
                      <a:endParaRPr lang="es-ES" sz="1500" b="1" dirty="0">
                        <a:solidFill>
                          <a:schemeClr val="tx1"/>
                        </a:solidFill>
                        <a:latin typeface="+mj-lt"/>
                        <a:cs typeface="Arial" pitchFamily="34" charset="0"/>
                      </a:endParaRPr>
                    </a:p>
                  </a:txBody>
                  <a:tcPr marL="107996"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2013</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2014</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2015</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2016</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s-ES" sz="1500" b="0" dirty="0" smtClean="0">
                          <a:solidFill>
                            <a:schemeClr val="tx1"/>
                          </a:solidFill>
                          <a:latin typeface="+mj-lt"/>
                          <a:cs typeface="Arial" pitchFamily="34" charset="0"/>
                        </a:rPr>
                        <a:t>Real GDP</a:t>
                      </a:r>
                      <a:endParaRPr lang="es-ES" sz="1500" b="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3.1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n-US" sz="1500" b="0" noProof="0" dirty="0" smtClean="0">
                          <a:solidFill>
                            <a:schemeClr val="tx1"/>
                          </a:solidFill>
                          <a:latin typeface="+mj-lt"/>
                          <a:cs typeface="Arial" pitchFamily="34" charset="0"/>
                        </a:rPr>
                        <a:t>Unemployment</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7.0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6.1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5.6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5.4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n-US" sz="1500" b="0" noProof="0" dirty="0" smtClean="0">
                          <a:solidFill>
                            <a:schemeClr val="tx1"/>
                          </a:solidFill>
                          <a:latin typeface="+mj-lt"/>
                          <a:cs typeface="Arial" pitchFamily="34" charset="0"/>
                        </a:rPr>
                        <a:t>3M LIBOR</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0.2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0.4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1.2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n-US" sz="1500" b="0" noProof="0" dirty="0" smtClean="0">
                          <a:solidFill>
                            <a:schemeClr val="tx1"/>
                          </a:solidFill>
                          <a:latin typeface="+mj-lt"/>
                          <a:cs typeface="Arial" pitchFamily="34" charset="0"/>
                        </a:rPr>
                        <a:t>10Y Treasury</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2.7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marL="0" indent="0" algn="l"/>
                      <a:r>
                        <a:rPr lang="en-US" sz="1500" b="0" noProof="0" dirty="0" smtClean="0">
                          <a:solidFill>
                            <a:schemeClr val="tx1"/>
                          </a:solidFill>
                          <a:latin typeface="+mj-lt"/>
                          <a:cs typeface="Arial" pitchFamily="34" charset="0"/>
                        </a:rPr>
                        <a:t>HPI (All</a:t>
                      </a:r>
                      <a:r>
                        <a:rPr lang="en-US" sz="1500" b="0" baseline="0" noProof="0" dirty="0" smtClean="0">
                          <a:solidFill>
                            <a:schemeClr val="tx1"/>
                          </a:solidFill>
                          <a:latin typeface="+mj-lt"/>
                          <a:cs typeface="Arial" pitchFamily="34" charset="0"/>
                        </a:rPr>
                        <a:t> Transactions)</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5.0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4.6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1.3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2.5</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marL="0" indent="0" algn="l"/>
                      <a:r>
                        <a:rPr lang="en-US" sz="1500" b="0" noProof="0" dirty="0" smtClean="0">
                          <a:solidFill>
                            <a:schemeClr val="tx1"/>
                          </a:solidFill>
                          <a:latin typeface="+mj-lt"/>
                          <a:cs typeface="Arial" pitchFamily="34" charset="0"/>
                        </a:rPr>
                        <a:t>Manheim Index </a:t>
                      </a:r>
                      <a:r>
                        <a:rPr lang="en-US" sz="1500" b="0" baseline="30000" noProof="0" dirty="0" smtClean="0">
                          <a:solidFill>
                            <a:schemeClr val="tx1"/>
                          </a:solidFill>
                          <a:latin typeface="+mj-lt"/>
                          <a:cs typeface="Arial" pitchFamily="34" charset="0"/>
                        </a:rPr>
                        <a:t>1</a:t>
                      </a:r>
                      <a:endParaRPr lang="en-US" sz="1500" b="0" baseline="3000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j-lt"/>
                        </a:rPr>
                        <a:t>-0.6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j-lt"/>
                        </a:rPr>
                        <a:t>-0.2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0.3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marL="0" indent="0" algn="l"/>
                      <a:r>
                        <a:rPr lang="en-US" sz="1500" b="0" noProof="0" dirty="0" smtClean="0">
                          <a:solidFill>
                            <a:schemeClr val="tx1"/>
                          </a:solidFill>
                          <a:latin typeface="+mj-lt"/>
                          <a:cs typeface="Arial" pitchFamily="34" charset="0"/>
                        </a:rPr>
                        <a:t>S&amp;P 500 Index</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24.8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12.6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6.7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6.8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93290926"/>
              </p:ext>
            </p:extLst>
          </p:nvPr>
        </p:nvGraphicFramePr>
        <p:xfrm>
          <a:off x="6120400" y="980728"/>
          <a:ext cx="2052000" cy="2268250"/>
        </p:xfrm>
        <a:graphic>
          <a:graphicData uri="http://schemas.openxmlformats.org/drawingml/2006/table">
            <a:tbl>
              <a:tblPr firstRow="1" bandRow="1">
                <a:tableStyleId>{5C22544A-7EE6-4342-B048-85BDC9FD1C3A}</a:tableStyleId>
              </a:tblPr>
              <a:tblGrid>
                <a:gridCol w="684000"/>
                <a:gridCol w="684000"/>
                <a:gridCol w="684000"/>
              </a:tblGrid>
              <a:tr h="209441">
                <a:tc gridSpan="3">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500" b="1" noProof="0" dirty="0" smtClean="0">
                          <a:solidFill>
                            <a:schemeClr val="tx1"/>
                          </a:solidFill>
                          <a:latin typeface="+mn-lt"/>
                        </a:rPr>
                        <a:t>FRB Adverse</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900" b="1" dirty="0" smtClean="0">
                        <a:solidFill>
                          <a:schemeClr val="bg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1400" b="1" dirty="0" smtClean="0">
                        <a:solidFill>
                          <a:schemeClr val="tx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191">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n-lt"/>
                        </a:rPr>
                        <a:t>2014</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n-lt"/>
                        </a:rPr>
                        <a:t>2015</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n-lt"/>
                        </a:rPr>
                        <a:t>2016</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1.2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-0.2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1.4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6.4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n-lt"/>
                        </a:rPr>
                        <a:t>7.6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8.0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1.1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n-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4.8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3.3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n-lt"/>
                        </a:rPr>
                        <a:t>4.6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5.4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3.5</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-5.0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dirty="0">
                          <a:solidFill>
                            <a:srgbClr val="C00000"/>
                          </a:solidFill>
                          <a:effectLst/>
                          <a:latin typeface="+mn-lt"/>
                        </a:rPr>
                        <a:t>-0.5</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-3.2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1.3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5.9</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-16.3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-7.8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itle 3"/>
          <p:cNvSpPr>
            <a:spLocks noGrp="1"/>
          </p:cNvSpPr>
          <p:nvPr>
            <p:ph type="title"/>
          </p:nvPr>
        </p:nvSpPr>
        <p:spPr>
          <a:xfrm>
            <a:off x="-3276866" y="1041600"/>
            <a:ext cx="979083" cy="494928"/>
          </a:xfrm>
        </p:spPr>
        <p:txBody>
          <a:bodyPr/>
          <a:lstStyle/>
          <a:p>
            <a:r>
              <a:rPr lang="es-ES_tradnl" sz="1050" b="0" dirty="0" smtClean="0">
                <a:solidFill>
                  <a:schemeClr val="bg1">
                    <a:lumMod val="85000"/>
                  </a:schemeClr>
                </a:solidFill>
              </a:rPr>
              <a:t>Escenarios Macro</a:t>
            </a:r>
            <a:endParaRPr lang="es-ES_tradnl" sz="1050" b="0" dirty="0">
              <a:solidFill>
                <a:schemeClr val="bg1">
                  <a:lumMod val="85000"/>
                </a:schemeClr>
              </a:solidFill>
            </a:endParaRPr>
          </a:p>
        </p:txBody>
      </p:sp>
      <p:pic>
        <p:nvPicPr>
          <p:cNvPr id="25" name="Picture 2" descr="alias, link, overlay icon">
            <a:hlinkClick r:id="rId3"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graphicFrame>
        <p:nvGraphicFramePr>
          <p:cNvPr id="19" name="Table 18"/>
          <p:cNvGraphicFramePr>
            <a:graphicFrameLocks noGrp="1"/>
          </p:cNvGraphicFramePr>
          <p:nvPr>
            <p:extLst>
              <p:ext uri="{D42A27DB-BD31-4B8C-83A1-F6EECF244321}">
                <p14:modId xmlns:p14="http://schemas.microsoft.com/office/powerpoint/2010/main" val="3000522427"/>
              </p:ext>
            </p:extLst>
          </p:nvPr>
        </p:nvGraphicFramePr>
        <p:xfrm>
          <a:off x="356342" y="3645024"/>
          <a:ext cx="8478902" cy="3016978"/>
        </p:xfrm>
        <a:graphic>
          <a:graphicData uri="http://schemas.openxmlformats.org/drawingml/2006/table">
            <a:tbl>
              <a:tblPr>
                <a:tableStyleId>{5C22544A-7EE6-4342-B048-85BDC9FD1C3A}</a:tableStyleId>
              </a:tblPr>
              <a:tblGrid>
                <a:gridCol w="1332451"/>
                <a:gridCol w="3320550"/>
                <a:gridCol w="3825901"/>
              </a:tblGrid>
              <a:tr h="96114">
                <a:tc>
                  <a:txBody>
                    <a:bodyPr/>
                    <a:lstStyle/>
                    <a:p>
                      <a:pPr algn="l" fontAlgn="b"/>
                      <a:endParaRPr lang="en-US" sz="1500" b="1" i="0" u="none" strike="noStrike" dirty="0">
                        <a:solidFill>
                          <a:srgbClr val="000000"/>
                        </a:solidFill>
                        <a:effectLst/>
                        <a:latin typeface="+mn-lt"/>
                      </a:endParaRPr>
                    </a:p>
                  </a:txBody>
                  <a:tcPr marL="9525" marR="9525" marT="9525" marB="0" anchor="b">
                    <a:lnB w="12700" cap="flat" cmpd="sng" algn="ctr">
                      <a:solidFill>
                        <a:schemeClr val="bg2"/>
                      </a:solidFill>
                      <a:prstDash val="solid"/>
                      <a:round/>
                      <a:headEnd type="none" w="med" len="med"/>
                      <a:tailEnd type="none" w="med" len="med"/>
                    </a:lnB>
                    <a:noFill/>
                  </a:tcPr>
                </a:tc>
                <a:tc>
                  <a:txBody>
                    <a:bodyPr/>
                    <a:lstStyle/>
                    <a:p>
                      <a:pPr algn="ctr" fontAlgn="b"/>
                      <a:r>
                        <a:rPr lang="en-US" sz="1500" b="1" u="none" strike="noStrike" dirty="0">
                          <a:effectLst/>
                          <a:latin typeface="+mn-lt"/>
                        </a:rPr>
                        <a:t>Base Line</a:t>
                      </a:r>
                      <a:endParaRPr lang="en-US" sz="1500" b="1" i="0" u="none" strike="noStrike" dirty="0">
                        <a:solidFill>
                          <a:srgbClr val="000000"/>
                        </a:solidFill>
                        <a:effectLst/>
                        <a:latin typeface="+mn-lt"/>
                      </a:endParaRPr>
                    </a:p>
                  </a:txBody>
                  <a:tcPr marL="9525" marR="9525" marT="9525" marB="0" anchor="b">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pPr algn="ctr" fontAlgn="b"/>
                      <a:r>
                        <a:rPr lang="en-US" sz="1500" b="1" u="none" strike="noStrike" dirty="0" smtClean="0">
                          <a:effectLst/>
                          <a:latin typeface="+mn-lt"/>
                        </a:rPr>
                        <a:t>FRB Adverse</a:t>
                      </a:r>
                      <a:endParaRPr lang="en-US" sz="1500" b="1" i="0" u="none" strike="noStrike" dirty="0">
                        <a:solidFill>
                          <a:srgbClr val="000000"/>
                        </a:solidFill>
                        <a:effectLst/>
                        <a:latin typeface="+mn-lt"/>
                      </a:endParaRPr>
                    </a:p>
                  </a:txBody>
                  <a:tcPr marL="9525" marR="9525" marT="9525"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r>
              <a:tr h="473803">
                <a:tc>
                  <a:txBody>
                    <a:bodyPr/>
                    <a:lstStyle/>
                    <a:p>
                      <a:pPr algn="l" fontAlgn="b"/>
                      <a:r>
                        <a:rPr lang="en-US" sz="1500" b="1" u="none" strike="noStrike" dirty="0" smtClean="0">
                          <a:effectLst/>
                          <a:latin typeface="+mn-lt"/>
                        </a:rPr>
                        <a:t>Summary</a:t>
                      </a:r>
                      <a:endParaRPr lang="en-US" sz="1500" b="1" i="0" u="none" strike="noStrike" dirty="0">
                        <a:solidFill>
                          <a:srgbClr val="000000"/>
                        </a:solidFill>
                        <a:effectLst/>
                        <a:latin typeface="+mn-lt"/>
                      </a:endParaRPr>
                    </a:p>
                  </a:txBody>
                  <a:tcPr marL="9525" marR="9525" marT="9525" marB="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Clr>
                          <a:srgbClr val="000000"/>
                        </a:buClr>
                        <a:buSzPct val="100000"/>
                        <a:buFont typeface="Arial" panose="020B0604020202020204" pitchFamily="34" charset="0"/>
                        <a:buChar char="•"/>
                      </a:pPr>
                      <a:r>
                        <a:rPr lang="en-US" sz="1500" b="0" u="none" strike="noStrike" dirty="0">
                          <a:effectLst/>
                          <a:latin typeface="+mn-lt"/>
                          <a:cs typeface="Arial" panose="020B0604020202020204" pitchFamily="34" charset="0"/>
                        </a:rPr>
                        <a:t> </a:t>
                      </a:r>
                      <a:r>
                        <a:rPr lang="en-US" sz="1500" b="0" u="none" strike="noStrike" dirty="0" smtClean="0">
                          <a:effectLst/>
                          <a:latin typeface="+mn-lt"/>
                          <a:cs typeface="Arial" panose="020B0604020202020204" pitchFamily="34" charset="0"/>
                        </a:rPr>
                        <a:t>Steady growth in the U.S. economy </a:t>
                      </a:r>
                      <a:endParaRPr lang="en-US" sz="1500" b="0" i="0" u="none" strike="noStrike" dirty="0">
                        <a:solidFill>
                          <a:srgbClr val="000000"/>
                        </a:solidFill>
                        <a:effectLst/>
                        <a:latin typeface="+mn-lt"/>
                        <a:cs typeface="Arial" panose="020B0604020202020204" pitchFamily="34" charset="0"/>
                      </a:endParaRPr>
                    </a:p>
                  </a:txBody>
                  <a:tcPr marL="9525" marR="9525" marT="9525" marB="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i="0" u="none" strike="noStrike" dirty="0" smtClean="0">
                          <a:solidFill>
                            <a:srgbClr val="000000"/>
                          </a:solidFill>
                          <a:effectLst/>
                          <a:latin typeface="+mn-lt"/>
                          <a:cs typeface="Arial" panose="020B0604020202020204" pitchFamily="34" charset="0"/>
                        </a:rPr>
                        <a:t>Mild recession driven</a:t>
                      </a:r>
                      <a:r>
                        <a:rPr lang="en-US" sz="1500" b="0" i="0" u="none" strike="noStrike" baseline="0" dirty="0" smtClean="0">
                          <a:solidFill>
                            <a:srgbClr val="000000"/>
                          </a:solidFill>
                          <a:effectLst/>
                          <a:latin typeface="+mn-lt"/>
                          <a:cs typeface="Arial" panose="020B0604020202020204" pitchFamily="34" charset="0"/>
                        </a:rPr>
                        <a:t> by inflation, reflected across most segments of the economy</a:t>
                      </a:r>
                      <a:endParaRPr lang="en-US" sz="15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865026">
                <a:tc>
                  <a:txBody>
                    <a:bodyPr/>
                    <a:lstStyle/>
                    <a:p>
                      <a:pPr algn="l" fontAlgn="b"/>
                      <a:r>
                        <a:rPr lang="en-US" sz="1500" b="1" i="0" u="none" strike="noStrike" dirty="0" smtClean="0">
                          <a:solidFill>
                            <a:srgbClr val="000000"/>
                          </a:solidFill>
                          <a:effectLst/>
                          <a:latin typeface="+mn-lt"/>
                        </a:rPr>
                        <a:t>Narrative</a:t>
                      </a:r>
                      <a:endParaRPr lang="en-US" sz="1500" b="1" i="0" u="none" strike="noStrike" dirty="0">
                        <a:solidFill>
                          <a:srgbClr val="000000"/>
                        </a:solidFill>
                        <a:effectLst/>
                        <a:latin typeface="+mn-lt"/>
                      </a:endParaRPr>
                    </a:p>
                  </a:txBody>
                  <a:tcPr marL="9525" marR="9525" marT="9525" marB="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u="none" strike="noStrike" kern="1200" dirty="0">
                          <a:solidFill>
                            <a:schemeClr val="dk1"/>
                          </a:solidFill>
                          <a:effectLst/>
                          <a:latin typeface="+mn-lt"/>
                          <a:ea typeface="+mn-ea"/>
                          <a:cs typeface="Arial" panose="020B0604020202020204" pitchFamily="34" charset="0"/>
                        </a:rPr>
                        <a:t>Strong Annual GDP growth and steadily declining unemployment rate generate increased wealth and continued recovery in housing prices and consumer spending</a:t>
                      </a:r>
                    </a:p>
                  </a:txBody>
                  <a:tcPr marL="9525" marR="9525" marT="9525" marB="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i="0" u="none" strike="noStrike" dirty="0" smtClean="0">
                          <a:solidFill>
                            <a:srgbClr val="000000"/>
                          </a:solidFill>
                          <a:effectLst/>
                          <a:latin typeface="+mn-lt"/>
                          <a:cs typeface="Arial" panose="020B0604020202020204" pitchFamily="34" charset="0"/>
                        </a:rPr>
                        <a:t>Inflation</a:t>
                      </a:r>
                      <a:r>
                        <a:rPr lang="en-US" sz="1500" b="0" i="0" u="none" strike="noStrike" baseline="0" dirty="0" smtClean="0">
                          <a:solidFill>
                            <a:srgbClr val="000000"/>
                          </a:solidFill>
                          <a:effectLst/>
                          <a:latin typeface="+mn-lt"/>
                          <a:cs typeface="Arial" panose="020B0604020202020204" pitchFamily="34" charset="0"/>
                        </a:rPr>
                        <a:t> unexpectedly rises far above target, causing an increase in funding costs and a drawdown of corporate deposits. Equity and real estate prices decline significantly, though there is some recovery within the forecast horizon</a:t>
                      </a:r>
                      <a:endParaRPr lang="en-US" sz="15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768912">
                <a:tc>
                  <a:txBody>
                    <a:bodyPr/>
                    <a:lstStyle/>
                    <a:p>
                      <a:pPr algn="l" fontAlgn="b"/>
                      <a:r>
                        <a:rPr lang="en-US" sz="1500" b="1" i="0" u="none" strike="noStrike" dirty="0" smtClean="0">
                          <a:solidFill>
                            <a:srgbClr val="000000"/>
                          </a:solidFill>
                          <a:effectLst/>
                          <a:latin typeface="+mn-lt"/>
                        </a:rPr>
                        <a:t>Drivers and</a:t>
                      </a:r>
                    </a:p>
                    <a:p>
                      <a:pPr algn="l" fontAlgn="b"/>
                      <a:r>
                        <a:rPr lang="en-US" sz="1500" b="1" i="0" u="none" strike="noStrike" dirty="0" smtClean="0">
                          <a:solidFill>
                            <a:srgbClr val="000000"/>
                          </a:solidFill>
                          <a:effectLst/>
                          <a:latin typeface="+mn-lt"/>
                        </a:rPr>
                        <a:t>Reaction</a:t>
                      </a:r>
                      <a:endParaRPr lang="en-US" sz="1500" b="1" i="0" u="none" strike="noStrike" dirty="0">
                        <a:solidFill>
                          <a:srgbClr val="000000"/>
                        </a:solidFill>
                        <a:effectLst/>
                        <a:latin typeface="+mn-lt"/>
                      </a:endParaRPr>
                    </a:p>
                  </a:txBody>
                  <a:tcPr marL="9525" marR="9525" marT="9525" marB="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u="none" strike="noStrike" kern="1200" dirty="0">
                          <a:solidFill>
                            <a:schemeClr val="dk1"/>
                          </a:solidFill>
                          <a:effectLst/>
                          <a:latin typeface="+mn-lt"/>
                          <a:ea typeface="+mn-ea"/>
                          <a:cs typeface="Arial" panose="020B0604020202020204" pitchFamily="34" charset="0"/>
                        </a:rPr>
                        <a:t>Fed winds down stimulus programs, raising interest rates in mid-2015</a:t>
                      </a:r>
                    </a:p>
                  </a:txBody>
                  <a:tcPr marL="9525" marR="9525" marT="9525" marB="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i="0" u="none" strike="noStrike" dirty="0" smtClean="0">
                          <a:solidFill>
                            <a:srgbClr val="000000"/>
                          </a:solidFill>
                          <a:effectLst/>
                          <a:latin typeface="+mn-lt"/>
                          <a:cs typeface="Arial" panose="020B0604020202020204" pitchFamily="34" charset="0"/>
                        </a:rPr>
                        <a:t>Recession precipitated by higher-than expected inflation</a:t>
                      </a:r>
                      <a:r>
                        <a:rPr lang="en-US" sz="1500" b="0" i="0" u="none" strike="noStrike" baseline="0" dirty="0" smtClean="0">
                          <a:solidFill>
                            <a:srgbClr val="000000"/>
                          </a:solidFill>
                          <a:effectLst/>
                          <a:latin typeface="+mn-lt"/>
                          <a:cs typeface="Arial" panose="020B0604020202020204" pitchFamily="34" charset="0"/>
                        </a:rPr>
                        <a:t>, which strains budgets, increases funding costs, and damages asset value</a:t>
                      </a:r>
                      <a:endParaRPr lang="en-US" sz="15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cxnSp>
        <p:nvCxnSpPr>
          <p:cNvPr id="20"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22 Rectángulo">
            <a:hlinkClick r:id="rId5"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sp>
        <p:nvSpPr>
          <p:cNvPr id="34"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35" name="17 Redondear rectángulo de esquina del mismo lado">
            <a:hlinkClick r:id="" action="ppaction://noaction"/>
          </p:cNvPr>
          <p:cNvSpPr/>
          <p:nvPr/>
        </p:nvSpPr>
        <p:spPr>
          <a:xfrm>
            <a:off x="2723795"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Macro</a:t>
            </a:r>
          </a:p>
          <a:p>
            <a:pPr algn="ctr">
              <a:lnSpc>
                <a:spcPts val="1400"/>
              </a:lnSpc>
            </a:pPr>
            <a:r>
              <a:rPr lang="en-US" sz="1300" b="1" dirty="0" smtClean="0">
                <a:solidFill>
                  <a:prstClr val="white"/>
                </a:solidFill>
              </a:rPr>
              <a:t>Scenarios</a:t>
            </a:r>
            <a:endParaRPr lang="en-US" sz="1300" b="1" dirty="0">
              <a:solidFill>
                <a:prstClr val="white"/>
              </a:solidFill>
            </a:endParaRPr>
          </a:p>
        </p:txBody>
      </p:sp>
      <p:sp>
        <p:nvSpPr>
          <p:cNvPr id="36"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37"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38"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39"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40"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1"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sp>
        <p:nvSpPr>
          <p:cNvPr id="22" name="TextBox 21"/>
          <p:cNvSpPr txBox="1"/>
          <p:nvPr/>
        </p:nvSpPr>
        <p:spPr>
          <a:xfrm>
            <a:off x="395536" y="6423139"/>
            <a:ext cx="4896544" cy="246221"/>
          </a:xfrm>
          <a:prstGeom prst="rect">
            <a:avLst/>
          </a:prstGeom>
          <a:noFill/>
        </p:spPr>
        <p:txBody>
          <a:bodyPr wrap="square" rtlCol="0">
            <a:spAutoFit/>
          </a:bodyPr>
          <a:lstStyle/>
          <a:p>
            <a:pPr marL="228600" indent="-228600">
              <a:buAutoNum type="arabicPeriod"/>
            </a:pPr>
            <a:r>
              <a:rPr lang="en-US" sz="1000" b="1" dirty="0" smtClean="0"/>
              <a:t>Used car price index</a:t>
            </a:r>
          </a:p>
        </p:txBody>
      </p:sp>
    </p:spTree>
    <p:extLst>
      <p:ext uri="{BB962C8B-B14F-4D97-AF65-F5344CB8AC3E}">
        <p14:creationId xmlns:p14="http://schemas.microsoft.com/office/powerpoint/2010/main" val="140195978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a 6"/>
          <p:cNvGraphicFramePr>
            <a:graphicFrameLocks noGrp="1"/>
          </p:cNvGraphicFramePr>
          <p:nvPr>
            <p:extLst>
              <p:ext uri="{D42A27DB-BD31-4B8C-83A1-F6EECF244321}">
                <p14:modId xmlns:p14="http://schemas.microsoft.com/office/powerpoint/2010/main" val="2849551175"/>
              </p:ext>
            </p:extLst>
          </p:nvPr>
        </p:nvGraphicFramePr>
        <p:xfrm>
          <a:off x="5470972" y="1211898"/>
          <a:ext cx="3341970" cy="3667560"/>
        </p:xfrm>
        <a:graphic>
          <a:graphicData uri="http://schemas.openxmlformats.org/drawingml/2006/table">
            <a:tbl>
              <a:tblPr firstRow="1" bandRow="1">
                <a:tableStyleId>{5C22544A-7EE6-4342-B048-85BDC9FD1C3A}</a:tableStyleId>
              </a:tblPr>
              <a:tblGrid>
                <a:gridCol w="766218"/>
                <a:gridCol w="271496"/>
                <a:gridCol w="792088"/>
                <a:gridCol w="720080"/>
                <a:gridCol w="792088"/>
              </a:tblGrid>
              <a:tr h="366756">
                <a:tc>
                  <a:txBody>
                    <a:bodyPr/>
                    <a:lstStyle/>
                    <a:p>
                      <a:pPr algn="ctr">
                        <a:lnSpc>
                          <a:spcPts val="1100"/>
                        </a:lnSpc>
                      </a:pPr>
                      <a:r>
                        <a:rPr lang="es-ES" sz="1500" dirty="0" smtClean="0">
                          <a:solidFill>
                            <a:schemeClr val="tx1">
                              <a:lumMod val="65000"/>
                              <a:lumOff val="35000"/>
                            </a:schemeClr>
                          </a:solidFill>
                        </a:rPr>
                        <a:t>FRB Adverse</a:t>
                      </a:r>
                      <a:endParaRPr lang="en-US" sz="1500" dirty="0">
                        <a:solidFill>
                          <a:schemeClr val="tx1">
                            <a:lumMod val="65000"/>
                            <a:lumOff val="35000"/>
                          </a:schemeClr>
                        </a:solidFill>
                      </a:endParaRPr>
                    </a:p>
                  </a:txBody>
                  <a:tcPr marL="0" marR="0" marT="0" marB="0" anchor="b">
                    <a:lnR w="9525" cap="flat" cmpd="sng" algn="ctr">
                      <a:noFill/>
                      <a:prstDash val="solid"/>
                      <a:round/>
                      <a:headEnd type="none" w="med" len="med"/>
                      <a:tailEnd type="none" w="med" len="med"/>
                    </a:lnR>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lnSpc>
                          <a:spcPts val="1100"/>
                        </a:lnSpc>
                      </a:pPr>
                      <a:endParaRPr lang="en-US" sz="1500" dirty="0">
                        <a:solidFill>
                          <a:schemeClr val="tx1">
                            <a:lumMod val="65000"/>
                            <a:lumOff val="35000"/>
                          </a:schemeClr>
                        </a:solidFill>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100"/>
                        </a:lnSpc>
                      </a:pPr>
                      <a:r>
                        <a:rPr lang="en-US" sz="1500" dirty="0" smtClean="0">
                          <a:solidFill>
                            <a:schemeClr val="tx1">
                              <a:lumMod val="65000"/>
                              <a:lumOff val="35000"/>
                            </a:schemeClr>
                          </a:solidFill>
                        </a:rPr>
                        <a:t>FRB Severe</a:t>
                      </a:r>
                      <a:endParaRPr lang="en-US" sz="1500" dirty="0">
                        <a:solidFill>
                          <a:schemeClr val="tx1">
                            <a:lumMod val="65000"/>
                            <a:lumOff val="35000"/>
                          </a:schemeClr>
                        </a:solidFill>
                      </a:endParaRPr>
                    </a:p>
                  </a:txBody>
                  <a:tcPr marL="0" marR="0" marT="0" marB="0" anchor="b">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B w="9525" cap="flat" cmpd="sng" algn="ctr">
                      <a:solidFill>
                        <a:schemeClr val="bg1">
                          <a:lumMod val="50000"/>
                        </a:schemeClr>
                      </a:solidFill>
                      <a:prstDash val="solid"/>
                      <a:round/>
                      <a:headEnd type="none" w="med" len="med"/>
                      <a:tailEnd type="none" w="med" len="med"/>
                    </a:lnB>
                    <a:noFill/>
                  </a:tcPr>
                </a:tc>
                <a:tc>
                  <a:txBody>
                    <a:bodyPr/>
                    <a:lstStyle/>
                    <a:p>
                      <a:pPr algn="ctr">
                        <a:lnSpc>
                          <a:spcPts val="1100"/>
                        </a:lnSpc>
                      </a:pPr>
                      <a:r>
                        <a:rPr lang="es-ES" sz="1500" dirty="0" smtClean="0">
                          <a:solidFill>
                            <a:schemeClr val="tx1">
                              <a:lumMod val="65000"/>
                              <a:lumOff val="35000"/>
                            </a:schemeClr>
                          </a:solidFill>
                        </a:rPr>
                        <a:t>BHC Stress</a:t>
                      </a:r>
                      <a:endParaRPr lang="en-US" sz="1500" dirty="0">
                        <a:solidFill>
                          <a:schemeClr val="tx1">
                            <a:lumMod val="65000"/>
                            <a:lumOff val="35000"/>
                          </a:schemeClr>
                        </a:solidFill>
                      </a:endParaRPr>
                    </a:p>
                  </a:txBody>
                  <a:tcPr marL="0" marR="0" marT="0" marB="0" anchor="b">
                    <a:lnL w="28575" cap="flat" cmpd="sng" algn="ctr">
                      <a:solidFill>
                        <a:schemeClr val="bg1"/>
                      </a:solidFill>
                      <a:prstDash val="solid"/>
                      <a:round/>
                      <a:headEnd type="none" w="med" len="med"/>
                      <a:tailEnd type="none" w="med" len="med"/>
                    </a:lnL>
                    <a:lnB w="9525" cap="flat" cmpd="sng" algn="ctr">
                      <a:solidFill>
                        <a:schemeClr val="bg1">
                          <a:lumMod val="50000"/>
                        </a:schemeClr>
                      </a:solidFill>
                      <a:prstDash val="solid"/>
                      <a:round/>
                      <a:headEnd type="none" w="med" len="med"/>
                      <a:tailEnd type="none" w="med" len="med"/>
                    </a:lnB>
                    <a:noFill/>
                  </a:tcPr>
                </a:tc>
                <a:tc>
                  <a:txBody>
                    <a:bodyPr/>
                    <a:lstStyle/>
                    <a:p>
                      <a:pPr algn="ctr">
                        <a:lnSpc>
                          <a:spcPts val="1100"/>
                        </a:lnSpc>
                      </a:pPr>
                      <a:r>
                        <a:rPr lang="es-ES" sz="1500" dirty="0" err="1" smtClean="0">
                          <a:solidFill>
                            <a:schemeClr val="tx1">
                              <a:lumMod val="65000"/>
                              <a:lumOff val="35000"/>
                            </a:schemeClr>
                          </a:solidFill>
                        </a:rPr>
                        <a:t>Mid-Cycle</a:t>
                      </a:r>
                      <a:r>
                        <a:rPr lang="es-ES" sz="1500" baseline="0" dirty="0" smtClean="0">
                          <a:solidFill>
                            <a:schemeClr val="tx1">
                              <a:lumMod val="65000"/>
                              <a:lumOff val="35000"/>
                            </a:schemeClr>
                          </a:solidFill>
                        </a:rPr>
                        <a:t> </a:t>
                      </a:r>
                      <a:r>
                        <a:rPr lang="es-ES" sz="1500" baseline="0" dirty="0" err="1" smtClean="0">
                          <a:solidFill>
                            <a:schemeClr val="tx1">
                              <a:lumMod val="65000"/>
                              <a:lumOff val="35000"/>
                            </a:schemeClr>
                          </a:solidFill>
                        </a:rPr>
                        <a:t>Severe</a:t>
                      </a:r>
                      <a:endParaRPr lang="en-US" sz="1500" dirty="0">
                        <a:solidFill>
                          <a:schemeClr val="tx1">
                            <a:lumMod val="65000"/>
                            <a:lumOff val="35000"/>
                          </a:schemeClr>
                        </a:solidFill>
                      </a:endParaRPr>
                    </a:p>
                  </a:txBody>
                  <a:tcPr marL="0" marR="0" marT="0" marB="0" anchor="b">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-7.2%</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-9.4%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-10.8%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-11.8%</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5.1%</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-0.4%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-2.9%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Calibri"/>
                        </a:rPr>
                        <a:t>-4.7%</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2.8%</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4.1%</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5.1%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Calibri"/>
                        </a:rPr>
                        <a:t>4.8%</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-25.8%</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-37.4%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-30.3%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Calibri"/>
                        </a:rPr>
                        <a:t>-40.5%</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-30.3%</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-44.1%</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-32.2%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-37.1%</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-49.5%</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-46.4%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-49.5%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-50.6%</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3.0%</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-2.0%</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-1.5%</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2.9%</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-2.2%</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-1.6%</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2.6%</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-1.0%</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0.0%</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bl>
          </a:graphicData>
        </a:graphic>
      </p:graphicFrame>
      <p:sp>
        <p:nvSpPr>
          <p:cNvPr id="24" name="AutoShape 277"/>
          <p:cNvSpPr>
            <a:spLocks noChangeArrowheads="1"/>
          </p:cNvSpPr>
          <p:nvPr/>
        </p:nvSpPr>
        <p:spPr bwMode="auto">
          <a:xfrm>
            <a:off x="395536" y="905389"/>
            <a:ext cx="4392488"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lIns="0" anchor="ctr"/>
          <a:lstStyle/>
          <a:p>
            <a:pPr marL="180975" indent="-180975" defTabSz="957263">
              <a:defRPr/>
            </a:pPr>
            <a:r>
              <a:rPr lang="en-US" sz="1200" b="1" kern="0" dirty="0">
                <a:solidFill>
                  <a:srgbClr val="C00000"/>
                </a:solidFill>
                <a:latin typeface="Arial" panose="020B0604020202020204" pitchFamily="34" charset="0"/>
                <a:cs typeface="Arial" panose="020B0604020202020204" pitchFamily="34" charset="0"/>
              </a:rPr>
              <a:t>Distance between cumulative </a:t>
            </a:r>
            <a:r>
              <a:rPr lang="en-US" sz="1200" b="1" kern="0" dirty="0" smtClean="0">
                <a:solidFill>
                  <a:srgbClr val="C00000"/>
                </a:solidFill>
                <a:latin typeface="Arial" panose="020B0604020202020204" pitchFamily="34" charset="0"/>
                <a:cs typeface="Arial" panose="020B0604020202020204" pitchFamily="34" charset="0"/>
              </a:rPr>
              <a:t>9Q Growth (</a:t>
            </a:r>
            <a:r>
              <a:rPr lang="en-US" sz="1200" b="1" kern="0" dirty="0">
                <a:solidFill>
                  <a:srgbClr val="C00000"/>
                </a:solidFill>
                <a:latin typeface="Arial" panose="020B0604020202020204" pitchFamily="34" charset="0"/>
                <a:cs typeface="Arial" panose="020B0604020202020204" pitchFamily="34" charset="0"/>
              </a:rPr>
              <a:t>B</a:t>
            </a:r>
            <a:r>
              <a:rPr lang="en-US" sz="1200" b="1" kern="0" dirty="0" smtClean="0">
                <a:solidFill>
                  <a:srgbClr val="C00000"/>
                </a:solidFill>
                <a:latin typeface="Arial" panose="020B0604020202020204" pitchFamily="34" charset="0"/>
                <a:cs typeface="Arial" panose="020B0604020202020204" pitchFamily="34" charset="0"/>
              </a:rPr>
              <a:t>ase vs Stress)</a:t>
            </a:r>
            <a:endParaRPr lang="en-US" sz="1200" b="1" kern="0" dirty="0">
              <a:solidFill>
                <a:srgbClr val="C00000"/>
              </a:solidFill>
              <a:latin typeface="Arial" panose="020B0604020202020204" pitchFamily="34" charset="0"/>
              <a:cs typeface="Arial" panose="020B0604020202020204" pitchFamily="34" charset="0"/>
            </a:endParaRPr>
          </a:p>
        </p:txBody>
      </p:sp>
      <p:sp>
        <p:nvSpPr>
          <p:cNvPr id="34" name="5 Rectángulo"/>
          <p:cNvSpPr/>
          <p:nvPr/>
        </p:nvSpPr>
        <p:spPr>
          <a:xfrm>
            <a:off x="323528" y="5157192"/>
            <a:ext cx="8610696" cy="1080120"/>
          </a:xfrm>
          <a:prstGeom prst="rect">
            <a:avLst/>
          </a:prstGeom>
          <a:noFill/>
          <a:ln w="25400" cap="flat" cmpd="sng" algn="ctr">
            <a:noFill/>
            <a:prstDash val="solid"/>
          </a:ln>
          <a:effectLst/>
        </p:spPr>
        <p:txBody>
          <a:bodyPr lIns="72000" rIns="0" rtlCol="0" anchor="t"/>
          <a:lstStyle/>
          <a:p>
            <a:pPr marL="174625" indent="-174625">
              <a:lnSpc>
                <a:spcPts val="1800"/>
              </a:lnSpc>
              <a:spcBef>
                <a:spcPts val="1200"/>
              </a:spcBef>
              <a:buClr>
                <a:srgbClr val="C00000"/>
              </a:buClr>
              <a:buFont typeface="Arial" panose="020B0604020202020204" pitchFamily="34" charset="0"/>
              <a:buChar char="•"/>
              <a:tabLst>
                <a:tab pos="0" algn="l"/>
                <a:tab pos="1790700" algn="l"/>
                <a:tab pos="2419350" algn="l"/>
                <a:tab pos="3143250" algn="l"/>
                <a:tab pos="3857625" algn="l"/>
              </a:tabLst>
              <a:defRPr/>
            </a:pPr>
            <a:r>
              <a:rPr lang="en-US" sz="1400" kern="0" dirty="0" smtClean="0">
                <a:solidFill>
                  <a:prstClr val="black">
                    <a:lumMod val="65000"/>
                    <a:lumOff val="35000"/>
                  </a:prstClr>
                </a:solidFill>
                <a:latin typeface="Arial" panose="020B0604020202020204" pitchFamily="34" charset="0"/>
                <a:cs typeface="Arial" panose="020B0604020202020204" pitchFamily="34" charset="0"/>
              </a:rPr>
              <a:t>FRB Adverse scenario is characterized by a global weakening in economic activity and increase in U.S. inflationary pressures that result in a rapid increase in both short- and long-term U.S. Treasury rates.</a:t>
            </a:r>
          </a:p>
          <a:p>
            <a:pPr marL="174625" indent="-174625">
              <a:lnSpc>
                <a:spcPts val="1800"/>
              </a:lnSpc>
              <a:spcBef>
                <a:spcPts val="1200"/>
              </a:spcBef>
              <a:buClr>
                <a:srgbClr val="C00000"/>
              </a:buClr>
              <a:buFont typeface="Arial" panose="020B0604020202020204" pitchFamily="34" charset="0"/>
              <a:buChar char="•"/>
              <a:tabLst>
                <a:tab pos="0" algn="l"/>
                <a:tab pos="1790700" algn="l"/>
                <a:tab pos="2419350" algn="l"/>
                <a:tab pos="3143250" algn="l"/>
                <a:tab pos="3857625" algn="l"/>
              </a:tabLst>
              <a:defRPr/>
            </a:pPr>
            <a:r>
              <a:rPr lang="en-US" sz="1400" kern="0" dirty="0" smtClean="0">
                <a:solidFill>
                  <a:prstClr val="black">
                    <a:lumMod val="65000"/>
                    <a:lumOff val="35000"/>
                  </a:prstClr>
                </a:solidFill>
                <a:latin typeface="Arial" panose="020B0604020202020204" pitchFamily="34" charset="0"/>
                <a:cs typeface="Arial" panose="020B0604020202020204" pitchFamily="34" charset="0"/>
              </a:rPr>
              <a:t>Bank funding costs react strongly to rising short-term rates, as commercial deposits are unusually drawn to institutional money funds, which re-price promptly in response to changes in short-term Treasury rates. Consumer deposits are also assumed to be drawn to higher-yielding alternatives.</a:t>
            </a:r>
            <a:endParaRPr lang="en-US" sz="1400" kern="0" dirty="0">
              <a:solidFill>
                <a:prstClr val="black">
                  <a:lumMod val="65000"/>
                  <a:lumOff val="35000"/>
                </a:prstClr>
              </a:solidFill>
              <a:latin typeface="Arial" panose="020B0604020202020204" pitchFamily="34" charset="0"/>
              <a:cs typeface="Arial" panose="020B0604020202020204" pitchFamily="34" charset="0"/>
            </a:endParaRPr>
          </a:p>
        </p:txBody>
      </p:sp>
      <p:sp>
        <p:nvSpPr>
          <p:cNvPr id="27" name="AutoShape 277"/>
          <p:cNvSpPr>
            <a:spLocks noChangeArrowheads="1"/>
          </p:cNvSpPr>
          <p:nvPr/>
        </p:nvSpPr>
        <p:spPr bwMode="auto">
          <a:xfrm>
            <a:off x="6300192" y="905389"/>
            <a:ext cx="3124160"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defRPr/>
            </a:pPr>
            <a:r>
              <a:rPr lang="en-US" sz="1200" b="1" kern="0" dirty="0">
                <a:solidFill>
                  <a:srgbClr val="C00000"/>
                </a:solidFill>
                <a:latin typeface="Arial" panose="020B0604020202020204" pitchFamily="34" charset="0"/>
                <a:cs typeface="Arial" panose="020B0604020202020204" pitchFamily="34" charset="0"/>
              </a:rPr>
              <a:t>Comparison with other scenarios</a:t>
            </a:r>
          </a:p>
        </p:txBody>
      </p:sp>
      <p:cxnSp>
        <p:nvCxnSpPr>
          <p:cNvPr id="5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AutoShape 277"/>
          <p:cNvSpPr>
            <a:spLocks noChangeArrowheads="1"/>
          </p:cNvSpPr>
          <p:nvPr/>
        </p:nvSpPr>
        <p:spPr bwMode="auto">
          <a:xfrm>
            <a:off x="5098400" y="905389"/>
            <a:ext cx="1620000"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defRPr/>
            </a:pPr>
            <a:r>
              <a:rPr lang="en-US" sz="1200" b="1" kern="0" dirty="0" smtClean="0">
                <a:solidFill>
                  <a:srgbClr val="C00000"/>
                </a:solidFill>
                <a:latin typeface="Arial" panose="020B0604020202020204" pitchFamily="34" charset="0"/>
                <a:cs typeface="Arial" panose="020B0604020202020204" pitchFamily="34" charset="0"/>
              </a:rPr>
              <a:t>Total distance</a:t>
            </a:r>
            <a:endParaRPr lang="en-US" sz="1200" b="1" kern="0" dirty="0">
              <a:solidFill>
                <a:srgbClr val="C00000"/>
              </a:solidFill>
              <a:latin typeface="Arial" panose="020B0604020202020204" pitchFamily="34" charset="0"/>
              <a:cs typeface="Arial" panose="020B0604020202020204" pitchFamily="34" charset="0"/>
            </a:endParaRPr>
          </a:p>
        </p:txBody>
      </p:sp>
      <p:sp>
        <p:nvSpPr>
          <p:cNvPr id="29" name="AutoShape 277"/>
          <p:cNvSpPr>
            <a:spLocks noChangeArrowheads="1"/>
          </p:cNvSpPr>
          <p:nvPr/>
        </p:nvSpPr>
        <p:spPr bwMode="auto">
          <a:xfrm>
            <a:off x="395536" y="683171"/>
            <a:ext cx="4392488"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lIns="0" anchor="ctr"/>
          <a:lstStyle/>
          <a:p>
            <a:pPr marL="180975" indent="-180975" defTabSz="957263">
              <a:defRPr/>
            </a:pPr>
            <a:r>
              <a:rPr lang="en-US" sz="1600" b="1" kern="0" dirty="0" smtClean="0">
                <a:solidFill>
                  <a:schemeClr val="tx1">
                    <a:lumMod val="50000"/>
                    <a:lumOff val="50000"/>
                  </a:schemeClr>
                </a:solidFill>
                <a:cs typeface="Arial" panose="020B0604020202020204" pitchFamily="34" charset="0"/>
              </a:rPr>
              <a:t>GDP</a:t>
            </a:r>
            <a:endParaRPr lang="en-US" sz="1200" b="1" kern="0" dirty="0">
              <a:solidFill>
                <a:schemeClr val="tx1">
                  <a:lumMod val="50000"/>
                  <a:lumOff val="50000"/>
                </a:schemeClr>
              </a:solidFill>
              <a:cs typeface="Arial" panose="020B0604020202020204" pitchFamily="34" charset="0"/>
            </a:endParaRPr>
          </a:p>
        </p:txBody>
      </p:sp>
      <p:pic>
        <p:nvPicPr>
          <p:cNvPr id="30" name="Picture 2" descr="alias, link, overlay icon">
            <a:hlinkClick r:id="" action="ppaction://noaction"/>
          </p:cNvP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sp>
        <p:nvSpPr>
          <p:cNvPr id="31"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sp>
        <p:nvSpPr>
          <p:cNvPr id="25"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28" name="17 Redondear rectángulo de esquina del mismo lado">
            <a:hlinkClick r:id="" action="ppaction://noaction"/>
          </p:cNvPr>
          <p:cNvSpPr/>
          <p:nvPr/>
        </p:nvSpPr>
        <p:spPr>
          <a:xfrm>
            <a:off x="2723795"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Macro</a:t>
            </a:r>
          </a:p>
          <a:p>
            <a:pPr algn="ctr">
              <a:lnSpc>
                <a:spcPts val="1400"/>
              </a:lnSpc>
            </a:pPr>
            <a:r>
              <a:rPr lang="en-US" sz="1300" b="1" dirty="0" smtClean="0">
                <a:solidFill>
                  <a:prstClr val="white"/>
                </a:solidFill>
              </a:rPr>
              <a:t>Scenarios</a:t>
            </a:r>
            <a:endParaRPr lang="en-US" sz="1300" b="1" dirty="0">
              <a:solidFill>
                <a:prstClr val="white"/>
              </a:solidFill>
            </a:endParaRPr>
          </a:p>
        </p:txBody>
      </p:sp>
      <p:sp>
        <p:nvSpPr>
          <p:cNvPr id="39"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40"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41"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42"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43"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4"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graphicFrame>
        <p:nvGraphicFramePr>
          <p:cNvPr id="26" name="Chart 25"/>
          <p:cNvGraphicFramePr>
            <a:graphicFrameLocks/>
          </p:cNvGraphicFramePr>
          <p:nvPr>
            <p:extLst>
              <p:ext uri="{D42A27DB-BD31-4B8C-83A1-F6EECF244321}">
                <p14:modId xmlns:p14="http://schemas.microsoft.com/office/powerpoint/2010/main" val="2057992505"/>
              </p:ext>
            </p:extLst>
          </p:nvPr>
        </p:nvGraphicFramePr>
        <p:xfrm>
          <a:off x="661387" y="1521447"/>
          <a:ext cx="4534460" cy="36758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801249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6089471" y="4304971"/>
            <a:ext cx="355709" cy="1572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itle 3"/>
          <p:cNvSpPr>
            <a:spLocks noGrp="1"/>
          </p:cNvSpPr>
          <p:nvPr>
            <p:ph type="title"/>
          </p:nvPr>
        </p:nvSpPr>
        <p:spPr>
          <a:xfrm>
            <a:off x="-3636910" y="1238924"/>
            <a:ext cx="1771147" cy="494928"/>
          </a:xfrm>
        </p:spPr>
        <p:txBody>
          <a:bodyPr/>
          <a:lstStyle/>
          <a:p>
            <a:r>
              <a:rPr lang="es-ES_tradnl" sz="1000" dirty="0" smtClean="0">
                <a:solidFill>
                  <a:schemeClr val="bg1">
                    <a:lumMod val="85000"/>
                  </a:schemeClr>
                </a:solidFill>
              </a:rPr>
              <a:t>Probabilidad escenario macro</a:t>
            </a:r>
            <a:endParaRPr lang="es-ES_tradnl" sz="1000" dirty="0">
              <a:solidFill>
                <a:schemeClr val="bg1">
                  <a:lumMod val="85000"/>
                </a:schemeClr>
              </a:solidFill>
            </a:endParaRPr>
          </a:p>
        </p:txBody>
      </p:sp>
      <p:pic>
        <p:nvPicPr>
          <p:cNvPr id="44" name="Picture 2" descr="alias, link, overlay icon">
            <a:hlinkClick r:id="rId2" action="ppaction://hlinksldjump"/>
          </p:cNvPr>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sp>
        <p:nvSpPr>
          <p:cNvPr id="74" name="AutoShape 277"/>
          <p:cNvSpPr>
            <a:spLocks noChangeArrowheads="1"/>
          </p:cNvSpPr>
          <p:nvPr/>
        </p:nvSpPr>
        <p:spPr bwMode="auto">
          <a:xfrm>
            <a:off x="576974" y="1384888"/>
            <a:ext cx="2320280" cy="203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s-ES" sz="1400" b="1" dirty="0">
                <a:solidFill>
                  <a:srgbClr val="C00000"/>
                </a:solidFill>
              </a:rPr>
              <a:t>Real GDP (</a:t>
            </a:r>
            <a:r>
              <a:rPr lang="en-US" sz="1400" b="1" dirty="0" err="1">
                <a:solidFill>
                  <a:srgbClr val="C00000"/>
                </a:solidFill>
              </a:rPr>
              <a:t>YoY</a:t>
            </a:r>
            <a:r>
              <a:rPr lang="en-US" sz="1400" b="1" dirty="0">
                <a:solidFill>
                  <a:srgbClr val="C00000"/>
                </a:solidFill>
              </a:rPr>
              <a:t> %</a:t>
            </a:r>
            <a:r>
              <a:rPr lang="es-ES" sz="1400" b="1" dirty="0">
                <a:solidFill>
                  <a:srgbClr val="C00000"/>
                </a:solidFill>
              </a:rPr>
              <a:t>)</a:t>
            </a:r>
          </a:p>
        </p:txBody>
      </p:sp>
      <p:sp>
        <p:nvSpPr>
          <p:cNvPr id="76" name="AutoShape 277"/>
          <p:cNvSpPr>
            <a:spLocks noChangeArrowheads="1"/>
          </p:cNvSpPr>
          <p:nvPr/>
        </p:nvSpPr>
        <p:spPr bwMode="auto">
          <a:xfrm>
            <a:off x="576974" y="3922359"/>
            <a:ext cx="2320280" cy="203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400" b="1" dirty="0">
                <a:solidFill>
                  <a:srgbClr val="C00000"/>
                </a:solidFill>
              </a:rPr>
              <a:t>Unemployment (%)</a:t>
            </a:r>
          </a:p>
        </p:txBody>
      </p:sp>
      <p:cxnSp>
        <p:nvCxnSpPr>
          <p:cNvPr id="77" name="38 Conector recto"/>
          <p:cNvCxnSpPr/>
          <p:nvPr/>
        </p:nvCxnSpPr>
        <p:spPr>
          <a:xfrm>
            <a:off x="649180" y="4149080"/>
            <a:ext cx="5796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124 Rectángulo redondeado"/>
          <p:cNvSpPr/>
          <p:nvPr/>
        </p:nvSpPr>
        <p:spPr>
          <a:xfrm>
            <a:off x="6948586" y="1884163"/>
            <a:ext cx="1727870" cy="1800000"/>
          </a:xfrm>
          <a:prstGeom prst="roundRect">
            <a:avLst>
              <a:gd name="adj" fmla="val 0"/>
            </a:avLst>
          </a:prstGeom>
          <a:noFill/>
          <a:ln w="12700">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anchor="ctr"/>
          <a:lstStyle/>
          <a:p>
            <a:pPr>
              <a:spcBef>
                <a:spcPts val="600"/>
              </a:spcBef>
              <a:buClr>
                <a:srgbClr val="DB0B11"/>
              </a:buClr>
              <a:tabLst>
                <a:tab pos="177800" algn="l"/>
              </a:tabLst>
              <a:defRPr/>
            </a:pPr>
            <a:r>
              <a:rPr lang="es-ES" sz="1400" i="1" dirty="0">
                <a:solidFill>
                  <a:schemeClr val="tx1">
                    <a:lumMod val="85000"/>
                    <a:lumOff val="15000"/>
                  </a:schemeClr>
                </a:solidFill>
                <a:cs typeface="Arial" pitchFamily="34" charset="0"/>
              </a:rPr>
              <a:t>Stress </a:t>
            </a:r>
            <a:r>
              <a:rPr lang="en-US" sz="1400" i="1" dirty="0" smtClean="0">
                <a:solidFill>
                  <a:schemeClr val="tx1">
                    <a:lumMod val="85000"/>
                    <a:lumOff val="15000"/>
                  </a:schemeClr>
                </a:solidFill>
                <a:cs typeface="Arial" pitchFamily="34" charset="0"/>
              </a:rPr>
              <a:t>scenario</a:t>
            </a:r>
            <a:r>
              <a:rPr lang="es-ES" sz="1400" i="1" dirty="0" smtClean="0">
                <a:solidFill>
                  <a:schemeClr val="tx1">
                    <a:lumMod val="85000"/>
                    <a:lumOff val="15000"/>
                  </a:schemeClr>
                </a:solidFill>
                <a:cs typeface="Arial" pitchFamily="34" charset="0"/>
              </a:rPr>
              <a:t>:</a:t>
            </a:r>
          </a:p>
          <a:p>
            <a:pPr>
              <a:spcBef>
                <a:spcPts val="600"/>
              </a:spcBef>
              <a:buClr>
                <a:srgbClr val="DB0B11"/>
              </a:buClr>
              <a:tabLst>
                <a:tab pos="177800" algn="l"/>
              </a:tabLst>
              <a:defRPr/>
            </a:pPr>
            <a:r>
              <a:rPr lang="es-ES" sz="1400" b="1" i="1" dirty="0" smtClean="0">
                <a:solidFill>
                  <a:schemeClr val="tx1">
                    <a:lumMod val="85000"/>
                    <a:lumOff val="15000"/>
                  </a:schemeClr>
                </a:solidFill>
                <a:cs typeface="Arial" pitchFamily="34" charset="0"/>
              </a:rPr>
              <a:t>	GDP’15: -0,5%</a:t>
            </a:r>
          </a:p>
          <a:p>
            <a:pPr>
              <a:spcBef>
                <a:spcPts val="600"/>
              </a:spcBef>
              <a:buClr>
                <a:srgbClr val="DB0B11"/>
              </a:buClr>
              <a:tabLst>
                <a:tab pos="177800" algn="l"/>
              </a:tabLst>
              <a:defRPr/>
            </a:pPr>
            <a:endParaRPr lang="es-ES" sz="80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n-US" sz="1400" i="1" dirty="0" smtClean="0">
                <a:solidFill>
                  <a:schemeClr val="tx1">
                    <a:lumMod val="85000"/>
                    <a:lumOff val="15000"/>
                  </a:schemeClr>
                </a:solidFill>
                <a:cs typeface="Arial" pitchFamily="34" charset="0"/>
              </a:rPr>
              <a:t>Historical</a:t>
            </a:r>
            <a:r>
              <a:rPr lang="es-ES" sz="1400" i="1" dirty="0" smtClean="0">
                <a:solidFill>
                  <a:schemeClr val="tx1">
                    <a:lumMod val="85000"/>
                    <a:lumOff val="15000"/>
                  </a:schemeClr>
                </a:solidFill>
                <a:cs typeface="Arial" pitchFamily="34" charset="0"/>
              </a:rPr>
              <a:t> series:</a:t>
            </a:r>
          </a:p>
          <a:p>
            <a:pPr>
              <a:spcBef>
                <a:spcPts val="600"/>
              </a:spcBef>
              <a:buClr>
                <a:srgbClr val="DB0B11"/>
              </a:buClr>
              <a:tabLst>
                <a:tab pos="177800" algn="l"/>
              </a:tabLst>
              <a:defRPr/>
            </a:pPr>
            <a:r>
              <a:rPr lang="es-ES" sz="1400" i="1" dirty="0" smtClean="0">
                <a:solidFill>
                  <a:schemeClr val="tx1">
                    <a:lumMod val="85000"/>
                    <a:lumOff val="15000"/>
                  </a:schemeClr>
                </a:solidFill>
                <a:cs typeface="Arial" pitchFamily="34" charset="0"/>
              </a:rPr>
              <a:t>	GDP &lt; 1%:  </a:t>
            </a:r>
            <a:r>
              <a:rPr lang="es-ES" sz="1400" i="1" dirty="0">
                <a:solidFill>
                  <a:schemeClr val="tx1">
                    <a:lumMod val="85000"/>
                    <a:lumOff val="15000"/>
                  </a:schemeClr>
                </a:solidFill>
                <a:cs typeface="Arial" pitchFamily="34" charset="0"/>
              </a:rPr>
              <a:t>4</a:t>
            </a:r>
            <a:r>
              <a:rPr lang="es-ES" sz="1400" i="1" dirty="0" smtClean="0">
                <a:solidFill>
                  <a:schemeClr val="tx1">
                    <a:lumMod val="85000"/>
                    <a:lumOff val="15000"/>
                  </a:schemeClr>
                </a:solidFill>
                <a:cs typeface="Arial" pitchFamily="34" charset="0"/>
              </a:rPr>
              <a:t> </a:t>
            </a:r>
            <a:r>
              <a:rPr lang="es-ES" sz="1200" i="1" dirty="0" smtClean="0">
                <a:solidFill>
                  <a:schemeClr val="tx1">
                    <a:lumMod val="85000"/>
                    <a:lumOff val="15000"/>
                  </a:schemeClr>
                </a:solidFill>
                <a:cs typeface="Arial" pitchFamily="34" charset="0"/>
              </a:rPr>
              <a:t>times</a:t>
            </a:r>
            <a:endParaRPr lang="es-ES" sz="140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s-ES" sz="1400" i="1" dirty="0" smtClean="0">
                <a:solidFill>
                  <a:schemeClr val="tx1">
                    <a:lumMod val="85000"/>
                    <a:lumOff val="15000"/>
                  </a:schemeClr>
                </a:solidFill>
                <a:cs typeface="Arial" pitchFamily="34" charset="0"/>
              </a:rPr>
              <a:t>	GDP &lt; </a:t>
            </a:r>
            <a:r>
              <a:rPr lang="es-ES" sz="1400" i="1" dirty="0">
                <a:solidFill>
                  <a:schemeClr val="tx1">
                    <a:lumMod val="85000"/>
                    <a:lumOff val="15000"/>
                  </a:schemeClr>
                </a:solidFill>
                <a:cs typeface="Arial" pitchFamily="34" charset="0"/>
              </a:rPr>
              <a:t>0</a:t>
            </a:r>
            <a:r>
              <a:rPr lang="es-ES" sz="1400" i="1" dirty="0" smtClean="0">
                <a:solidFill>
                  <a:schemeClr val="tx1">
                    <a:lumMod val="85000"/>
                    <a:lumOff val="15000"/>
                  </a:schemeClr>
                </a:solidFill>
                <a:cs typeface="Arial" pitchFamily="34" charset="0"/>
              </a:rPr>
              <a:t>%:  3</a:t>
            </a:r>
            <a:r>
              <a:rPr lang="es-ES" sz="1200" i="1" dirty="0" smtClean="0">
                <a:solidFill>
                  <a:schemeClr val="tx1">
                    <a:lumMod val="85000"/>
                    <a:lumOff val="15000"/>
                  </a:schemeClr>
                </a:solidFill>
                <a:cs typeface="Arial" pitchFamily="34" charset="0"/>
              </a:rPr>
              <a:t> </a:t>
            </a:r>
            <a:r>
              <a:rPr lang="es-ES" sz="1200" i="1" dirty="0">
                <a:solidFill>
                  <a:schemeClr val="tx1">
                    <a:lumMod val="85000"/>
                    <a:lumOff val="15000"/>
                  </a:schemeClr>
                </a:solidFill>
                <a:cs typeface="Arial" pitchFamily="34" charset="0"/>
              </a:rPr>
              <a:t>times</a:t>
            </a:r>
            <a:endParaRPr lang="es-ES" sz="1400" i="1" dirty="0" smtClean="0">
              <a:solidFill>
                <a:schemeClr val="tx1">
                  <a:lumMod val="85000"/>
                  <a:lumOff val="15000"/>
                </a:schemeClr>
              </a:solidFill>
              <a:cs typeface="Arial" pitchFamily="34" charset="0"/>
            </a:endParaRPr>
          </a:p>
        </p:txBody>
      </p:sp>
      <p:sp>
        <p:nvSpPr>
          <p:cNvPr id="81" name="124 Rectángulo redondeado"/>
          <p:cNvSpPr/>
          <p:nvPr/>
        </p:nvSpPr>
        <p:spPr>
          <a:xfrm>
            <a:off x="539752" y="853509"/>
            <a:ext cx="8315998" cy="415251"/>
          </a:xfrm>
          <a:prstGeom prst="roundRect">
            <a:avLst>
              <a:gd name="adj" fmla="val 0"/>
            </a:avLst>
          </a:prstGeom>
          <a:solidFill>
            <a:schemeClr val="bg1">
              <a:lumMod val="95000"/>
            </a:schemeClr>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algn="ctr">
              <a:spcBef>
                <a:spcPts val="600"/>
              </a:spcBef>
              <a:buClr>
                <a:srgbClr val="DB0B11"/>
              </a:buClr>
              <a:defRPr/>
            </a:pPr>
            <a:r>
              <a:rPr lang="en-US" sz="1500" i="1" dirty="0" smtClean="0">
                <a:solidFill>
                  <a:schemeClr val="tx1">
                    <a:lumMod val="85000"/>
                    <a:lumOff val="15000"/>
                  </a:schemeClr>
                </a:solidFill>
                <a:cs typeface="Arial" pitchFamily="34" charset="0"/>
              </a:rPr>
              <a:t>The FRB Adverse scenario represents a mild recession with inflationary impacts and rising interest rates. Generally, it is less severe than the historical recessions of the early 1980s and 2008.</a:t>
            </a:r>
            <a:endParaRPr lang="es-ES" sz="1500" i="1" dirty="0" smtClean="0">
              <a:solidFill>
                <a:schemeClr val="tx1">
                  <a:lumMod val="85000"/>
                  <a:lumOff val="15000"/>
                </a:schemeClr>
              </a:solidFill>
              <a:cs typeface="Arial" pitchFamily="34" charset="0"/>
            </a:endParaRPr>
          </a:p>
        </p:txBody>
      </p:sp>
      <p:sp>
        <p:nvSpPr>
          <p:cNvPr id="82" name="124 Rectángulo redondeado"/>
          <p:cNvSpPr/>
          <p:nvPr/>
        </p:nvSpPr>
        <p:spPr>
          <a:xfrm>
            <a:off x="6948585" y="4356859"/>
            <a:ext cx="2149936" cy="1800000"/>
          </a:xfrm>
          <a:prstGeom prst="roundRect">
            <a:avLst>
              <a:gd name="adj" fmla="val 0"/>
            </a:avLst>
          </a:prstGeom>
          <a:noFill/>
          <a:ln w="12700">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anchor="ctr"/>
          <a:lstStyle/>
          <a:p>
            <a:pPr>
              <a:spcBef>
                <a:spcPts val="600"/>
              </a:spcBef>
              <a:buClr>
                <a:srgbClr val="DB0B11"/>
              </a:buClr>
              <a:tabLst>
                <a:tab pos="177800" algn="l"/>
              </a:tabLst>
              <a:defRPr/>
            </a:pPr>
            <a:r>
              <a:rPr lang="es-ES" sz="1400" i="1" dirty="0">
                <a:solidFill>
                  <a:schemeClr val="tx1">
                    <a:lumMod val="85000"/>
                    <a:lumOff val="15000"/>
                  </a:schemeClr>
                </a:solidFill>
                <a:cs typeface="Arial" pitchFamily="34" charset="0"/>
              </a:rPr>
              <a:t>Stress </a:t>
            </a:r>
            <a:r>
              <a:rPr lang="en-US" sz="1400" i="1" dirty="0" smtClean="0">
                <a:solidFill>
                  <a:schemeClr val="tx1">
                    <a:lumMod val="85000"/>
                    <a:lumOff val="15000"/>
                  </a:schemeClr>
                </a:solidFill>
                <a:cs typeface="Arial" pitchFamily="34" charset="0"/>
              </a:rPr>
              <a:t>scenario</a:t>
            </a:r>
            <a:r>
              <a:rPr lang="es-ES" sz="1400" i="1" dirty="0" smtClean="0">
                <a:solidFill>
                  <a:schemeClr val="tx1">
                    <a:lumMod val="85000"/>
                    <a:lumOff val="15000"/>
                  </a:schemeClr>
                </a:solidFill>
                <a:cs typeface="Arial" pitchFamily="34" charset="0"/>
              </a:rPr>
              <a:t>:</a:t>
            </a:r>
          </a:p>
          <a:p>
            <a:pPr>
              <a:spcBef>
                <a:spcPts val="600"/>
              </a:spcBef>
              <a:buClr>
                <a:srgbClr val="DB0B11"/>
              </a:buClr>
              <a:tabLst>
                <a:tab pos="177800" algn="l"/>
              </a:tabLst>
              <a:defRPr/>
            </a:pPr>
            <a:r>
              <a:rPr lang="es-ES" sz="1400" b="1" i="1" dirty="0" smtClean="0">
                <a:solidFill>
                  <a:schemeClr val="tx1">
                    <a:lumMod val="85000"/>
                    <a:lumOff val="15000"/>
                  </a:schemeClr>
                </a:solidFill>
                <a:cs typeface="Arial" pitchFamily="34" charset="0"/>
              </a:rPr>
              <a:t>	Unemp’16: </a:t>
            </a:r>
            <a:r>
              <a:rPr lang="es-ES" sz="1400" b="1" i="1" dirty="0">
                <a:solidFill>
                  <a:schemeClr val="tx1">
                    <a:lumMod val="85000"/>
                    <a:lumOff val="15000"/>
                  </a:schemeClr>
                </a:solidFill>
                <a:cs typeface="Arial" pitchFamily="34" charset="0"/>
              </a:rPr>
              <a:t>8</a:t>
            </a:r>
            <a:r>
              <a:rPr lang="es-ES" sz="1400" b="1" i="1" dirty="0" smtClean="0">
                <a:solidFill>
                  <a:schemeClr val="tx1">
                    <a:lumMod val="85000"/>
                    <a:lumOff val="15000"/>
                  </a:schemeClr>
                </a:solidFill>
                <a:cs typeface="Arial" pitchFamily="34" charset="0"/>
              </a:rPr>
              <a:t>,0%</a:t>
            </a:r>
            <a:endParaRPr lang="es-ES" sz="1400" b="1" i="1" dirty="0">
              <a:solidFill>
                <a:schemeClr val="tx1">
                  <a:lumMod val="85000"/>
                  <a:lumOff val="15000"/>
                </a:schemeClr>
              </a:solidFill>
              <a:cs typeface="Arial" pitchFamily="34" charset="0"/>
            </a:endParaRPr>
          </a:p>
          <a:p>
            <a:pPr>
              <a:spcBef>
                <a:spcPts val="600"/>
              </a:spcBef>
              <a:buClr>
                <a:srgbClr val="DB0B11"/>
              </a:buClr>
              <a:tabLst>
                <a:tab pos="177800" algn="l"/>
              </a:tabLst>
              <a:defRPr/>
            </a:pPr>
            <a:endParaRPr lang="es-ES" sz="80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n-US" sz="1400" i="1" dirty="0" smtClean="0">
                <a:solidFill>
                  <a:schemeClr val="tx1">
                    <a:lumMod val="85000"/>
                    <a:lumOff val="15000"/>
                  </a:schemeClr>
                </a:solidFill>
                <a:cs typeface="Arial" pitchFamily="34" charset="0"/>
              </a:rPr>
              <a:t>Historical</a:t>
            </a:r>
            <a:r>
              <a:rPr lang="es-ES" sz="1400" i="1" dirty="0" smtClean="0">
                <a:solidFill>
                  <a:schemeClr val="tx1">
                    <a:lumMod val="85000"/>
                    <a:lumOff val="15000"/>
                  </a:schemeClr>
                </a:solidFill>
                <a:cs typeface="Arial" pitchFamily="34" charset="0"/>
              </a:rPr>
              <a:t> series:</a:t>
            </a:r>
          </a:p>
          <a:p>
            <a:pPr>
              <a:spcBef>
                <a:spcPts val="600"/>
              </a:spcBef>
              <a:buClr>
                <a:srgbClr val="DB0B11"/>
              </a:buClr>
              <a:tabLst>
                <a:tab pos="177800" algn="l"/>
              </a:tabLst>
              <a:defRPr/>
            </a:pPr>
            <a:r>
              <a:rPr lang="es-ES" sz="1380" i="1" dirty="0" smtClean="0">
                <a:solidFill>
                  <a:schemeClr val="tx1">
                    <a:lumMod val="85000"/>
                    <a:lumOff val="15000"/>
                  </a:schemeClr>
                </a:solidFill>
                <a:cs typeface="Arial" pitchFamily="34" charset="0"/>
              </a:rPr>
              <a:t>	</a:t>
            </a:r>
            <a:r>
              <a:rPr lang="es-ES" sz="1380" i="1" dirty="0">
                <a:solidFill>
                  <a:schemeClr val="tx1">
                    <a:lumMod val="85000"/>
                    <a:lumOff val="15000"/>
                  </a:schemeClr>
                </a:solidFill>
                <a:cs typeface="Arial" pitchFamily="34" charset="0"/>
              </a:rPr>
              <a:t> </a:t>
            </a:r>
            <a:r>
              <a:rPr lang="es-ES" sz="1400" i="1" dirty="0" smtClean="0">
                <a:solidFill>
                  <a:schemeClr val="tx1">
                    <a:lumMod val="85000"/>
                    <a:lumOff val="15000"/>
                  </a:schemeClr>
                </a:solidFill>
                <a:cs typeface="Arial" pitchFamily="34" charset="0"/>
              </a:rPr>
              <a:t>Unemp</a:t>
            </a:r>
            <a:r>
              <a:rPr lang="es-ES" sz="1380" i="1" dirty="0" smtClean="0">
                <a:solidFill>
                  <a:schemeClr val="tx1">
                    <a:lumMod val="85000"/>
                    <a:lumOff val="15000"/>
                  </a:schemeClr>
                </a:solidFill>
                <a:cs typeface="Arial" pitchFamily="34" charset="0"/>
              </a:rPr>
              <a:t>&gt; 6%:  4 </a:t>
            </a:r>
            <a:r>
              <a:rPr lang="es-ES" sz="1200" i="1" dirty="0" smtClean="0">
                <a:solidFill>
                  <a:schemeClr val="tx1">
                    <a:lumMod val="85000"/>
                    <a:lumOff val="15000"/>
                  </a:schemeClr>
                </a:solidFill>
                <a:cs typeface="Arial" pitchFamily="34" charset="0"/>
              </a:rPr>
              <a:t>times</a:t>
            </a:r>
            <a:endParaRPr lang="es-ES" sz="138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s-ES" sz="1380" i="1" dirty="0" smtClean="0">
                <a:solidFill>
                  <a:schemeClr val="tx1">
                    <a:lumMod val="85000"/>
                    <a:lumOff val="15000"/>
                  </a:schemeClr>
                </a:solidFill>
                <a:cs typeface="Arial" pitchFamily="34" charset="0"/>
              </a:rPr>
              <a:t>	</a:t>
            </a:r>
            <a:r>
              <a:rPr lang="es-ES" sz="1380" i="1" dirty="0">
                <a:solidFill>
                  <a:schemeClr val="tx1">
                    <a:lumMod val="85000"/>
                    <a:lumOff val="15000"/>
                  </a:schemeClr>
                </a:solidFill>
                <a:cs typeface="Arial" pitchFamily="34" charset="0"/>
              </a:rPr>
              <a:t> </a:t>
            </a:r>
            <a:r>
              <a:rPr lang="es-ES" sz="1400" i="1" dirty="0" smtClean="0">
                <a:solidFill>
                  <a:schemeClr val="tx1">
                    <a:lumMod val="85000"/>
                    <a:lumOff val="15000"/>
                  </a:schemeClr>
                </a:solidFill>
                <a:cs typeface="Arial" pitchFamily="34" charset="0"/>
              </a:rPr>
              <a:t>Unemp</a:t>
            </a:r>
            <a:r>
              <a:rPr lang="es-ES" sz="1380" i="1" dirty="0" smtClean="0">
                <a:solidFill>
                  <a:schemeClr val="tx1">
                    <a:lumMod val="85000"/>
                    <a:lumOff val="15000"/>
                  </a:schemeClr>
                </a:solidFill>
                <a:cs typeface="Arial" pitchFamily="34" charset="0"/>
              </a:rPr>
              <a:t>&gt; 8%:  2 </a:t>
            </a:r>
            <a:r>
              <a:rPr lang="es-ES" sz="1200" i="1" dirty="0" smtClean="0">
                <a:solidFill>
                  <a:schemeClr val="tx1">
                    <a:lumMod val="85000"/>
                    <a:lumOff val="15000"/>
                  </a:schemeClr>
                </a:solidFill>
                <a:cs typeface="Arial" pitchFamily="34" charset="0"/>
              </a:rPr>
              <a:t>times</a:t>
            </a:r>
            <a:endParaRPr lang="es-ES" sz="1380" i="1" dirty="0" smtClean="0">
              <a:solidFill>
                <a:schemeClr val="tx1">
                  <a:lumMod val="85000"/>
                  <a:lumOff val="15000"/>
                </a:schemeClr>
              </a:solidFill>
              <a:cs typeface="Arial" pitchFamily="34" charset="0"/>
            </a:endParaRPr>
          </a:p>
        </p:txBody>
      </p:sp>
      <p:sp>
        <p:nvSpPr>
          <p:cNvPr id="84" name="TextBox 83"/>
          <p:cNvSpPr txBox="1"/>
          <p:nvPr/>
        </p:nvSpPr>
        <p:spPr>
          <a:xfrm>
            <a:off x="6001553" y="5346286"/>
            <a:ext cx="730687" cy="276999"/>
          </a:xfrm>
          <a:prstGeom prst="rect">
            <a:avLst/>
          </a:prstGeom>
          <a:noFill/>
        </p:spPr>
        <p:txBody>
          <a:bodyPr wrap="square" rtlCol="0">
            <a:spAutoFit/>
          </a:bodyPr>
          <a:lstStyle/>
          <a:p>
            <a:r>
              <a:rPr lang="es-ES" sz="1200" b="1" i="1" dirty="0" smtClean="0">
                <a:solidFill>
                  <a:schemeClr val="tx1">
                    <a:lumMod val="75000"/>
                    <a:lumOff val="25000"/>
                  </a:schemeClr>
                </a:solidFill>
              </a:rPr>
              <a:t>Stress</a:t>
            </a:r>
            <a:endParaRPr lang="es-ES_tradnl" sz="1600" b="1" i="1" dirty="0">
              <a:solidFill>
                <a:schemeClr val="tx1">
                  <a:lumMod val="75000"/>
                  <a:lumOff val="25000"/>
                </a:schemeClr>
              </a:solidFill>
            </a:endParaRPr>
          </a:p>
        </p:txBody>
      </p:sp>
      <p:sp>
        <p:nvSpPr>
          <p:cNvPr id="32" name="Rectangle 31"/>
          <p:cNvSpPr/>
          <p:nvPr/>
        </p:nvSpPr>
        <p:spPr>
          <a:xfrm>
            <a:off x="6084168" y="1803629"/>
            <a:ext cx="355709" cy="1572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TextBox 32"/>
          <p:cNvSpPr txBox="1"/>
          <p:nvPr/>
        </p:nvSpPr>
        <p:spPr>
          <a:xfrm>
            <a:off x="5989678" y="2844944"/>
            <a:ext cx="730687" cy="276999"/>
          </a:xfrm>
          <a:prstGeom prst="rect">
            <a:avLst/>
          </a:prstGeom>
          <a:noFill/>
        </p:spPr>
        <p:txBody>
          <a:bodyPr wrap="square" rtlCol="0">
            <a:spAutoFit/>
          </a:bodyPr>
          <a:lstStyle/>
          <a:p>
            <a:r>
              <a:rPr lang="es-ES" sz="1200" b="1" i="1" dirty="0" smtClean="0">
                <a:solidFill>
                  <a:schemeClr val="tx1">
                    <a:lumMod val="75000"/>
                    <a:lumOff val="25000"/>
                  </a:schemeClr>
                </a:solidFill>
              </a:rPr>
              <a:t>Stress</a:t>
            </a:r>
            <a:endParaRPr lang="es-ES_tradnl" sz="1600" b="1" i="1" dirty="0">
              <a:solidFill>
                <a:schemeClr val="tx1">
                  <a:lumMod val="75000"/>
                  <a:lumOff val="25000"/>
                </a:schemeClr>
              </a:solidFill>
            </a:endParaRPr>
          </a:p>
        </p:txBody>
      </p:sp>
      <p:graphicFrame>
        <p:nvGraphicFramePr>
          <p:cNvPr id="27" name="Chart 26"/>
          <p:cNvGraphicFramePr>
            <a:graphicFrameLocks/>
          </p:cNvGraphicFramePr>
          <p:nvPr>
            <p:extLst>
              <p:ext uri="{D42A27DB-BD31-4B8C-83A1-F6EECF244321}">
                <p14:modId xmlns:p14="http://schemas.microsoft.com/office/powerpoint/2010/main" val="654932052"/>
              </p:ext>
            </p:extLst>
          </p:nvPr>
        </p:nvGraphicFramePr>
        <p:xfrm>
          <a:off x="615917" y="4168496"/>
          <a:ext cx="5961888" cy="2121408"/>
        </p:xfrm>
        <a:graphic>
          <a:graphicData uri="http://schemas.openxmlformats.org/drawingml/2006/chart">
            <c:chart xmlns:c="http://schemas.openxmlformats.org/drawingml/2006/chart" xmlns:r="http://schemas.openxmlformats.org/officeDocument/2006/relationships" r:id="rId4"/>
          </a:graphicData>
        </a:graphic>
      </p:graphicFrame>
      <p:cxnSp>
        <p:nvCxnSpPr>
          <p:cNvPr id="75" name="38 Conector recto"/>
          <p:cNvCxnSpPr/>
          <p:nvPr/>
        </p:nvCxnSpPr>
        <p:spPr>
          <a:xfrm>
            <a:off x="649180" y="1645997"/>
            <a:ext cx="5796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0" name="Chart 29"/>
          <p:cNvGraphicFramePr>
            <a:graphicFrameLocks/>
          </p:cNvGraphicFramePr>
          <p:nvPr>
            <p:extLst>
              <p:ext uri="{D42A27DB-BD31-4B8C-83A1-F6EECF244321}">
                <p14:modId xmlns:p14="http://schemas.microsoft.com/office/powerpoint/2010/main" val="850992250"/>
              </p:ext>
            </p:extLst>
          </p:nvPr>
        </p:nvGraphicFramePr>
        <p:xfrm>
          <a:off x="576974" y="1667632"/>
          <a:ext cx="5961888" cy="2121408"/>
        </p:xfrm>
        <a:graphic>
          <a:graphicData uri="http://schemas.openxmlformats.org/drawingml/2006/chart">
            <c:chart xmlns:c="http://schemas.openxmlformats.org/drawingml/2006/chart" xmlns:r="http://schemas.openxmlformats.org/officeDocument/2006/relationships" r:id="rId5"/>
          </a:graphicData>
        </a:graphic>
      </p:graphicFrame>
      <p:cxnSp>
        <p:nvCxnSpPr>
          <p:cNvPr id="28"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2 Rectángulo">
            <a:hlinkClick r:id="rId6"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sp>
        <p:nvSpPr>
          <p:cNvPr id="38"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39" name="17 Redondear rectángulo de esquina del mismo lado">
            <a:hlinkClick r:id="" action="ppaction://noaction"/>
          </p:cNvPr>
          <p:cNvSpPr/>
          <p:nvPr/>
        </p:nvSpPr>
        <p:spPr>
          <a:xfrm>
            <a:off x="2723795"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b="1" dirty="0">
                <a:solidFill>
                  <a:prstClr val="white"/>
                </a:solidFill>
              </a:rPr>
              <a:t>Macro</a:t>
            </a:r>
          </a:p>
          <a:p>
            <a:pPr algn="ctr">
              <a:lnSpc>
                <a:spcPts val="1400"/>
              </a:lnSpc>
            </a:pPr>
            <a:r>
              <a:rPr lang="es-ES" sz="1300" b="1" dirty="0" err="1">
                <a:solidFill>
                  <a:prstClr val="white"/>
                </a:solidFill>
              </a:rPr>
              <a:t>Scenarios</a:t>
            </a:r>
            <a:endParaRPr lang="es-ES" sz="1300" b="1" dirty="0">
              <a:solidFill>
                <a:prstClr val="white"/>
              </a:solidFill>
            </a:endParaRPr>
          </a:p>
        </p:txBody>
      </p:sp>
      <p:sp>
        <p:nvSpPr>
          <p:cNvPr id="40"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a:solidFill>
                  <a:prstClr val="white"/>
                </a:solidFill>
              </a:rPr>
              <a:t>Losses</a:t>
            </a:r>
            <a:r>
              <a:rPr lang="es-ES" sz="1300" dirty="0">
                <a:solidFill>
                  <a:prstClr val="white"/>
                </a:solidFill>
              </a:rPr>
              <a:t> </a:t>
            </a:r>
          </a:p>
          <a:p>
            <a:pPr algn="ctr">
              <a:lnSpc>
                <a:spcPts val="1400"/>
              </a:lnSpc>
            </a:pPr>
            <a:r>
              <a:rPr lang="es-ES" sz="1300" dirty="0" err="1">
                <a:solidFill>
                  <a:prstClr val="white"/>
                </a:solidFill>
              </a:rPr>
              <a:t>Summary</a:t>
            </a:r>
            <a:endParaRPr lang="es-ES" sz="1300" dirty="0">
              <a:solidFill>
                <a:prstClr val="white"/>
              </a:solidFill>
            </a:endParaRPr>
          </a:p>
        </p:txBody>
      </p:sp>
      <p:sp>
        <p:nvSpPr>
          <p:cNvPr id="41"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42"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43"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CVAs</a:t>
            </a:r>
            <a:endParaRPr lang="es-ES" sz="1300" dirty="0">
              <a:solidFill>
                <a:prstClr val="white"/>
              </a:solidFill>
            </a:endParaRPr>
          </a:p>
        </p:txBody>
      </p:sp>
      <p:sp>
        <p:nvSpPr>
          <p:cNvPr id="48"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9"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Operational</a:t>
            </a:r>
            <a:endParaRPr lang="es-ES" sz="1300" dirty="0" smtClean="0">
              <a:solidFill>
                <a:prstClr val="white"/>
              </a:solidFill>
            </a:endParaRPr>
          </a:p>
          <a:p>
            <a:pPr algn="ctr">
              <a:lnSpc>
                <a:spcPts val="1400"/>
              </a:lnSpc>
            </a:pPr>
            <a:r>
              <a:rPr lang="es-ES" sz="1300" dirty="0" err="1" smtClean="0">
                <a:solidFill>
                  <a:prstClr val="white"/>
                </a:solidFill>
              </a:rPr>
              <a:t>Losses</a:t>
            </a:r>
            <a:endParaRPr lang="es-ES" sz="1300" dirty="0">
              <a:solidFill>
                <a:prstClr val="white"/>
              </a:solidFill>
            </a:endParaRPr>
          </a:p>
        </p:txBody>
      </p:sp>
    </p:spTree>
    <p:extLst>
      <p:ext uri="{BB962C8B-B14F-4D97-AF65-F5344CB8AC3E}">
        <p14:creationId xmlns:p14="http://schemas.microsoft.com/office/powerpoint/2010/main" val="15667512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9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7518</TotalTime>
  <Words>5713</Words>
  <Application>Microsoft Office PowerPoint</Application>
  <PresentationFormat>On-screen Show (4:3)</PresentationFormat>
  <Paragraphs>1858</Paragraphs>
  <Slides>32</Slides>
  <Notes>13</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32</vt:i4>
      </vt:variant>
    </vt:vector>
  </HeadingPairs>
  <TitlesOfParts>
    <vt:vector size="41" baseType="lpstr">
      <vt:lpstr>9_Tema de Office</vt:lpstr>
      <vt:lpstr>6_Diseño personalizado</vt:lpstr>
      <vt:lpstr>4_Diseño personalizado</vt:lpstr>
      <vt:lpstr>3_Diseño personalizado</vt:lpstr>
      <vt:lpstr>Tema de Office</vt:lpstr>
      <vt:lpstr>21_Diseño personalizado</vt:lpstr>
      <vt:lpstr>Santander Teme</vt:lpstr>
      <vt:lpstr>think-cell Slide</vt:lpstr>
      <vt:lpstr>Worksheet</vt:lpstr>
      <vt:lpstr>PowerPoint Presentation</vt:lpstr>
      <vt:lpstr>PowerPoint Presentation</vt:lpstr>
      <vt:lpstr>PowerPoint Presentation</vt:lpstr>
      <vt:lpstr>PowerPoint Presentation</vt:lpstr>
      <vt:lpstr>PowerPoint Presentation</vt:lpstr>
      <vt:lpstr>PowerPoint Presentation</vt:lpstr>
      <vt:lpstr>Escenarios Macro</vt:lpstr>
      <vt:lpstr>PowerPoint Presentation</vt:lpstr>
      <vt:lpstr>Probabilidad escenario macro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miguel.rodriguez</dc:creator>
  <cp:lastModifiedBy>Parrish, Rut</cp:lastModifiedBy>
  <cp:revision>2800</cp:revision>
  <cp:lastPrinted>2015-09-10T12:13:01Z</cp:lastPrinted>
  <dcterms:created xsi:type="dcterms:W3CDTF">2012-10-15T13:27:20Z</dcterms:created>
  <dcterms:modified xsi:type="dcterms:W3CDTF">2016-02-19T18:28:32Z</dcterms:modified>
</cp:coreProperties>
</file>