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7b8273dd61f5437a" Type="http://schemas.microsoft.com/office/2007/relationships/ui/extensibility" Target="customUI/customUI14.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768" r:id="rId1"/>
  </p:sldMasterIdLst>
  <p:notesMasterIdLst>
    <p:notesMasterId r:id="rId10"/>
  </p:notesMasterIdLst>
  <p:handoutMasterIdLst>
    <p:handoutMasterId r:id="rId11"/>
  </p:handoutMasterIdLst>
  <p:sldIdLst>
    <p:sldId id="684" r:id="rId2"/>
    <p:sldId id="739" r:id="rId3"/>
    <p:sldId id="762" r:id="rId4"/>
    <p:sldId id="764" r:id="rId5"/>
    <p:sldId id="765" r:id="rId6"/>
    <p:sldId id="766" r:id="rId7"/>
    <p:sldId id="724" r:id="rId8"/>
    <p:sldId id="767" r:id="rId9"/>
  </p:sldIdLst>
  <p:sldSz cx="9602788" cy="6858000"/>
  <p:notesSz cx="7010400" cy="9296400"/>
  <p:custDataLst>
    <p:tags r:id="rId12"/>
  </p:custDataLst>
  <p:defaultTextStyle>
    <a:defPPr>
      <a:defRPr lang="en-GB"/>
    </a:defPPr>
    <a:lvl1pPr algn="ctr" rtl="0" fontAlgn="base">
      <a:lnSpc>
        <a:spcPct val="86000"/>
      </a:lnSpc>
      <a:spcBef>
        <a:spcPct val="0"/>
      </a:spcBef>
      <a:spcAft>
        <a:spcPct val="0"/>
      </a:spcAft>
      <a:defRPr sz="1000" kern="1200">
        <a:solidFill>
          <a:schemeClr val="tx1"/>
        </a:solidFill>
        <a:latin typeface="Arial" charset="0"/>
        <a:ea typeface="+mn-ea"/>
        <a:cs typeface="+mn-cs"/>
      </a:defRPr>
    </a:lvl1pPr>
    <a:lvl2pPr marL="457200" algn="ctr" rtl="0" fontAlgn="base">
      <a:lnSpc>
        <a:spcPct val="86000"/>
      </a:lnSpc>
      <a:spcBef>
        <a:spcPct val="0"/>
      </a:spcBef>
      <a:spcAft>
        <a:spcPct val="0"/>
      </a:spcAft>
      <a:defRPr sz="1000" kern="1200">
        <a:solidFill>
          <a:schemeClr val="tx1"/>
        </a:solidFill>
        <a:latin typeface="Arial" charset="0"/>
        <a:ea typeface="+mn-ea"/>
        <a:cs typeface="+mn-cs"/>
      </a:defRPr>
    </a:lvl2pPr>
    <a:lvl3pPr marL="914400" algn="ctr" rtl="0" fontAlgn="base">
      <a:lnSpc>
        <a:spcPct val="86000"/>
      </a:lnSpc>
      <a:spcBef>
        <a:spcPct val="0"/>
      </a:spcBef>
      <a:spcAft>
        <a:spcPct val="0"/>
      </a:spcAft>
      <a:defRPr sz="1000" kern="1200">
        <a:solidFill>
          <a:schemeClr val="tx1"/>
        </a:solidFill>
        <a:latin typeface="Arial" charset="0"/>
        <a:ea typeface="+mn-ea"/>
        <a:cs typeface="+mn-cs"/>
      </a:defRPr>
    </a:lvl3pPr>
    <a:lvl4pPr marL="1371600" algn="ctr" rtl="0" fontAlgn="base">
      <a:lnSpc>
        <a:spcPct val="86000"/>
      </a:lnSpc>
      <a:spcBef>
        <a:spcPct val="0"/>
      </a:spcBef>
      <a:spcAft>
        <a:spcPct val="0"/>
      </a:spcAft>
      <a:defRPr sz="1000" kern="1200">
        <a:solidFill>
          <a:schemeClr val="tx1"/>
        </a:solidFill>
        <a:latin typeface="Arial" charset="0"/>
        <a:ea typeface="+mn-ea"/>
        <a:cs typeface="+mn-cs"/>
      </a:defRPr>
    </a:lvl4pPr>
    <a:lvl5pPr marL="1828800" algn="ctr" rtl="0" fontAlgn="base">
      <a:lnSpc>
        <a:spcPct val="86000"/>
      </a:lnSpc>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36" userDrawn="1">
          <p15:clr>
            <a:srgbClr val="A4A3A4"/>
          </p15:clr>
        </p15:guide>
        <p15:guide id="2" orient="horz" pos="881" userDrawn="1">
          <p15:clr>
            <a:srgbClr val="A4A3A4"/>
          </p15:clr>
        </p15:guide>
        <p15:guide id="3" orient="horz" pos="3992" userDrawn="1">
          <p15:clr>
            <a:srgbClr val="A4A3A4"/>
          </p15:clr>
        </p15:guide>
        <p15:guide id="4" orient="horz" pos="4319">
          <p15:clr>
            <a:srgbClr val="A4A3A4"/>
          </p15:clr>
        </p15:guide>
        <p15:guide id="5" pos="288">
          <p15:clr>
            <a:srgbClr val="A4A3A4"/>
          </p15:clr>
        </p15:guide>
        <p15:guide id="6" pos="5765" userDrawn="1">
          <p15:clr>
            <a:srgbClr val="A4A3A4"/>
          </p15:clr>
        </p15:guide>
        <p15:guide id="7" orient="horz" pos="2024" userDrawn="1">
          <p15:clr>
            <a:srgbClr val="A4A3A4"/>
          </p15:clr>
        </p15:guide>
        <p15:guide id="8" orient="horz" pos="242">
          <p15:clr>
            <a:srgbClr val="A4A3A4"/>
          </p15:clr>
        </p15:guide>
        <p15:guide id="9" orient="horz" pos="1662">
          <p15:clr>
            <a:srgbClr val="A4A3A4"/>
          </p15:clr>
        </p15:guide>
        <p15:guide id="10" orient="horz" pos="3989">
          <p15:clr>
            <a:srgbClr val="A4A3A4"/>
          </p15:clr>
        </p15:guide>
        <p15:guide id="11" orient="horz" pos="1445">
          <p15:clr>
            <a:srgbClr val="A4A3A4"/>
          </p15:clr>
        </p15:guide>
        <p15:guide id="12" orient="horz" pos="1113">
          <p15:clr>
            <a:srgbClr val="A4A3A4"/>
          </p15:clr>
        </p15:guide>
        <p15:guide id="13" orient="horz" pos="926">
          <p15:clr>
            <a:srgbClr val="A4A3A4"/>
          </p15:clr>
        </p15:guide>
        <p15:guide id="14" orient="horz" pos="3295">
          <p15:clr>
            <a:srgbClr val="A4A3A4"/>
          </p15:clr>
        </p15:guide>
        <p15:guide id="15" pos="221">
          <p15:clr>
            <a:srgbClr val="A4A3A4"/>
          </p15:clr>
        </p15:guide>
        <p15:guide id="16" pos="5825">
          <p15:clr>
            <a:srgbClr val="A4A3A4"/>
          </p15:clr>
        </p15:guide>
        <p15:guide id="17" pos="3021">
          <p15:clr>
            <a:srgbClr val="A4A3A4"/>
          </p15:clr>
        </p15:guide>
        <p15:guide id="18" pos="3252">
          <p15:clr>
            <a:srgbClr val="A4A3A4"/>
          </p15:clr>
        </p15:guide>
        <p15:guide id="19" pos="2811">
          <p15:clr>
            <a:srgbClr val="A4A3A4"/>
          </p15:clr>
        </p15:guide>
        <p15:guide id="20" pos="3892">
          <p15:clr>
            <a:srgbClr val="A4A3A4"/>
          </p15:clr>
        </p15:guide>
      </p15:sldGuideLst>
    </p:ext>
    <p:ext uri="{2D200454-40CA-4A62-9FC3-DE9A4176ACB9}">
      <p15:notesGuideLst xmlns:p15="http://schemas.microsoft.com/office/powerpoint/2012/main">
        <p15:guide id="1" orient="horz" pos="2928">
          <p15:clr>
            <a:srgbClr val="A4A3A4"/>
          </p15:clr>
        </p15:guide>
        <p15:guide id="2" pos="22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EAB0"/>
    <a:srgbClr val="E8F6E6"/>
    <a:srgbClr val="A6E2EF"/>
    <a:srgbClr val="FFCCCC"/>
    <a:srgbClr val="FFFFCC"/>
    <a:srgbClr val="008AB3"/>
    <a:srgbClr val="FCE0E2"/>
    <a:srgbClr val="BFBFBF"/>
    <a:srgbClr val="CCFFCC"/>
    <a:srgbClr val="00A8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39DD9DD-9E6C-4910-8AC0-68ADFF6A6AFC}">
  <a:tblStyle styleId="{839DD9DD-9E6C-4910-8AC0-68ADFF6A6AFC}" styleName="Oliver Wyman - default">
    <a:wholeTbl>
      <a:tcTxStyle>
        <a:fontRef idx="minor">
          <a:scrgbClr r="0" g="0" b="0"/>
        </a:fontRef>
        <a:schemeClr val="tx1"/>
      </a:tcTxStyle>
      <a:tcStyle>
        <a:tcBdr>
          <a:left>
            <a:ln>
              <a:noFill/>
            </a:ln>
          </a:left>
          <a:right>
            <a:ln>
              <a:noFill/>
            </a:ln>
          </a:right>
          <a:top>
            <a:ln>
              <a:noFill/>
            </a:ln>
          </a:top>
          <a:bottom>
            <a:ln w="9525" cap="flat" cmpd="sng" algn="ctr">
              <a:solidFill>
                <a:schemeClr val="accent4"/>
              </a:solidFill>
            </a:ln>
          </a:bottom>
          <a:insideH>
            <a:ln w="9525" cap="flat" cmpd="sng" algn="ctr">
              <a:solidFill>
                <a:schemeClr val="accent4"/>
              </a:solidFill>
            </a:ln>
          </a:insideH>
          <a:insideV>
            <a:ln>
              <a:noFill/>
            </a:ln>
          </a:insideV>
        </a:tcBdr>
        <a:fill>
          <a:noFill/>
        </a:fill>
      </a:tcStyle>
    </a:wholeTbl>
    <a:band1H>
      <a:tcStyle>
        <a:tcBdr/>
        <a:fill>
          <a:noFill/>
        </a:fill>
      </a:tcStyle>
    </a:band1H>
    <a:band2H>
      <a:tcStyle>
        <a:tcBdr/>
      </a:tcStyle>
    </a:band2H>
    <a:band1V>
      <a:tcStyle>
        <a:tcBdr/>
        <a:fill>
          <a:noFill/>
        </a:fill>
      </a:tcStyle>
    </a:band1V>
    <a:lastCol>
      <a:tcTxStyle b="on"/>
      <a:tcStyle>
        <a:tcBdr/>
      </a:tcStyle>
    </a:lastCol>
    <a:firstCol>
      <a:tcTxStyle b="on"/>
      <a:tcStyle>
        <a:tcBdr/>
      </a:tcStyle>
    </a:firstCol>
    <a:lastRow>
      <a:tcTxStyle b="on"/>
      <a:tcStyle>
        <a:tcBdr/>
        <a:fill>
          <a:noFill/>
        </a:fill>
      </a:tcStyle>
    </a:lastRow>
    <a:firstRow>
      <a:tcTxStyle b="on"/>
      <a:tcStyle>
        <a:tcBdr>
          <a:bottom>
            <a:ln w="9525" cap="flat" cmpd="sng" algn="ctr">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27" autoAdjust="0"/>
    <p:restoredTop sz="99858" autoAdjust="0"/>
  </p:normalViewPr>
  <p:slideViewPr>
    <p:cSldViewPr snapToGrid="0" showGuides="1">
      <p:cViewPr varScale="1">
        <p:scale>
          <a:sx n="91" d="100"/>
          <a:sy n="91" d="100"/>
        </p:scale>
        <p:origin x="1548" y="72"/>
      </p:cViewPr>
      <p:guideLst>
        <p:guide orient="horz" pos="236"/>
        <p:guide orient="horz" pos="881"/>
        <p:guide orient="horz" pos="3992"/>
        <p:guide orient="horz" pos="4319"/>
        <p:guide pos="288"/>
        <p:guide pos="5765"/>
        <p:guide orient="horz" pos="2024"/>
        <p:guide orient="horz" pos="242"/>
        <p:guide orient="horz" pos="1662"/>
        <p:guide orient="horz" pos="3989"/>
        <p:guide orient="horz" pos="1445"/>
        <p:guide orient="horz" pos="1113"/>
        <p:guide orient="horz" pos="926"/>
        <p:guide orient="horz" pos="3295"/>
        <p:guide pos="221"/>
        <p:guide pos="5825"/>
        <p:guide pos="3021"/>
        <p:guide pos="3252"/>
        <p:guide pos="2811"/>
        <p:guide pos="38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howGuides="1">
      <p:cViewPr>
        <p:scale>
          <a:sx n="75" d="100"/>
          <a:sy n="75" d="100"/>
        </p:scale>
        <p:origin x="-2802" y="-72"/>
      </p:cViewPr>
      <p:guideLst>
        <p:guide orient="horz" pos="2928"/>
        <p:guide pos="22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2" y="1"/>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t" anchorCtr="0" compatLnSpc="1">
            <a:prstTxWarp prst="textNoShape">
              <a:avLst/>
            </a:prstTxWarp>
          </a:bodyPr>
          <a:lstStyle>
            <a:lvl1pPr algn="l" defTabSz="944967">
              <a:lnSpc>
                <a:spcPct val="100000"/>
              </a:lnSpc>
              <a:defRPr sz="1200"/>
            </a:lvl1pPr>
          </a:lstStyle>
          <a:p>
            <a:endParaRPr lang="en-GB" dirty="0">
              <a:latin typeface="+mn-lt"/>
              <a:ea typeface="+mn-lt"/>
              <a:sym typeface="Arial"/>
            </a:endParaRPr>
          </a:p>
        </p:txBody>
      </p:sp>
      <p:sp>
        <p:nvSpPr>
          <p:cNvPr id="19459" name="Rectangle 3"/>
          <p:cNvSpPr>
            <a:spLocks noGrp="1" noChangeArrowheads="1"/>
          </p:cNvSpPr>
          <p:nvPr>
            <p:ph type="dt" sz="quarter" idx="1"/>
          </p:nvPr>
        </p:nvSpPr>
        <p:spPr bwMode="auto">
          <a:xfrm>
            <a:off x="3971084" y="1"/>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t" anchorCtr="0" compatLnSpc="1">
            <a:prstTxWarp prst="textNoShape">
              <a:avLst/>
            </a:prstTxWarp>
          </a:bodyPr>
          <a:lstStyle>
            <a:lvl1pPr algn="r" defTabSz="944967">
              <a:lnSpc>
                <a:spcPct val="100000"/>
              </a:lnSpc>
              <a:defRPr sz="1200"/>
            </a:lvl1pPr>
          </a:lstStyle>
          <a:p>
            <a:endParaRPr lang="en-GB" dirty="0">
              <a:latin typeface="+mn-lt"/>
              <a:ea typeface="+mn-lt"/>
              <a:sym typeface="Arial"/>
            </a:endParaRPr>
          </a:p>
        </p:txBody>
      </p:sp>
      <p:sp>
        <p:nvSpPr>
          <p:cNvPr id="19460" name="Rectangle 4"/>
          <p:cNvSpPr>
            <a:spLocks noGrp="1" noChangeArrowheads="1"/>
          </p:cNvSpPr>
          <p:nvPr>
            <p:ph type="ftr" sz="quarter" idx="2"/>
          </p:nvPr>
        </p:nvSpPr>
        <p:spPr bwMode="auto">
          <a:xfrm>
            <a:off x="2" y="8830313"/>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b" anchorCtr="0" compatLnSpc="1">
            <a:prstTxWarp prst="textNoShape">
              <a:avLst/>
            </a:prstTxWarp>
          </a:bodyPr>
          <a:lstStyle>
            <a:lvl1pPr algn="l" defTabSz="944967">
              <a:lnSpc>
                <a:spcPct val="100000"/>
              </a:lnSpc>
              <a:defRPr sz="1200"/>
            </a:lvl1pPr>
          </a:lstStyle>
          <a:p>
            <a:endParaRPr lang="en-GB" dirty="0">
              <a:solidFill>
                <a:schemeClr val="accent3"/>
              </a:solidFill>
              <a:latin typeface="+mn-lt"/>
              <a:ea typeface="+mn-lt"/>
              <a:sym typeface="Arial"/>
            </a:endParaRPr>
          </a:p>
        </p:txBody>
      </p:sp>
      <p:sp>
        <p:nvSpPr>
          <p:cNvPr id="19461" name="Rectangle 5"/>
          <p:cNvSpPr>
            <a:spLocks noGrp="1" noChangeArrowheads="1"/>
          </p:cNvSpPr>
          <p:nvPr>
            <p:ph type="sldNum" sz="quarter" idx="3"/>
          </p:nvPr>
        </p:nvSpPr>
        <p:spPr bwMode="auto">
          <a:xfrm>
            <a:off x="3971084" y="8830313"/>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b" anchorCtr="0" compatLnSpc="1">
            <a:prstTxWarp prst="textNoShape">
              <a:avLst/>
            </a:prstTxWarp>
          </a:bodyPr>
          <a:lstStyle>
            <a:lvl1pPr algn="r" defTabSz="944967">
              <a:lnSpc>
                <a:spcPct val="100000"/>
              </a:lnSpc>
              <a:defRPr sz="1200"/>
            </a:lvl1pPr>
          </a:lstStyle>
          <a:p>
            <a:fld id="{9BBE641A-A38A-4199-A515-2A762F6E34D5}" type="slidenum">
              <a:rPr lang="en-GB" smtClean="0">
                <a:solidFill>
                  <a:schemeClr val="accent3"/>
                </a:solidFill>
                <a:latin typeface="+mn-lt"/>
                <a:ea typeface="+mn-lt"/>
                <a:sym typeface="Arial"/>
              </a:rPr>
              <a:pPr/>
              <a:t>‹#›</a:t>
            </a:fld>
            <a:endParaRPr lang="en-GB" dirty="0">
              <a:solidFill>
                <a:schemeClr val="accent3"/>
              </a:solidFill>
              <a:latin typeface="+mn-lt"/>
              <a:ea typeface="+mn-lt"/>
              <a:sym typeface="Arial"/>
            </a:endParaRPr>
          </a:p>
        </p:txBody>
      </p:sp>
    </p:spTree>
    <p:extLst>
      <p:ext uri="{BB962C8B-B14F-4D97-AF65-F5344CB8AC3E}">
        <p14:creationId xmlns:p14="http://schemas.microsoft.com/office/powerpoint/2010/main" val="2783503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2" y="1"/>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t" anchorCtr="0" compatLnSpc="1">
            <a:prstTxWarp prst="textNoShape">
              <a:avLst/>
            </a:prstTxWarp>
          </a:bodyPr>
          <a:lstStyle>
            <a:lvl1pPr algn="l" defTabSz="944967">
              <a:lnSpc>
                <a:spcPct val="100000"/>
              </a:lnSpc>
              <a:defRPr sz="1200">
                <a:latin typeface="+mn-lt"/>
                <a:ea typeface="+mn-ea"/>
                <a:sym typeface="+mn-lt"/>
              </a:defRPr>
            </a:lvl1pPr>
          </a:lstStyle>
          <a:p>
            <a:endParaRPr lang="en-GB" dirty="0"/>
          </a:p>
        </p:txBody>
      </p:sp>
      <p:sp>
        <p:nvSpPr>
          <p:cNvPr id="3075" name="Rectangle 3"/>
          <p:cNvSpPr>
            <a:spLocks noGrp="1" noChangeArrowheads="1"/>
          </p:cNvSpPr>
          <p:nvPr>
            <p:ph type="dt" idx="1"/>
          </p:nvPr>
        </p:nvSpPr>
        <p:spPr bwMode="auto">
          <a:xfrm>
            <a:off x="3971084" y="1"/>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t" anchorCtr="0" compatLnSpc="1">
            <a:prstTxWarp prst="textNoShape">
              <a:avLst/>
            </a:prstTxWarp>
          </a:bodyPr>
          <a:lstStyle>
            <a:lvl1pPr algn="r" defTabSz="944967">
              <a:lnSpc>
                <a:spcPct val="100000"/>
              </a:lnSpc>
              <a:defRPr sz="1200">
                <a:latin typeface="+mn-lt"/>
                <a:ea typeface="+mn-ea"/>
                <a:sym typeface="+mn-lt"/>
              </a:defRPr>
            </a:lvl1pPr>
          </a:lstStyle>
          <a:p>
            <a:endParaRPr lang="en-GB" dirty="0"/>
          </a:p>
        </p:txBody>
      </p:sp>
      <p:sp>
        <p:nvSpPr>
          <p:cNvPr id="3076" name="Rectangle 4"/>
          <p:cNvSpPr>
            <a:spLocks noGrp="1" noRot="1" noChangeAspect="1" noChangeArrowheads="1" noTextEdit="1"/>
          </p:cNvSpPr>
          <p:nvPr>
            <p:ph type="sldImg" idx="2"/>
          </p:nvPr>
        </p:nvSpPr>
        <p:spPr bwMode="auto">
          <a:xfrm>
            <a:off x="1065213" y="696913"/>
            <a:ext cx="4883150" cy="348773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700410" y="4415157"/>
            <a:ext cx="5609587" cy="4183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marL="229949" lvl="0" indent="-229949" eaLnBrk="1" hangingPunct="1">
              <a:spcBef>
                <a:spcPct val="60000"/>
              </a:spcBef>
              <a:spcAft>
                <a:spcPts val="604"/>
              </a:spcAft>
              <a:buChar char="•"/>
            </a:pPr>
            <a:r>
              <a:rPr lang="en-GB" dirty="0" smtClean="0"/>
              <a:t>Click to edit Master text styles</a:t>
            </a:r>
          </a:p>
          <a:p>
            <a:pPr lvl="1" indent="-229949" eaLnBrk="1" hangingPunct="1">
              <a:spcBef>
                <a:spcPts val="0"/>
              </a:spcBef>
              <a:spcAft>
                <a:spcPts val="604"/>
              </a:spcAft>
              <a:buFont typeface="Arial" charset="0"/>
              <a:buChar char="–"/>
            </a:pPr>
            <a:r>
              <a:rPr lang="en-GB" dirty="0" smtClean="0"/>
              <a:t>2nd level</a:t>
            </a:r>
          </a:p>
          <a:p>
            <a:pPr marL="689846" lvl="2" indent="-229949" eaLnBrk="1" hangingPunct="1">
              <a:spcBef>
                <a:spcPts val="0"/>
              </a:spcBef>
              <a:spcAft>
                <a:spcPts val="604"/>
              </a:spcAft>
              <a:buFont typeface="Arial" charset="0"/>
              <a:buChar char="-"/>
            </a:pPr>
            <a:r>
              <a:rPr lang="en-GB" dirty="0" smtClean="0"/>
              <a:t>3rd level</a:t>
            </a:r>
          </a:p>
          <a:p>
            <a:pPr marL="919795" lvl="3" indent="-229949" eaLnBrk="1" hangingPunct="1">
              <a:spcBef>
                <a:spcPts val="0"/>
              </a:spcBef>
              <a:spcAft>
                <a:spcPts val="604"/>
              </a:spcAft>
              <a:buFont typeface="Arial" charset="0"/>
              <a:buChar char="-"/>
            </a:pPr>
            <a:r>
              <a:rPr lang="en-GB" dirty="0" smtClean="0"/>
              <a:t>4th level</a:t>
            </a:r>
          </a:p>
          <a:p>
            <a:pPr marL="1149744" lvl="4" indent="-229949" eaLnBrk="1" hangingPunct="1">
              <a:spcBef>
                <a:spcPts val="0"/>
              </a:spcBef>
              <a:spcAft>
                <a:spcPts val="604"/>
              </a:spcAft>
              <a:buFont typeface="Arial" panose="020B0604020202020204" pitchFamily="34" charset="0"/>
              <a:buChar char="-"/>
            </a:pPr>
            <a:r>
              <a:rPr lang="en-GB" dirty="0" smtClean="0"/>
              <a:t>5th level</a:t>
            </a:r>
          </a:p>
          <a:p>
            <a:pPr marL="1379692" lvl="5" indent="-229949" fontAlgn="base">
              <a:spcBef>
                <a:spcPts val="0"/>
              </a:spcBef>
              <a:spcAft>
                <a:spcPts val="604"/>
              </a:spcAft>
              <a:buFont typeface="Arial" charset="0"/>
              <a:buChar char="-"/>
            </a:pPr>
            <a:r>
              <a:rPr lang="en-GB" dirty="0" smtClean="0"/>
              <a:t>6th level</a:t>
            </a:r>
          </a:p>
          <a:p>
            <a:pPr marL="1609641" lvl="6" indent="-229949" fontAlgn="base">
              <a:spcBef>
                <a:spcPts val="0"/>
              </a:spcBef>
              <a:spcAft>
                <a:spcPts val="604"/>
              </a:spcAft>
              <a:buFont typeface="Arial" charset="0"/>
              <a:buChar char="-"/>
            </a:pPr>
            <a:r>
              <a:rPr lang="en-GB" dirty="0" smtClean="0"/>
              <a:t>7th level</a:t>
            </a:r>
          </a:p>
          <a:p>
            <a:pPr marL="1839590" lvl="7" indent="-229949" fontAlgn="base">
              <a:spcBef>
                <a:spcPts val="0"/>
              </a:spcBef>
              <a:spcAft>
                <a:spcPts val="604"/>
              </a:spcAft>
              <a:buFont typeface="Arial" charset="0"/>
              <a:buChar char="-"/>
            </a:pPr>
            <a:r>
              <a:rPr lang="en-GB" dirty="0" smtClean="0"/>
              <a:t>8th level</a:t>
            </a:r>
          </a:p>
          <a:p>
            <a:pPr marL="2069539" lvl="8" indent="-229949" fontAlgn="base">
              <a:spcBef>
                <a:spcPts val="0"/>
              </a:spcBef>
              <a:spcAft>
                <a:spcPts val="604"/>
              </a:spcAft>
              <a:buFont typeface="Arial" charset="0"/>
              <a:buChar char="-"/>
            </a:pPr>
            <a:r>
              <a:rPr lang="en-GB" dirty="0" smtClean="0"/>
              <a:t>9th level</a:t>
            </a:r>
          </a:p>
        </p:txBody>
      </p:sp>
      <p:sp>
        <p:nvSpPr>
          <p:cNvPr id="3078" name="Rectangle 6"/>
          <p:cNvSpPr>
            <a:spLocks noGrp="1" noChangeArrowheads="1"/>
          </p:cNvSpPr>
          <p:nvPr>
            <p:ph type="ftr" sz="quarter" idx="4"/>
          </p:nvPr>
        </p:nvSpPr>
        <p:spPr bwMode="auto">
          <a:xfrm>
            <a:off x="2" y="8830313"/>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b" anchorCtr="0" compatLnSpc="1">
            <a:prstTxWarp prst="textNoShape">
              <a:avLst/>
            </a:prstTxWarp>
          </a:bodyPr>
          <a:lstStyle>
            <a:lvl1pPr algn="l" defTabSz="944967">
              <a:lnSpc>
                <a:spcPct val="100000"/>
              </a:lnSpc>
              <a:defRPr sz="1200">
                <a:solidFill>
                  <a:schemeClr val="accent3"/>
                </a:solidFill>
                <a:latin typeface="+mn-lt"/>
                <a:ea typeface="+mn-ea"/>
                <a:sym typeface="+mn-lt"/>
              </a:defRPr>
            </a:lvl1pPr>
          </a:lstStyle>
          <a:p>
            <a:endParaRPr lang="en-GB" dirty="0"/>
          </a:p>
        </p:txBody>
      </p:sp>
      <p:sp>
        <p:nvSpPr>
          <p:cNvPr id="3079" name="Rectangle 7"/>
          <p:cNvSpPr>
            <a:spLocks noGrp="1" noChangeArrowheads="1"/>
          </p:cNvSpPr>
          <p:nvPr>
            <p:ph type="sldNum" sz="quarter" idx="5"/>
          </p:nvPr>
        </p:nvSpPr>
        <p:spPr bwMode="auto">
          <a:xfrm>
            <a:off x="3971084" y="8830313"/>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b" anchorCtr="0" compatLnSpc="1">
            <a:prstTxWarp prst="textNoShape">
              <a:avLst/>
            </a:prstTxWarp>
          </a:bodyPr>
          <a:lstStyle>
            <a:lvl1pPr algn="r" defTabSz="944967">
              <a:lnSpc>
                <a:spcPct val="100000"/>
              </a:lnSpc>
              <a:defRPr sz="1200">
                <a:solidFill>
                  <a:schemeClr val="accent3"/>
                </a:solidFill>
                <a:latin typeface="+mn-lt"/>
                <a:ea typeface="+mn-ea"/>
                <a:sym typeface="+mn-lt"/>
              </a:defRPr>
            </a:lvl1pPr>
          </a:lstStyle>
          <a:p>
            <a:fld id="{26BEA98B-8E54-4CD0-82BB-B61F2ACC55F5}" type="slidenum">
              <a:rPr lang="en-GB" smtClean="0"/>
              <a:pPr/>
              <a:t>‹#›</a:t>
            </a:fld>
            <a:endParaRPr lang="en-GB" dirty="0"/>
          </a:p>
        </p:txBody>
      </p:sp>
    </p:spTree>
    <p:extLst>
      <p:ext uri="{BB962C8B-B14F-4D97-AF65-F5344CB8AC3E}">
        <p14:creationId xmlns:p14="http://schemas.microsoft.com/office/powerpoint/2010/main" val="117126975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lang="en-GB" sz="1400" kern="1200" dirty="0" smtClean="0">
        <a:solidFill>
          <a:schemeClr val="tx1"/>
        </a:solidFill>
        <a:latin typeface="+mn-lt"/>
        <a:ea typeface="+mn-ea"/>
        <a:cs typeface="+mn-cs"/>
        <a:sym typeface="+mn-lt"/>
      </a:defRPr>
    </a:lvl1pPr>
    <a:lvl2pPr marL="457200" algn="l" rtl="0" fontAlgn="base">
      <a:spcBef>
        <a:spcPct val="30000"/>
      </a:spcBef>
      <a:spcAft>
        <a:spcPct val="0"/>
      </a:spcAft>
      <a:defRPr lang="en-GB" sz="1400" kern="1200" dirty="0" smtClean="0">
        <a:solidFill>
          <a:schemeClr val="tx1"/>
        </a:solidFill>
        <a:latin typeface="+mn-lt"/>
        <a:ea typeface="+mn-ea"/>
        <a:cs typeface="+mn-cs"/>
        <a:sym typeface="+mn-lt"/>
      </a:defRPr>
    </a:lvl2pPr>
    <a:lvl3pPr marL="914400" algn="l" rtl="0" fontAlgn="base">
      <a:spcBef>
        <a:spcPct val="30000"/>
      </a:spcBef>
      <a:spcAft>
        <a:spcPct val="0"/>
      </a:spcAft>
      <a:defRPr lang="en-GB" sz="1400" kern="1200" dirty="0" smtClean="0">
        <a:solidFill>
          <a:schemeClr val="tx1"/>
        </a:solidFill>
        <a:latin typeface="+mn-lt"/>
        <a:ea typeface="+mn-ea"/>
        <a:cs typeface="+mn-cs"/>
        <a:sym typeface="+mn-lt"/>
      </a:defRPr>
    </a:lvl3pPr>
    <a:lvl4pPr marL="1371600" algn="l" rtl="0" fontAlgn="base">
      <a:spcBef>
        <a:spcPct val="30000"/>
      </a:spcBef>
      <a:spcAft>
        <a:spcPct val="0"/>
      </a:spcAft>
      <a:defRPr lang="en-GB" sz="1400" kern="1200" dirty="0" smtClean="0">
        <a:solidFill>
          <a:schemeClr val="tx1"/>
        </a:solidFill>
        <a:latin typeface="+mn-lt"/>
        <a:ea typeface="+mn-ea"/>
        <a:cs typeface="+mn-cs"/>
        <a:sym typeface="+mn-lt"/>
      </a:defRPr>
    </a:lvl4pPr>
    <a:lvl5pPr marL="1828800" algn="l" rtl="0" fontAlgn="base">
      <a:spcBef>
        <a:spcPct val="30000"/>
      </a:spcBef>
      <a:spcAft>
        <a:spcPct val="0"/>
      </a:spcAft>
      <a:defRPr lang="en-GB" sz="1400" kern="1200" dirty="0" smtClean="0">
        <a:solidFill>
          <a:schemeClr val="tx1"/>
        </a:solidFill>
        <a:latin typeface="+mn-lt"/>
        <a:ea typeface="+mn-ea"/>
        <a:cs typeface="+mn-cs"/>
        <a:sym typeface="+mn-lt"/>
      </a:defRPr>
    </a:lvl5pPr>
    <a:lvl6pPr marL="2286000" algn="l" defTabSz="914400" rtl="0" eaLnBrk="1" latinLnBrk="0" hangingPunct="1">
      <a:defRPr lang="en-GB" sz="1400" kern="1200" baseline="0" dirty="0" smtClean="0">
        <a:solidFill>
          <a:schemeClr val="tx1"/>
        </a:solidFill>
        <a:latin typeface="+mn-lt"/>
        <a:ea typeface="+mn-ea"/>
        <a:cs typeface="+mn-cs"/>
        <a:sym typeface="+mn-lt"/>
      </a:defRPr>
    </a:lvl6pPr>
    <a:lvl7pPr marL="2743200" algn="l" defTabSz="914400" rtl="0" eaLnBrk="1" latinLnBrk="0" hangingPunct="1">
      <a:defRPr lang="en-GB" sz="1400" kern="1200" dirty="0" smtClean="0">
        <a:solidFill>
          <a:schemeClr val="tx1"/>
        </a:solidFill>
        <a:latin typeface="+mn-lt"/>
        <a:ea typeface="+mn-ea"/>
        <a:cs typeface="+mn-cs"/>
        <a:sym typeface="+mn-lt"/>
      </a:defRPr>
    </a:lvl7pPr>
    <a:lvl8pPr marL="3200400" algn="l" defTabSz="914400" rtl="0" eaLnBrk="1" latinLnBrk="0" hangingPunct="1">
      <a:defRPr lang="en-GB" sz="1400" kern="1200" dirty="0" smtClean="0">
        <a:solidFill>
          <a:schemeClr val="tx1"/>
        </a:solidFill>
        <a:latin typeface="+mn-lt"/>
        <a:ea typeface="+mn-ea"/>
        <a:cs typeface="+mn-cs"/>
        <a:sym typeface="+mn-lt"/>
      </a:defRPr>
    </a:lvl8pPr>
    <a:lvl9pPr marL="3657600" algn="l" defTabSz="914400" rtl="0" eaLnBrk="1" latinLnBrk="0" hangingPunct="1">
      <a:defRPr lang="en-GB" sz="1400" kern="1200" baseline="0" dirty="0" smtClean="0">
        <a:solidFill>
          <a:schemeClr val="tx1"/>
        </a:solidFill>
        <a:latin typeface="+mn-lt"/>
        <a:ea typeface="+mn-ea"/>
        <a:cs typeface="+mn-cs"/>
        <a:sym typeface="+mn-lt"/>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5213" y="696913"/>
            <a:ext cx="4883150" cy="3487737"/>
          </a:xfrm>
        </p:spPr>
      </p:sp>
      <p:sp>
        <p:nvSpPr>
          <p:cNvPr id="3" name="Notes Placeholder 2"/>
          <p:cNvSpPr>
            <a:spLocks noGrp="1"/>
          </p:cNvSpPr>
          <p:nvPr>
            <p:ph type="body" idx="1"/>
          </p:nvPr>
        </p:nvSpPr>
        <p:spPr/>
        <p:txBody>
          <a:bodyPr/>
          <a:lstStyle/>
          <a:p>
            <a:endParaRPr lang="en-GB" dirty="0">
              <a:ea typeface="+mn-lt"/>
            </a:endParaRPr>
          </a:p>
        </p:txBody>
      </p:sp>
      <p:sp>
        <p:nvSpPr>
          <p:cNvPr id="4" name="Slide Number Placeholder 3"/>
          <p:cNvSpPr>
            <a:spLocks noGrp="1"/>
          </p:cNvSpPr>
          <p:nvPr>
            <p:ph type="sldNum" sz="quarter" idx="10"/>
          </p:nvPr>
        </p:nvSpPr>
        <p:spPr/>
        <p:txBody>
          <a:bodyPr/>
          <a:lstStyle/>
          <a:p>
            <a:fld id="{26BEA98B-8E54-4CD0-82BB-B61F2ACC55F5}" type="slidenum">
              <a:rPr lang="en-GB" smtClean="0">
                <a:ea typeface="+mn-lt"/>
              </a:rPr>
              <a:pPr/>
              <a:t>2</a:t>
            </a:fld>
            <a:endParaRPr lang="en-GB" dirty="0">
              <a:ea typeface="+mn-lt"/>
            </a:endParaRPr>
          </a:p>
        </p:txBody>
      </p:sp>
    </p:spTree>
    <p:extLst>
      <p:ext uri="{BB962C8B-B14F-4D97-AF65-F5344CB8AC3E}">
        <p14:creationId xmlns:p14="http://schemas.microsoft.com/office/powerpoint/2010/main" val="4256547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ea typeface="+mn-lt"/>
            </a:endParaRPr>
          </a:p>
        </p:txBody>
      </p:sp>
      <p:sp>
        <p:nvSpPr>
          <p:cNvPr id="4" name="Slide Number Placeholder 3"/>
          <p:cNvSpPr>
            <a:spLocks noGrp="1"/>
          </p:cNvSpPr>
          <p:nvPr>
            <p:ph type="sldNum" sz="quarter" idx="10"/>
          </p:nvPr>
        </p:nvSpPr>
        <p:spPr/>
        <p:txBody>
          <a:bodyPr/>
          <a:lstStyle/>
          <a:p>
            <a:fld id="{26BEA98B-8E54-4CD0-82BB-B61F2ACC55F5}" type="slidenum">
              <a:rPr lang="en-GB" smtClean="0">
                <a:ea typeface="+mn-lt"/>
              </a:rPr>
              <a:pPr/>
              <a:t>3</a:t>
            </a:fld>
            <a:endParaRPr lang="en-GB" dirty="0">
              <a:ea typeface="+mn-lt"/>
            </a:endParaRPr>
          </a:p>
        </p:txBody>
      </p:sp>
    </p:spTree>
    <p:extLst>
      <p:ext uri="{BB962C8B-B14F-4D97-AF65-F5344CB8AC3E}">
        <p14:creationId xmlns:p14="http://schemas.microsoft.com/office/powerpoint/2010/main" val="4256547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ea typeface="+mn-lt"/>
            </a:endParaRPr>
          </a:p>
        </p:txBody>
      </p:sp>
      <p:sp>
        <p:nvSpPr>
          <p:cNvPr id="4" name="Slide Number Placeholder 3"/>
          <p:cNvSpPr>
            <a:spLocks noGrp="1"/>
          </p:cNvSpPr>
          <p:nvPr>
            <p:ph type="sldNum" sz="quarter" idx="10"/>
          </p:nvPr>
        </p:nvSpPr>
        <p:spPr/>
        <p:txBody>
          <a:bodyPr/>
          <a:lstStyle/>
          <a:p>
            <a:fld id="{26BEA98B-8E54-4CD0-82BB-B61F2ACC55F5}" type="slidenum">
              <a:rPr lang="en-GB" smtClean="0">
                <a:ea typeface="+mn-lt"/>
              </a:rPr>
              <a:pPr/>
              <a:t>6</a:t>
            </a:fld>
            <a:endParaRPr lang="en-GB" dirty="0">
              <a:ea typeface="+mn-lt"/>
            </a:endParaRPr>
          </a:p>
        </p:txBody>
      </p:sp>
    </p:spTree>
    <p:extLst>
      <p:ext uri="{BB962C8B-B14F-4D97-AF65-F5344CB8AC3E}">
        <p14:creationId xmlns:p14="http://schemas.microsoft.com/office/powerpoint/2010/main" val="4256547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48435" y="2802939"/>
            <a:ext cx="1791588"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fontAlgn="auto" hangingPunct="0">
              <a:lnSpc>
                <a:spcPct val="100000"/>
              </a:lnSpc>
              <a:spcBef>
                <a:spcPts val="0"/>
              </a:spcBef>
              <a:spcAft>
                <a:spcPts val="0"/>
              </a:spcAft>
              <a:defRPr/>
            </a:pPr>
            <a:endParaRPr lang="es-ES" sz="2400" dirty="0">
              <a:ln w="9525" cmpd="sng">
                <a:solidFill>
                  <a:srgbClr val="000000"/>
                </a:solidFill>
              </a:ln>
              <a:solidFill>
                <a:srgbClr val="DB0B11"/>
              </a:solidFill>
              <a:effectLst>
                <a:outerShdw blurRad="38100" dist="38100" dir="2700000" algn="tl">
                  <a:srgbClr val="000000">
                    <a:alpha val="43137"/>
                  </a:srgbClr>
                </a:outerShdw>
              </a:effectLst>
              <a:latin typeface="Calibri" panose="020F0502020204030204" pitchFamily="34" charset="0"/>
              <a:ea typeface="MS PGothic" pitchFamily="34" charset="-128"/>
            </a:endParaRPr>
          </a:p>
        </p:txBody>
      </p:sp>
      <p:sp>
        <p:nvSpPr>
          <p:cNvPr id="10" name="Text Placeholder 9"/>
          <p:cNvSpPr>
            <a:spLocks noGrp="1"/>
          </p:cNvSpPr>
          <p:nvPr>
            <p:ph type="body" sz="quarter" idx="10" hasCustomPrompt="1"/>
          </p:nvPr>
        </p:nvSpPr>
        <p:spPr>
          <a:xfrm>
            <a:off x="348437" y="2897188"/>
            <a:ext cx="8549149" cy="349250"/>
          </a:xfrm>
          <a:prstGeom prst="rect">
            <a:avLst/>
          </a:prstGeom>
        </p:spPr>
        <p:txBody>
          <a:bodyPr lIns="0" rIns="163449"/>
          <a:lstStyle>
            <a:lvl1pPr marL="0" indent="0">
              <a:buNone/>
              <a:defRPr sz="2400" b="1">
                <a:solidFill>
                  <a:srgbClr val="FF0000"/>
                </a:solidFill>
                <a:latin typeface="Arial" panose="020B0604020202020204" pitchFamily="34" charset="0"/>
                <a:cs typeface="Arial" panose="020B0604020202020204" pitchFamily="34" charset="0"/>
              </a:defRPr>
            </a:lvl1pPr>
          </a:lstStyle>
          <a:p>
            <a:pPr lvl="0"/>
            <a:r>
              <a:rPr lang="en-US" b="1" dirty="0" smtClean="0">
                <a:solidFill>
                  <a:srgbClr val="FF0000"/>
                </a:solidFill>
                <a:latin typeface="Arial"/>
                <a:cs typeface="Arial"/>
              </a:rPr>
              <a:t>SHUSA COMMITTEE/BOARD (Arial 24pt Bold/Red)</a:t>
            </a:r>
            <a:endParaRPr lang="en-GB" dirty="0"/>
          </a:p>
        </p:txBody>
      </p:sp>
      <p:sp>
        <p:nvSpPr>
          <p:cNvPr id="11" name="Text Placeholder 9"/>
          <p:cNvSpPr>
            <a:spLocks noGrp="1"/>
          </p:cNvSpPr>
          <p:nvPr>
            <p:ph type="body" sz="quarter" idx="11" hasCustomPrompt="1"/>
          </p:nvPr>
        </p:nvSpPr>
        <p:spPr>
          <a:xfrm>
            <a:off x="355938" y="3275665"/>
            <a:ext cx="8541647" cy="349250"/>
          </a:xfrm>
          <a:prstGeom prst="rect">
            <a:avLst/>
          </a:prstGeom>
        </p:spPr>
        <p:txBody>
          <a:bodyPr lIns="0" rIns="199453"/>
          <a:lstStyle>
            <a:lvl1pPr marL="0" marR="0" indent="0" algn="l" defTabSz="457200" rtl="0" eaLnBrk="1" fontAlgn="auto" latinLnBrk="0" hangingPunct="1">
              <a:lnSpc>
                <a:spcPct val="100000"/>
              </a:lnSpc>
              <a:spcBef>
                <a:spcPct val="20000"/>
              </a:spcBef>
              <a:spcAft>
                <a:spcPts val="0"/>
              </a:spcAft>
              <a:buClrTx/>
              <a:buSzTx/>
              <a:buFont typeface="Arial"/>
              <a:buNone/>
              <a:tabLst/>
              <a:defRPr sz="2000" b="1">
                <a:solidFill>
                  <a:schemeClr val="tx1"/>
                </a:solidFill>
                <a:latin typeface="Arial" panose="020B0604020202020204" pitchFamily="34" charset="0"/>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GB" dirty="0" smtClean="0"/>
              <a:t>Title of Presentation </a:t>
            </a:r>
            <a:r>
              <a:rPr lang="en-US" sz="2000" b="1" dirty="0" smtClean="0">
                <a:solidFill>
                  <a:prstClr val="black"/>
                </a:solidFill>
                <a:latin typeface="Arial" panose="020B0604020202020204" pitchFamily="34" charset="0"/>
                <a:cs typeface="Arial" panose="020B0604020202020204" pitchFamily="34" charset="0"/>
              </a:rPr>
              <a:t>(Must match Agenda, Arial 20pt Bold/Black)</a:t>
            </a:r>
          </a:p>
        </p:txBody>
      </p:sp>
      <p:sp>
        <p:nvSpPr>
          <p:cNvPr id="13" name="Text Placeholder 12"/>
          <p:cNvSpPr>
            <a:spLocks noGrp="1"/>
          </p:cNvSpPr>
          <p:nvPr>
            <p:ph type="body" sz="quarter" idx="12" hasCustomPrompt="1"/>
          </p:nvPr>
        </p:nvSpPr>
        <p:spPr>
          <a:xfrm>
            <a:off x="355938" y="3706427"/>
            <a:ext cx="4547155" cy="430213"/>
          </a:xfrm>
          <a:prstGeom prst="rect">
            <a:avLst/>
          </a:prstGeom>
        </p:spPr>
        <p:txBody>
          <a:bodyPr lIns="0"/>
          <a:lstStyle>
            <a:lvl1pPr marL="0" indent="0">
              <a:buNone/>
              <a:defRPr sz="1800">
                <a:latin typeface="Arial" panose="020B0604020202020204" pitchFamily="34" charset="0"/>
                <a:cs typeface="Arial" panose="020B0604020202020204" pitchFamily="34" charset="0"/>
              </a:defRPr>
            </a:lvl1pPr>
          </a:lstStyle>
          <a:p>
            <a:pPr lvl="0"/>
            <a:r>
              <a:rPr lang="en-US" dirty="0" smtClean="0"/>
              <a:t>Date (Arial 18pt Black)</a:t>
            </a:r>
            <a:endParaRPr lang="en-GB" dirty="0"/>
          </a:p>
        </p:txBody>
      </p:sp>
      <p:sp>
        <p:nvSpPr>
          <p:cNvPr id="14" name="Text Placeholder 12"/>
          <p:cNvSpPr>
            <a:spLocks noGrp="1"/>
          </p:cNvSpPr>
          <p:nvPr>
            <p:ph type="body" sz="quarter" idx="13" hasCustomPrompt="1"/>
          </p:nvPr>
        </p:nvSpPr>
        <p:spPr>
          <a:xfrm>
            <a:off x="355935" y="4339840"/>
            <a:ext cx="8541648" cy="430213"/>
          </a:xfrm>
          <a:prstGeom prst="rect">
            <a:avLst/>
          </a:prstGeom>
        </p:spPr>
        <p:txBody>
          <a:bodyPr lIns="0"/>
          <a:lstStyle>
            <a:lvl1pPr marL="0" indent="0">
              <a:buNone/>
              <a:defRPr sz="1800" baseline="0">
                <a:solidFill>
                  <a:schemeClr val="bg1">
                    <a:lumMod val="50000"/>
                  </a:schemeClr>
                </a:solidFill>
                <a:latin typeface="Arial" panose="020B0604020202020204" pitchFamily="34" charset="0"/>
                <a:cs typeface="Arial" panose="020B0604020202020204" pitchFamily="34" charset="0"/>
              </a:defRPr>
            </a:lvl1pPr>
          </a:lstStyle>
          <a:p>
            <a:pPr lvl="0"/>
            <a:r>
              <a:rPr lang="en-US" dirty="0" smtClean="0"/>
              <a:t>Presenter: Name and Title (Arial 18pt Gray)</a:t>
            </a:r>
            <a:endParaRPr lang="en-GB" dirty="0"/>
          </a:p>
        </p:txBody>
      </p:sp>
    </p:spTree>
    <p:extLst>
      <p:ext uri="{BB962C8B-B14F-4D97-AF65-F5344CB8AC3E}">
        <p14:creationId xmlns:p14="http://schemas.microsoft.com/office/powerpoint/2010/main" val="282479584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1" y="99784"/>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5" y="646792"/>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7972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Diseño personalizado">
    <p:spTree>
      <p:nvGrpSpPr>
        <p:cNvPr id="1" name=""/>
        <p:cNvGrpSpPr/>
        <p:nvPr/>
      </p:nvGrpSpPr>
      <p:grpSpPr>
        <a:xfrm>
          <a:off x="0" y="0"/>
          <a:ext cx="0" cy="0"/>
          <a:chOff x="0" y="0"/>
          <a:chExt cx="0" cy="0"/>
        </a:xfrm>
      </p:grpSpPr>
      <p:sp>
        <p:nvSpPr>
          <p:cNvPr id="3" name="Slide Number Placeholder 3"/>
          <p:cNvSpPr txBox="1">
            <a:spLocks/>
          </p:cNvSpPr>
          <p:nvPr userDrawn="1"/>
        </p:nvSpPr>
        <p:spPr>
          <a:xfrm>
            <a:off x="8422113" y="114825"/>
            <a:ext cx="913599" cy="4572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800" smtClean="0">
                <a:solidFill>
                  <a:srgbClr val="000000">
                    <a:lumMod val="65000"/>
                    <a:lumOff val="35000"/>
                  </a:srgbClr>
                </a:solidFill>
                <a:latin typeface="Arial"/>
                <a:cs typeface="Arial"/>
              </a:rPr>
              <a:pPr algn="r"/>
              <a:t>‹#›</a:t>
            </a:fld>
            <a:endParaRPr lang="es-ES_tradnl" sz="1800" dirty="0">
              <a:solidFill>
                <a:srgbClr val="000000">
                  <a:lumMod val="65000"/>
                  <a:lumOff val="35000"/>
                </a:srgbClr>
              </a:solidFill>
              <a:latin typeface="Arial"/>
              <a:cs typeface="Arial"/>
            </a:endParaRPr>
          </a:p>
        </p:txBody>
      </p:sp>
    </p:spTree>
    <p:extLst>
      <p:ext uri="{BB962C8B-B14F-4D97-AF65-F5344CB8AC3E}">
        <p14:creationId xmlns:p14="http://schemas.microsoft.com/office/powerpoint/2010/main" val="184721924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Layout">
    <p:spTree>
      <p:nvGrpSpPr>
        <p:cNvPr id="1" name=""/>
        <p:cNvGrpSpPr/>
        <p:nvPr/>
      </p:nvGrpSpPr>
      <p:grpSpPr>
        <a:xfrm>
          <a:off x="0" y="0"/>
          <a:ext cx="0" cy="0"/>
          <a:chOff x="0" y="0"/>
          <a:chExt cx="0" cy="0"/>
        </a:xfrm>
      </p:grpSpPr>
      <p:sp>
        <p:nvSpPr>
          <p:cNvPr id="3" name="Text Placeholder 9"/>
          <p:cNvSpPr>
            <a:spLocks noGrp="1"/>
          </p:cNvSpPr>
          <p:nvPr>
            <p:ph type="body" sz="quarter" idx="11" hasCustomPrompt="1"/>
          </p:nvPr>
        </p:nvSpPr>
        <p:spPr>
          <a:xfrm>
            <a:off x="355938" y="2897188"/>
            <a:ext cx="8541647" cy="349250"/>
          </a:xfrm>
          <a:prstGeom prst="rect">
            <a:avLst/>
          </a:prstGeom>
        </p:spPr>
        <p:txBody>
          <a:bodyPr lIns="0" rIns="163449"/>
          <a:lstStyle>
            <a:lvl1pPr>
              <a:defRPr lang="en-GB" sz="2400" b="1" dirty="0">
                <a:solidFill>
                  <a:schemeClr val="bg1">
                    <a:lumMod val="50000"/>
                  </a:schemeClr>
                </a:solidFill>
                <a:latin typeface="Arial"/>
                <a:cs typeface="Arial"/>
              </a:defRPr>
            </a:lvl1pPr>
          </a:lstStyle>
          <a:p>
            <a:pPr marL="0" lvl="0" indent="0">
              <a:buNone/>
            </a:pPr>
            <a:r>
              <a:rPr lang="en-GB" dirty="0" smtClean="0"/>
              <a:t>Section #</a:t>
            </a:r>
            <a:endParaRPr lang="en-GB" dirty="0"/>
          </a:p>
        </p:txBody>
      </p:sp>
      <p:sp>
        <p:nvSpPr>
          <p:cNvPr id="4" name="Line 19"/>
          <p:cNvSpPr>
            <a:spLocks noChangeShapeType="1"/>
          </p:cNvSpPr>
          <p:nvPr userDrawn="1"/>
        </p:nvSpPr>
        <p:spPr bwMode="auto">
          <a:xfrm>
            <a:off x="348435" y="2802939"/>
            <a:ext cx="1791588"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fontAlgn="auto" hangingPunct="0">
              <a:lnSpc>
                <a:spcPct val="100000"/>
              </a:lnSpc>
              <a:spcBef>
                <a:spcPts val="0"/>
              </a:spcBef>
              <a:spcAft>
                <a:spcPts val="0"/>
              </a:spcAft>
              <a:defRPr/>
            </a:pPr>
            <a:endParaRPr lang="es-ES" sz="2400" dirty="0">
              <a:ln w="9525" cmpd="sng">
                <a:solidFill>
                  <a:srgbClr val="000000"/>
                </a:solidFill>
              </a:ln>
              <a:solidFill>
                <a:srgbClr val="DB0B11"/>
              </a:solidFill>
              <a:effectLst>
                <a:outerShdw blurRad="38100" dist="38100" dir="2700000" algn="tl">
                  <a:srgbClr val="000000">
                    <a:alpha val="43137"/>
                  </a:srgbClr>
                </a:outerShdw>
              </a:effectLst>
              <a:latin typeface="Calibri" panose="020F0502020204030204" pitchFamily="34" charset="0"/>
              <a:ea typeface="MS PGothic" pitchFamily="34" charset="-128"/>
            </a:endParaRPr>
          </a:p>
        </p:txBody>
      </p:sp>
    </p:spTree>
    <p:extLst>
      <p:ext uri="{BB962C8B-B14F-4D97-AF65-F5344CB8AC3E}">
        <p14:creationId xmlns:p14="http://schemas.microsoft.com/office/powerpoint/2010/main" val="214162548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asic Body &amp; Content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64130826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7620"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sz="quarter" idx="10" hasCustomPrompt="1"/>
          </p:nvPr>
        </p:nvSpPr>
        <p:spPr>
          <a:xfrm>
            <a:off x="348435" y="1460500"/>
            <a:ext cx="8829230" cy="4992687"/>
          </a:xfrm>
          <a:prstGeom prst="rect">
            <a:avLst/>
          </a:prstGeom>
        </p:spPr>
        <p:txBody>
          <a:bodyPr lIns="19431"/>
          <a:lstStyle>
            <a:lvl1pPr marL="0" indent="0">
              <a:buNone/>
              <a:defRPr sz="14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 </a:t>
            </a:r>
          </a:p>
        </p:txBody>
      </p:sp>
    </p:spTree>
    <p:extLst>
      <p:ext uri="{BB962C8B-B14F-4D97-AF65-F5344CB8AC3E}">
        <p14:creationId xmlns:p14="http://schemas.microsoft.com/office/powerpoint/2010/main" val="117157715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sp>
        <p:nvSpPr>
          <p:cNvPr id="5"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6500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Layou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62273303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8644"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sp>
        <p:nvSpPr>
          <p:cNvPr id="4" name="Content Placeholder 2"/>
          <p:cNvSpPr>
            <a:spLocks noGrp="1"/>
          </p:cNvSpPr>
          <p:nvPr>
            <p:ph sz="quarter" idx="10" hasCustomPrompt="1"/>
          </p:nvPr>
        </p:nvSpPr>
        <p:spPr>
          <a:xfrm>
            <a:off x="348435" y="2163204"/>
            <a:ext cx="4091188" cy="3921683"/>
          </a:xfrm>
          <a:prstGeom prst="rect">
            <a:avLst/>
          </a:prstGeom>
        </p:spPr>
        <p:txBody>
          <a:bodyPr lIns="19431"/>
          <a:lstStyle>
            <a:lvl1pPr marL="0" indent="0">
              <a:buNone/>
              <a:defRPr sz="12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
        <p:nvSpPr>
          <p:cNvPr id="7" name="Content Placeholder 2"/>
          <p:cNvSpPr>
            <a:spLocks noGrp="1"/>
          </p:cNvSpPr>
          <p:nvPr>
            <p:ph sz="quarter" idx="13" hasCustomPrompt="1"/>
          </p:nvPr>
        </p:nvSpPr>
        <p:spPr>
          <a:xfrm>
            <a:off x="348435" y="1470025"/>
            <a:ext cx="4091188" cy="487361"/>
          </a:xfrm>
          <a:prstGeom prst="rect">
            <a:avLst/>
          </a:prstGeom>
        </p:spPr>
        <p:txBody>
          <a:bodyPr lIns="19431" tIns="0" bIns="153733"/>
          <a:lstStyle>
            <a:lvl1pPr marL="0" indent="0">
              <a:buNone/>
              <a:defRPr sz="1400" b="1">
                <a:solidFill>
                  <a:srgbClr val="FF0000"/>
                </a:solidFill>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
        <p:nvSpPr>
          <p:cNvPr id="8" name="Content Placeholder 2"/>
          <p:cNvSpPr>
            <a:spLocks noGrp="1"/>
          </p:cNvSpPr>
          <p:nvPr>
            <p:ph sz="quarter" idx="14" hasCustomPrompt="1"/>
          </p:nvPr>
        </p:nvSpPr>
        <p:spPr>
          <a:xfrm>
            <a:off x="5168378" y="1470025"/>
            <a:ext cx="4091188" cy="487361"/>
          </a:xfrm>
          <a:prstGeom prst="rect">
            <a:avLst/>
          </a:prstGeom>
        </p:spPr>
        <p:txBody>
          <a:bodyPr lIns="19431" tIns="0" bIns="153733"/>
          <a:lstStyle>
            <a:lvl1pPr marL="0" indent="0">
              <a:buNone/>
              <a:defRPr sz="1400" b="1">
                <a:solidFill>
                  <a:srgbClr val="FF0000"/>
                </a:solidFill>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pic>
        <p:nvPicPr>
          <p:cNvPr id="11"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Content Placeholder 2"/>
          <p:cNvSpPr>
            <a:spLocks noGrp="1"/>
          </p:cNvSpPr>
          <p:nvPr>
            <p:ph sz="quarter" idx="15" hasCustomPrompt="1"/>
          </p:nvPr>
        </p:nvSpPr>
        <p:spPr>
          <a:xfrm>
            <a:off x="5162550" y="2163204"/>
            <a:ext cx="4091188" cy="3921683"/>
          </a:xfrm>
          <a:prstGeom prst="rect">
            <a:avLst/>
          </a:prstGeom>
        </p:spPr>
        <p:txBody>
          <a:bodyPr lIns="19431"/>
          <a:lstStyle>
            <a:lvl1pPr marL="0" indent="0">
              <a:buNone/>
              <a:defRPr sz="12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Tree>
    <p:extLst>
      <p:ext uri="{BB962C8B-B14F-4D97-AF65-F5344CB8AC3E}">
        <p14:creationId xmlns:p14="http://schemas.microsoft.com/office/powerpoint/2010/main" val="315776858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3 &amp; 1/3  Layout">
    <p:spTree>
      <p:nvGrpSpPr>
        <p:cNvPr id="1" name=""/>
        <p:cNvGrpSpPr/>
        <p:nvPr/>
      </p:nvGrpSpPr>
      <p:grpSpPr>
        <a:xfrm>
          <a:off x="0" y="0"/>
          <a:ext cx="0" cy="0"/>
          <a:chOff x="0" y="0"/>
          <a:chExt cx="0" cy="0"/>
        </a:xfrm>
      </p:grpSpPr>
      <p:sp>
        <p:nvSpPr>
          <p:cNvPr id="4" name="Content Placeholder 2"/>
          <p:cNvSpPr>
            <a:spLocks noGrp="1"/>
          </p:cNvSpPr>
          <p:nvPr>
            <p:ph sz="quarter" idx="10" hasCustomPrompt="1"/>
          </p:nvPr>
        </p:nvSpPr>
        <p:spPr>
          <a:xfrm>
            <a:off x="6785970" y="1457159"/>
            <a:ext cx="2391695" cy="4614865"/>
          </a:xfrm>
          <a:prstGeom prst="rect">
            <a:avLst/>
          </a:prstGeom>
        </p:spPr>
        <p:txBody>
          <a:bodyPr lIns="19431"/>
          <a:lstStyle>
            <a:lvl1pPr marL="0" indent="0">
              <a:buNone/>
              <a:defRPr sz="14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 </a:t>
            </a:r>
          </a:p>
        </p:txBody>
      </p:sp>
      <p:sp>
        <p:nvSpPr>
          <p:cNvPr id="6" name="Content Placeholder 2"/>
          <p:cNvSpPr>
            <a:spLocks noGrp="1"/>
          </p:cNvSpPr>
          <p:nvPr>
            <p:ph sz="quarter" idx="12" hasCustomPrompt="1"/>
          </p:nvPr>
        </p:nvSpPr>
        <p:spPr>
          <a:xfrm>
            <a:off x="348435" y="1457159"/>
            <a:ext cx="5837361" cy="4614865"/>
          </a:xfrm>
          <a:prstGeom prst="rect">
            <a:avLst/>
          </a:prstGeom>
        </p:spPr>
        <p:txBody>
          <a:bodyPr lIns="19431"/>
          <a:lstStyle>
            <a:lvl1pPr marL="0" indent="0">
              <a:buNone/>
              <a:defRPr sz="14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 </a:t>
            </a:r>
          </a:p>
        </p:txBody>
      </p:sp>
      <p:sp>
        <p:nvSpPr>
          <p:cNvPr id="7"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spTree>
    <p:extLst>
      <p:ext uri="{BB962C8B-B14F-4D97-AF65-F5344CB8AC3E}">
        <p14:creationId xmlns:p14="http://schemas.microsoft.com/office/powerpoint/2010/main" val="136005970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sp>
        <p:nvSpPr>
          <p:cNvPr id="2" name="Rectangle 1"/>
          <p:cNvSpPr/>
          <p:nvPr userDrawn="1"/>
        </p:nvSpPr>
        <p:spPr>
          <a:xfrm>
            <a:off x="0" y="0"/>
            <a:ext cx="9602788"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200" dirty="0" smtClean="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900172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48435" y="2802939"/>
            <a:ext cx="1791588"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fontAlgn="auto" hangingPunct="0">
              <a:lnSpc>
                <a:spcPct val="100000"/>
              </a:lnSpc>
              <a:spcBef>
                <a:spcPts val="0"/>
              </a:spcBef>
              <a:spcAft>
                <a:spcPts val="0"/>
              </a:spcAft>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latin typeface="Calibri" panose="020F0502020204030204" pitchFamily="34" charset="0"/>
              <a:ea typeface="MS PGothic" pitchFamily="34" charset="-128"/>
            </a:endParaRPr>
          </a:p>
        </p:txBody>
      </p:sp>
    </p:spTree>
    <p:extLst>
      <p:ext uri="{BB962C8B-B14F-4D97-AF65-F5344CB8AC3E}">
        <p14:creationId xmlns:p14="http://schemas.microsoft.com/office/powerpoint/2010/main" val="211573516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1" y="99784"/>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5" y="646792"/>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7972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4"/>
            </p:custDataLst>
            <p:extLst>
              <p:ext uri="{D42A27DB-BD31-4B8C-83A1-F6EECF244321}">
                <p14:modId xmlns:p14="http://schemas.microsoft.com/office/powerpoint/2010/main" val="2866752203"/>
              </p:ext>
            </p:extLst>
          </p:nvPr>
        </p:nvGraphicFramePr>
        <p:xfrm>
          <a:off x="1670" y="1592"/>
          <a:ext cx="1667" cy="1587"/>
        </p:xfrm>
        <a:graphic>
          <a:graphicData uri="http://schemas.openxmlformats.org/presentationml/2006/ole">
            <mc:AlternateContent xmlns:mc="http://schemas.openxmlformats.org/markup-compatibility/2006">
              <mc:Choice xmlns:v="urn:schemas-microsoft-com:vml" Requires="v">
                <p:oleObj spid="_x0000_s145700" name="think-cell Slide" r:id="rId15" imgW="270" imgH="270" progId="TCLayout.ActiveDocument.1">
                  <p:embed/>
                </p:oleObj>
              </mc:Choice>
              <mc:Fallback>
                <p:oleObj name="think-cell Slide" r:id="rId15" imgW="270" imgH="270" progId="TCLayout.ActiveDocument.1">
                  <p:embed/>
                  <p:pic>
                    <p:nvPicPr>
                      <p:cNvPr id="0" name=""/>
                      <p:cNvPicPr/>
                      <p:nvPr/>
                    </p:nvPicPr>
                    <p:blipFill>
                      <a:blip r:embed="rId16"/>
                      <a:stretch>
                        <a:fillRect/>
                      </a:stretch>
                    </p:blipFill>
                    <p:spPr>
                      <a:xfrm>
                        <a:off x="1670" y="1592"/>
                        <a:ext cx="1667" cy="1587"/>
                      </a:xfrm>
                      <a:prstGeom prst="rect">
                        <a:avLst/>
                      </a:prstGeom>
                    </p:spPr>
                  </p:pic>
                </p:oleObj>
              </mc:Fallback>
            </mc:AlternateContent>
          </a:graphicData>
        </a:graphic>
      </p:graphicFrame>
      <p:sp>
        <p:nvSpPr>
          <p:cNvPr id="7" name="Rectangle 6"/>
          <p:cNvSpPr/>
          <p:nvPr userDrawn="1"/>
        </p:nvSpPr>
        <p:spPr>
          <a:xfrm>
            <a:off x="7454130" y="6632624"/>
            <a:ext cx="1992086" cy="323165"/>
          </a:xfrm>
          <a:prstGeom prst="rect">
            <a:avLst/>
          </a:prstGeom>
        </p:spPr>
        <p:txBody>
          <a:bodyPr wrap="square">
            <a:spAutoFit/>
          </a:bodyPr>
          <a:lstStyle/>
          <a:p>
            <a:r>
              <a:rPr lang="en-US" sz="1500" b="1" baseline="30000" dirty="0">
                <a:solidFill>
                  <a:schemeClr val="tx1"/>
                </a:solidFill>
              </a:rPr>
              <a:t>Proprietary &amp; Confidential</a:t>
            </a:r>
            <a:endParaRPr lang="en-US" sz="1500" b="1" dirty="0">
              <a:solidFill>
                <a:schemeClr val="tx1"/>
              </a:solidFill>
            </a:endParaRPr>
          </a:p>
        </p:txBody>
      </p:sp>
      <p:pic>
        <p:nvPicPr>
          <p:cNvPr id="8" name="Picture 2" descr="C:\Users\n610821\Desktop\sant-MReg_positivo_RGB.300.jpg"/>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7606469" y="6166951"/>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userDrawn="1"/>
        </p:nvSpPr>
        <p:spPr>
          <a:xfrm>
            <a:off x="235909" y="6321262"/>
            <a:ext cx="1747658" cy="323165"/>
          </a:xfrm>
          <a:prstGeom prst="rect">
            <a:avLst/>
          </a:prstGeom>
        </p:spPr>
        <p:txBody>
          <a:bodyPr wrap="none">
            <a:spAutoFit/>
          </a:bodyPr>
          <a:lstStyle/>
          <a:p>
            <a:r>
              <a:rPr lang="en-US" sz="1500" b="1" baseline="30000" dirty="0" smtClean="0">
                <a:solidFill>
                  <a:schemeClr val="tx1"/>
                </a:solidFill>
              </a:rPr>
              <a:t>Santander Holdings USA</a:t>
            </a:r>
            <a:r>
              <a:rPr lang="en-US" sz="1500" b="1" baseline="0" dirty="0" smtClean="0">
                <a:solidFill>
                  <a:schemeClr val="tx1"/>
                </a:solidFill>
              </a:rPr>
              <a:t> </a:t>
            </a:r>
            <a:endParaRPr lang="en-US" sz="1500" b="1" dirty="0">
              <a:solidFill>
                <a:schemeClr val="tx1"/>
              </a:solidFill>
            </a:endParaRPr>
          </a:p>
        </p:txBody>
      </p:sp>
    </p:spTree>
    <p:extLst>
      <p:ext uri="{BB962C8B-B14F-4D97-AF65-F5344CB8AC3E}">
        <p14:creationId xmlns:p14="http://schemas.microsoft.com/office/powerpoint/2010/main" val="531575078"/>
      </p:ext>
    </p:extLst>
  </p:cSld>
  <p:clrMap bg1="lt1" tx1="dk1" bg2="lt2" tx2="dk2" accent1="accent1" accent2="accent2" accent3="accent3" accent4="accent4" accent5="accent5" accent6="accent6" hlink="hlink" folHlink="folHlink"/>
  <p:sldLayoutIdLst>
    <p:sldLayoutId id="2147483770" r:id="rId1"/>
    <p:sldLayoutId id="2147483769" r:id="rId2"/>
    <p:sldLayoutId id="2147483771" r:id="rId3"/>
    <p:sldLayoutId id="2147483772" r:id="rId4"/>
    <p:sldLayoutId id="2147483774" r:id="rId5"/>
    <p:sldLayoutId id="2147483775" r:id="rId6"/>
    <p:sldLayoutId id="2147483782" r:id="rId7"/>
    <p:sldLayoutId id="2147483784" r:id="rId8"/>
    <p:sldLayoutId id="2147483786" r:id="rId9"/>
    <p:sldLayoutId id="2147483787" r:id="rId10"/>
    <p:sldLayoutId id="2147483788" r:id="rId11"/>
  </p:sldLayoutIdLst>
  <p:timing>
    <p:tnLst>
      <p:par>
        <p:cTn id="1" dur="indefinite" restart="never" nodeType="tmRoot"/>
      </p:par>
    </p:tnLst>
  </p:timing>
  <p:hf sldNum="0"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latin typeface="Arial"/>
                <a:cs typeface="Arial"/>
              </a:rPr>
              <a:t>SC RAS </a:t>
            </a:r>
            <a:r>
              <a:rPr lang="en-US" dirty="0">
                <a:latin typeface="Arial"/>
                <a:cs typeface="Arial"/>
              </a:rPr>
              <a:t>r</a:t>
            </a:r>
            <a:r>
              <a:rPr lang="en-US" dirty="0" smtClean="0">
                <a:latin typeface="Arial"/>
                <a:cs typeface="Arial"/>
              </a:rPr>
              <a:t>eporting – Dry run for June 2016</a:t>
            </a:r>
            <a:endParaRPr lang="en-US" dirty="0">
              <a:latin typeface="Arial"/>
              <a:cs typeface="Arial"/>
            </a:endParaRPr>
          </a:p>
        </p:txBody>
      </p:sp>
      <p:sp>
        <p:nvSpPr>
          <p:cNvPr id="4" name="Text Placeholder 3"/>
          <p:cNvSpPr>
            <a:spLocks noGrp="1"/>
          </p:cNvSpPr>
          <p:nvPr>
            <p:ph type="body" sz="quarter" idx="12"/>
          </p:nvPr>
        </p:nvSpPr>
        <p:spPr>
          <a:xfrm>
            <a:off x="355938" y="3742052"/>
            <a:ext cx="4547155" cy="430213"/>
          </a:xfrm>
        </p:spPr>
        <p:txBody>
          <a:bodyPr/>
          <a:lstStyle/>
          <a:p>
            <a:r>
              <a:rPr lang="en-US" sz="2000" dirty="0" smtClean="0"/>
              <a:t>06/02/2016</a:t>
            </a:r>
            <a:endParaRPr lang="en-GB" sz="2000" dirty="0"/>
          </a:p>
        </p:txBody>
      </p:sp>
      <p:sp>
        <p:nvSpPr>
          <p:cNvPr id="5" name="Text Placeholder 4"/>
          <p:cNvSpPr>
            <a:spLocks noGrp="1"/>
          </p:cNvSpPr>
          <p:nvPr>
            <p:ph type="body" sz="quarter" idx="13"/>
          </p:nvPr>
        </p:nvSpPr>
        <p:spPr/>
        <p:txBody>
          <a:bodyPr/>
          <a:lstStyle/>
          <a:p>
            <a:r>
              <a:rPr lang="en-US" sz="1600" dirty="0" smtClean="0"/>
              <a:t>Author: Zhiyi (Michael) Zhang</a:t>
            </a:r>
            <a:endParaRPr lang="en-US" sz="1600" dirty="0"/>
          </a:p>
        </p:txBody>
      </p:sp>
      <p:sp>
        <p:nvSpPr>
          <p:cNvPr id="6" name="Text Box 9"/>
          <p:cNvSpPr txBox="1">
            <a:spLocks noChangeArrowheads="1"/>
          </p:cNvSpPr>
          <p:nvPr/>
        </p:nvSpPr>
        <p:spPr bwMode="auto">
          <a:xfrm>
            <a:off x="4153155" y="5520589"/>
            <a:ext cx="5094033" cy="70788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r">
              <a:spcBef>
                <a:spcPct val="50000"/>
              </a:spcBef>
              <a:defRPr/>
            </a:pPr>
            <a:r>
              <a:rPr lang="en-GB" altLang="en-US" sz="1600" dirty="0"/>
              <a:t>Date Created</a:t>
            </a:r>
            <a:r>
              <a:rPr lang="en-GB" altLang="en-US" sz="1600" dirty="0" smtClean="0"/>
              <a:t>: June 2016</a:t>
            </a:r>
            <a:endParaRPr lang="en-GB" altLang="en-US" sz="1600" dirty="0"/>
          </a:p>
          <a:p>
            <a:pPr algn="r">
              <a:spcBef>
                <a:spcPct val="50000"/>
              </a:spcBef>
              <a:defRPr/>
            </a:pPr>
            <a:r>
              <a:rPr lang="en-GB" altLang="en-US" sz="1600" dirty="0" smtClean="0"/>
              <a:t>Version</a:t>
            </a:r>
            <a:r>
              <a:rPr lang="en-GB" altLang="en-US" sz="1600" dirty="0"/>
              <a:t>: </a:t>
            </a:r>
            <a:r>
              <a:rPr lang="en-GB" altLang="en-US" sz="1600" dirty="0" smtClean="0"/>
              <a:t>Template</a:t>
            </a:r>
            <a:endParaRPr lang="en-GB" altLang="en-US" sz="1600" dirty="0"/>
          </a:p>
        </p:txBody>
      </p:sp>
    </p:spTree>
    <p:extLst>
      <p:ext uri="{BB962C8B-B14F-4D97-AF65-F5344CB8AC3E}">
        <p14:creationId xmlns:p14="http://schemas.microsoft.com/office/powerpoint/2010/main" val="12780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3"/>
          <p:cNvSpPr>
            <a:spLocks noChangeArrowheads="1"/>
          </p:cNvSpPr>
          <p:nvPr/>
        </p:nvSpPr>
        <p:spPr bwMode="gray">
          <a:xfrm>
            <a:off x="6212785" y="1469770"/>
            <a:ext cx="3024878" cy="762000"/>
          </a:xfrm>
          <a:prstGeom prst="chevron">
            <a:avLst>
              <a:gd name="adj" fmla="val 28867"/>
            </a:avLst>
          </a:prstGeom>
          <a:solidFill>
            <a:srgbClr val="FCE0E2"/>
          </a:solidFill>
          <a:ln w="9525" algn="ctr">
            <a:solidFill>
              <a:srgbClr val="FF0000"/>
            </a:solidFill>
            <a:miter lim="800000"/>
            <a:headEnd/>
            <a:tailEnd/>
          </a:ln>
          <a:effectLst/>
          <a:extLst/>
        </p:spPr>
        <p:txBody>
          <a:bodyPr lIns="72000" tIns="72000" rIns="72000" bIns="72000" anchor="ctr" anchorCtr="1">
            <a:noAutofit/>
          </a:bodyPr>
          <a:lstStyle/>
          <a:p>
            <a:pPr algn="ctr" eaLnBrk="0" hangingPunct="0">
              <a:lnSpc>
                <a:spcPct val="100000"/>
              </a:lnSpc>
            </a:pPr>
            <a:r>
              <a:rPr lang="en-GB" altLang="zh-CN" sz="1400" b="1" dirty="0" smtClean="0">
                <a:latin typeface="Arial" panose="020B0604020202020204" pitchFamily="34" charset="0"/>
                <a:ea typeface="+mj-ea"/>
                <a:cs typeface="Arial" panose="020B0604020202020204" pitchFamily="34" charset="0"/>
              </a:rPr>
              <a:t>Action to take</a:t>
            </a:r>
            <a:endParaRPr lang="en-GB" altLang="zh-CN" sz="1400" b="1" dirty="0">
              <a:latin typeface="Arial" panose="020B0604020202020204" pitchFamily="34" charset="0"/>
              <a:ea typeface="+mj-ea"/>
              <a:cs typeface="Arial" panose="020B0604020202020204" pitchFamily="34" charset="0"/>
            </a:endParaRPr>
          </a:p>
        </p:txBody>
      </p:sp>
      <p:sp>
        <p:nvSpPr>
          <p:cNvPr id="7" name="AutoShape 4"/>
          <p:cNvSpPr>
            <a:spLocks noChangeArrowheads="1"/>
          </p:cNvSpPr>
          <p:nvPr/>
        </p:nvSpPr>
        <p:spPr bwMode="gray">
          <a:xfrm>
            <a:off x="3280611" y="1469770"/>
            <a:ext cx="3024878" cy="762000"/>
          </a:xfrm>
          <a:prstGeom prst="chevron">
            <a:avLst>
              <a:gd name="adj" fmla="val 28867"/>
            </a:avLst>
          </a:prstGeom>
          <a:solidFill>
            <a:schemeClr val="accent5"/>
          </a:solidFill>
          <a:ln w="9525" algn="ctr">
            <a:solidFill>
              <a:srgbClr val="FF0000"/>
            </a:solidFill>
            <a:miter lim="800000"/>
            <a:headEnd/>
            <a:tailEnd/>
          </a:ln>
          <a:effectLst/>
          <a:extLst/>
        </p:spPr>
        <p:txBody>
          <a:bodyPr lIns="72000" tIns="72000" rIns="72000" bIns="72000" anchor="ctr" anchorCtr="1">
            <a:noAutofit/>
          </a:bodyPr>
          <a:lstStyle/>
          <a:p>
            <a:pPr algn="ctr" eaLnBrk="0" hangingPunct="0">
              <a:lnSpc>
                <a:spcPct val="100000"/>
              </a:lnSpc>
            </a:pPr>
            <a:r>
              <a:rPr lang="en-GB" altLang="zh-CN" sz="1400" b="1" dirty="0" smtClean="0">
                <a:latin typeface="Arial" panose="020B0604020202020204" pitchFamily="34" charset="0"/>
                <a:ea typeface="+mj-ea"/>
                <a:cs typeface="Arial" panose="020B0604020202020204" pitchFamily="34" charset="0"/>
              </a:rPr>
              <a:t>Data, reporting template and timeline</a:t>
            </a:r>
            <a:endParaRPr lang="en-GB" altLang="zh-CN" sz="1400" b="1" dirty="0">
              <a:latin typeface="Arial" panose="020B0604020202020204" pitchFamily="34" charset="0"/>
              <a:ea typeface="+mj-ea"/>
              <a:cs typeface="Arial" panose="020B0604020202020204" pitchFamily="34" charset="0"/>
            </a:endParaRPr>
          </a:p>
        </p:txBody>
      </p:sp>
      <p:sp>
        <p:nvSpPr>
          <p:cNvPr id="8" name="AutoShape 5"/>
          <p:cNvSpPr>
            <a:spLocks noChangeArrowheads="1"/>
          </p:cNvSpPr>
          <p:nvPr/>
        </p:nvSpPr>
        <p:spPr bwMode="gray">
          <a:xfrm>
            <a:off x="348437" y="1469770"/>
            <a:ext cx="3024878" cy="762000"/>
          </a:xfrm>
          <a:prstGeom prst="homePlate">
            <a:avLst>
              <a:gd name="adj" fmla="val 28867"/>
            </a:avLst>
          </a:prstGeom>
          <a:solidFill>
            <a:schemeClr val="accent1"/>
          </a:solidFill>
          <a:ln w="9525">
            <a:solidFill>
              <a:srgbClr val="FF0000"/>
            </a:solidFill>
            <a:miter lim="800000"/>
            <a:headEnd/>
            <a:tailEnd/>
          </a:ln>
          <a:effectLst/>
          <a:extLst/>
        </p:spPr>
        <p:txBody>
          <a:bodyPr lIns="72000" tIns="72000" rIns="72000" bIns="72000" anchor="ctr" anchorCtr="1">
            <a:noAutofit/>
          </a:bodyPr>
          <a:lstStyle/>
          <a:p>
            <a:pPr algn="ctr" eaLnBrk="0" hangingPunct="0">
              <a:lnSpc>
                <a:spcPct val="100000"/>
              </a:lnSpc>
            </a:pPr>
            <a:r>
              <a:rPr lang="en-GB" altLang="zh-CN" sz="1400" b="1" dirty="0" smtClean="0">
                <a:solidFill>
                  <a:schemeClr val="bg1"/>
                </a:solidFill>
                <a:latin typeface="Arial" panose="020B0604020202020204" pitchFamily="34" charset="0"/>
                <a:ea typeface="+mj-ea"/>
                <a:cs typeface="Arial" panose="020B0604020202020204" pitchFamily="34" charset="0"/>
              </a:rPr>
              <a:t>2016 RAS metrics</a:t>
            </a:r>
            <a:endParaRPr lang="en-GB" altLang="zh-CN" sz="1400" b="1" dirty="0">
              <a:solidFill>
                <a:schemeClr val="bg1"/>
              </a:solidFill>
              <a:latin typeface="Arial" panose="020B0604020202020204" pitchFamily="34" charset="0"/>
              <a:ea typeface="+mj-ea"/>
              <a:cs typeface="Arial" panose="020B0604020202020204" pitchFamily="34" charset="0"/>
            </a:endParaRPr>
          </a:p>
        </p:txBody>
      </p:sp>
      <p:sp>
        <p:nvSpPr>
          <p:cNvPr id="9" name="Content Placeholder 3"/>
          <p:cNvSpPr txBox="1">
            <a:spLocks/>
          </p:cNvSpPr>
          <p:nvPr/>
        </p:nvSpPr>
        <p:spPr bwMode="gray">
          <a:xfrm>
            <a:off x="348438" y="2301140"/>
            <a:ext cx="2747188" cy="1980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GB"/>
            </a:defPPr>
            <a:lvl1pPr marL="180000" indent="-180000" algn="l" eaLnBrk="1" hangingPunct="1">
              <a:lnSpc>
                <a:spcPct val="100000"/>
              </a:lnSpc>
              <a:spcBef>
                <a:spcPts val="700"/>
              </a:spcBef>
              <a:spcAft>
                <a:spcPts val="0"/>
              </a:spcAft>
              <a:buChar char="•"/>
              <a:defRPr sz="1200" kern="0">
                <a:latin typeface="+mn-lt"/>
              </a:defRPr>
            </a:lvl1pPr>
            <a:lvl2pPr marL="360000" lvl="1" indent="-180000" algn="l" eaLnBrk="1" hangingPunct="1">
              <a:lnSpc>
                <a:spcPct val="100000"/>
              </a:lnSpc>
              <a:spcBef>
                <a:spcPts val="300"/>
              </a:spcBef>
              <a:spcAft>
                <a:spcPts val="0"/>
              </a:spcAft>
              <a:buFont typeface="Arial" charset="0"/>
              <a:buChar char="–"/>
              <a:defRPr sz="1200" kern="0" baseline="0">
                <a:latin typeface="+mn-lt"/>
              </a:defRPr>
            </a:lvl2pPr>
            <a:lvl3pPr marL="540000" lvl="2" indent="-179388" algn="l" eaLnBrk="1" hangingPunct="1">
              <a:lnSpc>
                <a:spcPct val="100000"/>
              </a:lnSpc>
              <a:spcBef>
                <a:spcPts val="300"/>
              </a:spcBef>
              <a:spcAft>
                <a:spcPts val="0"/>
              </a:spcAft>
              <a:buFont typeface="Arial" charset="0"/>
              <a:buChar char="-"/>
              <a:defRPr sz="1200" kern="0">
                <a:latin typeface="+mn-lt"/>
              </a:defRPr>
            </a:lvl3pPr>
            <a:lvl4pPr marL="720000" lvl="3" indent="-179388" algn="l" eaLnBrk="1" hangingPunct="1">
              <a:lnSpc>
                <a:spcPct val="100000"/>
              </a:lnSpc>
              <a:spcBef>
                <a:spcPts val="300"/>
              </a:spcBef>
              <a:spcAft>
                <a:spcPts val="0"/>
              </a:spcAft>
              <a:buFont typeface="Arial" charset="0"/>
              <a:buChar char="-"/>
              <a:defRPr sz="1200" kern="0">
                <a:latin typeface="+mn-lt"/>
              </a:defRPr>
            </a:lvl4pPr>
            <a:lvl5pPr marL="900000" lvl="4" indent="-180000" algn="l" eaLnBrk="1" hangingPunct="1">
              <a:lnSpc>
                <a:spcPct val="100000"/>
              </a:lnSpc>
              <a:spcBef>
                <a:spcPts val="300"/>
              </a:spcBef>
              <a:spcAft>
                <a:spcPts val="0"/>
              </a:spcAft>
              <a:buFont typeface="Arial" panose="020B0604020202020204" pitchFamily="34" charset="0"/>
              <a:buChar char="-"/>
              <a:defRPr sz="1200" kern="0">
                <a:latin typeface="+mn-lt"/>
              </a:defRPr>
            </a:lvl5pPr>
            <a:lvl6pPr marL="1080000" indent="-180000" fontAlgn="base">
              <a:spcBef>
                <a:spcPts val="300"/>
              </a:spcBef>
              <a:spcAft>
                <a:spcPts val="0"/>
              </a:spcAft>
              <a:buFont typeface="Arial" charset="0"/>
              <a:buChar char="-"/>
              <a:defRPr sz="1400" baseline="0">
                <a:latin typeface="+mn-lt"/>
              </a:defRPr>
            </a:lvl6pPr>
            <a:lvl7pPr marL="1260000" indent="-180000" fontAlgn="base">
              <a:spcBef>
                <a:spcPts val="300"/>
              </a:spcBef>
              <a:spcAft>
                <a:spcPts val="0"/>
              </a:spcAft>
              <a:buFont typeface="Arial" charset="0"/>
              <a:buChar char="-"/>
              <a:defRPr sz="1400">
                <a:latin typeface="+mn-lt"/>
              </a:defRPr>
            </a:lvl7pPr>
            <a:lvl8pPr marL="1440000" indent="-180000" fontAlgn="base">
              <a:spcBef>
                <a:spcPts val="300"/>
              </a:spcBef>
              <a:spcAft>
                <a:spcPts val="0"/>
              </a:spcAft>
              <a:buFont typeface="Arial" charset="0"/>
              <a:buChar char="-"/>
              <a:defRPr sz="1400">
                <a:latin typeface="+mn-lt"/>
              </a:defRPr>
            </a:lvl8pPr>
            <a:lvl9pPr marL="1620000" indent="-180000" fontAlgn="base">
              <a:spcBef>
                <a:spcPts val="300"/>
              </a:spcBef>
              <a:spcAft>
                <a:spcPts val="0"/>
              </a:spcAft>
              <a:buFont typeface="Arial" charset="0"/>
              <a:buChar char="-"/>
              <a:defRPr sz="1400" baseline="0">
                <a:latin typeface="+mn-lt"/>
              </a:defRPr>
            </a:lvl9pPr>
          </a:lstStyle>
          <a:p>
            <a:r>
              <a:rPr lang="en-GB" sz="1300" b="1" dirty="0" smtClean="0">
                <a:latin typeface="Arial" panose="020B0604020202020204" pitchFamily="34" charset="0"/>
                <a:cs typeface="Arial" panose="020B0604020202020204" pitchFamily="34" charset="0"/>
              </a:rPr>
              <a:t>Full </a:t>
            </a:r>
            <a:r>
              <a:rPr lang="en-GB" sz="1300" b="1" dirty="0">
                <a:latin typeface="Arial" panose="020B0604020202020204" pitchFamily="34" charset="0"/>
                <a:cs typeface="Arial" panose="020B0604020202020204" pitchFamily="34" charset="0"/>
              </a:rPr>
              <a:t>metric list</a:t>
            </a:r>
            <a:r>
              <a:rPr lang="en-GB" sz="1300" dirty="0">
                <a:latin typeface="Arial" panose="020B0604020202020204" pitchFamily="34" charset="0"/>
                <a:cs typeface="Arial" panose="020B0604020202020204" pitchFamily="34" charset="0"/>
              </a:rPr>
              <a:t> built and agreed upon </a:t>
            </a:r>
            <a:r>
              <a:rPr lang="en-GB" sz="1300" b="1" dirty="0">
                <a:latin typeface="Arial" panose="020B0604020202020204" pitchFamily="34" charset="0"/>
                <a:cs typeface="Arial" panose="020B0604020202020204" pitchFamily="34" charset="0"/>
              </a:rPr>
              <a:t>by applicable entities</a:t>
            </a:r>
          </a:p>
          <a:p>
            <a:r>
              <a:rPr lang="en-GB" sz="1300" b="1" dirty="0">
                <a:latin typeface="Arial" panose="020B0604020202020204" pitchFamily="34" charset="0"/>
                <a:cs typeface="Arial" panose="020B0604020202020204" pitchFamily="34" charset="0"/>
              </a:rPr>
              <a:t>Individual </a:t>
            </a:r>
            <a:r>
              <a:rPr lang="en-GB" sz="1300" b="1" dirty="0" smtClean="0">
                <a:latin typeface="Arial" panose="020B0604020202020204" pitchFamily="34" charset="0"/>
                <a:cs typeface="Arial" panose="020B0604020202020204" pitchFamily="34" charset="0"/>
              </a:rPr>
              <a:t>RAS Board proposals</a:t>
            </a:r>
            <a:r>
              <a:rPr lang="en-GB" sz="1300" dirty="0" smtClean="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prepared for each entity, following the SHUSA RAS methodology and </a:t>
            </a:r>
            <a:r>
              <a:rPr lang="en-GB" sz="1300" dirty="0" smtClean="0">
                <a:latin typeface="Arial" panose="020B0604020202020204" pitchFamily="34" charset="0"/>
                <a:cs typeface="Arial" panose="020B0604020202020204" pitchFamily="34" charset="0"/>
              </a:rPr>
              <a:t>structure</a:t>
            </a:r>
          </a:p>
          <a:p>
            <a:r>
              <a:rPr lang="en-GB" sz="1300" b="1" dirty="0" smtClean="0">
                <a:latin typeface="Arial" panose="020B0604020202020204" pitchFamily="34" charset="0"/>
                <a:cs typeface="Arial" panose="020B0604020202020204" pitchFamily="34" charset="0"/>
              </a:rPr>
              <a:t>Incorporate new IHC entities in SHUSA RAS reporting </a:t>
            </a:r>
            <a:r>
              <a:rPr lang="en-GB" sz="1300" dirty="0" smtClean="0">
                <a:latin typeface="Arial" panose="020B0604020202020204" pitchFamily="34" charset="0"/>
                <a:cs typeface="Arial" panose="020B0604020202020204" pitchFamily="34" charset="0"/>
              </a:rPr>
              <a:t>to reflect their risk characteristics</a:t>
            </a:r>
            <a:endParaRPr lang="en-GB" sz="1300" dirty="0">
              <a:latin typeface="Arial" panose="020B0604020202020204" pitchFamily="34" charset="0"/>
              <a:cs typeface="Arial" panose="020B0604020202020204" pitchFamily="34" charset="0"/>
            </a:endParaRPr>
          </a:p>
        </p:txBody>
      </p:sp>
      <p:sp>
        <p:nvSpPr>
          <p:cNvPr id="10" name="Content Placeholder 3"/>
          <p:cNvSpPr txBox="1">
            <a:spLocks/>
          </p:cNvSpPr>
          <p:nvPr/>
        </p:nvSpPr>
        <p:spPr bwMode="gray">
          <a:xfrm>
            <a:off x="3262497" y="2301140"/>
            <a:ext cx="2797482" cy="255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GB"/>
            </a:defPPr>
            <a:lvl1pPr marL="180000" indent="-180000" algn="l" eaLnBrk="1" hangingPunct="1">
              <a:lnSpc>
                <a:spcPct val="100000"/>
              </a:lnSpc>
              <a:spcBef>
                <a:spcPts val="700"/>
              </a:spcBef>
              <a:spcAft>
                <a:spcPts val="0"/>
              </a:spcAft>
              <a:buChar char="•"/>
              <a:defRPr sz="1200" kern="0">
                <a:latin typeface="+mn-lt"/>
              </a:defRPr>
            </a:lvl1pPr>
            <a:lvl2pPr marL="360000" lvl="1" indent="-180000" algn="l" eaLnBrk="1" hangingPunct="1">
              <a:lnSpc>
                <a:spcPct val="100000"/>
              </a:lnSpc>
              <a:spcBef>
                <a:spcPts val="300"/>
              </a:spcBef>
              <a:spcAft>
                <a:spcPts val="0"/>
              </a:spcAft>
              <a:buFont typeface="Arial" charset="0"/>
              <a:buChar char="–"/>
              <a:defRPr sz="1200" kern="0" baseline="0">
                <a:latin typeface="+mn-lt"/>
              </a:defRPr>
            </a:lvl2pPr>
            <a:lvl3pPr marL="540000" lvl="2" indent="-179388" algn="l" eaLnBrk="1" hangingPunct="1">
              <a:lnSpc>
                <a:spcPct val="100000"/>
              </a:lnSpc>
              <a:spcBef>
                <a:spcPts val="300"/>
              </a:spcBef>
              <a:spcAft>
                <a:spcPts val="0"/>
              </a:spcAft>
              <a:buFont typeface="Arial" charset="0"/>
              <a:buChar char="-"/>
              <a:defRPr sz="1200" kern="0">
                <a:latin typeface="+mn-lt"/>
              </a:defRPr>
            </a:lvl3pPr>
            <a:lvl4pPr marL="720000" lvl="3" indent="-179388" algn="l" eaLnBrk="1" hangingPunct="1">
              <a:lnSpc>
                <a:spcPct val="100000"/>
              </a:lnSpc>
              <a:spcBef>
                <a:spcPts val="300"/>
              </a:spcBef>
              <a:spcAft>
                <a:spcPts val="0"/>
              </a:spcAft>
              <a:buFont typeface="Arial" charset="0"/>
              <a:buChar char="-"/>
              <a:defRPr sz="1200" kern="0">
                <a:latin typeface="+mn-lt"/>
              </a:defRPr>
            </a:lvl4pPr>
            <a:lvl5pPr marL="900000" lvl="4" indent="-180000" algn="l" eaLnBrk="1" hangingPunct="1">
              <a:lnSpc>
                <a:spcPct val="100000"/>
              </a:lnSpc>
              <a:spcBef>
                <a:spcPts val="300"/>
              </a:spcBef>
              <a:spcAft>
                <a:spcPts val="0"/>
              </a:spcAft>
              <a:buFont typeface="Arial" panose="020B0604020202020204" pitchFamily="34" charset="0"/>
              <a:buChar char="-"/>
              <a:defRPr sz="1200" kern="0">
                <a:latin typeface="+mn-lt"/>
              </a:defRPr>
            </a:lvl5pPr>
            <a:lvl6pPr marL="1080000" indent="-180000" fontAlgn="base">
              <a:spcBef>
                <a:spcPts val="300"/>
              </a:spcBef>
              <a:spcAft>
                <a:spcPts val="0"/>
              </a:spcAft>
              <a:buFont typeface="Arial" charset="0"/>
              <a:buChar char="-"/>
              <a:defRPr sz="1400" baseline="0">
                <a:latin typeface="+mn-lt"/>
              </a:defRPr>
            </a:lvl6pPr>
            <a:lvl7pPr marL="1260000" indent="-180000" fontAlgn="base">
              <a:spcBef>
                <a:spcPts val="300"/>
              </a:spcBef>
              <a:spcAft>
                <a:spcPts val="0"/>
              </a:spcAft>
              <a:buFont typeface="Arial" charset="0"/>
              <a:buChar char="-"/>
              <a:defRPr sz="1400">
                <a:latin typeface="+mn-lt"/>
              </a:defRPr>
            </a:lvl7pPr>
            <a:lvl8pPr marL="1440000" indent="-180000" fontAlgn="base">
              <a:spcBef>
                <a:spcPts val="300"/>
              </a:spcBef>
              <a:spcAft>
                <a:spcPts val="0"/>
              </a:spcAft>
              <a:buFont typeface="Arial" charset="0"/>
              <a:buChar char="-"/>
              <a:defRPr sz="1400">
                <a:latin typeface="+mn-lt"/>
              </a:defRPr>
            </a:lvl8pPr>
            <a:lvl9pPr marL="1620000" indent="-180000" fontAlgn="base">
              <a:spcBef>
                <a:spcPts val="300"/>
              </a:spcBef>
              <a:spcAft>
                <a:spcPts val="0"/>
              </a:spcAft>
              <a:buFont typeface="Arial" charset="0"/>
              <a:buChar char="-"/>
              <a:defRPr sz="1400" baseline="0">
                <a:latin typeface="+mn-lt"/>
              </a:defRPr>
            </a:lvl9pPr>
          </a:lstStyle>
          <a:p>
            <a:pPr marL="180000" lvl="1">
              <a:spcBef>
                <a:spcPts val="700"/>
              </a:spcBef>
              <a:buChar char="•"/>
            </a:pPr>
            <a:r>
              <a:rPr lang="en-GB" sz="1300" b="1" dirty="0" smtClean="0">
                <a:latin typeface="Arial" panose="020B0604020202020204" pitchFamily="34" charset="0"/>
                <a:cs typeface="Arial" panose="020B0604020202020204" pitchFamily="34" charset="0"/>
              </a:rPr>
              <a:t>April 2016</a:t>
            </a:r>
            <a:r>
              <a:rPr lang="en-GB" sz="1300" dirty="0" smtClean="0">
                <a:latin typeface="Arial" panose="020B0604020202020204" pitchFamily="34" charset="0"/>
                <a:cs typeface="Arial" panose="020B0604020202020204" pitchFamily="34" charset="0"/>
              </a:rPr>
              <a:t> data used for test run</a:t>
            </a:r>
          </a:p>
          <a:p>
            <a:pPr marL="180000" lvl="1">
              <a:spcBef>
                <a:spcPts val="700"/>
              </a:spcBef>
              <a:buChar char="•"/>
            </a:pPr>
            <a:r>
              <a:rPr lang="en-US" sz="1300" b="1" dirty="0" smtClean="0">
                <a:latin typeface="Arial" panose="020B0604020202020204" pitchFamily="34" charset="0"/>
                <a:cs typeface="Arial" panose="020B0604020202020204" pitchFamily="34" charset="0"/>
              </a:rPr>
              <a:t>Regular RAS reporting template </a:t>
            </a:r>
            <a:r>
              <a:rPr lang="en-US" sz="1300" dirty="0" smtClean="0">
                <a:latin typeface="Arial" panose="020B0604020202020204" pitchFamily="34" charset="0"/>
                <a:cs typeface="Arial" panose="020B0604020202020204" pitchFamily="34" charset="0"/>
              </a:rPr>
              <a:t>based on </a:t>
            </a:r>
            <a:r>
              <a:rPr lang="en-US" sz="1300" dirty="0">
                <a:latin typeface="Arial" panose="020B0604020202020204" pitchFamily="34" charset="0"/>
                <a:cs typeface="Arial" panose="020B0604020202020204" pitchFamily="34" charset="0"/>
              </a:rPr>
              <a:t>the </a:t>
            </a:r>
            <a:r>
              <a:rPr lang="en-US" sz="1300" dirty="0" smtClean="0">
                <a:latin typeface="Arial" panose="020B0604020202020204" pitchFamily="34" charset="0"/>
                <a:cs typeface="Arial" panose="020B0604020202020204" pitchFamily="34" charset="0"/>
              </a:rPr>
              <a:t>entity RAS </a:t>
            </a:r>
            <a:r>
              <a:rPr lang="en-US" sz="1300" dirty="0">
                <a:latin typeface="Arial" panose="020B0604020202020204" pitchFamily="34" charset="0"/>
                <a:cs typeface="Arial" panose="020B0604020202020204" pitchFamily="34" charset="0"/>
              </a:rPr>
              <a:t>Board </a:t>
            </a:r>
            <a:r>
              <a:rPr lang="en-US" sz="1300" dirty="0" smtClean="0">
                <a:latin typeface="Arial" panose="020B0604020202020204" pitchFamily="34" charset="0"/>
                <a:cs typeface="Arial" panose="020B0604020202020204" pitchFamily="34" charset="0"/>
              </a:rPr>
              <a:t>proposals (included in appendix)</a:t>
            </a:r>
          </a:p>
          <a:p>
            <a:pPr marL="180000" lvl="1">
              <a:spcBef>
                <a:spcPts val="700"/>
              </a:spcBef>
              <a:buFont typeface="Arial" charset="0"/>
              <a:buChar char="•"/>
            </a:pPr>
            <a:r>
              <a:rPr lang="en-US" sz="1300" dirty="0" smtClean="0">
                <a:latin typeface="Arial" panose="020B0604020202020204" pitchFamily="34" charset="0"/>
                <a:cs typeface="Arial" panose="020B0604020202020204" pitchFamily="34" charset="0"/>
              </a:rPr>
              <a:t>Finalized RAS </a:t>
            </a:r>
            <a:r>
              <a:rPr lang="en-US" sz="1300" b="1" dirty="0" smtClean="0">
                <a:latin typeface="Arial" panose="020B0604020202020204" pitchFamily="34" charset="0"/>
                <a:cs typeface="Arial" panose="020B0604020202020204" pitchFamily="34" charset="0"/>
              </a:rPr>
              <a:t>templates distributed by June 3</a:t>
            </a:r>
          </a:p>
          <a:p>
            <a:pPr marL="180000" lvl="1">
              <a:spcBef>
                <a:spcPts val="700"/>
              </a:spcBef>
              <a:buFont typeface="Arial" charset="0"/>
              <a:buChar char="•"/>
            </a:pPr>
            <a:r>
              <a:rPr lang="en-US" sz="1300" b="1" dirty="0" smtClean="0">
                <a:solidFill>
                  <a:srgbClr val="FF0000"/>
                </a:solidFill>
                <a:latin typeface="Arial" panose="020B0604020202020204" pitchFamily="34" charset="0"/>
                <a:cs typeface="Arial" panose="020B0604020202020204" pitchFamily="34" charset="0"/>
              </a:rPr>
              <a:t>Submit populated </a:t>
            </a:r>
            <a:r>
              <a:rPr lang="en-US" sz="1300" b="1" dirty="0">
                <a:solidFill>
                  <a:srgbClr val="FF0000"/>
                </a:solidFill>
                <a:latin typeface="Arial" panose="020B0604020202020204" pitchFamily="34" charset="0"/>
                <a:cs typeface="Arial" panose="020B0604020202020204" pitchFamily="34" charset="0"/>
              </a:rPr>
              <a:t>report for dry </a:t>
            </a:r>
            <a:r>
              <a:rPr lang="en-US" sz="1300" b="1" dirty="0" smtClean="0">
                <a:solidFill>
                  <a:srgbClr val="FF0000"/>
                </a:solidFill>
                <a:latin typeface="Arial" panose="020B0604020202020204" pitchFamily="34" charset="0"/>
                <a:cs typeface="Arial" panose="020B0604020202020204" pitchFamily="34" charset="0"/>
              </a:rPr>
              <a:t>run by June 17 </a:t>
            </a:r>
          </a:p>
          <a:p>
            <a:pPr marL="180000" lvl="1">
              <a:spcBef>
                <a:spcPts val="700"/>
              </a:spcBef>
              <a:buFont typeface="Arial" charset="0"/>
              <a:buChar char="•"/>
            </a:pPr>
            <a:r>
              <a:rPr lang="en-US" sz="1300" dirty="0" smtClean="0">
                <a:latin typeface="Arial" panose="020B0604020202020204" pitchFamily="34" charset="0"/>
                <a:cs typeface="Arial" panose="020B0604020202020204" pitchFamily="34" charset="0"/>
              </a:rPr>
              <a:t>Draft report will be collected by </a:t>
            </a:r>
            <a:r>
              <a:rPr lang="en-US" sz="1300" b="1" dirty="0" smtClean="0">
                <a:latin typeface="Arial" panose="020B0604020202020204" pitchFamily="34" charset="0"/>
                <a:cs typeface="Arial" panose="020B0604020202020204" pitchFamily="34" charset="0"/>
              </a:rPr>
              <a:t>the 25</a:t>
            </a:r>
            <a:r>
              <a:rPr lang="en-US" sz="1300" b="1" baseline="30000" dirty="0" smtClean="0">
                <a:latin typeface="Arial" panose="020B0604020202020204" pitchFamily="34" charset="0"/>
                <a:cs typeface="Arial" panose="020B0604020202020204" pitchFamily="34" charset="0"/>
              </a:rPr>
              <a:t>th</a:t>
            </a:r>
            <a:r>
              <a:rPr lang="en-US" sz="1300" dirty="0" smtClean="0">
                <a:latin typeface="Arial" panose="020B0604020202020204" pitchFamily="34" charset="0"/>
                <a:cs typeface="Arial" panose="020B0604020202020204" pitchFamily="34" charset="0"/>
              </a:rPr>
              <a:t> </a:t>
            </a:r>
            <a:r>
              <a:rPr lang="en-US" sz="1300" b="1" dirty="0" smtClean="0">
                <a:latin typeface="Arial" panose="020B0604020202020204" pitchFamily="34" charset="0"/>
                <a:cs typeface="Arial" panose="020B0604020202020204" pitchFamily="34" charset="0"/>
              </a:rPr>
              <a:t>of every month </a:t>
            </a:r>
            <a:r>
              <a:rPr lang="en-US" sz="1300" dirty="0" smtClean="0">
                <a:latin typeface="Arial" panose="020B0604020202020204" pitchFamily="34" charset="0"/>
                <a:cs typeface="Arial" panose="020B0604020202020204" pitchFamily="34" charset="0"/>
              </a:rPr>
              <a:t>for ongoing reporting </a:t>
            </a:r>
            <a:r>
              <a:rPr lang="en-US" sz="1300" b="1" dirty="0">
                <a:latin typeface="Arial" panose="020B0604020202020204" pitchFamily="34" charset="0"/>
                <a:cs typeface="Arial" panose="020B0604020202020204" pitchFamily="34" charset="0"/>
              </a:rPr>
              <a:t>starting in July </a:t>
            </a:r>
            <a:r>
              <a:rPr lang="en-US" sz="1300" b="1" dirty="0" smtClean="0">
                <a:latin typeface="Arial" panose="020B0604020202020204" pitchFamily="34" charset="0"/>
                <a:cs typeface="Arial" panose="020B0604020202020204" pitchFamily="34" charset="0"/>
              </a:rPr>
              <a:t>2016</a:t>
            </a:r>
          </a:p>
        </p:txBody>
      </p:sp>
      <p:sp>
        <p:nvSpPr>
          <p:cNvPr id="11" name="Content Placeholder 3"/>
          <p:cNvSpPr txBox="1">
            <a:spLocks/>
          </p:cNvSpPr>
          <p:nvPr/>
        </p:nvSpPr>
        <p:spPr bwMode="gray">
          <a:xfrm>
            <a:off x="6212785" y="2301140"/>
            <a:ext cx="2827780" cy="2669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GB"/>
            </a:defPPr>
            <a:lvl1pPr marL="180000" indent="-180000" algn="l" eaLnBrk="1" hangingPunct="1">
              <a:lnSpc>
                <a:spcPct val="100000"/>
              </a:lnSpc>
              <a:spcBef>
                <a:spcPts val="700"/>
              </a:spcBef>
              <a:spcAft>
                <a:spcPts val="0"/>
              </a:spcAft>
              <a:buChar char="•"/>
              <a:defRPr sz="1200" kern="0">
                <a:latin typeface="+mn-lt"/>
              </a:defRPr>
            </a:lvl1pPr>
            <a:lvl2pPr marL="360000" lvl="1" indent="-180000" algn="l" eaLnBrk="1" hangingPunct="1">
              <a:lnSpc>
                <a:spcPct val="100000"/>
              </a:lnSpc>
              <a:spcBef>
                <a:spcPts val="300"/>
              </a:spcBef>
              <a:spcAft>
                <a:spcPts val="0"/>
              </a:spcAft>
              <a:buFont typeface="Arial" charset="0"/>
              <a:buChar char="–"/>
              <a:defRPr sz="1200" kern="0" baseline="0">
                <a:latin typeface="+mn-lt"/>
              </a:defRPr>
            </a:lvl2pPr>
            <a:lvl3pPr marL="540000" lvl="2" indent="-179388" algn="l" eaLnBrk="1" hangingPunct="1">
              <a:lnSpc>
                <a:spcPct val="100000"/>
              </a:lnSpc>
              <a:spcBef>
                <a:spcPts val="300"/>
              </a:spcBef>
              <a:spcAft>
                <a:spcPts val="0"/>
              </a:spcAft>
              <a:buFont typeface="Arial" charset="0"/>
              <a:buChar char="-"/>
              <a:defRPr sz="1200" kern="0">
                <a:latin typeface="+mn-lt"/>
              </a:defRPr>
            </a:lvl3pPr>
            <a:lvl4pPr marL="720000" lvl="3" indent="-179388" algn="l" eaLnBrk="1" hangingPunct="1">
              <a:lnSpc>
                <a:spcPct val="100000"/>
              </a:lnSpc>
              <a:spcBef>
                <a:spcPts val="300"/>
              </a:spcBef>
              <a:spcAft>
                <a:spcPts val="0"/>
              </a:spcAft>
              <a:buFont typeface="Arial" charset="0"/>
              <a:buChar char="-"/>
              <a:defRPr sz="1200" kern="0">
                <a:latin typeface="+mn-lt"/>
              </a:defRPr>
            </a:lvl4pPr>
            <a:lvl5pPr marL="900000" lvl="4" indent="-180000" algn="l" eaLnBrk="1" hangingPunct="1">
              <a:lnSpc>
                <a:spcPct val="100000"/>
              </a:lnSpc>
              <a:spcBef>
                <a:spcPts val="300"/>
              </a:spcBef>
              <a:spcAft>
                <a:spcPts val="0"/>
              </a:spcAft>
              <a:buFont typeface="Arial" panose="020B0604020202020204" pitchFamily="34" charset="0"/>
              <a:buChar char="-"/>
              <a:defRPr sz="1200" kern="0">
                <a:latin typeface="+mn-lt"/>
              </a:defRPr>
            </a:lvl5pPr>
            <a:lvl6pPr marL="1080000" indent="-180000" fontAlgn="base">
              <a:spcBef>
                <a:spcPts val="300"/>
              </a:spcBef>
              <a:spcAft>
                <a:spcPts val="0"/>
              </a:spcAft>
              <a:buFont typeface="Arial" charset="0"/>
              <a:buChar char="-"/>
              <a:defRPr sz="1400" baseline="0">
                <a:latin typeface="+mn-lt"/>
              </a:defRPr>
            </a:lvl6pPr>
            <a:lvl7pPr marL="1260000" indent="-180000" fontAlgn="base">
              <a:spcBef>
                <a:spcPts val="300"/>
              </a:spcBef>
              <a:spcAft>
                <a:spcPts val="0"/>
              </a:spcAft>
              <a:buFont typeface="Arial" charset="0"/>
              <a:buChar char="-"/>
              <a:defRPr sz="1400">
                <a:latin typeface="+mn-lt"/>
              </a:defRPr>
            </a:lvl7pPr>
            <a:lvl8pPr marL="1440000" indent="-180000" fontAlgn="base">
              <a:spcBef>
                <a:spcPts val="300"/>
              </a:spcBef>
              <a:spcAft>
                <a:spcPts val="0"/>
              </a:spcAft>
              <a:buFont typeface="Arial" charset="0"/>
              <a:buChar char="-"/>
              <a:defRPr sz="1400">
                <a:latin typeface="+mn-lt"/>
              </a:defRPr>
            </a:lvl8pPr>
            <a:lvl9pPr marL="1620000" indent="-180000" fontAlgn="base">
              <a:spcBef>
                <a:spcPts val="300"/>
              </a:spcBef>
              <a:spcAft>
                <a:spcPts val="0"/>
              </a:spcAft>
              <a:buFont typeface="Arial" charset="0"/>
              <a:buChar char="-"/>
              <a:defRPr sz="1400" baseline="0">
                <a:latin typeface="+mn-lt"/>
              </a:defRPr>
            </a:lvl9pPr>
          </a:lstStyle>
          <a:p>
            <a:r>
              <a:rPr lang="en-US" sz="1300" dirty="0" smtClean="0">
                <a:latin typeface="Arial" panose="020B0604020202020204" pitchFamily="34" charset="0"/>
                <a:cs typeface="Arial" panose="020B0604020202020204" pitchFamily="34" charset="0"/>
              </a:rPr>
              <a:t>Add and update </a:t>
            </a:r>
            <a:r>
              <a:rPr lang="en-US" sz="1300" dirty="0">
                <a:latin typeface="Arial" panose="020B0604020202020204" pitchFamily="34" charset="0"/>
                <a:cs typeface="Arial" panose="020B0604020202020204" pitchFamily="34" charset="0"/>
              </a:rPr>
              <a:t>the actuals column </a:t>
            </a:r>
            <a:r>
              <a:rPr lang="en-US" sz="1300" dirty="0" smtClean="0">
                <a:latin typeface="Arial" panose="020B0604020202020204" pitchFamily="34" charset="0"/>
                <a:cs typeface="Arial" panose="020B0604020202020204" pitchFamily="34" charset="0"/>
              </a:rPr>
              <a:t>with numbers </a:t>
            </a:r>
            <a:r>
              <a:rPr lang="en-US" sz="1300" dirty="0">
                <a:latin typeface="Arial" panose="020B0604020202020204" pitchFamily="34" charset="0"/>
                <a:cs typeface="Arial" panose="020B0604020202020204" pitchFamily="34" charset="0"/>
              </a:rPr>
              <a:t>from </a:t>
            </a:r>
            <a:r>
              <a:rPr lang="en-US" sz="1300" b="1" dirty="0">
                <a:latin typeface="Arial" panose="020B0604020202020204" pitchFamily="34" charset="0"/>
                <a:cs typeface="Arial" panose="020B0604020202020204" pitchFamily="34" charset="0"/>
              </a:rPr>
              <a:t>April </a:t>
            </a:r>
            <a:r>
              <a:rPr lang="en-US" sz="1300" b="1" dirty="0" smtClean="0">
                <a:latin typeface="Arial" panose="020B0604020202020204" pitchFamily="34" charset="0"/>
                <a:cs typeface="Arial" panose="020B0604020202020204" pitchFamily="34" charset="0"/>
              </a:rPr>
              <a:t>2016 for monthly metrics</a:t>
            </a:r>
          </a:p>
          <a:p>
            <a:r>
              <a:rPr lang="en-US" sz="1300" dirty="0">
                <a:latin typeface="Arial" panose="020B0604020202020204" pitchFamily="34" charset="0"/>
                <a:cs typeface="Arial" panose="020B0604020202020204" pitchFamily="34" charset="0"/>
              </a:rPr>
              <a:t>F</a:t>
            </a:r>
            <a:r>
              <a:rPr lang="en-US" sz="1300" dirty="0" smtClean="0">
                <a:latin typeface="Arial" panose="020B0604020202020204" pitchFamily="34" charset="0"/>
                <a:cs typeface="Arial" panose="020B0604020202020204" pitchFamily="34" charset="0"/>
              </a:rPr>
              <a:t>ootnote </a:t>
            </a:r>
            <a:r>
              <a:rPr lang="en-US" sz="1300" dirty="0">
                <a:latin typeface="Arial" panose="020B0604020202020204" pitchFamily="34" charset="0"/>
                <a:cs typeface="Arial" panose="020B0604020202020204" pitchFamily="34" charset="0"/>
              </a:rPr>
              <a:t>items for which April actuals are not </a:t>
            </a:r>
            <a:r>
              <a:rPr lang="en-US" sz="1300" dirty="0" smtClean="0">
                <a:latin typeface="Arial" panose="020B0604020202020204" pitchFamily="34" charset="0"/>
                <a:cs typeface="Arial" panose="020B0604020202020204" pitchFamily="34" charset="0"/>
              </a:rPr>
              <a:t>available</a:t>
            </a:r>
            <a:endParaRPr lang="en-US" sz="1300" dirty="0">
              <a:latin typeface="Arial" panose="020B0604020202020204" pitchFamily="34" charset="0"/>
              <a:cs typeface="Arial" panose="020B0604020202020204" pitchFamily="34" charset="0"/>
            </a:endParaRPr>
          </a:p>
          <a:p>
            <a:r>
              <a:rPr lang="en-US" sz="1300" dirty="0" smtClean="0">
                <a:latin typeface="Arial" panose="020B0604020202020204" pitchFamily="34" charset="0"/>
                <a:cs typeface="Arial" panose="020B0604020202020204" pitchFamily="34" charset="0"/>
              </a:rPr>
              <a:t>Check actuals against limits to identify breaches and provide </a:t>
            </a:r>
            <a:r>
              <a:rPr lang="en-US" sz="1300" b="1" dirty="0" smtClean="0">
                <a:latin typeface="Arial" panose="020B0604020202020204" pitchFamily="34" charset="0"/>
                <a:cs typeface="Arial" panose="020B0604020202020204" pitchFamily="34" charset="0"/>
              </a:rPr>
              <a:t>qualitative assessment</a:t>
            </a:r>
            <a:r>
              <a:rPr lang="en-US" sz="1300" dirty="0" smtClean="0">
                <a:latin typeface="Arial" panose="020B0604020202020204" pitchFamily="34" charset="0"/>
                <a:cs typeface="Arial" panose="020B0604020202020204" pitchFamily="34" charset="0"/>
              </a:rPr>
              <a:t> and </a:t>
            </a:r>
            <a:r>
              <a:rPr lang="en-US" sz="1300" b="1" dirty="0" smtClean="0">
                <a:latin typeface="Arial" panose="020B0604020202020204" pitchFamily="34" charset="0"/>
                <a:cs typeface="Arial" panose="020B0604020202020204" pitchFamily="34" charset="0"/>
              </a:rPr>
              <a:t>action plan </a:t>
            </a:r>
            <a:r>
              <a:rPr lang="en-US" sz="1300" dirty="0" smtClean="0">
                <a:latin typeface="Arial" panose="020B0604020202020204" pitchFamily="34" charset="0"/>
                <a:cs typeface="Arial" panose="020B0604020202020204" pitchFamily="34" charset="0"/>
              </a:rPr>
              <a:t>for metrics in breach (10 days to prepare action plan after spotting breach)</a:t>
            </a:r>
          </a:p>
          <a:p>
            <a:endParaRPr lang="en-GB" sz="13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1"/>
          </p:nvPr>
        </p:nvSpPr>
        <p:spPr>
          <a:xfrm>
            <a:off x="348437" y="452510"/>
            <a:ext cx="8666245" cy="435610"/>
          </a:xfrm>
        </p:spPr>
        <p:txBody>
          <a:bodyPr/>
          <a:lstStyle/>
          <a:p>
            <a:r>
              <a:rPr lang="en-GB" dirty="0" smtClean="0"/>
              <a:t>June RAS reporting dry run guide</a:t>
            </a:r>
            <a:endParaRPr lang="en-GB" dirty="0"/>
          </a:p>
        </p:txBody>
      </p:sp>
      <p:graphicFrame>
        <p:nvGraphicFramePr>
          <p:cNvPr id="13" name="Conclusion"/>
          <p:cNvGraphicFramePr>
            <a:graphicFrameLocks noGrp="1"/>
          </p:cNvGraphicFramePr>
          <p:nvPr>
            <p:extLst>
              <p:ext uri="{D42A27DB-BD31-4B8C-83A1-F6EECF244321}">
                <p14:modId xmlns:p14="http://schemas.microsoft.com/office/powerpoint/2010/main" val="2770888685"/>
              </p:ext>
            </p:extLst>
          </p:nvPr>
        </p:nvGraphicFramePr>
        <p:xfrm>
          <a:off x="350837" y="5481100"/>
          <a:ext cx="8886825" cy="640080"/>
        </p:xfrm>
        <a:graphic>
          <a:graphicData uri="http://schemas.openxmlformats.org/drawingml/2006/table">
            <a:tbl>
              <a:tblPr firstRow="1" bandRow="1">
                <a:tableStyleId>{839DD9DD-9E6C-4910-8AC0-68ADFF6A6AFC}</a:tableStyleId>
              </a:tblPr>
              <a:tblGrid>
                <a:gridCol w="8886825"/>
              </a:tblGrid>
              <a:tr h="254000">
                <a:tc>
                  <a:txBody>
                    <a:bodyPr/>
                    <a:lstStyle/>
                    <a:p>
                      <a:r>
                        <a:rPr kumimoji="0" lang="en-GB" sz="1800" b="1" i="0" u="none" baseline="0" dirty="0" smtClean="0">
                          <a:solidFill>
                            <a:schemeClr val="accent1"/>
                          </a:solidFill>
                          <a:latin typeface="Arial" panose="020B0604020202020204" pitchFamily="34" charset="0"/>
                          <a:cs typeface="Arial" panose="020B0604020202020204" pitchFamily="34" charset="0"/>
                          <a:sym typeface="+mj-lt"/>
                        </a:rPr>
                        <a:t>Objective: conduct dry run to prepare for </a:t>
                      </a:r>
                      <a:r>
                        <a:rPr kumimoji="0" lang="en-US" sz="1800" b="1" i="0" u="none" baseline="0" dirty="0" smtClean="0">
                          <a:solidFill>
                            <a:schemeClr val="accent1"/>
                          </a:solidFill>
                          <a:latin typeface="Arial" panose="020B0604020202020204" pitchFamily="34" charset="0"/>
                          <a:cs typeface="Arial" panose="020B0604020202020204" pitchFamily="34" charset="0"/>
                          <a:sym typeface="+mj-lt"/>
                        </a:rPr>
                        <a:t>ongoing monthly reporting starting in July 2016 </a:t>
                      </a:r>
                    </a:p>
                  </a:txBody>
                  <a:tcPr anchor="b">
                    <a:lnT w="9525">
                      <a:solidFill>
                        <a:schemeClr val="accent4"/>
                      </a:solidFill>
                    </a:lnT>
                    <a:lnB w="9525" cap="flat" cmpd="sng" algn="ctr">
                      <a:solidFill>
                        <a:schemeClr val="accent4"/>
                      </a:solidFill>
                    </a:lnB>
                  </a:tcPr>
                </a:tc>
              </a:tr>
            </a:tbl>
          </a:graphicData>
        </a:graphic>
      </p:graphicFrame>
    </p:spTree>
    <p:extLst>
      <p:ext uri="{BB962C8B-B14F-4D97-AF65-F5344CB8AC3E}">
        <p14:creationId xmlns:p14="http://schemas.microsoft.com/office/powerpoint/2010/main" val="22258642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55938" y="2897188"/>
            <a:ext cx="8541647" cy="349250"/>
          </a:xfrm>
        </p:spPr>
        <p:txBody>
          <a:bodyPr/>
          <a:lstStyle/>
          <a:p>
            <a:pPr marL="0" indent="0">
              <a:buNone/>
            </a:pPr>
            <a:r>
              <a:rPr lang="en-GB" sz="3200" dirty="0" smtClean="0">
                <a:solidFill>
                  <a:schemeClr val="bg1">
                    <a:lumMod val="50000"/>
                  </a:schemeClr>
                </a:solidFill>
                <a:latin typeface="Arial" panose="020B0604020202020204" pitchFamily="34" charset="0"/>
                <a:cs typeface="Arial" panose="020B0604020202020204" pitchFamily="34" charset="0"/>
              </a:rPr>
              <a:t>Appendix</a:t>
            </a:r>
          </a:p>
        </p:txBody>
      </p:sp>
      <p:sp>
        <p:nvSpPr>
          <p:cNvPr id="3" name="Text Placeholder 1"/>
          <p:cNvSpPr txBox="1">
            <a:spLocks/>
          </p:cNvSpPr>
          <p:nvPr/>
        </p:nvSpPr>
        <p:spPr>
          <a:xfrm>
            <a:off x="2729023" y="3236090"/>
            <a:ext cx="8541647" cy="34925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lnSpc>
                <a:spcPct val="100000"/>
              </a:lnSpc>
              <a:spcAft>
                <a:spcPts val="0"/>
              </a:spcAft>
            </a:pPr>
            <a:r>
              <a:rPr lang="en-GB" sz="2000" b="1" dirty="0" smtClean="0">
                <a:solidFill>
                  <a:schemeClr val="bg1">
                    <a:lumMod val="50000"/>
                  </a:schemeClr>
                </a:solidFill>
                <a:latin typeface="Arial" panose="020B0604020202020204" pitchFamily="34" charset="0"/>
                <a:cs typeface="Arial" panose="020B0604020202020204" pitchFamily="34" charset="0"/>
              </a:rPr>
              <a:t>SC 2016 Reporting Metrics &amp; Limits</a:t>
            </a:r>
            <a:endParaRPr lang="en-GB" sz="2000" b="1" dirty="0">
              <a:solidFill>
                <a:schemeClr val="bg1">
                  <a:lumMod val="50000"/>
                </a:schemeClr>
              </a:solidFill>
              <a:latin typeface="Arial" panose="020B0604020202020204" pitchFamily="34" charset="0"/>
              <a:cs typeface="Arial" panose="020B0604020202020204" pitchFamily="34" charset="0"/>
            </a:endParaRPr>
          </a:p>
        </p:txBody>
      </p:sp>
      <p:sp>
        <p:nvSpPr>
          <p:cNvPr id="9" name="Text Placeholder 1"/>
          <p:cNvSpPr txBox="1">
            <a:spLocks/>
          </p:cNvSpPr>
          <p:nvPr/>
        </p:nvSpPr>
        <p:spPr>
          <a:xfrm>
            <a:off x="2738923" y="2426615"/>
            <a:ext cx="8541647" cy="34925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lnSpc>
                <a:spcPct val="100000"/>
              </a:lnSpc>
              <a:spcAft>
                <a:spcPts val="0"/>
              </a:spcAft>
            </a:pPr>
            <a:r>
              <a:rPr lang="en-GB" sz="2000" b="1" dirty="0">
                <a:solidFill>
                  <a:schemeClr val="bg1">
                    <a:lumMod val="50000"/>
                  </a:schemeClr>
                </a:solidFill>
                <a:latin typeface="Arial" panose="020B0604020202020204" pitchFamily="34" charset="0"/>
                <a:cs typeface="Arial" panose="020B0604020202020204" pitchFamily="34" charset="0"/>
              </a:rPr>
              <a:t>Risk Appetite Statement </a:t>
            </a:r>
            <a:r>
              <a:rPr lang="en-GB" sz="2000" b="1" dirty="0" smtClean="0">
                <a:solidFill>
                  <a:schemeClr val="bg1">
                    <a:lumMod val="50000"/>
                  </a:schemeClr>
                </a:solidFill>
                <a:latin typeface="Arial" panose="020B0604020202020204" pitchFamily="34" charset="0"/>
                <a:cs typeface="Arial" panose="020B0604020202020204" pitchFamily="34" charset="0"/>
              </a:rPr>
              <a:t>Dashboard &amp; Red / Amber</a:t>
            </a:r>
          </a:p>
          <a:p>
            <a:pPr marL="0" indent="0" fontAlgn="auto">
              <a:lnSpc>
                <a:spcPct val="100000"/>
              </a:lnSpc>
              <a:spcAft>
                <a:spcPts val="0"/>
              </a:spcAft>
              <a:buNone/>
            </a:pPr>
            <a:r>
              <a:rPr lang="en-GB" sz="2000" b="1" dirty="0" smtClean="0">
                <a:solidFill>
                  <a:schemeClr val="bg1">
                    <a:lumMod val="50000"/>
                  </a:schemeClr>
                </a:solidFill>
                <a:latin typeface="Arial" panose="020B0604020202020204" pitchFamily="34" charset="0"/>
                <a:cs typeface="Arial" panose="020B0604020202020204" pitchFamily="34" charset="0"/>
              </a:rPr>
              <a:t>     Metrics Sample</a:t>
            </a:r>
          </a:p>
          <a:p>
            <a:pPr fontAlgn="auto">
              <a:lnSpc>
                <a:spcPct val="100000"/>
              </a:lnSpc>
              <a:spcAft>
                <a:spcPts val="0"/>
              </a:spcAft>
            </a:pPr>
            <a:endParaRPr lang="en-GB" sz="2000" b="1"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04878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txBox="1">
            <a:spLocks/>
          </p:cNvSpPr>
          <p:nvPr/>
        </p:nvSpPr>
        <p:spPr>
          <a:xfrm>
            <a:off x="355938" y="2897188"/>
            <a:ext cx="8871189" cy="34925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lnSpc>
                <a:spcPct val="100000"/>
              </a:lnSpc>
              <a:spcAft>
                <a:spcPts val="0"/>
              </a:spcAft>
              <a:buNone/>
            </a:pPr>
            <a:r>
              <a:rPr lang="en-GB" b="1" dirty="0" smtClean="0">
                <a:solidFill>
                  <a:schemeClr val="bg1">
                    <a:lumMod val="50000"/>
                  </a:schemeClr>
                </a:solidFill>
                <a:latin typeface="Arial" panose="020B0604020202020204" pitchFamily="34" charset="0"/>
                <a:cs typeface="Arial" panose="020B0604020202020204" pitchFamily="34" charset="0"/>
              </a:rPr>
              <a:t>Risk </a:t>
            </a:r>
            <a:r>
              <a:rPr lang="en-GB" b="1" dirty="0">
                <a:solidFill>
                  <a:schemeClr val="bg1">
                    <a:lumMod val="50000"/>
                  </a:schemeClr>
                </a:solidFill>
                <a:latin typeface="Arial" panose="020B0604020202020204" pitchFamily="34" charset="0"/>
                <a:cs typeface="Arial" panose="020B0604020202020204" pitchFamily="34" charset="0"/>
              </a:rPr>
              <a:t>Appetite Statement Dashboard </a:t>
            </a:r>
            <a:r>
              <a:rPr lang="en-GB" b="1" dirty="0" smtClean="0">
                <a:solidFill>
                  <a:schemeClr val="bg1">
                    <a:lumMod val="50000"/>
                  </a:schemeClr>
                </a:solidFill>
                <a:latin typeface="Arial" panose="020B0604020202020204" pitchFamily="34" charset="0"/>
                <a:cs typeface="Arial" panose="020B0604020202020204" pitchFamily="34" charset="0"/>
              </a:rPr>
              <a:t>and Red / Amber metrics Sample</a:t>
            </a:r>
            <a:endParaRPr lang="en-GB" b="1" dirty="0">
              <a:solidFill>
                <a:schemeClr val="bg1">
                  <a:lumMod val="50000"/>
                </a:schemeClr>
              </a:solidFill>
              <a:latin typeface="Arial" panose="020B0604020202020204" pitchFamily="34" charset="0"/>
              <a:cs typeface="Arial" panose="020B0604020202020204" pitchFamily="34" charset="0"/>
            </a:endParaRPr>
          </a:p>
          <a:p>
            <a:pPr marL="0" indent="0" fontAlgn="auto">
              <a:lnSpc>
                <a:spcPct val="100000"/>
              </a:lnSpc>
              <a:spcAft>
                <a:spcPts val="0"/>
              </a:spcAft>
              <a:buNone/>
            </a:pPr>
            <a:endParaRPr lang="en-GB" b="1"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273840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381313846"/>
              </p:ext>
            </p:extLst>
          </p:nvPr>
        </p:nvGraphicFramePr>
        <p:xfrm>
          <a:off x="338030" y="714900"/>
          <a:ext cx="8926729" cy="5396737"/>
        </p:xfrm>
        <a:graphic>
          <a:graphicData uri="http://schemas.openxmlformats.org/drawingml/2006/table">
            <a:tbl>
              <a:tblPr firstRow="1" bandRow="1">
                <a:tableStyleId>{5C22544A-7EE6-4342-B048-85BDC9FD1C3A}</a:tableStyleId>
              </a:tblPr>
              <a:tblGrid>
                <a:gridCol w="557921"/>
                <a:gridCol w="3347523"/>
                <a:gridCol w="5021285"/>
              </a:tblGrid>
              <a:tr h="130937">
                <a:tc>
                  <a:txBody>
                    <a:bodyPr/>
                    <a:lstStyle/>
                    <a:p>
                      <a:pPr algn="ctr" fontAlgn="ctr"/>
                      <a:r>
                        <a:rPr lang="en-US" sz="800" b="1" i="0" u="none" strike="noStrike" dirty="0">
                          <a:solidFill>
                            <a:srgbClr val="000000"/>
                          </a:solidFill>
                          <a:effectLst/>
                          <a:latin typeface="Arial" panose="020B0604020202020204" pitchFamily="34" charset="0"/>
                          <a:cs typeface="Arial" panose="020B0604020202020204" pitchFamily="34" charset="0"/>
                        </a:rPr>
                        <a:t>Risk Type</a:t>
                      </a: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fontAlgn="ctr"/>
                      <a:r>
                        <a:rPr lang="en-US" sz="800" b="1" i="0" u="none" strike="noStrike" dirty="0">
                          <a:solidFill>
                            <a:srgbClr val="000000"/>
                          </a:solidFill>
                          <a:effectLst/>
                          <a:latin typeface="Arial" panose="020B0604020202020204" pitchFamily="34" charset="0"/>
                          <a:cs typeface="Arial" panose="020B0604020202020204" pitchFamily="34" charset="0"/>
                        </a:rPr>
                        <a:t>RAS Metric Summary</a:t>
                      </a: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fontAlgn="ctr"/>
                      <a:r>
                        <a:rPr lang="en-US" sz="800" b="1" i="0" u="none" strike="noStrike" dirty="0" smtClean="0">
                          <a:solidFill>
                            <a:srgbClr val="000000"/>
                          </a:solidFill>
                          <a:effectLst/>
                          <a:latin typeface="Arial" panose="020B0604020202020204" pitchFamily="34" charset="0"/>
                          <a:cs typeface="Arial" panose="020B0604020202020204" pitchFamily="34" charset="0"/>
                        </a:rPr>
                        <a:t>Assessment &amp; Key Actions</a:t>
                      </a:r>
                      <a:endParaRPr lang="en-US" sz="800" b="1" i="0" u="none" strike="noStrike" dirty="0">
                        <a:solidFill>
                          <a:srgbClr val="000000"/>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r>
              <a:tr h="455433">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Strategic</a:t>
                      </a:r>
                      <a:endParaRPr lang="en-US" sz="6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65000"/>
                      </a:schemeClr>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dirty="0" smtClean="0">
                          <a:solidFill>
                            <a:prstClr val="black"/>
                          </a:solidFill>
                          <a:latin typeface="Arial" panose="020B0604020202020204" pitchFamily="34" charset="0"/>
                          <a:ea typeface="MS PGothic" pitchFamily="34" charset="-128"/>
                          <a:cs typeface="Arial" panose="020B0604020202020204" pitchFamily="34" charset="0"/>
                        </a:rPr>
                        <a:t>Strategic Risk, spanning every risk category, is managed through  strategic planning, capital planning, material risk program, new products/business activities and recovery/ resolution processes. Strategic</a:t>
                      </a:r>
                      <a:r>
                        <a:rPr lang="en-US" sz="600" baseline="0" dirty="0" smtClean="0">
                          <a:solidFill>
                            <a:prstClr val="black"/>
                          </a:solidFill>
                          <a:latin typeface="Arial" panose="020B0604020202020204" pitchFamily="34" charset="0"/>
                          <a:ea typeface="MS PGothic" pitchFamily="34" charset="-128"/>
                          <a:cs typeface="Arial" panose="020B0604020202020204" pitchFamily="34" charset="0"/>
                        </a:rPr>
                        <a:t> Risk is</a:t>
                      </a:r>
                      <a:r>
                        <a:rPr lang="en-US" sz="600" dirty="0" smtClean="0">
                          <a:solidFill>
                            <a:prstClr val="black"/>
                          </a:solidFill>
                          <a:latin typeface="Arial" panose="020B0604020202020204" pitchFamily="34" charset="0"/>
                          <a:ea typeface="MS PGothic" pitchFamily="34" charset="-128"/>
                          <a:cs typeface="Arial" panose="020B0604020202020204" pitchFamily="34" charset="0"/>
                        </a:rPr>
                        <a:t> represented by qualitative statements for strategic risk, and monitored through all RAS metrics being presented in each risk category. </a:t>
                      </a: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kern="1200" dirty="0" smtClean="0">
                          <a:solidFill>
                            <a:schemeClr val="dk1"/>
                          </a:solidFill>
                          <a:effectLst/>
                          <a:latin typeface="Arial" panose="020B0604020202020204" pitchFamily="34" charset="0"/>
                          <a:ea typeface="+mn-ea"/>
                          <a:cs typeface="Arial" panose="020B0604020202020204" pitchFamily="34" charset="0"/>
                        </a:rPr>
                        <a:t>TBD June: Agreement</a:t>
                      </a:r>
                      <a:r>
                        <a:rPr lang="en-US" sz="600" kern="1200" baseline="0" dirty="0" smtClean="0">
                          <a:solidFill>
                            <a:schemeClr val="dk1"/>
                          </a:solidFill>
                          <a:effectLst/>
                          <a:latin typeface="Arial" panose="020B0604020202020204" pitchFamily="34" charset="0"/>
                          <a:ea typeface="+mn-ea"/>
                          <a:cs typeface="Arial" panose="020B0604020202020204" pitchFamily="34" charset="0"/>
                        </a:rPr>
                        <a:t> with Strategic Risk Working group </a:t>
                      </a:r>
                      <a:r>
                        <a:rPr lang="en-US" sz="600" kern="1200" dirty="0" smtClean="0">
                          <a:solidFill>
                            <a:schemeClr val="dk1"/>
                          </a:solidFill>
                          <a:effectLst/>
                          <a:latin typeface="Arial" panose="020B0604020202020204" pitchFamily="34" charset="0"/>
                          <a:ea typeface="+mn-ea"/>
                          <a:cs typeface="Arial" panose="020B0604020202020204" pitchFamily="34" charset="0"/>
                        </a:rPr>
                        <a:t>to add a qualitative assessment against our strategic plans based on the core items the strategic planning group sees as key to achieving our</a:t>
                      </a:r>
                      <a:r>
                        <a:rPr lang="en-US" sz="600" kern="1200" baseline="0" dirty="0" smtClean="0">
                          <a:solidFill>
                            <a:schemeClr val="dk1"/>
                          </a:solidFill>
                          <a:effectLst/>
                          <a:latin typeface="Arial" panose="020B0604020202020204" pitchFamily="34" charset="0"/>
                          <a:ea typeface="+mn-ea"/>
                          <a:cs typeface="Arial" panose="020B0604020202020204" pitchFamily="34" charset="0"/>
                        </a:rPr>
                        <a:t> </a:t>
                      </a:r>
                      <a:r>
                        <a:rPr lang="en-US" sz="600" kern="1200" dirty="0" smtClean="0">
                          <a:solidFill>
                            <a:schemeClr val="dk1"/>
                          </a:solidFill>
                          <a:effectLst/>
                          <a:latin typeface="Arial" panose="020B0604020202020204" pitchFamily="34" charset="0"/>
                          <a:ea typeface="+mn-ea"/>
                          <a:cs typeface="Arial" panose="020B0604020202020204" pitchFamily="34" charset="0"/>
                        </a:rPr>
                        <a:t>plans. The strategic planning working group will assess RAG status and put in statements on progress each month as a starting point. </a:t>
                      </a:r>
                      <a:endParaRPr lang="en-US" sz="600" dirty="0" smtClean="0">
                        <a:solidFill>
                          <a:prstClr val="black"/>
                        </a:solidFill>
                        <a:latin typeface="Arial" panose="020B0604020202020204" pitchFamily="34" charset="0"/>
                        <a:ea typeface="MS PGothic" pitchFamily="34" charset="-128"/>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455433">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Capital </a:t>
                      </a:r>
                      <a:r>
                        <a:rPr lang="en-US" sz="600" b="1" i="0" u="none" strike="noStrike" dirty="0">
                          <a:solidFill>
                            <a:schemeClr val="tx1"/>
                          </a:solidFill>
                          <a:effectLst/>
                          <a:latin typeface="Arial" panose="020B0604020202020204" pitchFamily="34" charset="0"/>
                          <a:cs typeface="Arial" panose="020B0604020202020204" pitchFamily="34" charset="0"/>
                        </a:rPr>
                        <a:t>Adequacy</a:t>
                      </a: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All metrics within limits</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in </a:t>
                      </a:r>
                      <a:r>
                        <a:rPr lang="en-US" sz="600" b="0" i="0" u="none" strike="noStrike" dirty="0" smtClean="0">
                          <a:solidFill>
                            <a:srgbClr val="000000"/>
                          </a:solidFill>
                          <a:effectLst/>
                          <a:latin typeface="Arial" panose="020B0604020202020204" pitchFamily="34" charset="0"/>
                          <a:cs typeface="Arial" panose="020B0604020202020204" pitchFamily="34" charset="0"/>
                        </a:rPr>
                        <a:t>RAS and 2016 Capital Policy</a:t>
                      </a:r>
                    </a:p>
                    <a:p>
                      <a:pPr algn="l" fontAlgn="t"/>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SC</a:t>
                      </a:r>
                      <a:r>
                        <a:rPr lang="en-US" sz="600" b="0" i="0" u="none" strike="noStrike" dirty="0" smtClean="0">
                          <a:solidFill>
                            <a:srgbClr val="000000"/>
                          </a:solidFill>
                          <a:effectLst/>
                          <a:latin typeface="Arial" panose="020B0604020202020204" pitchFamily="34" charset="0"/>
                          <a:cs typeface="Arial" panose="020B0604020202020204" pitchFamily="34" charset="0"/>
                        </a:rPr>
                        <a:t> RWA improved as the value decreased from </a:t>
                      </a:r>
                      <a:r>
                        <a:rPr lang="en-US" sz="600" b="1" i="0" u="none" strike="noStrike" dirty="0" smtClean="0">
                          <a:solidFill>
                            <a:srgbClr val="FFC000"/>
                          </a:solidFill>
                          <a:effectLst/>
                          <a:latin typeface="Arial" panose="020B0604020202020204" pitchFamily="34" charset="0"/>
                          <a:cs typeface="Arial" panose="020B0604020202020204" pitchFamily="34" charset="0"/>
                        </a:rPr>
                        <a:t>Amber </a:t>
                      </a:r>
                      <a:r>
                        <a:rPr lang="en-US" sz="600" b="0" i="0" u="none" strike="noStrike" dirty="0" smtClean="0">
                          <a:solidFill>
                            <a:srgbClr val="000000"/>
                          </a:solidFill>
                          <a:effectLst/>
                          <a:latin typeface="Arial" panose="020B0604020202020204" pitchFamily="34" charset="0"/>
                          <a:cs typeface="Arial" panose="020B0604020202020204" pitchFamily="34" charset="0"/>
                        </a:rPr>
                        <a:t>$38.9bn in Mar’16 (Limit $39.1bn) to </a:t>
                      </a:r>
                      <a:r>
                        <a:rPr lang="en-US" sz="600" b="1" i="0" u="none" strike="noStrike" dirty="0" smtClean="0">
                          <a:solidFill>
                            <a:srgbClr val="00B050"/>
                          </a:solidFill>
                          <a:effectLst/>
                          <a:latin typeface="Arial" panose="020B0604020202020204" pitchFamily="34" charset="0"/>
                          <a:cs typeface="Arial" panose="020B0604020202020204" pitchFamily="34" charset="0"/>
                        </a:rPr>
                        <a:t>Green</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$37.0bn in Apr’16 (Limit</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$40.2bn). When excluding the personal lending portfolio, RWA drops to $35.0bn.</a:t>
                      </a:r>
                    </a:p>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dirty="0" smtClean="0">
                          <a:solidFill>
                            <a:srgbClr val="000000"/>
                          </a:solidFill>
                          <a:effectLst/>
                          <a:latin typeface="Arial" panose="020B0604020202020204" pitchFamily="34" charset="0"/>
                          <a:cs typeface="Arial" panose="020B0604020202020204" pitchFamily="34" charset="0"/>
                        </a:rPr>
                        <a:t>Closed: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Received ERMC and Capital Committee approval to use a risk weighting</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of 20% </a:t>
                      </a: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for restricted cash.</a:t>
                      </a:r>
                      <a:r>
                        <a:rPr lang="en-US" sz="6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a:t>
                      </a: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The revised risk weighting was applied</a:t>
                      </a:r>
                      <a:r>
                        <a:rPr lang="en-US" sz="6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in this report.</a:t>
                      </a:r>
                      <a:endPar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455433">
                <a:tc rowSpan="5">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Credit</a:t>
                      </a:r>
                      <a:endParaRPr lang="en-US" sz="6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SBNA Industry </a:t>
                      </a:r>
                      <a:r>
                        <a:rPr lang="en-US" sz="600" b="1" i="0" u="none" strike="noStrike" dirty="0">
                          <a:solidFill>
                            <a:srgbClr val="000000"/>
                          </a:solidFill>
                          <a:effectLst/>
                          <a:latin typeface="Arial" panose="020B0604020202020204" pitchFamily="34" charset="0"/>
                          <a:cs typeface="Arial" panose="020B0604020202020204" pitchFamily="34" charset="0"/>
                        </a:rPr>
                        <a:t>Exposure: </a:t>
                      </a:r>
                      <a:r>
                        <a:rPr lang="en-US" sz="600" b="1" i="0" u="none" strike="noStrike" dirty="0" smtClean="0">
                          <a:solidFill>
                            <a:srgbClr val="FFC000"/>
                          </a:solidFill>
                          <a:effectLst/>
                          <a:latin typeface="Arial" panose="020B0604020202020204" pitchFamily="34" charset="0"/>
                          <a:cs typeface="Arial" panose="020B0604020202020204" pitchFamily="34" charset="0"/>
                        </a:rPr>
                        <a:t>Amber</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trigger for </a:t>
                      </a:r>
                      <a:r>
                        <a:rPr lang="en-US" sz="600" b="0" i="0" u="none" strike="noStrike" dirty="0" smtClean="0">
                          <a:solidFill>
                            <a:srgbClr val="000000"/>
                          </a:solidFill>
                          <a:effectLst/>
                          <a:latin typeface="Arial" panose="020B0604020202020204" pitchFamily="34" charset="0"/>
                          <a:cs typeface="Arial" panose="020B0604020202020204" pitchFamily="34" charset="0"/>
                        </a:rPr>
                        <a:t>Finance </a:t>
                      </a:r>
                      <a:r>
                        <a:rPr lang="en-US" sz="600" b="0" i="0" u="none" strike="noStrike" dirty="0">
                          <a:solidFill>
                            <a:srgbClr val="000000"/>
                          </a:solidFill>
                          <a:effectLst/>
                          <a:latin typeface="Arial" panose="020B0604020202020204" pitchFamily="34" charset="0"/>
                          <a:cs typeface="Arial" panose="020B0604020202020204" pitchFamily="34" charset="0"/>
                        </a:rPr>
                        <a:t>&amp; </a:t>
                      </a:r>
                      <a:r>
                        <a:rPr lang="en-US" sz="600" b="0" i="0" u="none" strike="noStrike" dirty="0" smtClean="0">
                          <a:solidFill>
                            <a:srgbClr val="000000"/>
                          </a:solidFill>
                          <a:effectLst/>
                          <a:latin typeface="Arial" panose="020B0604020202020204" pitchFamily="34" charset="0"/>
                          <a:cs typeface="Arial" panose="020B0604020202020204" pitchFamily="34" charset="0"/>
                        </a:rPr>
                        <a:t>Insurance (ongoing)</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and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1" i="0" u="none" strike="noStrike" dirty="0" smtClean="0">
                          <a:solidFill>
                            <a:srgbClr val="FFC000"/>
                          </a:solidFill>
                          <a:effectLst/>
                          <a:latin typeface="Arial" panose="020B0604020202020204" pitchFamily="34" charset="0"/>
                          <a:cs typeface="Arial" panose="020B0604020202020204" pitchFamily="34" charset="0"/>
                        </a:rPr>
                        <a:t>Amber</a:t>
                      </a:r>
                      <a:r>
                        <a:rPr lang="en-US" sz="600" b="0" i="0" u="none" strike="noStrike" dirty="0" smtClean="0">
                          <a:solidFill>
                            <a:srgbClr val="FFC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trigger for Utilities (ongoing). </a:t>
                      </a:r>
                      <a:r>
                        <a:rPr lang="en-US" sz="600" b="0" i="0" u="none" strike="noStrike" baseline="0" dirty="0" smtClean="0">
                          <a:solidFill>
                            <a:schemeClr val="tx1"/>
                          </a:solidFill>
                          <a:effectLst/>
                          <a:latin typeface="Arial" panose="020B0604020202020204" pitchFamily="34" charset="0"/>
                          <a:cs typeface="Arial" panose="020B0604020202020204" pitchFamily="34" charset="0"/>
                        </a:rPr>
                        <a:t>A Red limit increase to $5.5BN is temporarily approved until June (Amber </a:t>
                      </a: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limit unchanged). Utilities  </a:t>
                      </a:r>
                      <a:r>
                        <a:rPr lang="en-US" sz="600" b="1" i="0" u="none" strike="noStrike" dirty="0">
                          <a:solidFill>
                            <a:srgbClr val="FFC000"/>
                          </a:solidFill>
                          <a:effectLst/>
                          <a:latin typeface="Arial" panose="020B0604020202020204" pitchFamily="34" charset="0"/>
                          <a:cs typeface="Arial" panose="020B0604020202020204" pitchFamily="34" charset="0"/>
                        </a:rPr>
                        <a:t>Amber</a:t>
                      </a:r>
                      <a:r>
                        <a:rPr lang="en-US" sz="600" b="0" i="0" u="none" strike="noStrike" dirty="0">
                          <a:solidFill>
                            <a:srgbClr val="FFC000"/>
                          </a:solidFill>
                          <a:effectLst/>
                          <a:latin typeface="Arial" panose="020B0604020202020204" pitchFamily="34" charset="0"/>
                          <a:cs typeface="Arial" panose="020B0604020202020204" pitchFamily="34" charset="0"/>
                        </a:rPr>
                        <a:t> </a:t>
                      </a:r>
                      <a:r>
                        <a:rPr lang="en-US" sz="600" b="0" i="0" u="none" strike="noStrike" dirty="0">
                          <a:solidFill>
                            <a:srgbClr val="000000"/>
                          </a:solidFill>
                          <a:effectLst/>
                          <a:latin typeface="Arial" panose="020B0604020202020204" pitchFamily="34" charset="0"/>
                          <a:cs typeface="Arial" panose="020B0604020202020204" pitchFamily="34" charset="0"/>
                        </a:rPr>
                        <a:t>due to the reclassification of exposures from other OCC categories. </a:t>
                      </a: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baseline="0" dirty="0" smtClean="0">
                          <a:solidFill>
                            <a:srgbClr val="000000"/>
                          </a:solidFill>
                          <a:effectLst/>
                          <a:latin typeface="Arial" panose="020B0604020202020204" pitchFamily="34" charset="0"/>
                          <a:cs typeface="Arial" panose="020B0604020202020204" pitchFamily="34" charset="0"/>
                        </a:rPr>
                        <a:t>A</a:t>
                      </a:r>
                      <a:r>
                        <a:rPr lang="en-US" sz="600" b="0" i="0" u="none" strike="noStrike" dirty="0" smtClean="0">
                          <a:solidFill>
                            <a:srgbClr val="000000"/>
                          </a:solidFill>
                          <a:effectLst/>
                          <a:latin typeface="Arial" panose="020B0604020202020204" pitchFamily="34" charset="0"/>
                          <a:cs typeface="Arial" panose="020B0604020202020204" pitchFamily="34" charset="0"/>
                        </a:rPr>
                        <a:t> limit increase to $5.5 BN for Finance</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&amp; Insurance </a:t>
                      </a:r>
                      <a:r>
                        <a:rPr lang="en-US" sz="600" b="0" i="0" u="none" strike="noStrike" dirty="0" smtClean="0">
                          <a:solidFill>
                            <a:srgbClr val="000000"/>
                          </a:solidFill>
                          <a:effectLst/>
                          <a:latin typeface="Arial" panose="020B0604020202020204" pitchFamily="34" charset="0"/>
                          <a:cs typeface="Arial" panose="020B0604020202020204" pitchFamily="34" charset="0"/>
                        </a:rPr>
                        <a:t>based on 2016 growth plans</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has been a</a:t>
                      </a:r>
                      <a:r>
                        <a:rPr lang="en-US" sz="600" b="0" i="0" u="none" strike="noStrike" dirty="0" smtClean="0">
                          <a:solidFill>
                            <a:srgbClr val="000000"/>
                          </a:solidFill>
                          <a:effectLst/>
                          <a:latin typeface="Arial" panose="020B0604020202020204" pitchFamily="34" charset="0"/>
                          <a:cs typeface="Arial" panose="020B0604020202020204" pitchFamily="34" charset="0"/>
                        </a:rPr>
                        <a:t>pproved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by SBNA Board temporarily until June and will be reassessed after June.</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364346">
                <a:tc vMerge="1">
                  <a:txBody>
                    <a:bodyPr/>
                    <a:lstStyle/>
                    <a:p>
                      <a:pPr algn="ctr" fontAlgn="ct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The </a:t>
                      </a:r>
                      <a:r>
                        <a:rPr lang="en-US" sz="600" b="1" i="0" u="none" strike="noStrike" dirty="0" smtClean="0">
                          <a:solidFill>
                            <a:srgbClr val="000000"/>
                          </a:solidFill>
                          <a:effectLst/>
                          <a:latin typeface="Arial" panose="020B0604020202020204" pitchFamily="34" charset="0"/>
                          <a:cs typeface="Arial" panose="020B0604020202020204" pitchFamily="34" charset="0"/>
                        </a:rPr>
                        <a:t># of counterparties with SRR &lt; 5.0 and exposure &gt; $100MM </a:t>
                      </a:r>
                      <a:r>
                        <a:rPr lang="en-US" sz="600" b="0" i="0" u="none" strike="noStrike" dirty="0" smtClean="0">
                          <a:solidFill>
                            <a:srgbClr val="000000"/>
                          </a:solidFill>
                          <a:effectLst/>
                          <a:latin typeface="Arial" panose="020B0604020202020204" pitchFamily="34" charset="0"/>
                          <a:cs typeface="Arial" panose="020B0604020202020204" pitchFamily="34" charset="0"/>
                        </a:rPr>
                        <a:t>decreased from 10 to 9</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above</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1" i="0" u="none" strike="noStrike" baseline="0" dirty="0" smtClean="0">
                          <a:solidFill>
                            <a:srgbClr val="FF0000"/>
                          </a:solidFill>
                          <a:effectLst/>
                          <a:latin typeface="Arial" panose="020B0604020202020204" pitchFamily="34" charset="0"/>
                          <a:cs typeface="Arial" panose="020B0604020202020204" pitchFamily="34" charset="0"/>
                        </a:rPr>
                        <a:t>Red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limit by 9</a:t>
                      </a:r>
                      <a:r>
                        <a:rPr lang="en-US" sz="600" b="0" i="0" u="none" strike="noStrike" dirty="0" smtClean="0">
                          <a:solidFill>
                            <a:srgbClr val="000000"/>
                          </a:solidFill>
                          <a:effectLst/>
                          <a:latin typeface="Arial" panose="020B0604020202020204" pitchFamily="34" charset="0"/>
                          <a:cs typeface="Arial" panose="020B0604020202020204" pitchFamily="34" charset="0"/>
                        </a:rPr>
                        <a:t>. In</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total 9, 4 for CRE, 2 for Global Banking, 1 for Large Corporate, 1 for Middle Market and 1 for Energy</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Primarily the result of an OCC directive to risk rate CRE Construction transactions as low pass, causing otherwise strong One Obligor relationships to not reach the 5.0 risk rating hurdle.</a:t>
                      </a:r>
                    </a:p>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baseline="0" dirty="0" smtClean="0">
                          <a:solidFill>
                            <a:schemeClr val="tx1"/>
                          </a:solidFill>
                          <a:effectLst/>
                          <a:latin typeface="Arial" panose="020B0604020202020204" pitchFamily="34" charset="0"/>
                          <a:cs typeface="Arial" panose="020B0604020202020204" pitchFamily="34" charset="0"/>
                        </a:rPr>
                        <a:t>Action plan: TBD</a:t>
                      </a:r>
                      <a:endParaRPr lang="en-US" sz="600" b="0" i="0" u="none" strike="noStrike" dirty="0" smtClean="0">
                        <a:solidFill>
                          <a:srgbClr val="FF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364346">
                <a:tc vMerge="1">
                  <a:txBody>
                    <a:bodyPr/>
                    <a:lstStyle/>
                    <a:p>
                      <a:pPr algn="ctr" fontAlgn="ct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1" i="0" u="none" strike="noStrike" dirty="0" smtClean="0">
                          <a:solidFill>
                            <a:srgbClr val="000000"/>
                          </a:solidFill>
                          <a:effectLst/>
                          <a:latin typeface="Arial" panose="020B0604020202020204" pitchFamily="34" charset="0"/>
                          <a:cs typeface="Arial" panose="020B0604020202020204" pitchFamily="34" charset="0"/>
                        </a:rPr>
                        <a:t>Net Charge-Off GCB </a:t>
                      </a:r>
                      <a:r>
                        <a:rPr lang="en-US" sz="600" b="0" i="0" u="none" strike="noStrike" dirty="0" smtClean="0">
                          <a:solidFill>
                            <a:srgbClr val="000000"/>
                          </a:solidFill>
                          <a:effectLst/>
                          <a:latin typeface="Arial" panose="020B0604020202020204" pitchFamily="34" charset="0"/>
                          <a:cs typeface="Arial" panose="020B0604020202020204" pitchFamily="34" charset="0"/>
                        </a:rPr>
                        <a:t>remains in </a:t>
                      </a:r>
                      <a:r>
                        <a:rPr lang="en-US" sz="600" b="1" i="0" u="none" strike="noStrike" dirty="0" smtClean="0">
                          <a:solidFill>
                            <a:srgbClr val="FFC000"/>
                          </a:solidFill>
                          <a:effectLst/>
                          <a:latin typeface="Arial" panose="020B0604020202020204" pitchFamily="34" charset="0"/>
                          <a:cs typeface="Arial" panose="020B0604020202020204" pitchFamily="34" charset="0"/>
                        </a:rPr>
                        <a:t>Amber</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dirty="0" smtClean="0">
                          <a:solidFill>
                            <a:srgbClr val="000000"/>
                          </a:solidFill>
                          <a:effectLst/>
                          <a:latin typeface="Arial" panose="020B0604020202020204" pitchFamily="34" charset="0"/>
                          <a:cs typeface="Arial" panose="020B0604020202020204" pitchFamily="34" charset="0"/>
                        </a:rPr>
                        <a:t>NCO trigger caused by $24MM charge-off of Oil &amp; Gas account Paragon Offshore Limited after the November sale of  SBNA’s participation in a syndicated loan at 68.7</a:t>
                      </a:r>
                      <a:r>
                        <a:rPr lang="en-US" sz="600" b="0" i="0" u="none" strike="noStrike" dirty="0" smtClean="0">
                          <a:solidFill>
                            <a:schemeClr val="tx1"/>
                          </a:solidFill>
                          <a:effectLst/>
                          <a:latin typeface="Arial" panose="020B0604020202020204" pitchFamily="34" charset="0"/>
                          <a:cs typeface="Arial" panose="020B0604020202020204" pitchFamily="34" charset="0"/>
                        </a:rPr>
                        <a:t>%.</a:t>
                      </a:r>
                      <a:r>
                        <a:rPr lang="en-US" sz="600" b="0" i="0" u="none" strike="noStrike" baseline="0" dirty="0" smtClean="0">
                          <a:solidFill>
                            <a:schemeClr val="tx1"/>
                          </a:solidFill>
                          <a:effectLst/>
                          <a:latin typeface="Arial" panose="020B0604020202020204" pitchFamily="34" charset="0"/>
                          <a:cs typeface="Arial" panose="020B0604020202020204" pitchFamily="34" charset="0"/>
                        </a:rPr>
                        <a:t> NCO</a:t>
                      </a:r>
                      <a:r>
                        <a:rPr lang="en-US" sz="600" b="0" i="0" u="none" strike="noStrike" dirty="0" smtClean="0">
                          <a:solidFill>
                            <a:schemeClr val="tx1"/>
                          </a:solidFill>
                          <a:effectLst/>
                          <a:latin typeface="Arial" panose="020B0604020202020204" pitchFamily="34" charset="0"/>
                          <a:cs typeface="Arial" panose="020B0604020202020204" pitchFamily="34" charset="0"/>
                        </a:rPr>
                        <a:t> is calculated on a rolling 12 month basis. No further NCOs have been booked.</a:t>
                      </a:r>
                    </a:p>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baseline="0" dirty="0" smtClean="0">
                          <a:solidFill>
                            <a:srgbClr val="000000"/>
                          </a:solidFill>
                          <a:effectLst/>
                          <a:latin typeface="Arial" panose="020B0604020202020204" pitchFamily="34" charset="0"/>
                          <a:cs typeface="Arial" panose="020B0604020202020204" pitchFamily="34" charset="0"/>
                        </a:rPr>
                        <a:t> The Oil and Gas group has seen a continued increase in classified assets, higher provisions and charge offs.</a:t>
                      </a:r>
                      <a:r>
                        <a:rPr lang="en-US" sz="600" b="0" i="0" u="none" strike="noStrike" dirty="0" smtClean="0">
                          <a:solidFill>
                            <a:srgbClr val="000000"/>
                          </a:solidFill>
                          <a:effectLst/>
                          <a:latin typeface="Arial" panose="020B0604020202020204" pitchFamily="34" charset="0"/>
                          <a:cs typeface="Arial" panose="020B0604020202020204" pitchFamily="34" charset="0"/>
                        </a:rPr>
                        <a:t> </a:t>
                      </a:r>
                      <a:endParaRPr lang="en-US" sz="600" b="0" i="0" u="none" strike="noStrike" dirty="0" smtClean="0">
                        <a:solidFill>
                          <a:srgbClr val="FF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364346">
                <a:tc vMerge="1">
                  <a:txBody>
                    <a:bodyPr/>
                    <a:lstStyle/>
                    <a:p>
                      <a:pPr algn="ctr" fontAlgn="ct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1" i="0" u="none" strike="noStrike" dirty="0" smtClean="0">
                          <a:solidFill>
                            <a:srgbClr val="000000"/>
                          </a:solidFill>
                          <a:effectLst/>
                          <a:latin typeface="Arial" panose="020B0604020202020204" pitchFamily="34" charset="0"/>
                          <a:cs typeface="Arial" panose="020B0604020202020204" pitchFamily="34" charset="0"/>
                        </a:rPr>
                        <a:t>Multifamily</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 exposure</a:t>
                      </a:r>
                      <a:r>
                        <a:rPr lang="en-US" sz="600" b="1" i="0" u="none" strike="noStrike" baseline="0" dirty="0" smtClean="0">
                          <a:solidFill>
                            <a:srgbClr val="FFC000"/>
                          </a:solidFill>
                          <a:effectLst/>
                          <a:latin typeface="Arial" panose="020B0604020202020204" pitchFamily="34" charset="0"/>
                          <a:cs typeface="Arial" panose="020B0604020202020204" pitchFamily="34" charset="0"/>
                        </a:rPr>
                        <a:t> Amber </a:t>
                      </a:r>
                      <a:r>
                        <a:rPr lang="en-US" sz="600" b="0" i="0" u="none" strike="noStrike" baseline="0" dirty="0" smtClean="0">
                          <a:solidFill>
                            <a:schemeClr val="tx1"/>
                          </a:solidFill>
                          <a:effectLst/>
                          <a:latin typeface="Arial" panose="020B0604020202020204" pitchFamily="34" charset="0"/>
                          <a:cs typeface="Arial" panose="020B0604020202020204" pitchFamily="34" charset="0"/>
                        </a:rPr>
                        <a:t>(ongoing) (pending update)</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baseline="0" dirty="0" smtClean="0">
                          <a:solidFill>
                            <a:schemeClr val="dk1"/>
                          </a:solidFill>
                          <a:effectLst/>
                          <a:latin typeface="Arial" panose="020B0604020202020204" pitchFamily="34" charset="0"/>
                          <a:ea typeface="SimSun"/>
                          <a:cs typeface="Arial" panose="020B0604020202020204" pitchFamily="34" charset="0"/>
                        </a:rPr>
                        <a:t>Action plan: TBD</a:t>
                      </a:r>
                      <a:endParaRPr lang="en-US" sz="600" b="0" i="0" u="none" strike="noStrike" dirty="0" smtClean="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455433">
                <a:tc vMerge="1">
                  <a:txBody>
                    <a:bodyPr/>
                    <a:lstStyle/>
                    <a:p>
                      <a:pPr algn="ctr" fontAlgn="ct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algn="l" fontAlgn="t"/>
                      <a:r>
                        <a:rPr lang="en-US" sz="600" b="1" i="0" u="none" strike="noStrike" baseline="0" dirty="0" smtClean="0">
                          <a:solidFill>
                            <a:srgbClr val="000000"/>
                          </a:solidFill>
                          <a:effectLst/>
                          <a:latin typeface="Arial" panose="020B0604020202020204" pitchFamily="34" charset="0"/>
                          <a:cs typeface="Arial" panose="020B0604020202020204" pitchFamily="34" charset="0"/>
                        </a:rPr>
                        <a:t>SC</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Auto NCO deteriorated as the values increased from 7.67% in Mar’16 to 7.90% in Apr’16, which caused the metric to trigger </a:t>
                      </a:r>
                      <a:r>
                        <a:rPr lang="en-US" sz="600" b="1" i="0" u="none" strike="noStrike" baseline="0" dirty="0" smtClean="0">
                          <a:solidFill>
                            <a:srgbClr val="FFC000"/>
                          </a:solidFill>
                          <a:effectLst/>
                          <a:latin typeface="Arial" panose="020B0604020202020204" pitchFamily="34" charset="0"/>
                          <a:cs typeface="Arial" panose="020B0604020202020204" pitchFamily="34" charset="0"/>
                        </a:rPr>
                        <a:t>Amber</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endParaRPr lang="en-US" sz="600" b="0" i="0" u="none" strike="noStrike" dirty="0" smtClean="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baseline="0" dirty="0" smtClean="0">
                          <a:solidFill>
                            <a:srgbClr val="000000"/>
                          </a:solidFill>
                          <a:effectLst/>
                          <a:latin typeface="Arial" panose="020B0604020202020204" pitchFamily="34" charset="0"/>
                          <a:cs typeface="Arial" panose="020B0604020202020204" pitchFamily="34" charset="0"/>
                        </a:rPr>
                        <a:t>Due to the change in SC credit mix, charge-offs on the auto portfolio have risen and will continue to rise in 2016. </a:t>
                      </a:r>
                    </a:p>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dirty="0" smtClean="0">
                          <a:solidFill>
                            <a:srgbClr val="000000"/>
                          </a:solidFill>
                          <a:effectLst/>
                          <a:latin typeface="Arial" panose="020B0604020202020204" pitchFamily="34" charset="0"/>
                          <a:cs typeface="Arial" panose="020B0604020202020204" pitchFamily="34" charset="0"/>
                        </a:rPr>
                        <a:t>Implemented Buy Box credit changes that will improve credit quality of loans being originated by reducing thin file originations. Change implemented EOM Mar’16. Will take time for a) the loans still on SCs Book to work their way through the system, and b) for the credit mix to be fully impacted by the Buy Box changes.</a:t>
                      </a:r>
                      <a:endParaRPr lang="en-US" sz="600" b="0" i="0" u="none" strike="noStrike" dirty="0" smtClean="0">
                        <a:solidFill>
                          <a:srgbClr val="FF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191660">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Residual </a:t>
                      </a:r>
                      <a:r>
                        <a:rPr lang="en-US" sz="600" b="1" i="0" u="none" strike="noStrike" dirty="0">
                          <a:solidFill>
                            <a:schemeClr val="tx1"/>
                          </a:solidFill>
                          <a:effectLst/>
                          <a:latin typeface="Arial" panose="020B0604020202020204" pitchFamily="34" charset="0"/>
                          <a:cs typeface="Arial" panose="020B0604020202020204" pitchFamily="34" charset="0"/>
                        </a:rPr>
                        <a:t>Value</a:t>
                      </a: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Metrics within appetite</a:t>
                      </a: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t>
                      </a: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443549">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Liquidity/ Funding</a:t>
                      </a:r>
                      <a:endParaRPr lang="en-US" sz="6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marL="0" marR="0" lvl="1" indent="0" algn="l" defTabSz="457200" rtl="0" eaLnBrk="1" fontAlgn="t" latinLnBrk="0" hangingPunct="1">
                        <a:lnSpc>
                          <a:spcPct val="100000"/>
                        </a:lnSpc>
                        <a:spcBef>
                          <a:spcPts val="0"/>
                        </a:spcBef>
                        <a:spcAft>
                          <a:spcPts val="0"/>
                        </a:spcAft>
                        <a:buClrTx/>
                        <a:buSzTx/>
                        <a:buFontTx/>
                        <a:buNone/>
                        <a:tabLst/>
                        <a:defRPr/>
                      </a:pPr>
                      <a:r>
                        <a:rPr lang="en-US" sz="600" b="1" i="0" u="none" strike="noStrike" kern="1200" dirty="0" smtClean="0">
                          <a:solidFill>
                            <a:schemeClr val="tx1"/>
                          </a:solidFill>
                          <a:effectLst/>
                          <a:latin typeface="Arial" panose="020B0604020202020204" pitchFamily="34" charset="0"/>
                          <a:ea typeface="+mn-ea"/>
                          <a:cs typeface="Arial" panose="020B0604020202020204" pitchFamily="34" charset="0"/>
                        </a:rPr>
                        <a:t>SBNA</a:t>
                      </a:r>
                      <a:r>
                        <a:rPr lang="en-US" sz="600" b="1" i="0" u="none" strike="noStrike" kern="1200" dirty="0" smtClean="0">
                          <a:solidFill>
                            <a:srgbClr val="000000"/>
                          </a:solidFill>
                          <a:effectLst/>
                          <a:latin typeface="Arial" panose="020B0604020202020204" pitchFamily="34" charset="0"/>
                          <a:ea typeface="+mn-ea"/>
                          <a:cs typeface="Arial" panose="020B0604020202020204" pitchFamily="34" charset="0"/>
                        </a:rPr>
                        <a:t> </a:t>
                      </a: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Liquidity Coverage Ratio (LCR) 111% below </a:t>
                      </a:r>
                      <a:r>
                        <a:rPr lang="en-US" sz="600" b="1" i="0" u="none" strike="noStrike" kern="1200" baseline="0" dirty="0" smtClean="0">
                          <a:solidFill>
                            <a:srgbClr val="FFC000"/>
                          </a:solidFill>
                          <a:effectLst/>
                          <a:latin typeface="Arial" panose="020B0604020202020204" pitchFamily="34" charset="0"/>
                          <a:ea typeface="+mn-ea"/>
                          <a:cs typeface="Arial" panose="020B0604020202020204" pitchFamily="34" charset="0"/>
                        </a:rPr>
                        <a:t>Amber</a:t>
                      </a:r>
                      <a:r>
                        <a:rPr lang="en-US" sz="6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trigger 120% </a:t>
                      </a:r>
                      <a:endParaRPr lang="en-US" sz="600" b="0" i="1" u="none" strike="noStrike" kern="1200" dirty="0" smtClean="0">
                        <a:solidFill>
                          <a:srgbClr val="000000"/>
                        </a:solidFill>
                        <a:effectLst/>
                        <a:latin typeface="Arial" panose="020B0604020202020204" pitchFamily="34" charset="0"/>
                        <a:ea typeface="+mn-ea"/>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dirty="0" smtClean="0">
                          <a:solidFill>
                            <a:srgbClr val="000000"/>
                          </a:solidFill>
                          <a:effectLst/>
                          <a:latin typeface="Arial" panose="020B0604020202020204" pitchFamily="34" charset="0"/>
                          <a:cs typeface="Arial" panose="020B0604020202020204" pitchFamily="34" charset="0"/>
                        </a:rPr>
                        <a:t>The implementation of enhanced data sourcing includes a more detailed calculation of the metric under US regulatory standards which resulted in lower results since February 2016. SBNA is currently in the process of approving new RAS limits and threshold.(New:</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105% for Amber,</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100% for Red vs. Current:</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120% for Amber, 110% for Red</a:t>
                      </a:r>
                      <a:r>
                        <a:rPr lang="en-US" sz="600" b="0" i="0" u="none" strike="noStrike" dirty="0" smtClean="0">
                          <a:solidFill>
                            <a:srgbClr val="000000"/>
                          </a:solidFill>
                          <a:effectLst/>
                          <a:latin typeface="Arial" panose="020B0604020202020204" pitchFamily="34" charset="0"/>
                          <a:cs typeface="Arial" panose="020B0604020202020204" pitchFamily="34" charset="0"/>
                        </a:rPr>
                        <a:t>) Current RAS limit for Basel LCR is being discontinued in the new proposal.</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354839">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Interest Rate</a:t>
                      </a:r>
                      <a:endParaRPr lang="en-US" sz="6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marL="0" marR="0" lvl="1" indent="0" algn="l" defTabSz="457200" rtl="0" eaLnBrk="1" fontAlgn="t" latinLnBrk="0" hangingPunct="1">
                        <a:lnSpc>
                          <a:spcPct val="100000"/>
                        </a:lnSpc>
                        <a:spcBef>
                          <a:spcPts val="0"/>
                        </a:spcBef>
                        <a:spcAft>
                          <a:spcPts val="0"/>
                        </a:spcAft>
                        <a:buClrTx/>
                        <a:buSzTx/>
                        <a:buFontTx/>
                        <a:buNone/>
                        <a:tabLst/>
                        <a:defRPr/>
                      </a:pPr>
                      <a:r>
                        <a:rPr lang="en-US" sz="600" b="1" i="0" u="none" strike="noStrike" baseline="0" dirty="0" smtClean="0">
                          <a:solidFill>
                            <a:srgbClr val="000000"/>
                          </a:solidFill>
                          <a:effectLst/>
                          <a:latin typeface="Arial" panose="020B0604020202020204" pitchFamily="34" charset="0"/>
                          <a:cs typeface="Arial" panose="020B0604020202020204" pitchFamily="34" charset="0"/>
                        </a:rPr>
                        <a:t>SBNA</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Market value of equity (MVE) sensitivity (+/- 200 bps shock)</a:t>
                      </a:r>
                      <a:r>
                        <a:rPr lang="en-US" sz="6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$(890)mm below </a:t>
                      </a:r>
                      <a:r>
                        <a:rPr lang="en-US" sz="600" b="1" i="0" u="none" strike="noStrike" dirty="0" smtClean="0">
                          <a:solidFill>
                            <a:srgbClr val="FFC000"/>
                          </a:solidFill>
                          <a:effectLst/>
                          <a:latin typeface="Arial" panose="020B0604020202020204" pitchFamily="34" charset="0"/>
                          <a:cs typeface="Arial" panose="020B0604020202020204" pitchFamily="34" charset="0"/>
                        </a:rPr>
                        <a:t>Amber</a:t>
                      </a:r>
                      <a:r>
                        <a:rPr lang="en-US" sz="600" b="1" i="0" u="none" strike="noStrike" baseline="0" dirty="0" smtClean="0">
                          <a:solidFill>
                            <a:srgbClr val="FFC000"/>
                          </a:solidFill>
                          <a:effectLst/>
                          <a:latin typeface="Arial" panose="020B0604020202020204" pitchFamily="34" charset="0"/>
                          <a:cs typeface="Arial" panose="020B0604020202020204" pitchFamily="34" charset="0"/>
                        </a:rPr>
                        <a:t> </a:t>
                      </a:r>
                      <a:r>
                        <a:rPr lang="en-US" sz="600" b="0" i="0" u="none" strike="noStrike" baseline="0" dirty="0" smtClean="0">
                          <a:solidFill>
                            <a:schemeClr val="tx1"/>
                          </a:solidFill>
                          <a:effectLst/>
                          <a:latin typeface="Arial" panose="020B0604020202020204" pitchFamily="34" charset="0"/>
                          <a:cs typeface="Arial" panose="020B0604020202020204" pitchFamily="34" charset="0"/>
                        </a:rPr>
                        <a:t>trigger $(825)mm</a:t>
                      </a:r>
                      <a:endParaRPr lang="en-US" sz="600" b="0" i="0" u="none" strike="noStrike" kern="1200" baseline="0" dirty="0" smtClean="0">
                        <a:solidFill>
                          <a:schemeClr val="tx1"/>
                        </a:solidFill>
                        <a:effectLst/>
                        <a:latin typeface="Arial" panose="020B0604020202020204" pitchFamily="34" charset="0"/>
                        <a:ea typeface="+mn-ea"/>
                        <a:cs typeface="Arial" panose="020B0604020202020204" pitchFamily="34" charset="0"/>
                      </a:endParaRPr>
                    </a:p>
                    <a:p>
                      <a:pPr marL="0" marR="0" lvl="1" indent="0" algn="l" defTabSz="457200" rtl="0" eaLnBrk="1" fontAlgn="t" latinLnBrk="0" hangingPunct="1">
                        <a:lnSpc>
                          <a:spcPct val="100000"/>
                        </a:lnSpc>
                        <a:spcBef>
                          <a:spcPts val="0"/>
                        </a:spcBef>
                        <a:spcAft>
                          <a:spcPts val="0"/>
                        </a:spcAft>
                        <a:buClrTx/>
                        <a:buSzTx/>
                        <a:buFontTx/>
                        <a:buNone/>
                        <a:tabLst/>
                        <a:defRPr/>
                      </a:pPr>
                      <a:r>
                        <a:rPr lang="en-US" sz="600" b="1" i="0" u="none" strike="noStrike" kern="1200" baseline="0" dirty="0" smtClean="0">
                          <a:solidFill>
                            <a:srgbClr val="000000"/>
                          </a:solidFill>
                          <a:effectLst/>
                          <a:latin typeface="Arial" panose="020B0604020202020204" pitchFamily="34" charset="0"/>
                          <a:ea typeface="+mn-ea"/>
                          <a:cs typeface="Arial" panose="020B0604020202020204" pitchFamily="34" charset="0"/>
                        </a:rPr>
                        <a:t>SHUSA </a:t>
                      </a:r>
                      <a:r>
                        <a:rPr lang="en-US" sz="600" b="0" dirty="0" smtClean="0">
                          <a:solidFill>
                            <a:schemeClr val="tx1"/>
                          </a:solidFill>
                          <a:latin typeface="Arial" panose="020B0604020202020204" pitchFamily="34" charset="0"/>
                          <a:cs typeface="Arial" panose="020B0604020202020204" pitchFamily="34" charset="0"/>
                        </a:rPr>
                        <a:t>NII</a:t>
                      </a:r>
                      <a:r>
                        <a:rPr lang="en-US" sz="600" b="0" baseline="0" dirty="0" smtClean="0">
                          <a:solidFill>
                            <a:schemeClr val="tx1"/>
                          </a:solidFill>
                          <a:latin typeface="Arial" panose="020B0604020202020204" pitchFamily="34" charset="0"/>
                          <a:cs typeface="Arial" panose="020B0604020202020204" pitchFamily="34" charset="0"/>
                        </a:rPr>
                        <a:t> sensitivity (+/- 100 bps shock) $(133)mm below </a:t>
                      </a:r>
                      <a:r>
                        <a:rPr lang="en-US" sz="600" b="1" i="0" u="none" strike="noStrike" dirty="0" smtClean="0">
                          <a:solidFill>
                            <a:srgbClr val="FFC000"/>
                          </a:solidFill>
                          <a:effectLst/>
                          <a:latin typeface="Arial" panose="020B0604020202020204" pitchFamily="34" charset="0"/>
                          <a:cs typeface="Arial" panose="020B0604020202020204" pitchFamily="34" charset="0"/>
                        </a:rPr>
                        <a:t>Amber </a:t>
                      </a:r>
                      <a:r>
                        <a:rPr lang="en-US" sz="600" b="0" i="0" u="none" strike="noStrike" dirty="0" smtClean="0">
                          <a:solidFill>
                            <a:schemeClr val="tx1"/>
                          </a:solidFill>
                          <a:effectLst/>
                          <a:latin typeface="Arial" panose="020B0604020202020204" pitchFamily="34" charset="0"/>
                          <a:cs typeface="Arial" panose="020B0604020202020204" pitchFamily="34" charset="0"/>
                        </a:rPr>
                        <a:t>trigger $(120)mm</a:t>
                      </a:r>
                      <a:endParaRPr lang="en-US" sz="600" b="0" i="0" kern="1200" dirty="0" smtClean="0">
                        <a:solidFill>
                          <a:schemeClr val="tx1"/>
                        </a:solidFill>
                        <a:latin typeface="Arial" panose="020B0604020202020204" pitchFamily="34" charset="0"/>
                        <a:ea typeface="+mn-ea"/>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SHUSA</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t</a:t>
                      </a:r>
                      <a:r>
                        <a:rPr lang="en-US" sz="600" b="0" i="0" u="none" strike="noStrike" dirty="0" smtClean="0">
                          <a:solidFill>
                            <a:srgbClr val="000000"/>
                          </a:solidFill>
                          <a:effectLst/>
                          <a:latin typeface="Arial" panose="020B0604020202020204" pitchFamily="34" charset="0"/>
                          <a:cs typeface="Arial" panose="020B0604020202020204" pitchFamily="34" charset="0"/>
                        </a:rPr>
                        <a:t>erminated $1.5 </a:t>
                      </a:r>
                      <a:r>
                        <a:rPr lang="en-US" sz="600" b="0" i="0" u="none" strike="noStrike" dirty="0" err="1" smtClean="0">
                          <a:solidFill>
                            <a:srgbClr val="000000"/>
                          </a:solidFill>
                          <a:effectLst/>
                          <a:latin typeface="Arial" panose="020B0604020202020204" pitchFamily="34" charset="0"/>
                          <a:cs typeface="Arial" panose="020B0604020202020204" pitchFamily="34" charset="0"/>
                        </a:rPr>
                        <a:t>bn</a:t>
                      </a:r>
                      <a:r>
                        <a:rPr lang="en-US" sz="600" b="0" i="0" u="none" strike="noStrike" dirty="0" smtClean="0">
                          <a:solidFill>
                            <a:srgbClr val="000000"/>
                          </a:solidFill>
                          <a:effectLst/>
                          <a:latin typeface="Arial" panose="020B0604020202020204" pitchFamily="34" charset="0"/>
                          <a:cs typeface="Arial" panose="020B0604020202020204" pitchFamily="34" charset="0"/>
                        </a:rPr>
                        <a:t> in Existing FHLB Pay-Fixed Swaps on 05/20</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improving NII sensitivity </a:t>
                      </a:r>
                      <a:r>
                        <a:rPr lang="en-US" sz="600" b="0" i="0" u="none" strike="noStrike" dirty="0" smtClean="0">
                          <a:solidFill>
                            <a:srgbClr val="000000"/>
                          </a:solidFill>
                          <a:effectLst/>
                          <a:latin typeface="Arial" panose="020B0604020202020204" pitchFamily="34" charset="0"/>
                          <a:cs typeface="Arial" panose="020B0604020202020204" pitchFamily="34" charset="0"/>
                        </a:rPr>
                        <a:t>from $(133) mm to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119) mm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and improving </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SBNA</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MVE by 28 mm. The termination of swap makes </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SHUSA</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NII sensitivity metric from Amber to Green.  Swap $750 mm of 2018 Debt Maturities to Floating Rate is expected to be executed by 05/31/2016 and will further reduce the risk of </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SBNA</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MVE.</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182173">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MTM </a:t>
                      </a:r>
                      <a:r>
                        <a:rPr lang="en-US" sz="600" b="1" i="0" u="none" strike="noStrike" dirty="0">
                          <a:solidFill>
                            <a:schemeClr val="tx1"/>
                          </a:solidFill>
                          <a:effectLst/>
                          <a:latin typeface="Arial" panose="020B0604020202020204" pitchFamily="34" charset="0"/>
                          <a:cs typeface="Arial" panose="020B0604020202020204" pitchFamily="34" charset="0"/>
                        </a:rPr>
                        <a:t>portfolio </a:t>
                      </a: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600" b="0" i="0" u="none" strike="noStrike" smtClean="0">
                          <a:solidFill>
                            <a:srgbClr val="000000"/>
                          </a:solidFill>
                          <a:effectLst/>
                          <a:latin typeface="Arial" panose="020B0604020202020204" pitchFamily="34" charset="0"/>
                          <a:cs typeface="Arial" panose="020B0604020202020204" pitchFamily="34" charset="0"/>
                        </a:rPr>
                        <a:t>Metric </a:t>
                      </a:r>
                      <a:r>
                        <a:rPr lang="en-US" sz="600" b="0" i="0" u="none" strike="noStrike" dirty="0">
                          <a:solidFill>
                            <a:srgbClr val="000000"/>
                          </a:solidFill>
                          <a:effectLst/>
                          <a:latin typeface="Arial" panose="020B0604020202020204" pitchFamily="34" charset="0"/>
                          <a:cs typeface="Arial" panose="020B0604020202020204" pitchFamily="34" charset="0"/>
                        </a:rPr>
                        <a:t>within </a:t>
                      </a:r>
                      <a:r>
                        <a:rPr lang="en-US" sz="600" b="0" i="0" u="none" strike="noStrike" dirty="0" smtClean="0">
                          <a:solidFill>
                            <a:srgbClr val="000000"/>
                          </a:solidFill>
                          <a:effectLst/>
                          <a:latin typeface="Arial" panose="020B0604020202020204" pitchFamily="34" charset="0"/>
                          <a:cs typeface="Arial" panose="020B0604020202020204" pitchFamily="34" charset="0"/>
                        </a:rPr>
                        <a:t>appetite (projected)</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t>
                      </a: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364346">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Operational</a:t>
                      </a:r>
                      <a:endParaRPr lang="en-US" sz="6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1" i="0" u="none" strike="noStrike" dirty="0" smtClean="0">
                          <a:solidFill>
                            <a:srgbClr val="000000"/>
                          </a:solidFill>
                          <a:effectLst/>
                          <a:latin typeface="Arial" panose="020B0604020202020204" pitchFamily="34" charset="0"/>
                          <a:cs typeface="Arial" panose="020B0604020202020204" pitchFamily="34" charset="0"/>
                        </a:rPr>
                        <a:t>SC: </a:t>
                      </a:r>
                      <a:r>
                        <a:rPr lang="en-US" sz="600" b="0" i="0" u="none" strike="noStrike" dirty="0" smtClean="0">
                          <a:solidFill>
                            <a:srgbClr val="000000"/>
                          </a:solidFill>
                          <a:effectLst/>
                          <a:latin typeface="Arial" panose="020B0604020202020204" pitchFamily="34" charset="0"/>
                          <a:cs typeface="Arial" panose="020B0604020202020204" pitchFamily="34" charset="0"/>
                        </a:rPr>
                        <a:t>The Operational Risk metrics are only reported quarterly,. To note, there were 0 material events (&gt;$200K)</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in </a:t>
                      </a:r>
                      <a:r>
                        <a:rPr lang="en-US" sz="600" b="0" i="0" u="none" strike="noStrike" dirty="0" smtClean="0">
                          <a:solidFill>
                            <a:srgbClr val="000000"/>
                          </a:solidFill>
                          <a:effectLst/>
                          <a:latin typeface="Arial" panose="020B0604020202020204" pitchFamily="34" charset="0"/>
                          <a:cs typeface="Arial" panose="020B0604020202020204" pitchFamily="34" charset="0"/>
                        </a:rPr>
                        <a:t>Apr’16 and  this improves Gross Operational Risk Losses/Gross Margin to 0.17%.</a:t>
                      </a: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1" i="0" u="none" strike="noStrike" dirty="0" smtClean="0">
                          <a:solidFill>
                            <a:schemeClr val="tx1"/>
                          </a:solidFill>
                          <a:effectLst/>
                          <a:latin typeface="Arial" panose="020B0604020202020204" pitchFamily="34" charset="0"/>
                          <a:cs typeface="Arial" panose="020B0604020202020204" pitchFamily="34" charset="0"/>
                        </a:rPr>
                        <a:t>SC</a:t>
                      </a:r>
                      <a:r>
                        <a:rPr lang="en-US" sz="600" b="0" i="0" u="none" strike="noStrike" dirty="0" smtClean="0">
                          <a:solidFill>
                            <a:schemeClr val="tx1"/>
                          </a:solidFill>
                          <a:effectLst/>
                          <a:latin typeface="Arial" panose="020B0604020202020204" pitchFamily="34" charset="0"/>
                          <a:cs typeface="Arial" panose="020B0604020202020204" pitchFamily="34" charset="0"/>
                        </a:rPr>
                        <a:t>: A new reconciliation process has been set up between SC Operational Risk and Legal. Action plan was implemented in February.  Once the final quarterly number comes in, this will be updated from Amber</a:t>
                      </a:r>
                      <a:r>
                        <a:rPr lang="en-US" sz="600" b="0" i="0" u="none" strike="noStrike" baseline="0" dirty="0" smtClean="0">
                          <a:solidFill>
                            <a:schemeClr val="tx1"/>
                          </a:solidFill>
                          <a:effectLst/>
                          <a:latin typeface="Arial" panose="020B0604020202020204" pitchFamily="34" charset="0"/>
                          <a:cs typeface="Arial" panose="020B0604020202020204" pitchFamily="34" charset="0"/>
                        </a:rPr>
                        <a:t> to Green.</a:t>
                      </a:r>
                      <a:endParaRPr lang="en-US" sz="600" b="0" i="0" u="none" strike="noStrike" dirty="0" smtClean="0">
                        <a:solidFill>
                          <a:schemeClr val="tx1"/>
                        </a:solidFill>
                        <a:effectLst/>
                        <a:latin typeface="Arial" panose="020B0604020202020204" pitchFamily="34" charset="0"/>
                        <a:cs typeface="Arial" panose="020B0604020202020204" pitchFamily="34" charset="0"/>
                      </a:endParaRPr>
                    </a:p>
                    <a:p>
                      <a:pPr marL="0" marR="0" indent="0" algn="l" defTabSz="457200" rtl="0" eaLnBrk="1" fontAlgn="t" latinLnBrk="0" hangingPunct="1">
                        <a:lnSpc>
                          <a:spcPct val="100000"/>
                        </a:lnSpc>
                        <a:spcBef>
                          <a:spcPts val="0"/>
                        </a:spcBef>
                        <a:spcAft>
                          <a:spcPts val="0"/>
                        </a:spcAft>
                        <a:buClrTx/>
                        <a:buSzTx/>
                        <a:buFontTx/>
                        <a:buNone/>
                        <a:tabLst/>
                        <a:defRPr/>
                      </a:pPr>
                      <a:endParaRPr lang="en-US" sz="600" b="0" i="0" u="none" strike="noStrike" dirty="0" smtClean="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241632">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Model</a:t>
                      </a:r>
                      <a:endParaRPr lang="en-US" sz="6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Metric</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is </a:t>
                      </a: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within appetite</a:t>
                      </a:r>
                      <a:endParaRPr lang="en-US" sz="6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kern="1200" baseline="0" dirty="0">
                          <a:solidFill>
                            <a:srgbClr val="000000"/>
                          </a:solidFill>
                          <a:effectLst/>
                          <a:latin typeface="Arial" panose="020B0604020202020204" pitchFamily="34" charset="0"/>
                          <a:ea typeface="+mn-ea"/>
                          <a:cs typeface="Arial" panose="020B0604020202020204" pitchFamily="34" charset="0"/>
                        </a:rPr>
                        <a:t> </a:t>
                      </a:r>
                      <a:r>
                        <a:rPr lang="en-US" sz="6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Due to the potential for validation delays of market global risk models, the overall status is set to </a:t>
                      </a:r>
                      <a:r>
                        <a:rPr lang="en-US" sz="600" b="1" i="0" u="none" strike="noStrike" kern="1200" baseline="0" dirty="0" smtClean="0">
                          <a:solidFill>
                            <a:srgbClr val="FFC000"/>
                          </a:solidFill>
                          <a:effectLst/>
                          <a:latin typeface="Arial" panose="020B0604020202020204" pitchFamily="34" charset="0"/>
                          <a:ea typeface="+mn-ea"/>
                          <a:cs typeface="Arial" panose="020B0604020202020204" pitchFamily="34" charset="0"/>
                        </a:rPr>
                        <a:t>Amber </a:t>
                      </a:r>
                      <a:r>
                        <a:rPr lang="en-US" sz="6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until this is resolved.</a:t>
                      </a: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546519">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Compliance </a:t>
                      </a:r>
                      <a:r>
                        <a:rPr lang="en-US" sz="600" b="1" i="0" u="none" strike="noStrike" dirty="0">
                          <a:solidFill>
                            <a:schemeClr val="tx1"/>
                          </a:solidFill>
                          <a:effectLst/>
                          <a:latin typeface="Arial" panose="020B0604020202020204" pitchFamily="34" charset="0"/>
                          <a:cs typeface="Arial" panose="020B0604020202020204" pitchFamily="34" charset="0"/>
                        </a:rPr>
                        <a:t>and </a:t>
                      </a:r>
                      <a:r>
                        <a:rPr lang="en-US" sz="600" b="1" i="0" u="none" strike="noStrike" dirty="0" smtClean="0">
                          <a:solidFill>
                            <a:schemeClr val="tx1"/>
                          </a:solidFill>
                          <a:effectLst/>
                          <a:latin typeface="Arial" panose="020B0604020202020204" pitchFamily="34" charset="0"/>
                          <a:cs typeface="Arial" panose="020B0604020202020204" pitchFamily="34" charset="0"/>
                        </a:rPr>
                        <a:t>Reputational</a:t>
                      </a:r>
                      <a:endParaRPr lang="en-US" sz="6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SHUSA</a:t>
                      </a:r>
                      <a:r>
                        <a:rPr lang="en-US" sz="600" b="1" i="0" u="none" strike="noStrike" dirty="0">
                          <a:solidFill>
                            <a:srgbClr val="000000"/>
                          </a:solidFill>
                          <a:effectLst/>
                          <a:latin typeface="Arial" panose="020B0604020202020204" pitchFamily="34" charset="0"/>
                          <a:cs typeface="Arial" panose="020B0604020202020204" pitchFamily="34" charset="0"/>
                        </a:rPr>
                        <a:t>: </a:t>
                      </a:r>
                      <a:r>
                        <a:rPr lang="en-US" sz="600" b="0" i="0" u="none" strike="noStrike" dirty="0">
                          <a:solidFill>
                            <a:srgbClr val="000000"/>
                          </a:solidFill>
                          <a:effectLst/>
                          <a:latin typeface="Arial" panose="020B0604020202020204" pitchFamily="34" charset="0"/>
                          <a:cs typeface="Arial" panose="020B0604020202020204" pitchFamily="34" charset="0"/>
                        </a:rPr>
                        <a:t>Remains at 25 open MRIAs  </a:t>
                      </a:r>
                      <a:r>
                        <a:rPr lang="en-US" sz="600" b="0" i="0" u="sng" strike="noStrike" dirty="0">
                          <a:solidFill>
                            <a:srgbClr val="000000"/>
                          </a:solidFill>
                          <a:effectLst/>
                          <a:latin typeface="Arial" panose="020B0604020202020204" pitchFamily="34" charset="0"/>
                          <a:cs typeface="Arial" panose="020B0604020202020204" pitchFamily="34" charset="0"/>
                        </a:rPr>
                        <a:t/>
                      </a:r>
                      <a:br>
                        <a:rPr lang="en-US" sz="600" b="0" i="0" u="sng" strike="noStrike" dirty="0">
                          <a:solidFill>
                            <a:srgbClr val="000000"/>
                          </a:solidFill>
                          <a:effectLst/>
                          <a:latin typeface="Arial" panose="020B0604020202020204" pitchFamily="34" charset="0"/>
                          <a:cs typeface="Arial" panose="020B0604020202020204" pitchFamily="34" charset="0"/>
                        </a:rPr>
                      </a:br>
                      <a:r>
                        <a:rPr lang="en-US" sz="600" b="1" i="0" u="none" strike="noStrike" dirty="0" smtClean="0">
                          <a:solidFill>
                            <a:srgbClr val="000000"/>
                          </a:solidFill>
                          <a:effectLst/>
                          <a:latin typeface="Arial" panose="020B0604020202020204" pitchFamily="34" charset="0"/>
                          <a:cs typeface="Arial" panose="020B0604020202020204" pitchFamily="34" charset="0"/>
                        </a:rPr>
                        <a:t>SBNA: </a:t>
                      </a:r>
                      <a:r>
                        <a:rPr lang="en-US" sz="600" b="0" i="0" u="none" strike="noStrike" dirty="0" smtClean="0">
                          <a:solidFill>
                            <a:srgbClr val="000000"/>
                          </a:solidFill>
                          <a:effectLst/>
                          <a:latin typeface="Arial" panose="020B0604020202020204" pitchFamily="34" charset="0"/>
                          <a:cs typeface="Arial" panose="020B0604020202020204" pitchFamily="34" charset="0"/>
                        </a:rPr>
                        <a:t>3 OCC enforcement actions against SBNA: </a:t>
                      </a:r>
                      <a:br>
                        <a:rPr lang="en-US" sz="600" b="0" i="0" u="none" strike="noStrike" dirty="0" smtClean="0">
                          <a:solidFill>
                            <a:srgbClr val="000000"/>
                          </a:solidFill>
                          <a:effectLst/>
                          <a:latin typeface="Arial" panose="020B0604020202020204" pitchFamily="34" charset="0"/>
                          <a:cs typeface="Arial" panose="020B0604020202020204" pitchFamily="34" charset="0"/>
                        </a:rPr>
                      </a:br>
                      <a:r>
                        <a:rPr lang="en-US" sz="600" b="0" i="0" u="none" strike="noStrike" dirty="0" smtClean="0">
                          <a:solidFill>
                            <a:srgbClr val="000000"/>
                          </a:solidFill>
                          <a:effectLst/>
                          <a:latin typeface="Arial" panose="020B0604020202020204" pitchFamily="34" charset="0"/>
                          <a:cs typeface="Arial" panose="020B0604020202020204" pitchFamily="34" charset="0"/>
                        </a:rPr>
                        <a:t>1) Commitment to Address Findings from Pre-charter Conversion                          </a:t>
                      </a:r>
                    </a:p>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2) BSA/AML Part 30 Notice                                                                                                      3) Sovereign Identity Protector Consent Order (pending update)</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SHUSA: </a:t>
                      </a:r>
                      <a:r>
                        <a:rPr lang="en-US" sz="600" b="0" i="0" u="none" strike="noStrike" dirty="0" smtClean="0">
                          <a:solidFill>
                            <a:srgbClr val="000000"/>
                          </a:solidFill>
                          <a:effectLst/>
                          <a:latin typeface="Arial" panose="020B0604020202020204" pitchFamily="34" charset="0"/>
                          <a:cs typeface="Arial" panose="020B0604020202020204" pitchFamily="34" charset="0"/>
                        </a:rPr>
                        <a:t>CART</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plans addressing MR(I)As</a:t>
                      </a:r>
                      <a:endParaRPr lang="en-US" sz="600" b="0" i="0" u="none" strike="noStrike" dirty="0" smtClean="0">
                        <a:solidFill>
                          <a:srgbClr val="000000"/>
                        </a:solidFill>
                        <a:effectLst/>
                        <a:latin typeface="Arial" panose="020B0604020202020204" pitchFamily="34" charset="0"/>
                        <a:cs typeface="Arial" panose="020B0604020202020204" pitchFamily="34" charset="0"/>
                      </a:endParaRPr>
                    </a:p>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SBNA</a:t>
                      </a:r>
                      <a:r>
                        <a:rPr lang="en-US" sz="600" b="0" i="0" u="none" strike="noStrike" dirty="0" smtClean="0">
                          <a:solidFill>
                            <a:srgbClr val="000000"/>
                          </a:solidFill>
                          <a:effectLst/>
                          <a:latin typeface="Arial" panose="020B0604020202020204" pitchFamily="34" charset="0"/>
                          <a:cs typeface="Arial" panose="020B0604020202020204" pitchFamily="34" charset="0"/>
                        </a:rPr>
                        <a:t>: Continued work on Heightened Standards and on existing OCC enforcement actions; Board is monitoring</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the progress and is aware of the status.</a:t>
                      </a:r>
                      <a:endParaRPr lang="en-US" sz="600" b="0" i="0" u="none" strike="noStrike" dirty="0" smtClean="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bl>
          </a:graphicData>
        </a:graphic>
      </p:graphicFrame>
      <p:sp>
        <p:nvSpPr>
          <p:cNvPr id="8" name="TextBox 7"/>
          <p:cNvSpPr txBox="1"/>
          <p:nvPr/>
        </p:nvSpPr>
        <p:spPr>
          <a:xfrm>
            <a:off x="266744" y="248488"/>
            <a:ext cx="9336044" cy="357021"/>
          </a:xfrm>
          <a:prstGeom prst="rect">
            <a:avLst/>
          </a:prstGeom>
          <a:noFill/>
        </p:spPr>
        <p:txBody>
          <a:bodyPr wrap="square" rtlCol="0">
            <a:spAutoFit/>
          </a:bodyPr>
          <a:lstStyle/>
          <a:p>
            <a:pPr algn="l" eaLnBrk="0" fontAlgn="base" hangingPunct="0">
              <a:spcBef>
                <a:spcPct val="0"/>
              </a:spcBef>
              <a:spcAft>
                <a:spcPct val="0"/>
              </a:spcAft>
            </a:pPr>
            <a:r>
              <a:rPr lang="en-US" sz="2000" b="1" dirty="0">
                <a:solidFill>
                  <a:prstClr val="black"/>
                </a:solidFill>
                <a:latin typeface="Arial" charset="0"/>
                <a:ea typeface="MS PGothic" pitchFamily="34" charset="-128"/>
              </a:rPr>
              <a:t>1</a:t>
            </a:r>
            <a:r>
              <a:rPr lang="en-US" sz="2000" b="1" dirty="0" smtClean="0">
                <a:solidFill>
                  <a:prstClr val="black"/>
                </a:solidFill>
                <a:latin typeface="Arial" charset="0"/>
                <a:ea typeface="MS PGothic" pitchFamily="34" charset="-128"/>
              </a:rPr>
              <a:t>. Risk Appetite Statement Dashboard Sample</a:t>
            </a:r>
          </a:p>
        </p:txBody>
      </p:sp>
      <p:grpSp>
        <p:nvGrpSpPr>
          <p:cNvPr id="154" name="Group 153"/>
          <p:cNvGrpSpPr/>
          <p:nvPr/>
        </p:nvGrpSpPr>
        <p:grpSpPr>
          <a:xfrm>
            <a:off x="6875598" y="6734886"/>
            <a:ext cx="2720794" cy="105863"/>
            <a:chOff x="1201643" y="6031365"/>
            <a:chExt cx="3491000" cy="140904"/>
          </a:xfrm>
        </p:grpSpPr>
        <p:sp>
          <p:nvSpPr>
            <p:cNvPr id="155" name="80 CuadroTexto"/>
            <p:cNvSpPr txBox="1"/>
            <p:nvPr/>
          </p:nvSpPr>
          <p:spPr bwMode="gray">
            <a:xfrm>
              <a:off x="1358881" y="6031365"/>
              <a:ext cx="1138487" cy="140904"/>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defRPr/>
              </a:pPr>
              <a:r>
                <a:rPr lang="en-GB" sz="800" kern="0" dirty="0" smtClean="0">
                  <a:solidFill>
                    <a:srgbClr val="515151"/>
                  </a:solidFill>
                  <a:ea typeface="MS PGothic" pitchFamily="34" charset="-128"/>
                </a:rPr>
                <a:t>Focus of concern</a:t>
              </a:r>
              <a:endParaRPr lang="en-GB" sz="800" kern="0" dirty="0">
                <a:solidFill>
                  <a:srgbClr val="515151"/>
                </a:solidFill>
                <a:ea typeface="MS PGothic" pitchFamily="34" charset="-128"/>
              </a:endParaRPr>
            </a:p>
          </p:txBody>
        </p:sp>
        <p:sp>
          <p:nvSpPr>
            <p:cNvPr id="156" name="80 CuadroTexto"/>
            <p:cNvSpPr txBox="1"/>
            <p:nvPr/>
          </p:nvSpPr>
          <p:spPr bwMode="gray">
            <a:xfrm>
              <a:off x="2533608" y="6031365"/>
              <a:ext cx="993775" cy="140904"/>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defRPr/>
              </a:pPr>
              <a:r>
                <a:rPr lang="en-GB" sz="800" kern="0" dirty="0" smtClean="0">
                  <a:solidFill>
                    <a:srgbClr val="515151"/>
                  </a:solidFill>
                  <a:ea typeface="MS PGothic" pitchFamily="34" charset="-128"/>
                </a:rPr>
                <a:t>Area of attention </a:t>
              </a:r>
              <a:endParaRPr lang="en-GB" sz="800" kern="0" dirty="0">
                <a:solidFill>
                  <a:srgbClr val="515151"/>
                </a:solidFill>
                <a:ea typeface="MS PGothic" pitchFamily="34" charset="-128"/>
              </a:endParaRPr>
            </a:p>
          </p:txBody>
        </p:sp>
        <p:sp>
          <p:nvSpPr>
            <p:cNvPr id="157" name="80 CuadroTexto"/>
            <p:cNvSpPr txBox="1"/>
            <p:nvPr/>
          </p:nvSpPr>
          <p:spPr bwMode="gray">
            <a:xfrm>
              <a:off x="3785070" y="6031365"/>
              <a:ext cx="907573" cy="140904"/>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defRPr/>
              </a:pPr>
              <a:r>
                <a:rPr lang="en-GB" sz="800" kern="0" dirty="0">
                  <a:solidFill>
                    <a:srgbClr val="515151"/>
                  </a:solidFill>
                  <a:ea typeface="MS PGothic" pitchFamily="34" charset="-128"/>
                </a:rPr>
                <a:t>Not a concern</a:t>
              </a:r>
            </a:p>
          </p:txBody>
        </p:sp>
        <p:sp>
          <p:nvSpPr>
            <p:cNvPr id="158" name="116 Elipse"/>
            <p:cNvSpPr/>
            <p:nvPr/>
          </p:nvSpPr>
          <p:spPr bwMode="gray">
            <a:xfrm>
              <a:off x="3622233" y="6037858"/>
              <a:ext cx="120077" cy="120078"/>
            </a:xfrm>
            <a:prstGeom prst="ellipse">
              <a:avLst/>
            </a:prstGeom>
            <a:solidFill>
              <a:srgbClr val="669900"/>
            </a:solidFill>
            <a:ln w="25400" cap="flat" cmpd="sng" algn="ctr">
              <a:noFill/>
              <a:prstDash val="solid"/>
            </a:ln>
            <a:effectLst/>
          </p:spPr>
          <p:txBody>
            <a:bodyPr rtlCol="0" anchor="ctr"/>
            <a:lstStyle/>
            <a:p>
              <a:pPr algn="ctr">
                <a:defRPr/>
              </a:pPr>
              <a:endParaRPr lang="en-GB" sz="800" kern="0" dirty="0" smtClean="0">
                <a:solidFill>
                  <a:prstClr val="white"/>
                </a:solidFill>
                <a:ea typeface="Tahoma" panose="020B0604030504040204" pitchFamily="34" charset="0"/>
                <a:cs typeface="Tahoma" panose="020B0604030504040204" pitchFamily="34" charset="0"/>
              </a:endParaRPr>
            </a:p>
          </p:txBody>
        </p:sp>
        <p:sp>
          <p:nvSpPr>
            <p:cNvPr id="159" name="117 Elipse"/>
            <p:cNvSpPr/>
            <p:nvPr/>
          </p:nvSpPr>
          <p:spPr bwMode="gray">
            <a:xfrm>
              <a:off x="2381418" y="6037858"/>
              <a:ext cx="120077" cy="120078"/>
            </a:xfrm>
            <a:prstGeom prst="ellipse">
              <a:avLst/>
            </a:prstGeom>
            <a:solidFill>
              <a:srgbClr val="FFCC00"/>
            </a:solidFill>
            <a:ln w="25400" cap="flat" cmpd="sng" algn="ctr">
              <a:noFill/>
              <a:prstDash val="solid"/>
            </a:ln>
            <a:effectLst/>
          </p:spPr>
          <p:txBody>
            <a:bodyPr rtlCol="0" anchor="ctr"/>
            <a:lstStyle/>
            <a:p>
              <a:pPr algn="ctr">
                <a:defRPr/>
              </a:pPr>
              <a:endParaRPr lang="en-GB" sz="800" kern="0" dirty="0" smtClean="0">
                <a:solidFill>
                  <a:prstClr val="white"/>
                </a:solidFill>
                <a:ea typeface="Tahoma" panose="020B0604030504040204" pitchFamily="34" charset="0"/>
                <a:cs typeface="Tahoma" panose="020B0604030504040204" pitchFamily="34" charset="0"/>
              </a:endParaRPr>
            </a:p>
          </p:txBody>
        </p:sp>
        <p:sp>
          <p:nvSpPr>
            <p:cNvPr id="160" name="119 Elipse"/>
            <p:cNvSpPr/>
            <p:nvPr/>
          </p:nvSpPr>
          <p:spPr bwMode="gray">
            <a:xfrm>
              <a:off x="1201643" y="6037857"/>
              <a:ext cx="120078" cy="120078"/>
            </a:xfrm>
            <a:prstGeom prst="ellipse">
              <a:avLst/>
            </a:prstGeom>
            <a:solidFill>
              <a:srgbClr val="FF0000"/>
            </a:solidFill>
            <a:ln w="25400" cap="flat" cmpd="sng" algn="ctr">
              <a:noFill/>
              <a:prstDash val="solid"/>
            </a:ln>
            <a:effectLst/>
          </p:spPr>
          <p:txBody>
            <a:bodyPr rtlCol="0" anchor="ctr"/>
            <a:lstStyle/>
            <a:p>
              <a:pPr algn="ctr">
                <a:defRPr/>
              </a:pPr>
              <a:endParaRPr lang="en-GB" sz="800" kern="0" dirty="0" smtClean="0">
                <a:solidFill>
                  <a:prstClr val="white"/>
                </a:solidFill>
                <a:ea typeface="Tahoma" panose="020B0604030504040204" pitchFamily="34" charset="0"/>
                <a:cs typeface="Tahoma" panose="020B0604030504040204" pitchFamily="34" charset="0"/>
              </a:endParaRPr>
            </a:p>
          </p:txBody>
        </p:sp>
      </p:grpSp>
      <p:sp>
        <p:nvSpPr>
          <p:cNvPr id="3" name="Rectangle 2"/>
          <p:cNvSpPr/>
          <p:nvPr/>
        </p:nvSpPr>
        <p:spPr>
          <a:xfrm>
            <a:off x="282749" y="6680932"/>
            <a:ext cx="6112704" cy="171714"/>
          </a:xfrm>
          <a:prstGeom prst="rect">
            <a:avLst/>
          </a:prstGeom>
        </p:spPr>
        <p:txBody>
          <a:bodyPr wrap="square">
            <a:spAutoFit/>
          </a:bodyPr>
          <a:lstStyle/>
          <a:p>
            <a:pPr defTabSz="457200" fontAlgn="t">
              <a:defRPr/>
            </a:pPr>
            <a:r>
              <a:rPr lang="en-US" sz="600" dirty="0">
                <a:solidFill>
                  <a:prstClr val="black"/>
                </a:solidFill>
                <a:latin typeface="Arial" panose="020B0604020202020204" pitchFamily="34" charset="0"/>
                <a:ea typeface="MS PGothic" pitchFamily="34" charset="-128"/>
                <a:cs typeface="Arial" panose="020B0604020202020204" pitchFamily="34" charset="0"/>
              </a:rPr>
              <a:t>Aggregated RAS status for the purpose of this summary is based on expert judgment and reviewed by ERMC prior to RC and Board. </a:t>
            </a:r>
          </a:p>
        </p:txBody>
      </p:sp>
    </p:spTree>
    <p:extLst>
      <p:ext uri="{BB962C8B-B14F-4D97-AF65-F5344CB8AC3E}">
        <p14:creationId xmlns:p14="http://schemas.microsoft.com/office/powerpoint/2010/main" val="30504117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1102872574"/>
              </p:ext>
            </p:extLst>
          </p:nvPr>
        </p:nvGraphicFramePr>
        <p:xfrm>
          <a:off x="304835" y="477986"/>
          <a:ext cx="8926726" cy="5687568"/>
        </p:xfrm>
        <a:graphic>
          <a:graphicData uri="http://schemas.openxmlformats.org/drawingml/2006/table">
            <a:tbl>
              <a:tblPr firstRow="1" bandRow="1"/>
              <a:tblGrid>
                <a:gridCol w="864325"/>
                <a:gridCol w="769240"/>
                <a:gridCol w="1315442"/>
                <a:gridCol w="898265"/>
                <a:gridCol w="759941"/>
                <a:gridCol w="759941"/>
                <a:gridCol w="531959"/>
                <a:gridCol w="654123"/>
                <a:gridCol w="2373490"/>
              </a:tblGrid>
              <a:tr h="0">
                <a:tc gridSpan="8">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600" b="1" i="0" u="none" strike="noStrike" kern="1200" cap="none" spc="0" normalizeH="0" baseline="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48014" marR="48014" anchor="ctr">
                    <a:lnL>
                      <a:noFill/>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600" b="1" i="0" u="none" strike="noStrike" kern="1200" cap="none" spc="0" normalizeH="0" baseline="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48014" marR="48014" anchor="ctr">
                    <a:lnL>
                      <a:noFill/>
                    </a:lnL>
                    <a:lnR w="12700" cap="flat" cmpd="sng" algn="ctr">
                      <a:solidFill>
                        <a:sysClr val="window" lastClr="FFFFFF"/>
                      </a:solidFill>
                      <a:prstDash val="solid"/>
                      <a:round/>
                      <a:headEnd type="none" w="med" len="med"/>
                      <a:tailEnd type="none" w="med" len="med"/>
                    </a:lnR>
                    <a:lnT w="9525" cap="flat" cmpd="sng" algn="ctr">
                      <a:no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600" b="1" dirty="0" smtClean="0">
                          <a:solidFill>
                            <a:srgbClr val="FF0000"/>
                          </a:solidFill>
                          <a:latin typeface="Arial" panose="020B0604020202020204" pitchFamily="34" charset="0"/>
                          <a:cs typeface="Arial" panose="020B0604020202020204" pitchFamily="34" charset="0"/>
                        </a:rPr>
                        <a:t>Entity</a:t>
                      </a:r>
                      <a:r>
                        <a:rPr lang="en-US" sz="600" b="1" baseline="0" dirty="0" smtClean="0">
                          <a:solidFill>
                            <a:srgbClr val="FF0000"/>
                          </a:solidFill>
                          <a:latin typeface="Arial" panose="020B0604020202020204" pitchFamily="34" charset="0"/>
                          <a:cs typeface="Arial" panose="020B0604020202020204" pitchFamily="34" charset="0"/>
                        </a:rPr>
                        <a:t> / </a:t>
                      </a:r>
                      <a:r>
                        <a:rPr lang="en-US" sz="600" b="1" dirty="0" smtClean="0">
                          <a:solidFill>
                            <a:srgbClr val="FF0000"/>
                          </a:solidFill>
                          <a:latin typeface="Arial" panose="020B0604020202020204" pitchFamily="34" charset="0"/>
                          <a:cs typeface="Arial" panose="020B0604020202020204" pitchFamily="34" charset="0"/>
                        </a:rPr>
                        <a:t>portfolio</a:t>
                      </a:r>
                      <a:endParaRPr lang="en-US" sz="600" b="1" dirty="0">
                        <a:solidFill>
                          <a:srgbClr val="FF0000"/>
                        </a:solidFill>
                        <a:latin typeface="Arial" panose="020B0604020202020204" pitchFamily="34" charset="0"/>
                        <a:cs typeface="Arial" panose="020B0604020202020204" pitchFamily="34" charset="0"/>
                      </a:endParaRPr>
                    </a:p>
                  </a:txBody>
                  <a:tcPr marL="48014" marR="48014" anchor="ctr">
                    <a:lnL>
                      <a:no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600" b="1" dirty="0" smtClean="0">
                          <a:solidFill>
                            <a:srgbClr val="FF0000"/>
                          </a:solidFill>
                          <a:latin typeface="Arial" panose="020B0604020202020204" pitchFamily="34" charset="0"/>
                          <a:cs typeface="Arial" panose="020B0604020202020204" pitchFamily="34" charset="0"/>
                        </a:rPr>
                        <a:t>Risk Type</a:t>
                      </a:r>
                      <a:endParaRPr lang="en-US" sz="600" b="1" dirty="0">
                        <a:solidFill>
                          <a:srgbClr val="FF0000"/>
                        </a:solidFill>
                        <a:latin typeface="Arial" panose="020B0604020202020204" pitchFamily="34" charset="0"/>
                        <a:cs typeface="Arial" panose="020B0604020202020204" pitchFamily="34" charset="0"/>
                      </a:endParaRPr>
                    </a:p>
                  </a:txBody>
                  <a:tcPr marL="48014" marR="48014"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600" b="1" dirty="0" smtClean="0">
                          <a:solidFill>
                            <a:srgbClr val="FF0000"/>
                          </a:solidFill>
                          <a:latin typeface="Arial" panose="020B0604020202020204" pitchFamily="34" charset="0"/>
                          <a:cs typeface="Arial" panose="020B0604020202020204" pitchFamily="34" charset="0"/>
                        </a:rPr>
                        <a:t>Metrics</a:t>
                      </a:r>
                      <a:endParaRPr lang="en-US" sz="600" b="1" dirty="0">
                        <a:solidFill>
                          <a:srgbClr val="FF0000"/>
                        </a:solidFill>
                        <a:latin typeface="Arial" panose="020B0604020202020204" pitchFamily="34" charset="0"/>
                        <a:cs typeface="Arial" panose="020B0604020202020204" pitchFamily="34" charset="0"/>
                      </a:endParaRPr>
                    </a:p>
                  </a:txBody>
                  <a:tcPr marL="48014" marR="48014"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600" b="1" kern="1200" dirty="0" smtClean="0">
                          <a:solidFill>
                            <a:schemeClr val="tx1"/>
                          </a:solidFill>
                          <a:latin typeface="Arial" panose="020B0604020202020204" pitchFamily="34" charset="0"/>
                          <a:ea typeface="+mn-ea"/>
                          <a:cs typeface="Arial" panose="020B0604020202020204" pitchFamily="34" charset="0"/>
                        </a:rPr>
                        <a:t>Apr-16</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algn="ctr" defTabSz="457200" rtl="0" eaLnBrk="1" latinLnBrk="0" hangingPunct="1"/>
                      <a:r>
                        <a:rPr lang="en-US" sz="600" b="1" kern="1200" dirty="0" smtClean="0">
                          <a:solidFill>
                            <a:schemeClr val="tx1"/>
                          </a:solidFill>
                          <a:latin typeface="Arial" panose="020B0604020202020204" pitchFamily="34" charset="0"/>
                          <a:ea typeface="+mn-ea"/>
                          <a:cs typeface="Arial" panose="020B0604020202020204" pitchFamily="34" charset="0"/>
                        </a:rPr>
                        <a:t>Mar 16</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457200" rtl="0" eaLnBrk="1" latinLnBrk="0" hangingPunct="1"/>
                      <a:r>
                        <a:rPr lang="en-US" sz="600" b="1" kern="1200" baseline="0" dirty="0" smtClean="0">
                          <a:solidFill>
                            <a:schemeClr val="tx1"/>
                          </a:solidFill>
                          <a:latin typeface="Arial" panose="020B0604020202020204" pitchFamily="34" charset="0"/>
                          <a:ea typeface="+mn-ea"/>
                          <a:cs typeface="Arial" panose="020B0604020202020204" pitchFamily="34" charset="0"/>
                        </a:rPr>
                        <a:t>Feb 16</a:t>
                      </a:r>
                      <a:r>
                        <a:rPr lang="en-US" sz="600" b="1" kern="1200" dirty="0" smtClean="0">
                          <a:solidFill>
                            <a:schemeClr val="tx1"/>
                          </a:solidFill>
                          <a:latin typeface="Arial" panose="020B0604020202020204" pitchFamily="34" charset="0"/>
                          <a:ea typeface="+mn-ea"/>
                          <a:cs typeface="Arial" panose="020B0604020202020204" pitchFamily="34" charset="0"/>
                        </a:rPr>
                        <a:t> </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solidFill>
                        <a:sysClr val="window" lastClr="FFFFFF"/>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defTabSz="457200" rtl="0" eaLnBrk="1" latinLnBrk="0" hangingPunct="1">
                        <a:buFont typeface="Arial" panose="020B0604020202020204" pitchFamily="34" charset="0"/>
                        <a:buNone/>
                      </a:pPr>
                      <a:r>
                        <a:rPr lang="en-US" sz="600" b="1" kern="1200" dirty="0" smtClean="0">
                          <a:solidFill>
                            <a:schemeClr val="tx1"/>
                          </a:solidFill>
                          <a:latin typeface="Arial" panose="020B0604020202020204" pitchFamily="34" charset="0"/>
                          <a:ea typeface="+mn-ea"/>
                          <a:cs typeface="Arial" panose="020B0604020202020204" pitchFamily="34" charset="0"/>
                        </a:rPr>
                        <a:t>Amber limit</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8014" marR="48014" anchor="ctr">
                    <a:lnL w="3175" cap="flat" cmpd="sng" algn="ctr">
                      <a:solidFill>
                        <a:schemeClr val="bg1"/>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defTabSz="457200" rtl="0" eaLnBrk="1" latinLnBrk="0" hangingPunct="1">
                        <a:buFont typeface="Arial" panose="020B0604020202020204" pitchFamily="34" charset="0"/>
                        <a:buNone/>
                      </a:pPr>
                      <a:r>
                        <a:rPr lang="en-US" sz="600" b="1" kern="1200" dirty="0" smtClean="0">
                          <a:solidFill>
                            <a:schemeClr val="bg1"/>
                          </a:solidFill>
                          <a:latin typeface="Arial" panose="020B0604020202020204" pitchFamily="34" charset="0"/>
                          <a:ea typeface="+mn-ea"/>
                          <a:cs typeface="Arial" panose="020B0604020202020204" pitchFamily="34" charset="0"/>
                        </a:rPr>
                        <a:t>Red limit</a:t>
                      </a:r>
                      <a:endParaRPr lang="en-US" sz="600" b="1" kern="1200" dirty="0">
                        <a:solidFill>
                          <a:schemeClr val="bg1"/>
                        </a:solidFill>
                        <a:latin typeface="Arial" panose="020B0604020202020204" pitchFamily="34" charset="0"/>
                        <a:ea typeface="+mn-ea"/>
                        <a:cs typeface="Arial" panose="020B0604020202020204" pitchFamily="34" charset="0"/>
                      </a:endParaRPr>
                    </a:p>
                  </a:txBody>
                  <a:tcPr marL="48014" marR="48014"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indent="0" algn="ctr" defTabSz="457200" rtl="0" eaLnBrk="1" latinLnBrk="0" hangingPunct="1">
                        <a:buFont typeface="Arial" panose="020B0604020202020204" pitchFamily="34" charset="0"/>
                        <a:buNone/>
                      </a:pPr>
                      <a:r>
                        <a:rPr lang="en-US" sz="600" b="1" kern="1200" dirty="0" smtClean="0">
                          <a:solidFill>
                            <a:schemeClr val="bg1"/>
                          </a:solidFill>
                          <a:latin typeface="Arial" panose="020B0604020202020204" pitchFamily="34" charset="0"/>
                          <a:ea typeface="+mn-ea"/>
                          <a:cs typeface="Arial" panose="020B0604020202020204" pitchFamily="34" charset="0"/>
                        </a:rPr>
                        <a:t>Action Plan</a:t>
                      </a:r>
                      <a:endParaRPr lang="en-US" sz="600" b="1" kern="1200" dirty="0">
                        <a:solidFill>
                          <a:schemeClr val="bg1"/>
                        </a:solidFill>
                        <a:latin typeface="Arial" panose="020B0604020202020204" pitchFamily="34" charset="0"/>
                        <a:ea typeface="+mn-ea"/>
                        <a:cs typeface="Arial" panose="020B0604020202020204" pitchFamily="34" charset="0"/>
                      </a:endParaRPr>
                    </a:p>
                  </a:txBody>
                  <a:tcPr marL="48014" marR="48014" anchor="ctr">
                    <a:lnL w="12700" cap="flat" cmpd="sng" algn="ctr">
                      <a:solidFill>
                        <a:srgbClr val="FFC000"/>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12609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b="1" dirty="0" smtClean="0">
                          <a:solidFill>
                            <a:schemeClr val="tx1"/>
                          </a:solidFill>
                          <a:latin typeface="Arial" panose="020B0604020202020204" pitchFamily="34" charset="0"/>
                          <a:cs typeface="Arial" panose="020B0604020202020204" pitchFamily="34" charset="0"/>
                        </a:rPr>
                        <a:t>SHUSA</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solidFill>
                            <a:schemeClr val="tx1"/>
                          </a:solidFill>
                          <a:latin typeface="Arial" panose="020B0604020202020204" pitchFamily="34" charset="0"/>
                          <a:cs typeface="Arial" panose="020B0604020202020204" pitchFamily="34" charset="0"/>
                        </a:rPr>
                        <a:t>Interest</a:t>
                      </a:r>
                      <a:r>
                        <a:rPr lang="en-US" sz="600" b="1" baseline="0" dirty="0" smtClean="0">
                          <a:solidFill>
                            <a:schemeClr val="tx1"/>
                          </a:solidFill>
                          <a:latin typeface="Arial" panose="020B0604020202020204" pitchFamily="34" charset="0"/>
                          <a:cs typeface="Arial" panose="020B0604020202020204" pitchFamily="34" charset="0"/>
                        </a:rPr>
                        <a:t> rate</a:t>
                      </a:r>
                      <a:endParaRPr lang="en-US" sz="600" b="1"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dirty="0" smtClean="0">
                          <a:solidFill>
                            <a:schemeClr val="tx1"/>
                          </a:solidFill>
                          <a:latin typeface="Arial" panose="020B0604020202020204" pitchFamily="34" charset="0"/>
                          <a:cs typeface="Arial" panose="020B0604020202020204" pitchFamily="34" charset="0"/>
                        </a:rPr>
                        <a:t>NII</a:t>
                      </a:r>
                      <a:r>
                        <a:rPr lang="en-US" sz="600" b="0" baseline="0" dirty="0" smtClean="0">
                          <a:solidFill>
                            <a:schemeClr val="tx1"/>
                          </a:solidFill>
                          <a:latin typeface="Arial" panose="020B0604020202020204" pitchFamily="34" charset="0"/>
                          <a:cs typeface="Arial" panose="020B0604020202020204" pitchFamily="34" charset="0"/>
                        </a:rPr>
                        <a:t> sensitivity (+/- 100 bps shock)</a:t>
                      </a:r>
                      <a:endParaRPr lang="en-US" sz="600" b="0" i="0" kern="1200" dirty="0" smtClean="0">
                        <a:solidFill>
                          <a:schemeClr val="tx1"/>
                        </a:solidFill>
                        <a:latin typeface="Arial" panose="020B0604020202020204" pitchFamily="34" charset="0"/>
                        <a:ea typeface="+mn-ea"/>
                        <a:cs typeface="Arial" panose="020B0604020202020204" pitchFamily="34" charset="0"/>
                      </a:endParaRPr>
                    </a:p>
                  </a:txBody>
                  <a:tcPr marL="48014" marR="48014">
                    <a:lnL w="9525"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600" b="1" kern="1200" dirty="0" smtClean="0">
                          <a:solidFill>
                            <a:schemeClr val="tx1"/>
                          </a:solidFill>
                          <a:latin typeface="Arial" panose="020B0604020202020204" pitchFamily="34" charset="0"/>
                          <a:ea typeface="+mn-ea"/>
                          <a:cs typeface="Arial" panose="020B0604020202020204" pitchFamily="34" charset="0"/>
                        </a:rPr>
                        <a:t>$(133)MM</a:t>
                      </a:r>
                    </a:p>
                  </a:txBody>
                  <a:tcPr marL="0" marR="0" marT="0" marB="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600" b="0" kern="1200" dirty="0" smtClean="0">
                          <a:solidFill>
                            <a:schemeClr val="tx1"/>
                          </a:solidFill>
                          <a:latin typeface="Arial" panose="020B0604020202020204" pitchFamily="34" charset="0"/>
                          <a:ea typeface="+mn-ea"/>
                          <a:cs typeface="Arial" panose="020B0604020202020204" pitchFamily="34" charset="0"/>
                        </a:rPr>
                        <a:t>$(113)MM</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600" b="0" i="0" u="none" strike="noStrike" dirty="0" smtClean="0">
                          <a:solidFill>
                            <a:schemeClr val="tx1"/>
                          </a:solidFill>
                          <a:effectLst/>
                          <a:latin typeface="Arial" panose="020B0604020202020204" pitchFamily="34" charset="0"/>
                          <a:cs typeface="Arial" panose="020B0604020202020204" pitchFamily="34" charset="0"/>
                        </a:rPr>
                        <a:t>$(112)MM</a:t>
                      </a:r>
                      <a:endParaRPr lang="en-US" sz="6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kern="1200" dirty="0" smtClean="0">
                          <a:solidFill>
                            <a:schemeClr val="tx1"/>
                          </a:solidFill>
                          <a:latin typeface="Arial" panose="020B0604020202020204" pitchFamily="34" charset="0"/>
                          <a:ea typeface="+mn-ea"/>
                          <a:cs typeface="Arial" panose="020B0604020202020204" pitchFamily="34" charset="0"/>
                        </a:rPr>
                        <a:t>$(120)MM </a:t>
                      </a:r>
                    </a:p>
                  </a:txBody>
                  <a:tcPr marL="48014" marR="48014"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kern="1200" dirty="0" smtClean="0">
                          <a:solidFill>
                            <a:schemeClr val="tx1"/>
                          </a:solidFill>
                          <a:latin typeface="Arial" panose="020B0604020202020204" pitchFamily="34" charset="0"/>
                          <a:ea typeface="+mn-ea"/>
                          <a:cs typeface="Arial" panose="020B0604020202020204" pitchFamily="34" charset="0"/>
                        </a:rPr>
                        <a:t>$(140)MM </a:t>
                      </a: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SHUSA</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t</a:t>
                      </a:r>
                      <a:r>
                        <a:rPr lang="en-US" sz="600" b="0" i="0" u="none" strike="noStrike" dirty="0" smtClean="0">
                          <a:solidFill>
                            <a:srgbClr val="000000"/>
                          </a:solidFill>
                          <a:effectLst/>
                          <a:latin typeface="Arial" panose="020B0604020202020204" pitchFamily="34" charset="0"/>
                          <a:cs typeface="Arial" panose="020B0604020202020204" pitchFamily="34" charset="0"/>
                        </a:rPr>
                        <a:t>erminated $1.5 </a:t>
                      </a:r>
                      <a:r>
                        <a:rPr lang="en-US" sz="600" b="0" i="0" u="none" strike="noStrike" dirty="0" err="1" smtClean="0">
                          <a:solidFill>
                            <a:srgbClr val="000000"/>
                          </a:solidFill>
                          <a:effectLst/>
                          <a:latin typeface="Arial" panose="020B0604020202020204" pitchFamily="34" charset="0"/>
                          <a:cs typeface="Arial" panose="020B0604020202020204" pitchFamily="34" charset="0"/>
                        </a:rPr>
                        <a:t>bn</a:t>
                      </a:r>
                      <a:r>
                        <a:rPr lang="en-US" sz="600" b="0" i="0" u="none" strike="noStrike" dirty="0" smtClean="0">
                          <a:solidFill>
                            <a:srgbClr val="000000"/>
                          </a:solidFill>
                          <a:effectLst/>
                          <a:latin typeface="Arial" panose="020B0604020202020204" pitchFamily="34" charset="0"/>
                          <a:cs typeface="Arial" panose="020B0604020202020204" pitchFamily="34" charset="0"/>
                        </a:rPr>
                        <a:t> in Existing FHLB Pay-Fixed Swaps on 05/20</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improving NII sensitivity </a:t>
                      </a:r>
                      <a:r>
                        <a:rPr lang="en-US" sz="600" b="0" i="0" u="none" strike="noStrike" dirty="0" smtClean="0">
                          <a:solidFill>
                            <a:srgbClr val="000000"/>
                          </a:solidFill>
                          <a:effectLst/>
                          <a:latin typeface="Arial" panose="020B0604020202020204" pitchFamily="34" charset="0"/>
                          <a:cs typeface="Arial" panose="020B0604020202020204" pitchFamily="34" charset="0"/>
                        </a:rPr>
                        <a:t>from $(133) mm to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119) mm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The termination of swap makes </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SHUSA</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NII sensitivity metric from Amber to Green.</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1"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Compliance and reputational</a:t>
                      </a:r>
                    </a:p>
                  </a:txBody>
                  <a:tcPr marL="48014" marR="48014">
                    <a:lnL w="12700"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kern="1200" baseline="0" dirty="0" smtClean="0">
                          <a:solidFill>
                            <a:schemeClr val="tx1"/>
                          </a:solidFill>
                          <a:latin typeface="Arial" panose="020B0604020202020204" pitchFamily="34" charset="0"/>
                          <a:ea typeface="+mn-ea"/>
                          <a:cs typeface="Arial" panose="020B0604020202020204" pitchFamily="34" charset="0"/>
                        </a:rPr>
                        <a:t># Matters Requiring Immediate Attention (MRIAs)</a:t>
                      </a:r>
                      <a:endParaRPr lang="en-US" sz="600" b="0" i="0" kern="1200" baseline="30000" dirty="0" smtClean="0">
                        <a:solidFill>
                          <a:schemeClr val="tx1"/>
                        </a:solidFill>
                        <a:latin typeface="Arial" panose="020B0604020202020204" pitchFamily="34" charset="0"/>
                        <a:ea typeface="+mn-ea"/>
                        <a:cs typeface="Arial" panose="020B0604020202020204" pitchFamily="34" charset="0"/>
                      </a:endParaRPr>
                    </a:p>
                  </a:txBody>
                  <a:tcPr marL="48014" marR="48014">
                    <a:lnL w="9525"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600" b="1" i="0" kern="1200" dirty="0" smtClean="0">
                          <a:solidFill>
                            <a:schemeClr val="tx1"/>
                          </a:solidFill>
                          <a:latin typeface="Arial" panose="020B0604020202020204" pitchFamily="34" charset="0"/>
                          <a:ea typeface="+mn-ea"/>
                          <a:cs typeface="Arial" panose="020B0604020202020204" pitchFamily="34" charset="0"/>
                        </a:rPr>
                        <a:t>25</a:t>
                      </a:r>
                      <a:endParaRPr lang="en-US" sz="600" b="1"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ctr" defTabSz="457200" rtl="0" eaLnBrk="1" fontAlgn="b" latinLnBrk="0" hangingPunct="1"/>
                      <a:r>
                        <a:rPr lang="en-US" sz="600" b="0" i="0" kern="1200" dirty="0" smtClean="0">
                          <a:solidFill>
                            <a:schemeClr val="tx1"/>
                          </a:solidFill>
                          <a:latin typeface="Arial" panose="020B0604020202020204" pitchFamily="34" charset="0"/>
                          <a:ea typeface="+mn-ea"/>
                          <a:cs typeface="Arial" panose="020B0604020202020204" pitchFamily="34" charset="0"/>
                        </a:rPr>
                        <a:t>25</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600" b="0" i="0" kern="1200" dirty="0" smtClean="0">
                          <a:solidFill>
                            <a:schemeClr val="tx1"/>
                          </a:solidFill>
                          <a:latin typeface="Arial" panose="020B0604020202020204" pitchFamily="34" charset="0"/>
                          <a:ea typeface="+mn-ea"/>
                          <a:cs typeface="Arial" panose="020B0604020202020204" pitchFamily="34" charset="0"/>
                        </a:rPr>
                        <a:t>25</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600" b="0" i="0" kern="1200" dirty="0" smtClean="0">
                          <a:solidFill>
                            <a:schemeClr val="tx1"/>
                          </a:solidFill>
                          <a:latin typeface="Arial" panose="020B0604020202020204" pitchFamily="34" charset="0"/>
                          <a:ea typeface="+mn-ea"/>
                          <a:cs typeface="Arial" panose="020B0604020202020204" pitchFamily="34" charset="0"/>
                        </a:rPr>
                        <a:t>N/A</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600" b="0" i="0" kern="1200" dirty="0" smtClean="0">
                          <a:solidFill>
                            <a:schemeClr val="tx1"/>
                          </a:solidFill>
                          <a:latin typeface="Arial" panose="020B0604020202020204" pitchFamily="34" charset="0"/>
                          <a:ea typeface="+mn-ea"/>
                          <a:cs typeface="Arial" panose="020B0604020202020204" pitchFamily="34" charset="0"/>
                        </a:rPr>
                        <a:t>0</a:t>
                      </a: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l" defTabSz="457200" rtl="0" eaLnBrk="1" fontAlgn="b" latinLnBrk="0" hangingPunct="1"/>
                      <a:r>
                        <a:rPr lang="en-US" sz="600" b="0" i="0" kern="1200" dirty="0" smtClean="0">
                          <a:solidFill>
                            <a:schemeClr val="tx1"/>
                          </a:solidFill>
                          <a:latin typeface="Arial" panose="020B0604020202020204" pitchFamily="34" charset="0"/>
                          <a:ea typeface="+mn-ea"/>
                          <a:cs typeface="Arial" panose="020B0604020202020204" pitchFamily="34" charset="0"/>
                        </a:rPr>
                        <a:t>CART plans addressing</a:t>
                      </a:r>
                      <a:r>
                        <a:rPr lang="en-US" sz="600" b="0" i="0" kern="1200" baseline="0" dirty="0" smtClean="0">
                          <a:solidFill>
                            <a:schemeClr val="tx1"/>
                          </a:solidFill>
                          <a:latin typeface="Arial" panose="020B0604020202020204" pitchFamily="34" charset="0"/>
                          <a:ea typeface="+mn-ea"/>
                          <a:cs typeface="Arial" panose="020B0604020202020204" pitchFamily="34" charset="0"/>
                        </a:rPr>
                        <a:t> MR(I)As</a:t>
                      </a:r>
                      <a:endParaRPr lang="en-US" sz="600" b="0" i="0" kern="1200" dirty="0" smtClean="0">
                        <a:solidFill>
                          <a:schemeClr val="tx1"/>
                        </a:solidFill>
                        <a:latin typeface="Arial" panose="020B0604020202020204" pitchFamily="34" charset="0"/>
                        <a:ea typeface="+mn-ea"/>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b="1" dirty="0" smtClean="0">
                          <a:solidFill>
                            <a:schemeClr val="tx1"/>
                          </a:solidFill>
                          <a:latin typeface="Arial" panose="020B0604020202020204" pitchFamily="34" charset="0"/>
                          <a:cs typeface="Arial" panose="020B0604020202020204" pitchFamily="34" charset="0"/>
                        </a:rPr>
                        <a:t>SBNA</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solidFill>
                            <a:schemeClr val="tx1"/>
                          </a:solidFill>
                          <a:latin typeface="Arial" panose="020B0604020202020204" pitchFamily="34" charset="0"/>
                          <a:cs typeface="Arial" panose="020B0604020202020204" pitchFamily="34" charset="0"/>
                        </a:rPr>
                        <a:t>Credit</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ＭＳ Ｐゴシック"/>
                          <a:cs typeface="Arial" panose="020B0604020202020204" pitchFamily="34" charset="0"/>
                        </a:rPr>
                        <a:t>Net charge-off rate GCB</a:t>
                      </a:r>
                      <a:endParaRPr lang="en-US" sz="600" b="0" i="0" kern="1200" baseline="30000" dirty="0" smtClean="0">
                        <a:solidFill>
                          <a:schemeClr val="tx1"/>
                        </a:solidFill>
                        <a:latin typeface="Arial" panose="020B0604020202020204" pitchFamily="34" charset="0"/>
                        <a:ea typeface="ＭＳ Ｐゴシック"/>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600" b="1" dirty="0" smtClean="0">
                          <a:solidFill>
                            <a:schemeClr val="tx1"/>
                          </a:solidFill>
                          <a:latin typeface="Arial" panose="020B0604020202020204" pitchFamily="34" charset="0"/>
                          <a:cs typeface="Arial" panose="020B0604020202020204" pitchFamily="34" charset="0"/>
                        </a:rPr>
                        <a:t>0.28%</a:t>
                      </a:r>
                      <a:endParaRPr lang="en-US" sz="600" b="1" dirty="0">
                        <a:solidFill>
                          <a:schemeClr val="tx1"/>
                        </a:solidFill>
                        <a:latin typeface="Arial" panose="020B0604020202020204" pitchFamily="34" charset="0"/>
                        <a:cs typeface="Arial" panose="020B0604020202020204" pitchFamily="34" charset="0"/>
                      </a:endParaRPr>
                    </a:p>
                  </a:txBody>
                  <a:tcPr marL="10003" marR="10003" marT="9525" marB="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600" b="0" i="0" u="none" strike="noStrike" dirty="0" smtClean="0">
                        <a:solidFill>
                          <a:srgbClr val="000000"/>
                        </a:solidFill>
                        <a:effectLst/>
                        <a:latin typeface="Arial"/>
                      </a:endParaRPr>
                    </a:p>
                    <a:p>
                      <a:pPr marL="0" marR="0" indent="0" algn="ctr" defTabSz="457200" rtl="0" eaLnBrk="1" fontAlgn="auto" latinLnBrk="0" hangingPunct="1">
                        <a:lnSpc>
                          <a:spcPct val="100000"/>
                        </a:lnSpc>
                        <a:spcBef>
                          <a:spcPts val="0"/>
                        </a:spcBef>
                        <a:spcAft>
                          <a:spcPts val="0"/>
                        </a:spcAft>
                        <a:buClrTx/>
                        <a:buSzTx/>
                        <a:buFontTx/>
                        <a:buNone/>
                        <a:tabLst/>
                        <a:defRPr/>
                      </a:pPr>
                      <a:r>
                        <a:rPr lang="en-US" sz="600" b="0" i="0" u="none" strike="noStrike" dirty="0" smtClean="0">
                          <a:solidFill>
                            <a:srgbClr val="000000"/>
                          </a:solidFill>
                          <a:effectLst/>
                          <a:latin typeface="Arial"/>
                        </a:rPr>
                        <a:t>0.28%</a:t>
                      </a:r>
                    </a:p>
                    <a:p>
                      <a:pPr algn="ctr"/>
                      <a:endParaRPr lang="en-US" sz="600" b="0" dirty="0">
                        <a:solidFill>
                          <a:schemeClr val="tx1"/>
                        </a:solidFill>
                        <a:latin typeface="Arial" panose="020B0604020202020204" pitchFamily="34" charset="0"/>
                        <a:cs typeface="Arial" panose="020B0604020202020204" pitchFamily="34" charset="0"/>
                      </a:endParaRPr>
                    </a:p>
                  </a:txBody>
                  <a:tcPr marL="10003" marR="10003"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00000"/>
                        </a:lnSpc>
                      </a:pPr>
                      <a:r>
                        <a:rPr lang="en-US" sz="600" b="0" dirty="0" smtClean="0">
                          <a:solidFill>
                            <a:schemeClr val="tx1"/>
                          </a:solidFill>
                          <a:latin typeface="Arial" panose="020B0604020202020204" pitchFamily="34" charset="0"/>
                          <a:cs typeface="Arial" panose="020B0604020202020204" pitchFamily="34" charset="0"/>
                        </a:rPr>
                        <a:t>0.28%</a:t>
                      </a:r>
                      <a:endParaRPr lang="en-US" sz="600" b="0" dirty="0">
                        <a:solidFill>
                          <a:schemeClr val="tx1"/>
                        </a:solidFill>
                        <a:latin typeface="Arial" panose="020B0604020202020204" pitchFamily="34" charset="0"/>
                        <a:cs typeface="Arial" panose="020B0604020202020204" pitchFamily="34" charset="0"/>
                      </a:endParaRPr>
                    </a:p>
                  </a:txBody>
                  <a:tcPr marL="10003" marR="10003" marT="9525" marB="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0.2%</a:t>
                      </a:r>
                      <a:endParaRPr lang="en-US" sz="6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8014" marR="48014"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0.4%</a:t>
                      </a:r>
                      <a:endParaRPr lang="en-US" sz="6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en-US" sz="600" dirty="0" smtClean="0">
                          <a:solidFill>
                            <a:prstClr val="black"/>
                          </a:solidFill>
                          <a:latin typeface="Arial" panose="020B0604020202020204" pitchFamily="34" charset="0"/>
                          <a:ea typeface="MS PGothic" pitchFamily="34" charset="-128"/>
                          <a:cs typeface="Arial" panose="020B0604020202020204" pitchFamily="34" charset="0"/>
                        </a:rPr>
                        <a:t>NCO</a:t>
                      </a:r>
                      <a:r>
                        <a:rPr lang="en-US" sz="600" baseline="0" dirty="0" smtClean="0">
                          <a:solidFill>
                            <a:prstClr val="black"/>
                          </a:solidFill>
                          <a:latin typeface="Arial" panose="020B0604020202020204" pitchFamily="34" charset="0"/>
                          <a:ea typeface="MS PGothic" pitchFamily="34" charset="-128"/>
                          <a:cs typeface="Arial" panose="020B0604020202020204" pitchFamily="34" charset="0"/>
                        </a:rPr>
                        <a:t> r</a:t>
                      </a:r>
                      <a:r>
                        <a:rPr lang="en-US" sz="600" dirty="0" smtClean="0">
                          <a:solidFill>
                            <a:prstClr val="black"/>
                          </a:solidFill>
                          <a:latin typeface="Arial" panose="020B0604020202020204" pitchFamily="34" charset="0"/>
                          <a:ea typeface="MS PGothic" pitchFamily="34" charset="-128"/>
                          <a:cs typeface="Arial" panose="020B0604020202020204" pitchFamily="34" charset="0"/>
                        </a:rPr>
                        <a:t>emains in </a:t>
                      </a:r>
                      <a:r>
                        <a:rPr lang="en-US" sz="600" b="1" dirty="0" smtClean="0">
                          <a:solidFill>
                            <a:srgbClr val="FFC000"/>
                          </a:solidFill>
                          <a:latin typeface="Arial" panose="020B0604020202020204" pitchFamily="34" charset="0"/>
                          <a:ea typeface="MS PGothic" pitchFamily="34" charset="-128"/>
                          <a:cs typeface="Arial" panose="020B0604020202020204" pitchFamily="34" charset="0"/>
                        </a:rPr>
                        <a:t>Amber</a:t>
                      </a:r>
                      <a:r>
                        <a:rPr lang="en-US" sz="600" dirty="0" smtClean="0">
                          <a:solidFill>
                            <a:prstClr val="black"/>
                          </a:solidFill>
                          <a:latin typeface="Arial" panose="020B0604020202020204" pitchFamily="34" charset="0"/>
                          <a:ea typeface="MS PGothic" pitchFamily="34" charset="-128"/>
                          <a:cs typeface="Arial" panose="020B0604020202020204" pitchFamily="34" charset="0"/>
                        </a:rPr>
                        <a:t> as it is calculated on a rolling 12 month basis. No further NCOs have been booked. No further actions to take</a:t>
                      </a:r>
                    </a:p>
                  </a:txBody>
                  <a:tcPr marL="48014" marR="48014"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1"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i="0" kern="1200" baseline="0" dirty="0" smtClean="0">
                        <a:solidFill>
                          <a:schemeClr val="tx1"/>
                        </a:solidFill>
                        <a:latin typeface="Arial" panose="020B0604020202020204" pitchFamily="34" charset="0"/>
                        <a:ea typeface="+mn-ea"/>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i="0" kern="1200" baseline="0" dirty="0" smtClean="0">
                          <a:solidFill>
                            <a:schemeClr val="tx1"/>
                          </a:solidFill>
                          <a:latin typeface="Arial" panose="020B0604020202020204" pitchFamily="34" charset="0"/>
                          <a:ea typeface="ＭＳ Ｐゴシック"/>
                          <a:cs typeface="Arial" panose="020B0604020202020204" pitchFamily="34" charset="0"/>
                        </a:rPr>
                        <a:t># of counterparties  with Santander Risk Rating (internal) &lt; 5.0 and exposure &gt; $100MM</a:t>
                      </a:r>
                      <a:r>
                        <a:rPr lang="en-US" sz="600" b="0" i="0" kern="1200" baseline="30000" dirty="0" smtClean="0">
                          <a:solidFill>
                            <a:schemeClr val="tx1"/>
                          </a:solidFill>
                          <a:latin typeface="Arial" panose="020B0604020202020204" pitchFamily="34" charset="0"/>
                          <a:ea typeface="ＭＳ Ｐゴシック"/>
                          <a:cs typeface="Arial" panose="020B0604020202020204" pitchFamily="34" charset="0"/>
                        </a:rPr>
                        <a:t>2</a:t>
                      </a:r>
                      <a:endParaRPr lang="en-US" sz="600" i="0" kern="1200" baseline="0" dirty="0" smtClean="0">
                        <a:solidFill>
                          <a:schemeClr val="tx1"/>
                        </a:solidFill>
                        <a:latin typeface="Arial" panose="020B0604020202020204" pitchFamily="34" charset="0"/>
                        <a:ea typeface="ＭＳ Ｐゴシック"/>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i="0" kern="1200" dirty="0" smtClean="0">
                          <a:solidFill>
                            <a:schemeClr val="tx1"/>
                          </a:solidFill>
                          <a:latin typeface="Arial" panose="020B0604020202020204" pitchFamily="34" charset="0"/>
                          <a:ea typeface="+mn-ea"/>
                          <a:cs typeface="Arial" panose="020B0604020202020204" pitchFamily="34" charset="0"/>
                        </a:rPr>
                        <a:t>9</a:t>
                      </a:r>
                    </a:p>
                  </a:txBody>
                  <a:tcPr marL="48014" marR="48014"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10</a:t>
                      </a:r>
                    </a:p>
                  </a:txBody>
                  <a:tcPr marL="48014" marR="480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7</a:t>
                      </a:r>
                    </a:p>
                  </a:txBody>
                  <a:tcPr marL="48014" marR="48014"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N/A</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0</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u="none" strike="noStrike" baseline="0" dirty="0" smtClean="0">
                          <a:solidFill>
                            <a:schemeClr val="tx1"/>
                          </a:solidFill>
                          <a:effectLst/>
                          <a:latin typeface="Arial" panose="020B0604020202020204" pitchFamily="34" charset="0"/>
                          <a:ea typeface="MS PGothic" pitchFamily="34" charset="-128"/>
                          <a:cs typeface="Arial" panose="020B0604020202020204" pitchFamily="34" charset="0"/>
                        </a:rPr>
                        <a:t>Action plan: TBD</a:t>
                      </a:r>
                      <a:endParaRPr lang="en-US" sz="600" b="1" u="none" dirty="0" smtClean="0">
                        <a:solidFill>
                          <a:srgbClr val="FF0000"/>
                        </a:solidFill>
                        <a:latin typeface="Arial" panose="020B0604020202020204" pitchFamily="34" charset="0"/>
                        <a:ea typeface="MS PGothic" pitchFamily="34" charset="-128"/>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90786">
                <a:tc row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1"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0" i="0" kern="1200" baseline="30000" dirty="0" smtClean="0">
                        <a:solidFill>
                          <a:schemeClr val="tx1"/>
                        </a:solidFill>
                        <a:latin typeface="Arial" panose="020B0604020202020204" pitchFamily="34" charset="0"/>
                        <a:ea typeface="+mn-ea"/>
                        <a:cs typeface="Arial" panose="020B0604020202020204" pitchFamily="34" charset="0"/>
                      </a:endParaRPr>
                    </a:p>
                  </a:txBody>
                  <a:tcPr marL="48014" marR="4801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i="0" kern="1200" baseline="0" dirty="0" smtClean="0">
                          <a:solidFill>
                            <a:schemeClr val="tx1"/>
                          </a:solidFill>
                          <a:latin typeface="Arial" panose="020B0604020202020204" pitchFamily="34" charset="0"/>
                          <a:ea typeface="ＭＳ Ｐゴシック"/>
                          <a:cs typeface="Arial" panose="020B0604020202020204" pitchFamily="34" charset="0"/>
                        </a:rPr>
                        <a:t>Industry exposure (by OCC group)</a:t>
                      </a:r>
                    </a:p>
                  </a:txBody>
                  <a:tcPr marL="48014" marR="48014">
                    <a:lnL w="12700" cap="flat" cmpd="sng" algn="ctr">
                      <a:no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lnSpc>
                          <a:spcPct val="100000"/>
                        </a:lnSpc>
                        <a:spcBef>
                          <a:spcPts val="0"/>
                        </a:spcBef>
                        <a:spcAft>
                          <a:spcPts val="0"/>
                        </a:spcAft>
                      </a:pPr>
                      <a:r>
                        <a:rPr lang="en-US" sz="600" b="1" i="0" u="none" strike="noStrike" kern="1200" dirty="0" smtClean="0">
                          <a:solidFill>
                            <a:srgbClr val="000000"/>
                          </a:solidFill>
                          <a:effectLst/>
                          <a:latin typeface="Arial"/>
                          <a:ea typeface="+mn-ea"/>
                          <a:cs typeface="+mn-cs"/>
                        </a:rPr>
                        <a:t>$4.98B</a:t>
                      </a:r>
                    </a:p>
                    <a:p>
                      <a:pPr marL="0" algn="ctr" defTabSz="457200" rtl="0" eaLnBrk="1" fontAlgn="b" latinLnBrk="0" hangingPunct="1">
                        <a:lnSpc>
                          <a:spcPct val="100000"/>
                        </a:lnSpc>
                        <a:spcBef>
                          <a:spcPts val="0"/>
                        </a:spcBef>
                        <a:spcAft>
                          <a:spcPts val="0"/>
                        </a:spcAft>
                      </a:pPr>
                      <a:r>
                        <a:rPr lang="en-US" sz="600" b="1" i="0" u="none" strike="noStrike" kern="1200" dirty="0" smtClean="0">
                          <a:solidFill>
                            <a:schemeClr val="bg1">
                              <a:lumMod val="50000"/>
                            </a:schemeClr>
                          </a:solidFill>
                          <a:effectLst/>
                          <a:latin typeface="Arial"/>
                          <a:ea typeface="+mn-ea"/>
                          <a:cs typeface="+mn-cs"/>
                        </a:rPr>
                        <a:t>(Financial &amp; Insurance)</a:t>
                      </a:r>
                      <a:endParaRPr lang="en-US" sz="600" b="1" i="0" u="none" strike="noStrike" kern="1200" dirty="0">
                        <a:solidFill>
                          <a:schemeClr val="bg1">
                            <a:lumMod val="50000"/>
                          </a:schemeClr>
                        </a:solidFill>
                        <a:effectLst/>
                        <a:latin typeface="Arial"/>
                        <a:ea typeface="+mn-ea"/>
                        <a:cs typeface="+mn-cs"/>
                      </a:endParaRPr>
                    </a:p>
                  </a:txBody>
                  <a:tcPr marL="28808" marR="28808" marT="27432" marB="27432"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rtl="0" eaLnBrk="1" fontAlgn="b" latinLnBrk="0" hangingPunct="1">
                        <a:spcBef>
                          <a:spcPts val="0"/>
                        </a:spcBef>
                        <a:spcAft>
                          <a:spcPts val="0"/>
                        </a:spcAft>
                      </a:pPr>
                      <a:r>
                        <a:rPr lang="en-US" sz="600" b="0" i="0" u="none" strike="noStrike" kern="1200" dirty="0" smtClean="0">
                          <a:solidFill>
                            <a:srgbClr val="000000"/>
                          </a:solidFill>
                          <a:effectLst/>
                          <a:latin typeface="Arial"/>
                        </a:rPr>
                        <a:t>$5.1B</a:t>
                      </a:r>
                      <a:endParaRPr lang="en-US" sz="600" b="0" i="0" u="none" strike="noStrike" dirty="0">
                        <a:effectLst/>
                        <a:latin typeface="Arial"/>
                      </a:endParaRPr>
                    </a:p>
                    <a:p>
                      <a:pPr marL="0" algn="ctr" rtl="0" eaLnBrk="1" fontAlgn="b" latinLnBrk="0" hangingPunct="1">
                        <a:spcBef>
                          <a:spcPts val="0"/>
                        </a:spcBef>
                        <a:spcAft>
                          <a:spcPts val="0"/>
                        </a:spcAft>
                      </a:pPr>
                      <a:r>
                        <a:rPr lang="en-US" sz="600" b="0" i="0" u="none" strike="noStrike" kern="1200" dirty="0">
                          <a:solidFill>
                            <a:srgbClr val="000000"/>
                          </a:solidFill>
                          <a:effectLst/>
                          <a:latin typeface="Arial"/>
                        </a:rPr>
                        <a:t>(</a:t>
                      </a:r>
                      <a:r>
                        <a:rPr lang="en-US" sz="600" b="0" i="0" u="none" strike="noStrike" kern="1200" dirty="0" smtClean="0">
                          <a:solidFill>
                            <a:srgbClr val="000000"/>
                          </a:solidFill>
                          <a:effectLst/>
                          <a:latin typeface="Arial"/>
                        </a:rPr>
                        <a:t>Financial</a:t>
                      </a:r>
                      <a:r>
                        <a:rPr lang="en-US" sz="600" b="0" i="0" u="none" strike="noStrike" kern="1200" baseline="0" dirty="0" smtClean="0">
                          <a:solidFill>
                            <a:srgbClr val="000000"/>
                          </a:solidFill>
                          <a:effectLst/>
                          <a:latin typeface="Arial"/>
                        </a:rPr>
                        <a:t> &amp; </a:t>
                      </a:r>
                      <a:r>
                        <a:rPr lang="en-US" sz="600" b="0" i="0" u="none" strike="noStrike" kern="1200" dirty="0" smtClean="0">
                          <a:solidFill>
                            <a:srgbClr val="000000"/>
                          </a:solidFill>
                          <a:effectLst/>
                          <a:latin typeface="Arial"/>
                        </a:rPr>
                        <a:t>Insurance</a:t>
                      </a:r>
                      <a:r>
                        <a:rPr lang="en-US" sz="600" b="0" i="0" u="none" strike="noStrike" kern="1200" dirty="0">
                          <a:solidFill>
                            <a:srgbClr val="000000"/>
                          </a:solidFill>
                          <a:effectLst/>
                          <a:latin typeface="Arial"/>
                        </a:rPr>
                        <a:t>)</a:t>
                      </a:r>
                      <a:endParaRPr lang="en-US" sz="600" b="0" i="0" u="none" strike="noStrike" dirty="0">
                        <a:effectLst/>
                        <a:latin typeface="Arial"/>
                      </a:endParaRPr>
                    </a:p>
                  </a:txBody>
                  <a:tcPr marL="28808" marR="28808"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kern="1200" dirty="0" smtClean="0">
                          <a:solidFill>
                            <a:schemeClr val="tx1"/>
                          </a:solidFill>
                          <a:effectLst/>
                          <a:latin typeface="Arial" panose="020B0604020202020204" pitchFamily="34" charset="0"/>
                          <a:ea typeface="Calibri"/>
                          <a:cs typeface="Arial" panose="020B0604020202020204" pitchFamily="34" charset="0"/>
                        </a:rPr>
                        <a:t>$4.9B</a:t>
                      </a:r>
                    </a:p>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kern="1200" baseline="0" dirty="0" smtClean="0">
                          <a:solidFill>
                            <a:schemeClr val="tx1"/>
                          </a:solidFill>
                          <a:effectLst/>
                          <a:latin typeface="Arial" panose="020B0604020202020204" pitchFamily="34" charset="0"/>
                          <a:ea typeface="Calibri"/>
                          <a:cs typeface="Arial" panose="020B0604020202020204" pitchFamily="34" charset="0"/>
                        </a:rPr>
                        <a:t> </a:t>
                      </a:r>
                      <a:r>
                        <a:rPr lang="en-US" sz="600" b="0" i="0" kern="1200" dirty="0" smtClean="0">
                          <a:solidFill>
                            <a:schemeClr val="tx1"/>
                          </a:solidFill>
                          <a:latin typeface="Arial" panose="020B0604020202020204" pitchFamily="34" charset="0"/>
                          <a:ea typeface="+mn-ea"/>
                          <a:cs typeface="Arial" panose="020B0604020202020204" pitchFamily="34" charset="0"/>
                        </a:rPr>
                        <a:t>(Financial</a:t>
                      </a:r>
                      <a:r>
                        <a:rPr lang="en-US" sz="600" b="0" i="0" kern="1200" baseline="0" dirty="0" smtClean="0">
                          <a:solidFill>
                            <a:schemeClr val="tx1"/>
                          </a:solidFill>
                          <a:latin typeface="Arial" panose="020B0604020202020204" pitchFamily="34" charset="0"/>
                          <a:ea typeface="+mn-ea"/>
                          <a:cs typeface="Arial" panose="020B0604020202020204" pitchFamily="34" charset="0"/>
                        </a:rPr>
                        <a:t> &amp; Insurance)</a:t>
                      </a:r>
                      <a:endParaRPr lang="en-US" sz="600" b="0" i="0" kern="1200" dirty="0" smtClean="0">
                        <a:solidFill>
                          <a:schemeClr val="tx1"/>
                        </a:solidFill>
                        <a:latin typeface="Arial" panose="020B0604020202020204" pitchFamily="34" charset="0"/>
                        <a:ea typeface="+mn-ea"/>
                        <a:cs typeface="Arial" panose="020B0604020202020204" pitchFamily="34" charset="0"/>
                      </a:endParaRPr>
                    </a:p>
                  </a:txBody>
                  <a:tcPr marL="10003" marR="10003" marT="9525" marB="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$4.5B</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$5.0B</a:t>
                      </a:r>
                      <a:r>
                        <a:rPr lang="en-US" sz="600" b="0" i="0" kern="1200" baseline="30000" dirty="0" smtClean="0">
                          <a:solidFill>
                            <a:schemeClr val="tx1"/>
                          </a:solidFill>
                          <a:latin typeface="Arial" panose="020B0604020202020204" pitchFamily="34" charset="0"/>
                          <a:ea typeface="ＭＳ Ｐゴシック"/>
                          <a:cs typeface="Arial" panose="020B0604020202020204" pitchFamily="34" charset="0"/>
                        </a:rPr>
                        <a:t>3</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rowSpan="2">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u="none" strike="noStrike" dirty="0" smtClean="0">
                          <a:solidFill>
                            <a:srgbClr val="000000"/>
                          </a:solidFill>
                          <a:effectLst/>
                          <a:latin typeface="Arial" panose="020B0604020202020204" pitchFamily="34" charset="0"/>
                          <a:cs typeface="Arial" panose="020B0604020202020204" pitchFamily="34" charset="0"/>
                        </a:rPr>
                        <a:t>A limit increase to $5.5 BN for Finance</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&amp; Insurance </a:t>
                      </a:r>
                      <a:r>
                        <a:rPr lang="en-US" sz="600" b="0" i="0" u="none" strike="noStrike" dirty="0" smtClean="0">
                          <a:solidFill>
                            <a:srgbClr val="000000"/>
                          </a:solidFill>
                          <a:effectLst/>
                          <a:latin typeface="Arial" panose="020B0604020202020204" pitchFamily="34" charset="0"/>
                          <a:cs typeface="Arial" panose="020B0604020202020204" pitchFamily="34" charset="0"/>
                        </a:rPr>
                        <a:t>based on 2016 growth plans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has been a</a:t>
                      </a:r>
                      <a:r>
                        <a:rPr lang="en-US" sz="600" b="0" i="0" u="none" strike="noStrike" dirty="0" smtClean="0">
                          <a:solidFill>
                            <a:srgbClr val="000000"/>
                          </a:solidFill>
                          <a:effectLst/>
                          <a:latin typeface="Arial" panose="020B0604020202020204" pitchFamily="34" charset="0"/>
                          <a:cs typeface="Arial" panose="020B0604020202020204" pitchFamily="34" charset="0"/>
                        </a:rPr>
                        <a:t>pproved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by SBNA Board temporarily until June and will be reassessed after June.</a:t>
                      </a:r>
                      <a:endParaRPr lang="en-US" sz="600" dirty="0" smtClean="0">
                        <a:solidFill>
                          <a:srgbClr val="000000"/>
                        </a:solidFill>
                        <a:latin typeface="Arial" panose="020B0604020202020204" pitchFamily="34" charset="0"/>
                        <a:ea typeface="MS PGothic" pitchFamily="34" charset="-128"/>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algn="ctr" rtl="0" eaLnBrk="1" fontAlgn="b" latinLnBrk="0" hangingPunct="1">
                        <a:lnSpc>
                          <a:spcPct val="100000"/>
                        </a:lnSpc>
                        <a:spcBef>
                          <a:spcPts val="0"/>
                        </a:spcBef>
                        <a:spcAft>
                          <a:spcPts val="0"/>
                        </a:spcAft>
                      </a:pPr>
                      <a:r>
                        <a:rPr lang="en-US" sz="600" b="1" i="0" u="none" strike="noStrike" kern="1200" dirty="0" smtClean="0">
                          <a:solidFill>
                            <a:srgbClr val="000000"/>
                          </a:solidFill>
                          <a:effectLst/>
                          <a:latin typeface="Arial"/>
                          <a:ea typeface="+mn-ea"/>
                          <a:cs typeface="+mn-cs"/>
                        </a:rPr>
                        <a:t>$4.69B</a:t>
                      </a:r>
                    </a:p>
                    <a:p>
                      <a:pPr marL="0" algn="ctr" rtl="0" eaLnBrk="1" fontAlgn="b" latinLnBrk="0" hangingPunct="1">
                        <a:lnSpc>
                          <a:spcPct val="100000"/>
                        </a:lnSpc>
                        <a:spcBef>
                          <a:spcPts val="0"/>
                        </a:spcBef>
                        <a:spcAft>
                          <a:spcPts val="0"/>
                        </a:spcAft>
                      </a:pPr>
                      <a:r>
                        <a:rPr lang="en-US" sz="600" b="1" i="0" u="none" strike="noStrike" baseline="0" dirty="0" smtClean="0">
                          <a:solidFill>
                            <a:schemeClr val="bg1">
                              <a:lumMod val="50000"/>
                            </a:schemeClr>
                          </a:solidFill>
                          <a:effectLst/>
                          <a:latin typeface="Arial"/>
                        </a:rPr>
                        <a:t>(Utilities)</a:t>
                      </a:r>
                      <a:endParaRPr lang="en-US" sz="600" b="1" i="0" u="none" strike="noStrike" dirty="0">
                        <a:solidFill>
                          <a:schemeClr val="bg1">
                            <a:lumMod val="50000"/>
                          </a:schemeClr>
                        </a:solidFill>
                        <a:effectLst/>
                        <a:latin typeface="Arial"/>
                      </a:endParaRPr>
                    </a:p>
                  </a:txBody>
                  <a:tcPr marL="28808" marR="28808" marT="27432" marB="27432"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rtl="0" eaLnBrk="1" fontAlgn="b" latinLnBrk="0" hangingPunct="1">
                        <a:spcBef>
                          <a:spcPts val="0"/>
                        </a:spcBef>
                        <a:spcAft>
                          <a:spcPts val="0"/>
                        </a:spcAft>
                      </a:pPr>
                      <a:r>
                        <a:rPr lang="en-US" sz="600" b="0" i="0" u="none" strike="noStrike" kern="1200" dirty="0" smtClean="0">
                          <a:solidFill>
                            <a:srgbClr val="000000"/>
                          </a:solidFill>
                          <a:effectLst/>
                          <a:latin typeface="Arial"/>
                        </a:rPr>
                        <a:t>$4.8B</a:t>
                      </a:r>
                      <a:endParaRPr lang="en-US" sz="600" b="0" i="0" u="none" strike="noStrike" dirty="0">
                        <a:effectLst/>
                        <a:latin typeface="Arial"/>
                      </a:endParaRPr>
                    </a:p>
                    <a:p>
                      <a:pPr marL="0" algn="ctr" rtl="0" eaLnBrk="1" fontAlgn="b" latinLnBrk="0" hangingPunct="1">
                        <a:spcBef>
                          <a:spcPts val="0"/>
                        </a:spcBef>
                        <a:spcAft>
                          <a:spcPts val="0"/>
                        </a:spcAft>
                      </a:pPr>
                      <a:r>
                        <a:rPr lang="en-US" sz="600" b="0" i="0" u="none" strike="noStrike" kern="1200" dirty="0">
                          <a:solidFill>
                            <a:srgbClr val="000000"/>
                          </a:solidFill>
                          <a:effectLst/>
                          <a:latin typeface="Arial"/>
                        </a:rPr>
                        <a:t>(Utilities)</a:t>
                      </a:r>
                      <a:endParaRPr lang="en-US" sz="600" b="0" i="0" u="none" strike="noStrike" dirty="0">
                        <a:effectLst/>
                        <a:latin typeface="Arial"/>
                      </a:endParaRPr>
                    </a:p>
                  </a:txBody>
                  <a:tcPr marL="28808" marR="28808"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45720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kern="1200" dirty="0" smtClean="0">
                          <a:solidFill>
                            <a:schemeClr val="tx1"/>
                          </a:solidFill>
                          <a:effectLst/>
                          <a:latin typeface="Arial" panose="020B0604020202020204" pitchFamily="34" charset="0"/>
                          <a:ea typeface="Calibri"/>
                          <a:cs typeface="Arial" panose="020B0604020202020204" pitchFamily="34" charset="0"/>
                        </a:rPr>
                        <a:t>$4.8B</a:t>
                      </a:r>
                      <a:endParaRPr lang="en-US" sz="600" b="0" i="0" kern="1200" dirty="0" smtClean="0">
                        <a:solidFill>
                          <a:schemeClr val="tx1"/>
                        </a:solidFill>
                        <a:effectLst/>
                        <a:latin typeface="Arial" panose="020B0604020202020204" pitchFamily="34" charset="0"/>
                        <a:ea typeface="+mn-ea"/>
                        <a:cs typeface="Arial" panose="020B0604020202020204" pitchFamily="34" charset="0"/>
                      </a:endParaRPr>
                    </a:p>
                    <a:p>
                      <a:pPr marL="0" marR="0" lvl="0" indent="-45720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effectLst/>
                          <a:latin typeface="Arial" panose="020B0604020202020204" pitchFamily="34" charset="0"/>
                          <a:ea typeface="+mn-ea"/>
                          <a:cs typeface="Arial" panose="020B0604020202020204" pitchFamily="34" charset="0"/>
                        </a:rPr>
                        <a:t>(Utilities)</a:t>
                      </a:r>
                      <a:endParaRPr lang="en-US" sz="600" b="0" kern="1200" dirty="0" smtClean="0">
                        <a:solidFill>
                          <a:schemeClr val="tx1"/>
                        </a:solidFill>
                        <a:effectLst/>
                        <a:latin typeface="Arial" panose="020B0604020202020204" pitchFamily="34" charset="0"/>
                        <a:ea typeface="Calibri"/>
                        <a:cs typeface="Arial" panose="020B0604020202020204" pitchFamily="34" charset="0"/>
                      </a:endParaRPr>
                    </a:p>
                  </a:txBody>
                  <a:tcPr marL="10003" marR="10003" marT="9525" marB="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vMerge="1">
                  <a:txBody>
                    <a:bodyPr/>
                    <a:lstStyle/>
                    <a:p>
                      <a:endParaRPr lang="en-US"/>
                    </a:p>
                  </a:txBody>
                  <a:tcPr/>
                </a:tc>
                <a:tc vMerge="1">
                  <a:txBody>
                    <a:bodyPr/>
                    <a:lstStyle/>
                    <a:p>
                      <a:endParaRPr lang="en-US"/>
                    </a:p>
                  </a:txBody>
                  <a:tcPr/>
                </a:tc>
                <a:tc vMerge="1">
                  <a:txBody>
                    <a:bodyPr/>
                    <a:lstStyle/>
                    <a:p>
                      <a:endParaRPr lang="en-US"/>
                    </a:p>
                  </a:txBody>
                  <a:tcPr/>
                </a:tc>
              </a:tr>
              <a:tr h="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1"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0" i="0" kern="1200" baseline="30000" dirty="0" smtClean="0">
                        <a:solidFill>
                          <a:schemeClr val="tx1"/>
                        </a:solidFill>
                        <a:latin typeface="Arial" panose="020B0604020202020204" pitchFamily="34" charset="0"/>
                        <a:ea typeface="+mn-ea"/>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Multifamily exposure</a:t>
                      </a:r>
                      <a:endParaRPr lang="en-US" sz="600" i="0" kern="1200" baseline="0" dirty="0" smtClean="0">
                        <a:solidFill>
                          <a:schemeClr val="tx1"/>
                        </a:solidFill>
                        <a:latin typeface="Arial" panose="020B0604020202020204" pitchFamily="34" charset="0"/>
                        <a:ea typeface="ＭＳ Ｐゴシック"/>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spcBef>
                          <a:spcPts val="0"/>
                        </a:spcBef>
                        <a:spcAft>
                          <a:spcPts val="0"/>
                        </a:spcAft>
                      </a:pPr>
                      <a:r>
                        <a:rPr lang="en-US" sz="600" b="1" i="0" u="none" strike="noStrike" kern="1200" dirty="0" smtClean="0">
                          <a:solidFill>
                            <a:srgbClr val="000000"/>
                          </a:solidFill>
                          <a:effectLst/>
                          <a:latin typeface="Arial"/>
                          <a:ea typeface="+mn-ea"/>
                          <a:cs typeface="+mn-cs"/>
                        </a:rPr>
                        <a:t>$10.5B</a:t>
                      </a:r>
                      <a:endParaRPr lang="en-US" sz="600" b="1" i="0" u="none" strike="noStrike" kern="1200" dirty="0">
                        <a:solidFill>
                          <a:srgbClr val="000000"/>
                        </a:solidFill>
                        <a:effectLst/>
                        <a:latin typeface="Arial"/>
                        <a:ea typeface="+mn-ea"/>
                        <a:cs typeface="+mn-cs"/>
                      </a:endParaRPr>
                    </a:p>
                  </a:txBody>
                  <a:tcPr marL="28808" marR="28808" marT="27432" marB="27432"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spcBef>
                          <a:spcPts val="0"/>
                        </a:spcBef>
                        <a:spcAft>
                          <a:spcPts val="0"/>
                        </a:spcAft>
                      </a:pPr>
                      <a:r>
                        <a:rPr lang="en-US" sz="600" b="0" i="0" u="none" strike="noStrike" kern="1200" dirty="0" smtClean="0">
                          <a:solidFill>
                            <a:srgbClr val="000000"/>
                          </a:solidFill>
                          <a:effectLst/>
                          <a:latin typeface="Arial"/>
                          <a:ea typeface="+mn-ea"/>
                          <a:cs typeface="+mn-cs"/>
                        </a:rPr>
                        <a:t>$10.5B</a:t>
                      </a:r>
                      <a:endParaRPr lang="en-US" sz="600" b="0" i="0" u="none" strike="noStrike" kern="1200" dirty="0">
                        <a:solidFill>
                          <a:srgbClr val="000000"/>
                        </a:solidFill>
                        <a:effectLst/>
                        <a:latin typeface="Arial"/>
                        <a:ea typeface="+mn-ea"/>
                        <a:cs typeface="+mn-cs"/>
                      </a:endParaRPr>
                    </a:p>
                  </a:txBody>
                  <a:tcPr marL="28808" marR="28808"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algn="ctr" defTabSz="457200" rtl="0" eaLnBrk="1" fontAlgn="ctr" latinLnBrk="0" hangingPunct="1">
                        <a:lnSpc>
                          <a:spcPct val="100000"/>
                        </a:lnSpc>
                        <a:spcBef>
                          <a:spcPts val="0"/>
                        </a:spcBef>
                        <a:spcAft>
                          <a:spcPts val="0"/>
                        </a:spcAft>
                      </a:pPr>
                      <a:r>
                        <a:rPr lang="en-US" sz="600" b="0" kern="1200" dirty="0" smtClean="0">
                          <a:solidFill>
                            <a:schemeClr val="tx1"/>
                          </a:solidFill>
                          <a:effectLst/>
                          <a:latin typeface="Arial" panose="020B0604020202020204" pitchFamily="34" charset="0"/>
                          <a:ea typeface="Calibri"/>
                          <a:cs typeface="Arial" panose="020B0604020202020204" pitchFamily="34" charset="0"/>
                        </a:rPr>
                        <a:t>$10.4B</a:t>
                      </a:r>
                      <a:endParaRPr lang="en-US" sz="600" b="0" kern="1200" dirty="0">
                        <a:solidFill>
                          <a:schemeClr val="tx1"/>
                        </a:solidFill>
                        <a:effectLst/>
                        <a:latin typeface="Arial" panose="020B0604020202020204" pitchFamily="34" charset="0"/>
                        <a:ea typeface="Calibri"/>
                        <a:cs typeface="Arial" panose="020B0604020202020204" pitchFamily="34" charset="0"/>
                      </a:endParaRPr>
                    </a:p>
                  </a:txBody>
                  <a:tcPr marL="10003" marR="10003" marT="9525" marB="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$10.5B</a:t>
                      </a:r>
                      <a:endParaRPr lang="en-US" sz="600" b="0" i="1" kern="1200" dirty="0">
                        <a:solidFill>
                          <a:schemeClr val="tx1"/>
                        </a:solidFill>
                        <a:latin typeface="Arial" panose="020B0604020202020204" pitchFamily="34" charset="0"/>
                        <a:ea typeface="+mn-ea"/>
                        <a:cs typeface="Arial" panose="020B0604020202020204" pitchFamily="34" charset="0"/>
                      </a:endParaRPr>
                    </a:p>
                  </a:txBody>
                  <a:tcPr marL="48014" marR="48014"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$11.0B</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Multifamily</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exposure </a:t>
                      </a:r>
                      <a:r>
                        <a:rPr lang="en-US" sz="600" b="0" i="0" u="none" strike="noStrike" dirty="0" smtClean="0">
                          <a:solidFill>
                            <a:srgbClr val="000000"/>
                          </a:solidFill>
                          <a:effectLst/>
                          <a:latin typeface="Arial" panose="020B0604020202020204" pitchFamily="34" charset="0"/>
                          <a:cs typeface="Arial" panose="020B0604020202020204" pitchFamily="34" charset="0"/>
                        </a:rPr>
                        <a:t>is being monitored and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breach escalated. Action plan: TBD</a:t>
                      </a:r>
                      <a:endParaRPr lang="en-US" sz="600" b="0" i="0" u="none" strike="noStrike" dirty="0" smtClean="0">
                        <a:solidFill>
                          <a:srgbClr val="000000"/>
                        </a:solidFill>
                        <a:effectLst/>
                        <a:latin typeface="Arial" panose="020B0604020202020204" pitchFamily="34" charset="0"/>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201746">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600" b="1" dirty="0" smtClean="0">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Liquidity </a:t>
                      </a:r>
                      <a:r>
                        <a:rPr lang="en-US" sz="600" b="1" baseline="0" dirty="0" smtClean="0">
                          <a:latin typeface="Arial" panose="020B0604020202020204" pitchFamily="34" charset="0"/>
                          <a:cs typeface="Arial" panose="020B0604020202020204" pitchFamily="34" charset="0"/>
                        </a:rPr>
                        <a:t>/ funding</a:t>
                      </a:r>
                      <a:endParaRPr lang="en-US" sz="600" b="1" dirty="0" smtClean="0">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Liquidity Coverage Ratio</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sz="600" baseline="0" dirty="0" smtClean="0">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1" kern="1200" dirty="0" smtClean="0">
                          <a:solidFill>
                            <a:schemeClr val="tx1"/>
                          </a:solidFill>
                          <a:latin typeface="Arial" panose="020B0604020202020204" pitchFamily="34" charset="0"/>
                          <a:ea typeface="+mn-ea"/>
                          <a:cs typeface="Arial" panose="020B0604020202020204" pitchFamily="34" charset="0"/>
                        </a:rPr>
                        <a:t>111%</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kern="1200" dirty="0" smtClean="0">
                          <a:solidFill>
                            <a:schemeClr val="tx1"/>
                          </a:solidFill>
                          <a:latin typeface="Arial" panose="020B0604020202020204" pitchFamily="34" charset="0"/>
                          <a:ea typeface="+mn-ea"/>
                          <a:cs typeface="Arial" panose="020B0604020202020204" pitchFamily="34" charset="0"/>
                        </a:rPr>
                        <a:t>112%</a:t>
                      </a:r>
                      <a:endParaRPr lang="en-US" sz="600" b="0"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600" b="0" i="0" kern="1200" dirty="0" smtClean="0">
                          <a:solidFill>
                            <a:schemeClr val="tx1"/>
                          </a:solidFill>
                          <a:latin typeface="Arial" panose="020B0604020202020204" pitchFamily="34" charset="0"/>
                          <a:ea typeface="+mn-ea"/>
                          <a:cs typeface="Arial" panose="020B0604020202020204" pitchFamily="34" charset="0"/>
                        </a:rPr>
                        <a:t>170.5%</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600" dirty="0" smtClean="0">
                          <a:latin typeface="Arial" panose="020B0604020202020204" pitchFamily="34" charset="0"/>
                          <a:cs typeface="Arial" panose="020B0604020202020204" pitchFamily="34" charset="0"/>
                        </a:rPr>
                        <a:t>120%</a:t>
                      </a:r>
                      <a:endParaRPr lang="en-US" sz="600" dirty="0">
                        <a:latin typeface="Arial" panose="020B0604020202020204" pitchFamily="34" charset="0"/>
                        <a:cs typeface="Arial" panose="020B0604020202020204" pitchFamily="34" charset="0"/>
                      </a:endParaRPr>
                    </a:p>
                  </a:txBody>
                  <a:tcPr marL="48014" marR="48014"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600" dirty="0" smtClean="0">
                          <a:latin typeface="Arial" panose="020B0604020202020204" pitchFamily="34" charset="0"/>
                          <a:cs typeface="Arial" panose="020B0604020202020204" pitchFamily="34" charset="0"/>
                        </a:rPr>
                        <a:t>110%</a:t>
                      </a:r>
                      <a:endParaRPr lang="en-US" sz="600" dirty="0">
                        <a:latin typeface="Arial" panose="020B0604020202020204" pitchFamily="34" charset="0"/>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u="none" strike="noStrike" dirty="0" smtClean="0">
                          <a:solidFill>
                            <a:srgbClr val="000000"/>
                          </a:solidFill>
                          <a:effectLst/>
                          <a:latin typeface="Arial" panose="020B0604020202020204" pitchFamily="34" charset="0"/>
                          <a:cs typeface="Arial" panose="020B0604020202020204" pitchFamily="34" charset="0"/>
                        </a:rPr>
                        <a:t>The implementation of enhanced data sourcing includes a more detailed calculation of the metric under US regulatory standards which resulted in lower results since February 2016. SBNA is currently in the process of approving new RAS limits and threshold.(New:</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105% for Amber,</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100% for Red vs. Current:</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120% for Amber, 110% for Red</a:t>
                      </a:r>
                      <a:r>
                        <a:rPr lang="en-US" sz="600" b="0" i="0" u="none" strike="noStrike" dirty="0" smtClean="0">
                          <a:solidFill>
                            <a:srgbClr val="000000"/>
                          </a:solidFill>
                          <a:effectLst/>
                          <a:latin typeface="Arial" panose="020B0604020202020204" pitchFamily="34" charset="0"/>
                          <a:cs typeface="Arial" panose="020B0604020202020204" pitchFamily="34" charset="0"/>
                        </a:rPr>
                        <a:t>) Current RAS limit for Basel LCR is being discontinued in the new proposal.</a:t>
                      </a:r>
                    </a:p>
                  </a:txBody>
                  <a:tcPr marL="48014" marR="48014"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126091">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600" b="1" dirty="0" smtClean="0">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Interest rate</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Market value of equity sensitivity (+/- 200 bps shock)</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600" b="1" kern="1200" dirty="0" smtClean="0">
                          <a:solidFill>
                            <a:schemeClr val="tx1"/>
                          </a:solidFill>
                          <a:latin typeface="Arial" panose="020B0604020202020204" pitchFamily="34" charset="0"/>
                          <a:ea typeface="+mn-ea"/>
                          <a:cs typeface="Arial" panose="020B0604020202020204" pitchFamily="34" charset="0"/>
                        </a:rPr>
                        <a:t>$(890)MM</a:t>
                      </a:r>
                    </a:p>
                  </a:txBody>
                  <a:tcPr marL="0" marR="0" marT="0" marB="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600" b="0" kern="1200" dirty="0" smtClean="0">
                          <a:solidFill>
                            <a:schemeClr val="tx1"/>
                          </a:solidFill>
                          <a:latin typeface="Arial" panose="020B0604020202020204" pitchFamily="34" charset="0"/>
                          <a:ea typeface="+mn-ea"/>
                          <a:cs typeface="Arial" panose="020B0604020202020204" pitchFamily="34" charset="0"/>
                        </a:rPr>
                        <a:t>$(849)MM</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600" b="0" i="0" u="none" strike="noStrike" dirty="0" smtClean="0">
                          <a:solidFill>
                            <a:schemeClr val="tx1"/>
                          </a:solidFill>
                          <a:effectLst/>
                          <a:latin typeface="Arial" panose="020B0604020202020204" pitchFamily="34" charset="0"/>
                          <a:cs typeface="Arial" panose="020B0604020202020204" pitchFamily="34" charset="0"/>
                        </a:rPr>
                        <a:t>$(791)MM</a:t>
                      </a:r>
                      <a:endParaRPr lang="en-US" sz="6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kern="1200" dirty="0" smtClean="0">
                          <a:solidFill>
                            <a:schemeClr val="tx1"/>
                          </a:solidFill>
                          <a:latin typeface="Arial" panose="020B0604020202020204" pitchFamily="34" charset="0"/>
                          <a:ea typeface="+mn-ea"/>
                          <a:cs typeface="Arial" panose="020B0604020202020204" pitchFamily="34" charset="0"/>
                        </a:rPr>
                        <a:t>$(825)MM</a:t>
                      </a:r>
                    </a:p>
                  </a:txBody>
                  <a:tcPr marL="48014" marR="48014"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kern="1200" dirty="0" smtClean="0">
                          <a:solidFill>
                            <a:schemeClr val="tx1"/>
                          </a:solidFill>
                          <a:latin typeface="Arial" panose="020B0604020202020204" pitchFamily="34" charset="0"/>
                          <a:ea typeface="+mn-ea"/>
                          <a:cs typeface="Arial" panose="020B0604020202020204" pitchFamily="34" charset="0"/>
                        </a:rPr>
                        <a:t>$(1,100)MM</a:t>
                      </a: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l" fontAlgn="t"/>
                      <a:r>
                        <a:rPr lang="en-US" sz="600" b="0" i="0" u="none" strike="noStrike" baseline="0" dirty="0" smtClean="0">
                          <a:solidFill>
                            <a:srgbClr val="000000"/>
                          </a:solidFill>
                          <a:effectLst/>
                          <a:latin typeface="Arial" panose="020B0604020202020204" pitchFamily="34" charset="0"/>
                          <a:cs typeface="Arial" panose="020B0604020202020204" pitchFamily="34" charset="0"/>
                        </a:rPr>
                        <a:t>T</a:t>
                      </a:r>
                      <a:r>
                        <a:rPr lang="en-US" sz="600" b="0" i="0" u="none" strike="noStrike" dirty="0" smtClean="0">
                          <a:solidFill>
                            <a:srgbClr val="000000"/>
                          </a:solidFill>
                          <a:effectLst/>
                          <a:latin typeface="Arial" panose="020B0604020202020204" pitchFamily="34" charset="0"/>
                          <a:cs typeface="Arial" panose="020B0604020202020204" pitchFamily="34" charset="0"/>
                        </a:rPr>
                        <a:t>ermination</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of</a:t>
                      </a:r>
                      <a:r>
                        <a:rPr lang="en-US" sz="600" b="0" i="0" u="none" strike="noStrike" dirty="0" smtClean="0">
                          <a:solidFill>
                            <a:srgbClr val="000000"/>
                          </a:solidFill>
                          <a:effectLst/>
                          <a:latin typeface="Arial" panose="020B0604020202020204" pitchFamily="34" charset="0"/>
                          <a:cs typeface="Arial" panose="020B0604020202020204" pitchFamily="34" charset="0"/>
                        </a:rPr>
                        <a:t> $1.5 </a:t>
                      </a:r>
                      <a:r>
                        <a:rPr lang="en-US" sz="600" b="0" i="0" u="none" strike="noStrike" dirty="0" err="1" smtClean="0">
                          <a:solidFill>
                            <a:srgbClr val="000000"/>
                          </a:solidFill>
                          <a:effectLst/>
                          <a:latin typeface="Arial" panose="020B0604020202020204" pitchFamily="34" charset="0"/>
                          <a:cs typeface="Arial" panose="020B0604020202020204" pitchFamily="34" charset="0"/>
                        </a:rPr>
                        <a:t>bn</a:t>
                      </a:r>
                      <a:r>
                        <a:rPr lang="en-US" sz="600" b="0" i="0" u="none" strike="noStrike" dirty="0" smtClean="0">
                          <a:solidFill>
                            <a:srgbClr val="000000"/>
                          </a:solidFill>
                          <a:effectLst/>
                          <a:latin typeface="Arial" panose="020B0604020202020204" pitchFamily="34" charset="0"/>
                          <a:cs typeface="Arial" panose="020B0604020202020204" pitchFamily="34" charset="0"/>
                        </a:rPr>
                        <a:t> in Existing FHLB Pay-Fixed Swaps on 05/20 improved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SBNA</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MVE by 28 mm. Swap $750 mm of 2018 Debt Maturities to Floating Rate is expected to be executed by 05/31/2016 and will further reduce the risk of </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SBNA</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MVE.</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600" b="1" dirty="0" smtClean="0">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Compliance and reputational</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kern="1200" baseline="0" dirty="0" smtClean="0">
                          <a:solidFill>
                            <a:schemeClr val="tx1"/>
                          </a:solidFill>
                          <a:latin typeface="Arial" panose="020B0604020202020204" pitchFamily="34" charset="0"/>
                          <a:ea typeface="+mn-ea"/>
                          <a:cs typeface="Arial" panose="020B0604020202020204" pitchFamily="34" charset="0"/>
                        </a:rPr>
                        <a:t># of OCC enforcement actions </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r>
                        <a:rPr lang="en-US" sz="600" b="1" dirty="0" smtClean="0">
                          <a:solidFill>
                            <a:schemeClr val="tx1"/>
                          </a:solidFill>
                          <a:effectLst/>
                          <a:latin typeface="Arial" panose="020B0604020202020204" pitchFamily="34" charset="0"/>
                          <a:ea typeface="Calibri"/>
                          <a:cs typeface="Arial" panose="020B0604020202020204" pitchFamily="34" charset="0"/>
                        </a:rPr>
                        <a:t>3</a:t>
                      </a:r>
                    </a:p>
                  </a:txBody>
                  <a:tcPr marL="48014" marR="48014"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a:spcBef>
                          <a:spcPts val="0"/>
                        </a:spcBef>
                        <a:spcAft>
                          <a:spcPts val="0"/>
                        </a:spcAft>
                        <a:buFont typeface="Arial" panose="020B0604020202020204" pitchFamily="34" charset="0"/>
                        <a:buNone/>
                      </a:pPr>
                      <a:r>
                        <a:rPr lang="en-US" sz="600" b="0" dirty="0" smtClean="0">
                          <a:solidFill>
                            <a:schemeClr val="tx1"/>
                          </a:solidFill>
                          <a:effectLst/>
                          <a:latin typeface="Arial" panose="020B0604020202020204" pitchFamily="34" charset="0"/>
                          <a:ea typeface="Calibri"/>
                          <a:cs typeface="Arial" panose="020B0604020202020204" pitchFamily="34" charset="0"/>
                        </a:rPr>
                        <a:t>3</a:t>
                      </a:r>
                    </a:p>
                  </a:txBody>
                  <a:tcPr marL="48014" marR="480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a:lnSpc>
                          <a:spcPct val="100000"/>
                        </a:lnSpc>
                        <a:spcBef>
                          <a:spcPts val="0"/>
                        </a:spcBef>
                        <a:spcAft>
                          <a:spcPts val="0"/>
                        </a:spcAft>
                        <a:buFont typeface="Arial" panose="020B0604020202020204" pitchFamily="34" charset="0"/>
                        <a:buNone/>
                      </a:pPr>
                      <a:r>
                        <a:rPr lang="en-US" sz="600" b="0" dirty="0" smtClean="0">
                          <a:solidFill>
                            <a:schemeClr val="tx1"/>
                          </a:solidFill>
                          <a:effectLst/>
                          <a:latin typeface="Arial" panose="020B0604020202020204" pitchFamily="34" charset="0"/>
                          <a:ea typeface="Calibri"/>
                          <a:cs typeface="Arial" panose="020B0604020202020204" pitchFamily="34" charset="0"/>
                        </a:rPr>
                        <a:t>3</a:t>
                      </a:r>
                    </a:p>
                  </a:txBody>
                  <a:tcPr marL="48014" marR="48014"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457200" rtl="0" eaLnBrk="1" fontAlgn="b" latinLnBrk="0" hangingPunct="1">
                        <a:lnSpc>
                          <a:spcPct val="100000"/>
                        </a:lnSpc>
                      </a:pPr>
                      <a:r>
                        <a:rPr lang="en-US" sz="600" b="0" i="0" kern="1200" dirty="0" smtClean="0">
                          <a:solidFill>
                            <a:schemeClr val="tx1"/>
                          </a:solidFill>
                          <a:latin typeface="Arial" panose="020B0604020202020204" pitchFamily="34" charset="0"/>
                          <a:ea typeface="+mn-ea"/>
                          <a:cs typeface="Arial" panose="020B0604020202020204" pitchFamily="34" charset="0"/>
                        </a:rPr>
                        <a:t>NA</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defTabSz="457200" rtl="0" eaLnBrk="1" fontAlgn="b" latinLnBrk="0" hangingPunct="1">
                        <a:lnSpc>
                          <a:spcPct val="100000"/>
                        </a:lnSpc>
                        <a:buFont typeface="Arial" panose="020B0604020202020204" pitchFamily="34" charset="0"/>
                        <a:buNone/>
                      </a:pPr>
                      <a:r>
                        <a:rPr lang="en-US" sz="600" b="0" i="0" kern="1200" baseline="0" dirty="0" smtClean="0">
                          <a:solidFill>
                            <a:schemeClr val="tx1"/>
                          </a:solidFill>
                          <a:latin typeface="Arial" panose="020B0604020202020204" pitchFamily="34" charset="0"/>
                          <a:ea typeface="+mn-ea"/>
                          <a:cs typeface="Arial" panose="020B0604020202020204" pitchFamily="34" charset="0"/>
                        </a:rPr>
                        <a:t>0</a:t>
                      </a: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Continued work on Heightened Standards and on existing OCC enforcement actions; Board is monitoring</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the progress and is aware of the status</a:t>
                      </a:r>
                      <a:r>
                        <a:rPr lang="en-US" sz="600" b="0" i="0" u="sng" strike="noStrike" baseline="0" dirty="0" smtClean="0">
                          <a:solidFill>
                            <a:srgbClr val="000000"/>
                          </a:solidFill>
                          <a:effectLst/>
                          <a:latin typeface="Arial" panose="020B0604020202020204" pitchFamily="34" charset="0"/>
                          <a:cs typeface="Arial" panose="020B0604020202020204" pitchFamily="34" charset="0"/>
                        </a:rPr>
                        <a:t>.</a:t>
                      </a:r>
                      <a:endParaRPr lang="en-US" sz="600" b="0" i="0" u="sng" strike="noStrike" dirty="0">
                        <a:solidFill>
                          <a:srgbClr val="000000"/>
                        </a:solidFill>
                        <a:effectLst/>
                        <a:latin typeface="Arial" panose="020B0604020202020204" pitchFamily="34" charset="0"/>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176528">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SC</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kern="1200" dirty="0" smtClean="0">
                          <a:solidFill>
                            <a:schemeClr val="tx1"/>
                          </a:solidFill>
                          <a:latin typeface="Arial" panose="020B0604020202020204" pitchFamily="34" charset="0"/>
                          <a:ea typeface="+mn-ea"/>
                          <a:cs typeface="Arial" panose="020B0604020202020204" pitchFamily="34" charset="0"/>
                        </a:rPr>
                        <a:t>Credit</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kern="1200" dirty="0" smtClean="0">
                          <a:solidFill>
                            <a:schemeClr val="tx1"/>
                          </a:solidFill>
                          <a:latin typeface="Arial" panose="020B0604020202020204" pitchFamily="34" charset="0"/>
                          <a:ea typeface="+mn-ea"/>
                          <a:cs typeface="Arial" panose="020B0604020202020204" pitchFamily="34" charset="0"/>
                        </a:rPr>
                        <a:t>Net</a:t>
                      </a:r>
                      <a:r>
                        <a:rPr lang="en-US" sz="600" b="0" kern="1200" baseline="0" dirty="0" smtClean="0">
                          <a:solidFill>
                            <a:schemeClr val="tx1"/>
                          </a:solidFill>
                          <a:latin typeface="Arial" panose="020B0604020202020204" pitchFamily="34" charset="0"/>
                          <a:ea typeface="+mn-ea"/>
                          <a:cs typeface="Arial" panose="020B0604020202020204" pitchFamily="34" charset="0"/>
                        </a:rPr>
                        <a:t> Charge Off - Auto</a:t>
                      </a:r>
                      <a:endParaRPr lang="en-US" sz="600" b="0" kern="1200" dirty="0" smtClean="0">
                        <a:solidFill>
                          <a:schemeClr val="tx1"/>
                        </a:solidFill>
                        <a:latin typeface="Arial" panose="020B0604020202020204" pitchFamily="34" charset="0"/>
                        <a:ea typeface="+mn-ea"/>
                        <a:cs typeface="Arial" panose="020B0604020202020204" pitchFamily="34" charset="0"/>
                      </a:endParaRPr>
                    </a:p>
                    <a:p>
                      <a:endParaRPr lang="en-US" sz="600" b="0" dirty="0">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defTabSz="457200" rtl="0" eaLnBrk="1" fontAlgn="ctr" latinLnBrk="0" hangingPunct="1">
                        <a:lnSpc>
                          <a:spcPct val="100000"/>
                        </a:lnSpc>
                        <a:spcBef>
                          <a:spcPts val="0"/>
                        </a:spcBef>
                        <a:spcAft>
                          <a:spcPts val="0"/>
                        </a:spcAft>
                      </a:pPr>
                      <a:r>
                        <a:rPr lang="en-US" sz="600" b="1" kern="1200" dirty="0" smtClean="0">
                          <a:solidFill>
                            <a:schemeClr val="tx1"/>
                          </a:solidFill>
                          <a:effectLst/>
                          <a:latin typeface="Arial" panose="020B0604020202020204" pitchFamily="34" charset="0"/>
                          <a:ea typeface="Calibri"/>
                          <a:cs typeface="Arial" panose="020B0604020202020204" pitchFamily="34" charset="0"/>
                        </a:rPr>
                        <a:t>7.90%</a:t>
                      </a:r>
                      <a:endParaRPr lang="en-US" sz="600" b="1" kern="1200" dirty="0">
                        <a:solidFill>
                          <a:schemeClr val="tx1"/>
                        </a:solidFill>
                        <a:effectLst/>
                        <a:latin typeface="Arial" panose="020B0604020202020204" pitchFamily="34" charset="0"/>
                        <a:ea typeface="Calibri"/>
                        <a:cs typeface="Arial" panose="020B0604020202020204" pitchFamily="34" charset="0"/>
                      </a:endParaRPr>
                    </a:p>
                  </a:txBody>
                  <a:tcPr marL="10003" marR="10003" marT="9525" marB="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algn="ctr" defTabSz="457200" rtl="0" eaLnBrk="1" fontAlgn="ctr" latinLnBrk="0" hangingPunct="1">
                        <a:lnSpc>
                          <a:spcPct val="100000"/>
                        </a:lnSpc>
                        <a:spcBef>
                          <a:spcPts val="0"/>
                        </a:spcBef>
                        <a:spcAft>
                          <a:spcPts val="0"/>
                        </a:spcAft>
                      </a:pPr>
                      <a:r>
                        <a:rPr lang="en-US" sz="600" b="0" kern="1200" dirty="0" smtClean="0">
                          <a:solidFill>
                            <a:schemeClr val="tx1"/>
                          </a:solidFill>
                          <a:effectLst/>
                          <a:latin typeface="Arial" panose="020B0604020202020204" pitchFamily="34" charset="0"/>
                          <a:ea typeface="Calibri"/>
                          <a:cs typeface="Arial" panose="020B0604020202020204" pitchFamily="34" charset="0"/>
                        </a:rPr>
                        <a:t>7.67%</a:t>
                      </a:r>
                      <a:endParaRPr lang="en-US" sz="600" b="0" kern="1200" dirty="0">
                        <a:solidFill>
                          <a:schemeClr val="tx1"/>
                        </a:solidFill>
                        <a:effectLst/>
                        <a:latin typeface="Arial" panose="020B0604020202020204" pitchFamily="34" charset="0"/>
                        <a:ea typeface="Calibri"/>
                        <a:cs typeface="Arial" panose="020B0604020202020204" pitchFamily="34" charset="0"/>
                      </a:endParaRPr>
                    </a:p>
                  </a:txBody>
                  <a:tcPr marL="10003" marR="10003"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600" b="0" kern="1200" dirty="0" smtClean="0">
                          <a:solidFill>
                            <a:schemeClr val="tx1"/>
                          </a:solidFill>
                          <a:effectLst/>
                          <a:latin typeface="Arial" panose="020B0604020202020204" pitchFamily="34" charset="0"/>
                          <a:ea typeface="Calibri"/>
                          <a:cs typeface="Arial" panose="020B0604020202020204" pitchFamily="34" charset="0"/>
                        </a:rPr>
                        <a:t>7.54%</a:t>
                      </a:r>
                      <a:endParaRPr lang="en-US" sz="600" b="0" kern="1200" dirty="0">
                        <a:solidFill>
                          <a:schemeClr val="tx1"/>
                        </a:solidFill>
                        <a:effectLst/>
                        <a:latin typeface="Arial" panose="020B0604020202020204" pitchFamily="34" charset="0"/>
                        <a:ea typeface="Calibri"/>
                        <a:cs typeface="Arial" panose="020B0604020202020204" pitchFamily="34" charset="0"/>
                      </a:endParaRPr>
                    </a:p>
                  </a:txBody>
                  <a:tcPr marL="10003" marR="10003" marT="9525" marB="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7.9%</a:t>
                      </a:r>
                      <a:endParaRPr lang="en-US" sz="6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8014" marR="48014"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8.6%</a:t>
                      </a:r>
                      <a:endParaRPr lang="en-US" sz="6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b="0" i="0" u="none" strike="noStrike" dirty="0" smtClean="0">
                          <a:solidFill>
                            <a:srgbClr val="000000"/>
                          </a:solidFill>
                          <a:effectLst/>
                          <a:latin typeface="Arial" panose="020B0604020202020204" pitchFamily="34" charset="0"/>
                          <a:cs typeface="Arial" panose="020B0604020202020204" pitchFamily="34" charset="0"/>
                        </a:rPr>
                        <a:t>SC implemented Buy Box credit changes that will improve the credit quality of loans being originated by reducing thin file originations.  Since this change was implemented EOM Mar’16 it will take time for a) the loans still on SCs Book to work their way through the system, and b) for the credit mix to be fully impacted by the Buy Box changes</a:t>
                      </a:r>
                      <a:endParaRPr lang="en-US" sz="600" b="0" i="0" u="none" strike="noStrike" dirty="0" smtClean="0">
                        <a:solidFill>
                          <a:srgbClr val="FF0000"/>
                        </a:solidFill>
                        <a:effectLst/>
                        <a:latin typeface="Arial" panose="020B0604020202020204" pitchFamily="34" charset="0"/>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1" dirty="0" smtClean="0">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1" kern="1200" dirty="0" smtClean="0">
                        <a:solidFill>
                          <a:schemeClr val="tx1"/>
                        </a:solidFill>
                        <a:latin typeface="Arial" panose="020B0604020202020204" pitchFamily="34" charset="0"/>
                        <a:ea typeface="+mn-ea"/>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600" b="0" dirty="0">
                        <a:latin typeface="Arial" panose="020B0604020202020204" pitchFamily="34" charset="0"/>
                        <a:cs typeface="Arial" panose="020B0604020202020204" pitchFamily="34" charset="0"/>
                      </a:endParaRPr>
                    </a:p>
                  </a:txBody>
                  <a:tcPr marL="48014" marR="48014" anchor="ctr">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600" b="1" kern="1200" dirty="0" smtClean="0">
                          <a:solidFill>
                            <a:schemeClr val="tx1"/>
                          </a:solidFill>
                          <a:latin typeface="Arial" panose="020B0604020202020204" pitchFamily="34" charset="0"/>
                          <a:ea typeface="+mn-ea"/>
                          <a:cs typeface="Arial" panose="020B0604020202020204" pitchFamily="34" charset="0"/>
                        </a:rPr>
                        <a:t>1Q 16</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600" b="1" kern="1200" dirty="0" smtClean="0">
                          <a:solidFill>
                            <a:schemeClr val="tx1"/>
                          </a:solidFill>
                          <a:latin typeface="Arial" panose="020B0604020202020204" pitchFamily="34" charset="0"/>
                          <a:ea typeface="+mn-ea"/>
                          <a:cs typeface="Arial" panose="020B0604020202020204" pitchFamily="34" charset="0"/>
                        </a:rPr>
                        <a:t>4Q</a:t>
                      </a:r>
                      <a:r>
                        <a:rPr lang="en-US" sz="600" b="1" kern="1200" baseline="0" dirty="0" smtClean="0">
                          <a:solidFill>
                            <a:schemeClr val="tx1"/>
                          </a:solidFill>
                          <a:latin typeface="Arial" panose="020B0604020202020204" pitchFamily="34" charset="0"/>
                          <a:ea typeface="+mn-ea"/>
                          <a:cs typeface="Arial" panose="020B0604020202020204" pitchFamily="34" charset="0"/>
                        </a:rPr>
                        <a:t> 15</a:t>
                      </a:r>
                      <a:r>
                        <a:rPr lang="en-US" sz="600" b="1" kern="1200" dirty="0" smtClean="0">
                          <a:solidFill>
                            <a:schemeClr val="tx1"/>
                          </a:solidFill>
                          <a:latin typeface="Arial" panose="020B0604020202020204" pitchFamily="34" charset="0"/>
                          <a:ea typeface="+mn-ea"/>
                          <a:cs typeface="Arial" panose="020B0604020202020204" pitchFamily="34" charset="0"/>
                        </a:rPr>
                        <a:t> </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1" kern="1200" dirty="0" smtClean="0">
                          <a:solidFill>
                            <a:schemeClr val="tx1"/>
                          </a:solidFill>
                          <a:latin typeface="Arial" panose="020B0604020202020204" pitchFamily="34" charset="0"/>
                          <a:ea typeface="+mn-ea"/>
                          <a:cs typeface="Arial" panose="020B0604020202020204" pitchFamily="34" charset="0"/>
                        </a:rPr>
                        <a:t>3Q 15</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600" b="1" dirty="0" smtClean="0">
                          <a:solidFill>
                            <a:schemeClr val="tx1"/>
                          </a:solidFill>
                          <a:latin typeface="Arial" panose="020B0604020202020204" pitchFamily="34" charset="0"/>
                          <a:cs typeface="Arial" panose="020B0604020202020204" pitchFamily="34" charset="0"/>
                        </a:rPr>
                        <a:t>Amber trigger</a:t>
                      </a:r>
                      <a:endParaRPr lang="en-US" sz="600" b="1" dirty="0">
                        <a:solidFill>
                          <a:schemeClr val="tx1"/>
                        </a:solidFill>
                        <a:latin typeface="Arial" panose="020B0604020202020204" pitchFamily="34" charset="0"/>
                        <a:cs typeface="Arial" panose="020B0604020202020204" pitchFamily="34" charset="0"/>
                      </a:endParaRPr>
                    </a:p>
                  </a:txBody>
                  <a:tcPr marL="48014" marR="48014">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600" b="1" dirty="0" smtClean="0">
                          <a:solidFill>
                            <a:schemeClr val="bg1"/>
                          </a:solidFill>
                          <a:latin typeface="Arial" panose="020B0604020202020204" pitchFamily="34" charset="0"/>
                          <a:cs typeface="Arial" panose="020B0604020202020204" pitchFamily="34" charset="0"/>
                        </a:rPr>
                        <a:t>Red</a:t>
                      </a:r>
                      <a:r>
                        <a:rPr lang="en-US" sz="600" b="1" baseline="0" dirty="0" smtClean="0">
                          <a:solidFill>
                            <a:schemeClr val="bg1"/>
                          </a:solidFill>
                          <a:latin typeface="Arial" panose="020B0604020202020204" pitchFamily="34" charset="0"/>
                          <a:cs typeface="Arial" panose="020B0604020202020204" pitchFamily="34" charset="0"/>
                        </a:rPr>
                        <a:t> limit</a:t>
                      </a:r>
                      <a:endParaRPr lang="en-US" sz="600" b="1" dirty="0">
                        <a:solidFill>
                          <a:schemeClr val="bg1"/>
                        </a:solidFill>
                        <a:latin typeface="Arial" panose="020B0604020202020204" pitchFamily="34" charset="0"/>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0" i="0" u="none" strike="noStrike" dirty="0" smtClean="0">
                        <a:solidFill>
                          <a:srgbClr val="FF0000"/>
                        </a:solidFill>
                        <a:effectLst/>
                        <a:latin typeface="Arial" panose="020B0604020202020204" pitchFamily="34" charset="0"/>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600" b="1" dirty="0" smtClean="0">
                          <a:latin typeface="Arial" panose="020B0604020202020204" pitchFamily="34" charset="0"/>
                          <a:cs typeface="Arial" panose="020B0604020202020204" pitchFamily="34" charset="0"/>
                        </a:rPr>
                        <a:t>SHUSA</a:t>
                      </a:r>
                      <a:endParaRPr lang="en-US" sz="600" b="1" dirty="0">
                        <a:solidFill>
                          <a:schemeClr val="tx1"/>
                        </a:solidFill>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baseline="0" dirty="0" smtClean="0">
                          <a:latin typeface="Arial" panose="020B0604020202020204" pitchFamily="34" charset="0"/>
                          <a:cs typeface="Arial" panose="020B0604020202020204" pitchFamily="34" charset="0"/>
                        </a:rPr>
                        <a:t>Operational</a:t>
                      </a:r>
                      <a:endParaRPr lang="en-US" sz="600" baseline="0" dirty="0" smtClean="0">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aseline="0" dirty="0" smtClean="0">
                          <a:latin typeface="Arial" panose="020B0604020202020204" pitchFamily="34" charset="0"/>
                          <a:cs typeface="Arial" panose="020B0604020202020204" pitchFamily="34" charset="0"/>
                        </a:rPr>
                        <a:t>Frequency of events &gt;$200K in losses</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600" b="1" dirty="0" smtClean="0">
                          <a:solidFill>
                            <a:schemeClr val="tx1"/>
                          </a:solidFill>
                          <a:latin typeface="Arial" panose="020B0604020202020204" pitchFamily="34" charset="0"/>
                          <a:cs typeface="Arial" panose="020B0604020202020204" pitchFamily="34" charset="0"/>
                        </a:rPr>
                        <a:t>9</a:t>
                      </a:r>
                    </a:p>
                  </a:txBody>
                  <a:tcPr marL="48014" marR="48014">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a:spcBef>
                          <a:spcPts val="0"/>
                        </a:spcBef>
                        <a:spcAft>
                          <a:spcPts val="0"/>
                        </a:spcAft>
                        <a:buFont typeface="Arial" panose="020B0604020202020204" pitchFamily="34" charset="0"/>
                        <a:buNone/>
                      </a:pPr>
                      <a:r>
                        <a:rPr lang="en-US" sz="600" b="0" dirty="0" smtClean="0">
                          <a:solidFill>
                            <a:schemeClr val="tx1"/>
                          </a:solidFill>
                          <a:effectLst/>
                          <a:latin typeface="Arial" panose="020B0604020202020204" pitchFamily="34" charset="0"/>
                          <a:ea typeface="Calibri"/>
                          <a:cs typeface="Arial" panose="020B0604020202020204" pitchFamily="34" charset="0"/>
                        </a:rPr>
                        <a:t>3</a:t>
                      </a:r>
                    </a:p>
                  </a:txBody>
                  <a:tcPr marL="48014" marR="4801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7</a:t>
                      </a:r>
                    </a:p>
                  </a:txBody>
                  <a:tcPr marL="48014" marR="48014">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9</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16</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row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b="0" i="0" u="none" strike="noStrike" dirty="0" smtClean="0">
                          <a:solidFill>
                            <a:schemeClr val="tx1"/>
                          </a:solidFill>
                          <a:effectLst/>
                          <a:latin typeface="Arial" panose="020B0604020202020204" pitchFamily="34" charset="0"/>
                          <a:cs typeface="Arial" panose="020B0604020202020204" pitchFamily="34" charset="0"/>
                        </a:rPr>
                        <a:t>A new reconciliation process has been set up between SC Operational Risk and Legal. Action plan was implemented in February. </a:t>
                      </a:r>
                    </a:p>
                    <a:p>
                      <a:pPr marL="0" marR="0" indent="0" algn="l" defTabSz="457200" rtl="0" eaLnBrk="1" fontAlgn="auto" latinLnBrk="0" hangingPunct="1">
                        <a:lnSpc>
                          <a:spcPct val="100000"/>
                        </a:lnSpc>
                        <a:spcBef>
                          <a:spcPts val="0"/>
                        </a:spcBef>
                        <a:spcAft>
                          <a:spcPts val="0"/>
                        </a:spcAft>
                        <a:buClrTx/>
                        <a:buSzTx/>
                        <a:buFontTx/>
                        <a:buNone/>
                        <a:tabLst/>
                        <a:defRPr/>
                      </a:pPr>
                      <a:r>
                        <a:rPr lang="en-US" sz="600" b="0" i="0" u="none" strike="noStrike" dirty="0" smtClean="0">
                          <a:solidFill>
                            <a:schemeClr val="tx1"/>
                          </a:solidFill>
                          <a:effectLst/>
                          <a:latin typeface="Arial" panose="020B0604020202020204" pitchFamily="34" charset="0"/>
                          <a:cs typeface="Arial" panose="020B0604020202020204" pitchFamily="34" charset="0"/>
                        </a:rPr>
                        <a:t>SC</a:t>
                      </a:r>
                      <a:r>
                        <a:rPr lang="en-US" sz="600" b="0" i="0" u="none" strike="noStrike" baseline="0" dirty="0" smtClean="0">
                          <a:solidFill>
                            <a:schemeClr val="tx1"/>
                          </a:solidFill>
                          <a:effectLst/>
                          <a:latin typeface="Arial" panose="020B0604020202020204" pitchFamily="34" charset="0"/>
                          <a:cs typeface="Arial" panose="020B0604020202020204" pitchFamily="34" charset="0"/>
                        </a:rPr>
                        <a:t> has</a:t>
                      </a:r>
                      <a:r>
                        <a:rPr lang="en-US" sz="600" b="0" i="0" u="none" strike="noStrike" dirty="0" smtClean="0">
                          <a:solidFill>
                            <a:schemeClr val="tx1"/>
                          </a:solidFill>
                          <a:effectLst/>
                          <a:latin typeface="Arial" panose="020B0604020202020204" pitchFamily="34" charset="0"/>
                          <a:cs typeface="Arial" panose="020B0604020202020204" pitchFamily="34" charset="0"/>
                        </a:rPr>
                        <a:t> 0 material events (&gt;$200K) in Apr’16.</a:t>
                      </a:r>
                    </a:p>
                  </a:txBody>
                  <a:tcPr marL="48014" marR="48014"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600" b="1" dirty="0" smtClean="0">
                          <a:latin typeface="Arial" panose="020B0604020202020204" pitchFamily="34" charset="0"/>
                          <a:cs typeface="Arial" panose="020B0604020202020204" pitchFamily="34" charset="0"/>
                        </a:rPr>
                        <a:t>SC</a:t>
                      </a:r>
                      <a:endParaRPr lang="en-US" sz="600" b="1" dirty="0">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aseline="0"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600" b="1" kern="1200" baseline="0" dirty="0" smtClean="0">
                          <a:solidFill>
                            <a:schemeClr val="tx1"/>
                          </a:solidFill>
                          <a:latin typeface="Arial" panose="020B0604020202020204" pitchFamily="34" charset="0"/>
                          <a:ea typeface="+mn-ea"/>
                          <a:cs typeface="Arial" panose="020B0604020202020204" pitchFamily="34" charset="0"/>
                        </a:rPr>
                        <a:t>6</a:t>
                      </a:r>
                    </a:p>
                  </a:txBody>
                  <a:tcPr marL="48014" marR="48014">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600" b="0" dirty="0" smtClean="0">
                          <a:solidFill>
                            <a:schemeClr val="tx1"/>
                          </a:solidFill>
                          <a:effectLst/>
                          <a:latin typeface="Arial" panose="020B0604020202020204" pitchFamily="34" charset="0"/>
                          <a:ea typeface="Calibri"/>
                          <a:cs typeface="Arial" panose="020B0604020202020204" pitchFamily="34" charset="0"/>
                        </a:rPr>
                        <a:t>1</a:t>
                      </a:r>
                      <a:endParaRPr lang="en-US" sz="600" b="0" kern="1200" baseline="0" dirty="0" smtClean="0">
                        <a:solidFill>
                          <a:schemeClr val="tx1"/>
                        </a:solidFill>
                        <a:latin typeface="Arial" panose="020B0604020202020204" pitchFamily="34" charset="0"/>
                        <a:ea typeface="+mn-ea"/>
                        <a:cs typeface="Arial" panose="020B0604020202020204" pitchFamily="34" charset="0"/>
                      </a:endParaRPr>
                    </a:p>
                  </a:txBody>
                  <a:tcPr marL="48014" marR="48014">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4</a:t>
                      </a:r>
                    </a:p>
                  </a:txBody>
                  <a:tcPr marL="48014" marR="48014">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3</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6</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0" i="0" u="none" strike="noStrike" dirty="0" smtClean="0">
                        <a:solidFill>
                          <a:schemeClr val="bg1">
                            <a:lumMod val="75000"/>
                          </a:schemeClr>
                        </a:solidFill>
                        <a:effectLst/>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600" b="1" dirty="0" smtClean="0">
                          <a:latin typeface="Arial" panose="020B0604020202020204" pitchFamily="34" charset="0"/>
                          <a:cs typeface="Arial" panose="020B0604020202020204" pitchFamily="34" charset="0"/>
                        </a:rPr>
                        <a:t>SBNA</a:t>
                      </a:r>
                      <a:endParaRPr lang="en-US" sz="600" b="1" dirty="0">
                        <a:solidFill>
                          <a:schemeClr val="tx1"/>
                        </a:solidFill>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aseline="0"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600" b="1" dirty="0" smtClean="0">
                          <a:solidFill>
                            <a:schemeClr val="tx1"/>
                          </a:solidFill>
                          <a:latin typeface="Arial" panose="020B0604020202020204" pitchFamily="34" charset="0"/>
                          <a:cs typeface="Arial" panose="020B0604020202020204" pitchFamily="34" charset="0"/>
                        </a:rPr>
                        <a:t>3</a:t>
                      </a:r>
                    </a:p>
                  </a:txBody>
                  <a:tcPr marL="48014" marR="48014">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a:spcBef>
                          <a:spcPts val="0"/>
                        </a:spcBef>
                        <a:spcAft>
                          <a:spcPts val="0"/>
                        </a:spcAft>
                        <a:buFont typeface="Arial" panose="020B0604020202020204" pitchFamily="34" charset="0"/>
                        <a:buNone/>
                      </a:pPr>
                      <a:r>
                        <a:rPr lang="en-US" sz="600" b="0" dirty="0" smtClean="0">
                          <a:solidFill>
                            <a:schemeClr val="tx1"/>
                          </a:solidFill>
                          <a:effectLst/>
                          <a:latin typeface="Arial" panose="020B0604020202020204" pitchFamily="34" charset="0"/>
                          <a:ea typeface="Calibri"/>
                          <a:cs typeface="Arial" panose="020B0604020202020204" pitchFamily="34" charset="0"/>
                        </a:rPr>
                        <a:t>2</a:t>
                      </a:r>
                    </a:p>
                  </a:txBody>
                  <a:tcPr marL="48014" marR="48014">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3</a:t>
                      </a:r>
                    </a:p>
                  </a:txBody>
                  <a:tcPr marL="48014" marR="48014">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6</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10</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0" i="0" u="none" strike="noStrike" dirty="0" smtClean="0">
                        <a:solidFill>
                          <a:schemeClr val="bg1">
                            <a:lumMod val="75000"/>
                          </a:schemeClr>
                        </a:solidFill>
                        <a:effectLst/>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8" name="TextBox 7"/>
          <p:cNvSpPr txBox="1"/>
          <p:nvPr/>
        </p:nvSpPr>
        <p:spPr>
          <a:xfrm>
            <a:off x="266744" y="248488"/>
            <a:ext cx="9336044" cy="357021"/>
          </a:xfrm>
          <a:prstGeom prst="rect">
            <a:avLst/>
          </a:prstGeom>
          <a:noFill/>
        </p:spPr>
        <p:txBody>
          <a:bodyPr wrap="square" rtlCol="0">
            <a:spAutoFit/>
          </a:bodyPr>
          <a:lstStyle/>
          <a:p>
            <a:pPr algn="l" eaLnBrk="0" fontAlgn="base" hangingPunct="0">
              <a:spcBef>
                <a:spcPct val="0"/>
              </a:spcBef>
              <a:spcAft>
                <a:spcPct val="0"/>
              </a:spcAft>
            </a:pPr>
            <a:r>
              <a:rPr lang="en-US" sz="2000" b="1" dirty="0">
                <a:solidFill>
                  <a:prstClr val="black"/>
                </a:solidFill>
                <a:latin typeface="Arial" charset="0"/>
                <a:ea typeface="MS PGothic" pitchFamily="34" charset="-128"/>
              </a:rPr>
              <a:t>2</a:t>
            </a:r>
            <a:r>
              <a:rPr lang="en-US" sz="2000" b="1" dirty="0" smtClean="0">
                <a:solidFill>
                  <a:prstClr val="black"/>
                </a:solidFill>
                <a:latin typeface="Arial" charset="0"/>
                <a:ea typeface="MS PGothic" pitchFamily="34" charset="-128"/>
              </a:rPr>
              <a:t>. Risk Appetite </a:t>
            </a:r>
            <a:r>
              <a:rPr lang="en-US" sz="2000" b="1" dirty="0">
                <a:solidFill>
                  <a:prstClr val="black"/>
                </a:solidFill>
                <a:latin typeface="Arial" charset="0"/>
                <a:ea typeface="MS PGothic" pitchFamily="34" charset="-128"/>
              </a:rPr>
              <a:t>Statement </a:t>
            </a:r>
            <a:r>
              <a:rPr lang="en-US" sz="2000" b="1" dirty="0" smtClean="0">
                <a:solidFill>
                  <a:prstClr val="black"/>
                </a:solidFill>
                <a:latin typeface="Arial" charset="0"/>
                <a:ea typeface="MS PGothic" pitchFamily="34" charset="-128"/>
              </a:rPr>
              <a:t>– Amber and Red metrics Sample</a:t>
            </a:r>
            <a:endParaRPr lang="en-US" sz="2000" b="1" dirty="0">
              <a:solidFill>
                <a:prstClr val="black"/>
              </a:solidFill>
              <a:latin typeface="Arial" charset="0"/>
              <a:ea typeface="MS PGothic" pitchFamily="34" charset="-128"/>
            </a:endParaRPr>
          </a:p>
        </p:txBody>
      </p:sp>
      <p:sp>
        <p:nvSpPr>
          <p:cNvPr id="10" name="Footnote"/>
          <p:cNvSpPr/>
          <p:nvPr/>
        </p:nvSpPr>
        <p:spPr bwMode="auto">
          <a:xfrm>
            <a:off x="1979523" y="6606134"/>
            <a:ext cx="8903637" cy="238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lvl="1" indent="-228600">
              <a:buFontTx/>
              <a:buAutoNum type="arabicPeriod"/>
            </a:pPr>
            <a:r>
              <a:rPr lang="en-US" sz="600" dirty="0">
                <a:latin typeface="Arial" panose="020B0604020202020204" pitchFamily="34" charset="0"/>
                <a:ea typeface="MS PGothic" pitchFamily="34" charset="-128"/>
                <a:cs typeface="Arial" panose="020B0604020202020204" pitchFamily="34" charset="0"/>
                <a:sym typeface="Arial"/>
              </a:rPr>
              <a:t>Metric is on a </a:t>
            </a:r>
            <a:r>
              <a:rPr lang="en-US" sz="600" dirty="0" smtClean="0">
                <a:latin typeface="Arial" panose="020B0604020202020204" pitchFamily="34" charset="0"/>
                <a:ea typeface="MS PGothic" pitchFamily="34" charset="-128"/>
                <a:cs typeface="Arial" panose="020B0604020202020204" pitchFamily="34" charset="0"/>
                <a:sym typeface="Arial"/>
              </a:rPr>
              <a:t>two-month </a:t>
            </a:r>
            <a:r>
              <a:rPr lang="en-US" sz="600" dirty="0">
                <a:latin typeface="Arial" panose="020B0604020202020204" pitchFamily="34" charset="0"/>
                <a:ea typeface="MS PGothic" pitchFamily="34" charset="-128"/>
                <a:cs typeface="Arial" panose="020B0604020202020204" pitchFamily="34" charset="0"/>
                <a:sym typeface="Arial"/>
              </a:rPr>
              <a:t>lag</a:t>
            </a:r>
          </a:p>
          <a:p>
            <a:pPr marL="228600" lvl="1" indent="-228600">
              <a:buFontTx/>
              <a:buAutoNum type="arabicPeriod"/>
            </a:pPr>
            <a:r>
              <a:rPr lang="en-US" sz="600" dirty="0">
                <a:latin typeface="Arial" panose="020B0604020202020204" pitchFamily="34" charset="0"/>
                <a:ea typeface="MS PGothic" pitchFamily="34" charset="-128"/>
                <a:cs typeface="Arial" panose="020B0604020202020204" pitchFamily="34" charset="0"/>
                <a:sym typeface="Arial"/>
              </a:rPr>
              <a:t>A Santander Risk Rating (internal rating scale) of 5.0 maps to a BB+ according to the S&amp;P rating scale</a:t>
            </a:r>
          </a:p>
          <a:p>
            <a:pPr marL="228600" lvl="1" indent="-228600">
              <a:buFontTx/>
              <a:buAutoNum type="arabicPeriod"/>
            </a:pPr>
            <a:r>
              <a:rPr lang="en-US" sz="600" dirty="0" smtClean="0">
                <a:latin typeface="Arial" panose="020B0604020202020204" pitchFamily="34" charset="0"/>
                <a:ea typeface="MS PGothic" pitchFamily="34" charset="-128"/>
                <a:cs typeface="Arial" panose="020B0604020202020204" pitchFamily="34" charset="0"/>
                <a:sym typeface="Arial"/>
              </a:rPr>
              <a:t>Two </a:t>
            </a:r>
            <a:r>
              <a:rPr lang="en-US" sz="600" dirty="0">
                <a:latin typeface="Arial" panose="020B0604020202020204" pitchFamily="34" charset="0"/>
                <a:ea typeface="MS PGothic" pitchFamily="34" charset="-128"/>
                <a:cs typeface="Arial" panose="020B0604020202020204" pitchFamily="34" charset="0"/>
                <a:sym typeface="Arial"/>
              </a:rPr>
              <a:t>months temporary red limit increase from 5.0 to </a:t>
            </a:r>
            <a:r>
              <a:rPr lang="en-US" sz="600" dirty="0" smtClean="0">
                <a:latin typeface="Arial" panose="020B0604020202020204" pitchFamily="34" charset="0"/>
                <a:ea typeface="MS PGothic" pitchFamily="34" charset="-128"/>
                <a:cs typeface="Arial" panose="020B0604020202020204" pitchFamily="34" charset="0"/>
                <a:sym typeface="Arial"/>
              </a:rPr>
              <a:t>5.5BN for Finance &amp; Insurance in Industry </a:t>
            </a:r>
            <a:r>
              <a:rPr lang="en-US" sz="600" dirty="0">
                <a:latin typeface="Arial" panose="020B0604020202020204" pitchFamily="34" charset="0"/>
                <a:ea typeface="MS PGothic" pitchFamily="34" charset="-128"/>
                <a:cs typeface="Arial" panose="020B0604020202020204" pitchFamily="34" charset="0"/>
                <a:sym typeface="Arial"/>
              </a:rPr>
              <a:t>exposure </a:t>
            </a:r>
            <a:r>
              <a:rPr lang="en-US" sz="600" dirty="0" smtClean="0">
                <a:latin typeface="Arial" panose="020B0604020202020204" pitchFamily="34" charset="0"/>
                <a:ea typeface="MS PGothic" pitchFamily="34" charset="-128"/>
                <a:cs typeface="Arial" panose="020B0604020202020204" pitchFamily="34" charset="0"/>
                <a:sym typeface="Arial"/>
              </a:rPr>
              <a:t>metric</a:t>
            </a:r>
          </a:p>
        </p:txBody>
      </p:sp>
    </p:spTree>
    <p:extLst>
      <p:ext uri="{BB962C8B-B14F-4D97-AF65-F5344CB8AC3E}">
        <p14:creationId xmlns:p14="http://schemas.microsoft.com/office/powerpoint/2010/main" val="6704822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txBox="1">
            <a:spLocks/>
          </p:cNvSpPr>
          <p:nvPr/>
        </p:nvSpPr>
        <p:spPr>
          <a:xfrm>
            <a:off x="355938" y="2897188"/>
            <a:ext cx="8541647" cy="34925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lnSpc>
                <a:spcPct val="100000"/>
              </a:lnSpc>
              <a:spcAft>
                <a:spcPts val="0"/>
              </a:spcAft>
              <a:buNone/>
            </a:pPr>
            <a:r>
              <a:rPr lang="en-GB" b="1" dirty="0" smtClean="0">
                <a:solidFill>
                  <a:schemeClr val="bg1">
                    <a:lumMod val="50000"/>
                  </a:schemeClr>
                </a:solidFill>
                <a:latin typeface="Arial" panose="020B0604020202020204" pitchFamily="34" charset="0"/>
                <a:cs typeface="Arial" panose="020B0604020202020204" pitchFamily="34" charset="0"/>
              </a:rPr>
              <a:t>SC 2016 Reporting Metrics &amp; Limits</a:t>
            </a:r>
            <a:endParaRPr lang="en-GB" b="1"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02110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273836" y="5621151"/>
            <a:ext cx="2251689" cy="10983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p:cNvGraphicFramePr>
            <a:graphicFrameLocks noGrp="1"/>
          </p:cNvGraphicFramePr>
          <p:nvPr>
            <p:extLst>
              <p:ext uri="{D42A27DB-BD31-4B8C-83A1-F6EECF244321}">
                <p14:modId xmlns:p14="http://schemas.microsoft.com/office/powerpoint/2010/main" val="2827115529"/>
              </p:ext>
            </p:extLst>
          </p:nvPr>
        </p:nvGraphicFramePr>
        <p:xfrm>
          <a:off x="87453" y="888484"/>
          <a:ext cx="9438073" cy="1857897"/>
        </p:xfrm>
        <a:graphic>
          <a:graphicData uri="http://schemas.openxmlformats.org/drawingml/2006/table">
            <a:tbl>
              <a:tblPr firstRow="1" bandRow="1">
                <a:tableStyleId>{2D5ABB26-0587-4C30-8999-92F81FD0307C}</a:tableStyleId>
              </a:tblPr>
              <a:tblGrid>
                <a:gridCol w="4148305"/>
                <a:gridCol w="1017747"/>
                <a:gridCol w="1137111"/>
                <a:gridCol w="1137111"/>
                <a:gridCol w="1137111"/>
                <a:gridCol w="860688"/>
              </a:tblGrid>
              <a:tr h="158681">
                <a:tc>
                  <a:txBody>
                    <a:bodyPr/>
                    <a:lstStyle/>
                    <a:p>
                      <a:pPr algn="ctr"/>
                      <a:r>
                        <a:rPr lang="en-GB" sz="900" b="1" dirty="0" smtClean="0">
                          <a:solidFill>
                            <a:schemeClr val="tx1"/>
                          </a:solidFill>
                          <a:latin typeface="Arial" panose="020B0604020202020204" pitchFamily="34" charset="0"/>
                          <a:cs typeface="Arial" panose="020B0604020202020204" pitchFamily="34" charset="0"/>
                        </a:rPr>
                        <a:t>New Metric</a:t>
                      </a:r>
                      <a:endParaRPr lang="en-GB" sz="900" b="1" dirty="0">
                        <a:solidFill>
                          <a:schemeClr val="tx1"/>
                        </a:solidFill>
                        <a:latin typeface="Arial" panose="020B0604020202020204" pitchFamily="34" charset="0"/>
                        <a:cs typeface="Arial" panose="020B0604020202020204" pitchFamily="34" charset="0"/>
                      </a:endParaRP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900" b="1" dirty="0" smtClean="0">
                          <a:solidFill>
                            <a:schemeClr val="tx1"/>
                          </a:solidFill>
                          <a:latin typeface="Arial" panose="020B0604020202020204" pitchFamily="34" charset="0"/>
                          <a:cs typeface="Arial" panose="020B0604020202020204" pitchFamily="34" charset="0"/>
                        </a:rPr>
                        <a:t>Frequency</a:t>
                      </a: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900" b="1" dirty="0" smtClean="0">
                          <a:solidFill>
                            <a:schemeClr val="tx1"/>
                          </a:solidFill>
                          <a:latin typeface="Arial" panose="020B0604020202020204" pitchFamily="34" charset="0"/>
                          <a:cs typeface="Arial" panose="020B0604020202020204" pitchFamily="34" charset="0"/>
                        </a:rPr>
                        <a:t>May’16 </a:t>
                      </a:r>
                      <a:r>
                        <a:rPr lang="en-GB" sz="900" b="1" baseline="0" dirty="0" smtClean="0">
                          <a:solidFill>
                            <a:schemeClr val="tx1"/>
                          </a:solidFill>
                          <a:latin typeface="Arial" panose="020B0604020202020204" pitchFamily="34" charset="0"/>
                          <a:cs typeface="Arial" panose="020B0604020202020204" pitchFamily="34" charset="0"/>
                        </a:rPr>
                        <a:t>Actual</a:t>
                      </a:r>
                      <a:endParaRPr lang="en-GB" sz="900" b="1" dirty="0" smtClean="0">
                        <a:solidFill>
                          <a:schemeClr val="tx1"/>
                        </a:solidFill>
                        <a:latin typeface="Arial" panose="020B0604020202020204" pitchFamily="34" charset="0"/>
                        <a:cs typeface="Arial" panose="020B0604020202020204" pitchFamily="34" charset="0"/>
                      </a:endParaRPr>
                    </a:p>
                  </a:txBody>
                  <a:tcPr marL="9603" marR="9603" marT="9144" marB="9144"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tc>
                  <a:txBody>
                    <a:bodyPr/>
                    <a:lstStyle/>
                    <a:p>
                      <a:pPr algn="ctr"/>
                      <a:r>
                        <a:rPr lang="en-GB" sz="900" b="1" dirty="0" smtClean="0">
                          <a:solidFill>
                            <a:schemeClr val="tx1"/>
                          </a:solidFill>
                          <a:latin typeface="Arial" panose="020B0604020202020204" pitchFamily="34" charset="0"/>
                          <a:cs typeface="Arial" panose="020B0604020202020204" pitchFamily="34" charset="0"/>
                        </a:rPr>
                        <a:t>Amber Limit</a:t>
                      </a:r>
                      <a:endParaRPr lang="en-GB" sz="900" b="1" dirty="0">
                        <a:solidFill>
                          <a:schemeClr val="tx1"/>
                        </a:solidFill>
                        <a:latin typeface="Arial" panose="020B0604020202020204" pitchFamily="34" charset="0"/>
                        <a:cs typeface="Arial" panose="020B0604020202020204" pitchFamily="34" charset="0"/>
                      </a:endParaRP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C000"/>
                    </a:solidFill>
                  </a:tcPr>
                </a:tc>
                <a:tc>
                  <a:txBody>
                    <a:bodyPr/>
                    <a:lstStyle/>
                    <a:p>
                      <a:pPr algn="ctr"/>
                      <a:r>
                        <a:rPr lang="en-GB" sz="900" b="1" dirty="0" smtClean="0">
                          <a:solidFill>
                            <a:schemeClr val="tx1"/>
                          </a:solidFill>
                          <a:latin typeface="Arial" panose="020B0604020202020204" pitchFamily="34" charset="0"/>
                          <a:cs typeface="Arial" panose="020B0604020202020204" pitchFamily="34" charset="0"/>
                        </a:rPr>
                        <a:t>Red Limit</a:t>
                      </a:r>
                      <a:endParaRPr lang="en-GB" sz="900" b="1" dirty="0">
                        <a:solidFill>
                          <a:schemeClr val="tx1"/>
                        </a:solidFill>
                        <a:latin typeface="Arial" panose="020B0604020202020204" pitchFamily="34" charset="0"/>
                        <a:cs typeface="Arial" panose="020B0604020202020204" pitchFamily="34" charset="0"/>
                      </a:endParaRP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0000"/>
                    </a:solidFill>
                  </a:tcPr>
                </a:tc>
                <a:tc>
                  <a:txBody>
                    <a:bodyPr/>
                    <a:lstStyle/>
                    <a:p>
                      <a:pPr algn="ctr"/>
                      <a:r>
                        <a:rPr lang="en-GB" sz="900" b="1" dirty="0" smtClean="0">
                          <a:solidFill>
                            <a:schemeClr val="tx1"/>
                          </a:solidFill>
                          <a:latin typeface="Arial" panose="020B0604020202020204" pitchFamily="34" charset="0"/>
                          <a:cs typeface="Arial" panose="020B0604020202020204" pitchFamily="34" charset="0"/>
                        </a:rPr>
                        <a:t>Limit</a:t>
                      </a:r>
                      <a:r>
                        <a:rPr lang="en-GB" sz="900" b="1" baseline="0" dirty="0" smtClean="0">
                          <a:solidFill>
                            <a:schemeClr val="tx1"/>
                          </a:solidFill>
                          <a:latin typeface="Arial" panose="020B0604020202020204" pitchFamily="34" charset="0"/>
                          <a:cs typeface="Arial" panose="020B0604020202020204" pitchFamily="34" charset="0"/>
                        </a:rPr>
                        <a:t> Type</a:t>
                      </a:r>
                      <a:endParaRPr lang="en-GB" sz="900" b="1" dirty="0">
                        <a:solidFill>
                          <a:schemeClr val="tx1"/>
                        </a:solidFill>
                        <a:latin typeface="Arial" panose="020B0604020202020204" pitchFamily="34" charset="0"/>
                        <a:cs typeface="Arial" panose="020B0604020202020204" pitchFamily="34" charset="0"/>
                      </a:endParaRPr>
                    </a:p>
                  </a:txBody>
                  <a:tcPr marL="9603" marR="9603" marT="9144" marB="9144"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tr>
              <a:tr h="158681">
                <a:tc>
                  <a:txBody>
                    <a:bodyPr/>
                    <a:lstStyle/>
                    <a:p>
                      <a:pPr algn="l"/>
                      <a:r>
                        <a:rPr lang="en-US" sz="900" b="1" dirty="0" smtClean="0">
                          <a:solidFill>
                            <a:schemeClr val="tx1"/>
                          </a:solidFill>
                          <a:latin typeface="Arial" panose="020B0604020202020204" pitchFamily="34" charset="0"/>
                          <a:cs typeface="Arial" panose="020B0604020202020204" pitchFamily="34" charset="0"/>
                        </a:rPr>
                        <a:t>Tier</a:t>
                      </a:r>
                      <a:r>
                        <a:rPr lang="en-US" sz="900" b="1" baseline="0" dirty="0" smtClean="0">
                          <a:solidFill>
                            <a:schemeClr val="tx1"/>
                          </a:solidFill>
                          <a:latin typeface="Arial" panose="020B0604020202020204" pitchFamily="34" charset="0"/>
                          <a:cs typeface="Arial" panose="020B0604020202020204" pitchFamily="34" charset="0"/>
                        </a:rPr>
                        <a:t> 1 Leverage Ratio - Base</a:t>
                      </a:r>
                      <a:endParaRPr lang="en-US" sz="900" b="1" dirty="0" smtClean="0">
                        <a:solidFill>
                          <a:schemeClr val="tx1"/>
                        </a:solidFill>
                        <a:latin typeface="Arial" panose="020B0604020202020204" pitchFamily="34" charset="0"/>
                        <a:cs typeface="Arial" panose="020B0604020202020204" pitchFamily="34" charset="0"/>
                      </a:endParaRPr>
                    </a:p>
                  </a:txBody>
                  <a:tcPr marL="48014"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Monthly</a:t>
                      </a: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12.18%</a:t>
                      </a:r>
                      <a:endParaRPr lang="en-GB" sz="900" b="0" dirty="0" smtClean="0">
                        <a:solidFill>
                          <a:schemeClr val="tx1"/>
                        </a:solidFill>
                        <a:latin typeface="Arial" panose="020B0604020202020204" pitchFamily="34" charset="0"/>
                        <a:cs typeface="Arial" panose="020B0604020202020204" pitchFamily="34" charset="0"/>
                      </a:endParaRPr>
                    </a:p>
                  </a:txBody>
                  <a:tcPr marL="9603" marR="9603" marT="9144" marB="9144"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EAB0"/>
                    </a:solid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11.60%</a:t>
                      </a: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solid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10.35%</a:t>
                      </a:r>
                      <a:endParaRPr lang="en-GB" sz="900" b="0" dirty="0">
                        <a:solidFill>
                          <a:schemeClr val="tx1"/>
                        </a:solidFill>
                        <a:latin typeface="Arial" panose="020B0604020202020204" pitchFamily="34" charset="0"/>
                        <a:cs typeface="Arial" panose="020B0604020202020204" pitchFamily="34" charset="0"/>
                      </a:endParaRP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baseline="0" dirty="0" smtClean="0">
                          <a:solidFill>
                            <a:schemeClr val="tx1"/>
                          </a:solidFill>
                          <a:latin typeface="Arial" panose="020B0604020202020204" pitchFamily="34" charset="0"/>
                          <a:cs typeface="Arial" panose="020B0604020202020204" pitchFamily="34" charset="0"/>
                        </a:rPr>
                        <a:t>Floor</a:t>
                      </a:r>
                    </a:p>
                  </a:txBody>
                  <a:tcPr marL="9603" marR="9603" marT="9144" marB="9144"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58681">
                <a:tc>
                  <a:txBody>
                    <a:bodyPr/>
                    <a:lstStyle/>
                    <a:p>
                      <a:pPr algn="l"/>
                      <a:r>
                        <a:rPr lang="en-GB" sz="900" b="1" dirty="0" smtClean="0">
                          <a:solidFill>
                            <a:schemeClr val="tx1"/>
                          </a:solidFill>
                          <a:latin typeface="Arial" panose="020B0604020202020204" pitchFamily="34" charset="0"/>
                          <a:cs typeface="Arial" panose="020B0604020202020204" pitchFamily="34" charset="0"/>
                        </a:rPr>
                        <a:t>Total Capital Ratio - Base</a:t>
                      </a:r>
                      <a:endParaRPr lang="en-GB" sz="900" b="1" dirty="0">
                        <a:solidFill>
                          <a:schemeClr val="tx1"/>
                        </a:solidFill>
                        <a:latin typeface="Arial" panose="020B0604020202020204" pitchFamily="34" charset="0"/>
                        <a:cs typeface="Arial" panose="020B0604020202020204" pitchFamily="34" charset="0"/>
                      </a:endParaRPr>
                    </a:p>
                  </a:txBody>
                  <a:tcPr marL="48014"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Monthly</a:t>
                      </a: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13.76%</a:t>
                      </a:r>
                      <a:endParaRPr lang="en-GB" sz="900" b="0" dirty="0" smtClean="0">
                        <a:solidFill>
                          <a:schemeClr val="tx1"/>
                        </a:solidFill>
                        <a:latin typeface="Arial" panose="020B0604020202020204" pitchFamily="34" charset="0"/>
                        <a:cs typeface="Arial" panose="020B0604020202020204" pitchFamily="34" charset="0"/>
                      </a:endParaRPr>
                    </a:p>
                  </a:txBody>
                  <a:tcPr marL="9603" marR="9603" marT="9144" marB="9144"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EAB0"/>
                    </a:solid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12.50%</a:t>
                      </a: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solid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11.25%</a:t>
                      </a: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baseline="0" dirty="0" smtClean="0">
                          <a:solidFill>
                            <a:schemeClr val="tx1"/>
                          </a:solidFill>
                          <a:latin typeface="Arial" panose="020B0604020202020204" pitchFamily="34" charset="0"/>
                          <a:cs typeface="Arial" panose="020B0604020202020204" pitchFamily="34" charset="0"/>
                        </a:rPr>
                        <a:t>Floor</a:t>
                      </a:r>
                    </a:p>
                  </a:txBody>
                  <a:tcPr marL="9603" marR="9603" marT="9144" marB="9144"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586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900" b="1" kern="1200" baseline="0" dirty="0" smtClean="0">
                          <a:solidFill>
                            <a:schemeClr val="tx1"/>
                          </a:solidFill>
                          <a:latin typeface="Arial" panose="020B0604020202020204" pitchFamily="34" charset="0"/>
                          <a:ea typeface="+mn-ea"/>
                          <a:cs typeface="Arial" panose="020B0604020202020204" pitchFamily="34" charset="0"/>
                        </a:rPr>
                        <a:t>Available Committed Liquidity</a:t>
                      </a:r>
                      <a:endParaRPr lang="en-GB" sz="900" b="1" kern="1200" baseline="0" dirty="0">
                        <a:solidFill>
                          <a:schemeClr val="tx1"/>
                        </a:solidFill>
                        <a:latin typeface="Arial" panose="020B0604020202020204" pitchFamily="34" charset="0"/>
                        <a:ea typeface="+mn-ea"/>
                        <a:cs typeface="Arial" panose="020B0604020202020204" pitchFamily="34" charset="0"/>
                      </a:endParaRPr>
                    </a:p>
                  </a:txBody>
                  <a:tcPr marL="48014"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b="0" kern="1200" baseline="0" dirty="0" smtClean="0">
                          <a:solidFill>
                            <a:schemeClr val="tx1"/>
                          </a:solidFill>
                          <a:latin typeface="Arial" panose="020B0604020202020204" pitchFamily="34" charset="0"/>
                          <a:ea typeface="+mn-ea"/>
                          <a:cs typeface="Arial" panose="020B0604020202020204" pitchFamily="34" charset="0"/>
                        </a:rPr>
                        <a:t>Monthly</a:t>
                      </a: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900" b="0" kern="1200" baseline="0" dirty="0" smtClean="0">
                          <a:solidFill>
                            <a:schemeClr val="tx1"/>
                          </a:solidFill>
                          <a:latin typeface="Arial" panose="020B0604020202020204" pitchFamily="34" charset="0"/>
                          <a:ea typeface="+mn-ea"/>
                          <a:cs typeface="Arial" panose="020B0604020202020204" pitchFamily="34" charset="0"/>
                        </a:rPr>
                        <a:t>9.3 months</a:t>
                      </a:r>
                      <a:endParaRPr lang="en-GB" sz="900" b="0" kern="1200" baseline="0" dirty="0">
                        <a:solidFill>
                          <a:schemeClr val="tx1"/>
                        </a:solidFill>
                        <a:latin typeface="Arial" panose="020B0604020202020204" pitchFamily="34" charset="0"/>
                        <a:ea typeface="+mn-ea"/>
                        <a:cs typeface="Arial" panose="020B0604020202020204" pitchFamily="34" charset="0"/>
                      </a:endParaRPr>
                    </a:p>
                  </a:txBody>
                  <a:tcPr marL="9603" marR="9603" marT="9144" marB="9144"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EAB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b="0" kern="1200" baseline="0" dirty="0" smtClean="0">
                          <a:solidFill>
                            <a:schemeClr val="tx1"/>
                          </a:solidFill>
                          <a:latin typeface="Arial" panose="020B0604020202020204" pitchFamily="34" charset="0"/>
                          <a:ea typeface="+mn-ea"/>
                          <a:cs typeface="Arial" panose="020B0604020202020204" pitchFamily="34" charset="0"/>
                        </a:rPr>
                        <a:t>4</a:t>
                      </a: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b="0" kern="1200" baseline="0" dirty="0" smtClean="0">
                          <a:solidFill>
                            <a:schemeClr val="tx1"/>
                          </a:solidFill>
                          <a:latin typeface="Arial" panose="020B0604020202020204" pitchFamily="34" charset="0"/>
                          <a:ea typeface="+mn-ea"/>
                          <a:cs typeface="Arial" panose="020B0604020202020204" pitchFamily="34" charset="0"/>
                        </a:rPr>
                        <a:t>3</a:t>
                      </a: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b="0" dirty="0" smtClean="0">
                          <a:solidFill>
                            <a:schemeClr val="tx1"/>
                          </a:solidFill>
                          <a:latin typeface="Arial" panose="020B0604020202020204" pitchFamily="34" charset="0"/>
                          <a:cs typeface="Arial" panose="020B0604020202020204" pitchFamily="34" charset="0"/>
                        </a:rPr>
                        <a:t>Floor</a:t>
                      </a:r>
                    </a:p>
                  </a:txBody>
                  <a:tcPr marL="9603" marR="9603" marT="9144" marB="9144"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58681">
                <a:tc>
                  <a:txBody>
                    <a:bodyPr/>
                    <a:lstStyle/>
                    <a:p>
                      <a:r>
                        <a:rPr lang="en-US" sz="900" b="1" dirty="0" smtClean="0">
                          <a:latin typeface="Arial" panose="020B0604020202020204" pitchFamily="34" charset="0"/>
                          <a:cs typeface="Arial" panose="020B0604020202020204" pitchFamily="34" charset="0"/>
                        </a:rPr>
                        <a:t>NII Sensitivity</a:t>
                      </a:r>
                      <a:r>
                        <a:rPr lang="en-US" sz="900" b="1" baseline="0" dirty="0" smtClean="0">
                          <a:latin typeface="Arial" panose="020B0604020202020204" pitchFamily="34" charset="0"/>
                          <a:cs typeface="Arial" panose="020B0604020202020204" pitchFamily="34" charset="0"/>
                        </a:rPr>
                        <a:t> (+/- 100 bps)</a:t>
                      </a:r>
                      <a:endParaRPr lang="en-US" sz="900" b="1" dirty="0">
                        <a:latin typeface="Arial" panose="020B0604020202020204" pitchFamily="34" charset="0"/>
                        <a:cs typeface="Arial" panose="020B0604020202020204" pitchFamily="34" charset="0"/>
                      </a:endParaRPr>
                    </a:p>
                  </a:txBody>
                  <a:tcPr marL="48014"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kern="1200" baseline="0" dirty="0" smtClean="0">
                          <a:solidFill>
                            <a:schemeClr val="tx1"/>
                          </a:solidFill>
                          <a:latin typeface="Arial" panose="020B0604020202020204" pitchFamily="34" charset="0"/>
                          <a:ea typeface="+mn-ea"/>
                          <a:cs typeface="Arial" panose="020B0604020202020204" pitchFamily="34" charset="0"/>
                        </a:rPr>
                        <a:t>Monthly</a:t>
                      </a:r>
                      <a:endParaRPr lang="en-US" sz="900" b="0" kern="1200" baseline="0" dirty="0">
                        <a:solidFill>
                          <a:schemeClr val="tx1"/>
                        </a:solidFill>
                        <a:latin typeface="Arial" panose="020B0604020202020204" pitchFamily="34" charset="0"/>
                        <a:ea typeface="+mn-ea"/>
                        <a:cs typeface="Arial" panose="020B0604020202020204" pitchFamily="34" charset="0"/>
                      </a:endParaRP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kern="1200" baseline="0" dirty="0" smtClean="0">
                          <a:solidFill>
                            <a:schemeClr val="tx1"/>
                          </a:solidFill>
                          <a:latin typeface="Arial" panose="020B0604020202020204" pitchFamily="34" charset="0"/>
                          <a:ea typeface="+mn-ea"/>
                          <a:cs typeface="Arial" panose="020B0604020202020204" pitchFamily="34" charset="0"/>
                        </a:rPr>
                        <a:t>(</a:t>
                      </a:r>
                      <a:r>
                        <a:rPr lang="en-US" sz="900" b="0" kern="1200" baseline="0" dirty="0" smtClean="0">
                          <a:solidFill>
                            <a:schemeClr val="tx1"/>
                          </a:solidFill>
                          <a:latin typeface="Arial" panose="020B0604020202020204" pitchFamily="34" charset="0"/>
                          <a:ea typeface="+mn-ea"/>
                          <a:cs typeface="Arial" panose="020B0604020202020204" pitchFamily="34" charset="0"/>
                        </a:rPr>
                        <a:t>1.32)%*</a:t>
                      </a:r>
                      <a:endParaRPr lang="en-US" sz="900" b="0" kern="1200" baseline="0" dirty="0">
                        <a:solidFill>
                          <a:schemeClr val="tx1"/>
                        </a:solidFill>
                        <a:latin typeface="Arial" panose="020B0604020202020204" pitchFamily="34" charset="0"/>
                        <a:ea typeface="+mn-ea"/>
                        <a:cs typeface="Arial" panose="020B0604020202020204" pitchFamily="34" charset="0"/>
                      </a:endParaRPr>
                    </a:p>
                  </a:txBody>
                  <a:tcPr marL="9603" marR="9603" marT="9144" marB="9144"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EAB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kern="1200" baseline="0" dirty="0" smtClean="0">
                          <a:solidFill>
                            <a:schemeClr val="tx1"/>
                          </a:solidFill>
                          <a:latin typeface="Arial" panose="020B0604020202020204" pitchFamily="34" charset="0"/>
                          <a:ea typeface="+mn-ea"/>
                          <a:cs typeface="Arial" panose="020B0604020202020204" pitchFamily="34" charset="0"/>
                        </a:rPr>
                        <a:t>(2.00)%</a:t>
                      </a:r>
                      <a:endParaRPr lang="en-US" sz="900" b="0" kern="1200" baseline="0" dirty="0">
                        <a:solidFill>
                          <a:schemeClr val="tx1"/>
                        </a:solidFill>
                        <a:latin typeface="Arial" panose="020B0604020202020204" pitchFamily="34" charset="0"/>
                        <a:ea typeface="+mn-ea"/>
                        <a:cs typeface="Arial" panose="020B0604020202020204" pitchFamily="34" charset="0"/>
                      </a:endParaRP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kern="1200" baseline="0" dirty="0" smtClean="0">
                          <a:solidFill>
                            <a:schemeClr val="tx1"/>
                          </a:solidFill>
                          <a:latin typeface="Arial" panose="020B0604020202020204" pitchFamily="34" charset="0"/>
                          <a:ea typeface="+mn-ea"/>
                          <a:cs typeface="Arial" panose="020B0604020202020204" pitchFamily="34" charset="0"/>
                        </a:rPr>
                        <a:t>(2.50)%</a:t>
                      </a:r>
                      <a:endParaRPr lang="en-US" sz="900" b="0" kern="1200" baseline="0" dirty="0">
                        <a:solidFill>
                          <a:schemeClr val="tx1"/>
                        </a:solidFill>
                        <a:latin typeface="Arial" panose="020B0604020202020204" pitchFamily="34" charset="0"/>
                        <a:ea typeface="+mn-ea"/>
                        <a:cs typeface="Arial" panose="020B0604020202020204" pitchFamily="34" charset="0"/>
                      </a:endParaRP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b="0" dirty="0" smtClean="0">
                          <a:solidFill>
                            <a:schemeClr val="tx1"/>
                          </a:solidFill>
                          <a:latin typeface="Arial" panose="020B0604020202020204" pitchFamily="34" charset="0"/>
                          <a:cs typeface="Arial" panose="020B0604020202020204" pitchFamily="34" charset="0"/>
                        </a:rPr>
                        <a:t>Floor</a:t>
                      </a:r>
                    </a:p>
                  </a:txBody>
                  <a:tcPr marL="9603" marR="9603" marT="9144" marB="9144"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586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900" b="1" kern="1200" baseline="0" dirty="0" smtClean="0">
                          <a:solidFill>
                            <a:schemeClr val="tx1"/>
                          </a:solidFill>
                          <a:latin typeface="Arial" panose="020B0604020202020204" pitchFamily="34" charset="0"/>
                          <a:ea typeface="+mn-ea"/>
                          <a:cs typeface="Arial" panose="020B0604020202020204" pitchFamily="34" charset="0"/>
                        </a:rPr>
                        <a:t>MVE Sensitivity (+/-100 bps)</a:t>
                      </a:r>
                      <a:endParaRPr lang="en-GB" sz="900" b="1" kern="1200" baseline="0" dirty="0">
                        <a:solidFill>
                          <a:schemeClr val="tx1"/>
                        </a:solidFill>
                        <a:latin typeface="Arial" panose="020B0604020202020204" pitchFamily="34" charset="0"/>
                        <a:ea typeface="+mn-ea"/>
                        <a:cs typeface="Arial" panose="020B0604020202020204" pitchFamily="34" charset="0"/>
                      </a:endParaRPr>
                    </a:p>
                  </a:txBody>
                  <a:tcPr marL="48014"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kern="1200" baseline="0" dirty="0" smtClean="0">
                          <a:solidFill>
                            <a:schemeClr val="tx1"/>
                          </a:solidFill>
                          <a:latin typeface="Arial" panose="020B0604020202020204" pitchFamily="34" charset="0"/>
                          <a:ea typeface="+mn-ea"/>
                          <a:cs typeface="Arial" panose="020B0604020202020204" pitchFamily="34" charset="0"/>
                        </a:rPr>
                        <a:t>Monthly</a:t>
                      </a: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kern="1200" baseline="0" dirty="0" smtClean="0">
                          <a:solidFill>
                            <a:schemeClr val="tx1"/>
                          </a:solidFill>
                          <a:latin typeface="Arial" panose="020B0604020202020204" pitchFamily="34" charset="0"/>
                          <a:ea typeface="+mn-ea"/>
                          <a:cs typeface="Arial" panose="020B0604020202020204" pitchFamily="34" charset="0"/>
                        </a:rPr>
                        <a:t>(</a:t>
                      </a:r>
                      <a:r>
                        <a:rPr lang="en-US" sz="900" b="0" kern="1200" baseline="0" dirty="0" smtClean="0">
                          <a:solidFill>
                            <a:schemeClr val="tx1"/>
                          </a:solidFill>
                          <a:latin typeface="Arial" panose="020B0604020202020204" pitchFamily="34" charset="0"/>
                          <a:ea typeface="+mn-ea"/>
                          <a:cs typeface="Arial" panose="020B0604020202020204" pitchFamily="34" charset="0"/>
                        </a:rPr>
                        <a:t>2.37)%*</a:t>
                      </a:r>
                      <a:endParaRPr lang="en-US" sz="900" b="0" kern="1200" baseline="0" dirty="0" smtClean="0">
                        <a:solidFill>
                          <a:schemeClr val="tx1"/>
                        </a:solidFill>
                        <a:latin typeface="Arial" panose="020B0604020202020204" pitchFamily="34" charset="0"/>
                        <a:ea typeface="+mn-ea"/>
                        <a:cs typeface="Arial" panose="020B0604020202020204" pitchFamily="34" charset="0"/>
                      </a:endParaRPr>
                    </a:p>
                  </a:txBody>
                  <a:tcPr marL="9603" marR="9603" marT="9144" marB="9144"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EAB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kern="1200" baseline="0" dirty="0" smtClean="0">
                          <a:solidFill>
                            <a:schemeClr val="tx1"/>
                          </a:solidFill>
                          <a:latin typeface="Arial" panose="020B0604020202020204" pitchFamily="34" charset="0"/>
                          <a:ea typeface="+mn-ea"/>
                          <a:cs typeface="Arial" panose="020B0604020202020204" pitchFamily="34" charset="0"/>
                        </a:rPr>
                        <a:t>(3.00)%</a:t>
                      </a: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900" b="0" kern="1200" baseline="0" dirty="0" smtClean="0">
                          <a:solidFill>
                            <a:schemeClr val="tx1"/>
                          </a:solidFill>
                          <a:latin typeface="Arial" panose="020B0604020202020204" pitchFamily="34" charset="0"/>
                          <a:ea typeface="+mn-ea"/>
                          <a:cs typeface="Arial" panose="020B0604020202020204" pitchFamily="34" charset="0"/>
                        </a:rPr>
                        <a:t>(4.00)%</a:t>
                      </a: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b="0" dirty="0" smtClean="0">
                          <a:solidFill>
                            <a:schemeClr val="tx1"/>
                          </a:solidFill>
                          <a:latin typeface="Arial" panose="020B0604020202020204" pitchFamily="34" charset="0"/>
                          <a:cs typeface="Arial" panose="020B0604020202020204" pitchFamily="34" charset="0"/>
                        </a:rPr>
                        <a:t>Floor</a:t>
                      </a:r>
                    </a:p>
                  </a:txBody>
                  <a:tcPr marL="9603" marR="9603" marT="9144" marB="9144"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586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1" kern="1200" baseline="0" dirty="0" smtClean="0">
                          <a:solidFill>
                            <a:schemeClr val="tx1"/>
                          </a:solidFill>
                          <a:latin typeface="Arial" panose="020B0604020202020204" pitchFamily="34" charset="0"/>
                          <a:ea typeface="+mn-ea"/>
                          <a:cs typeface="Arial" panose="020B0604020202020204" pitchFamily="34" charset="0"/>
                        </a:rPr>
                        <a:t>Open Matters Requiring Immediate Attention (MRIAs)</a:t>
                      </a:r>
                      <a:endParaRPr lang="en-US" sz="900" b="1" kern="1200" baseline="0" dirty="0">
                        <a:solidFill>
                          <a:schemeClr val="tx1"/>
                        </a:solidFill>
                        <a:latin typeface="Arial" panose="020B0604020202020204" pitchFamily="34" charset="0"/>
                        <a:ea typeface="+mn-ea"/>
                        <a:cs typeface="Arial" panose="020B0604020202020204" pitchFamily="34" charset="0"/>
                      </a:endParaRPr>
                    </a:p>
                  </a:txBody>
                  <a:tcPr marL="48014"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kern="1200" baseline="0" dirty="0" smtClean="0">
                          <a:solidFill>
                            <a:schemeClr val="tx1"/>
                          </a:solidFill>
                          <a:latin typeface="Arial" panose="020B0604020202020204" pitchFamily="34" charset="0"/>
                          <a:ea typeface="+mn-ea"/>
                          <a:cs typeface="Arial" panose="020B0604020202020204" pitchFamily="34" charset="0"/>
                        </a:rPr>
                        <a:t>Monthly</a:t>
                      </a:r>
                      <a:endParaRPr lang="en-US" sz="900" b="0" kern="1200" baseline="0" dirty="0">
                        <a:solidFill>
                          <a:schemeClr val="tx1"/>
                        </a:solidFill>
                        <a:latin typeface="Arial" panose="020B0604020202020204" pitchFamily="34" charset="0"/>
                        <a:ea typeface="+mn-ea"/>
                        <a:cs typeface="Arial" panose="020B0604020202020204" pitchFamily="34" charset="0"/>
                      </a:endParaRP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kern="1200" baseline="0" dirty="0" smtClean="0">
                          <a:solidFill>
                            <a:schemeClr val="tx1"/>
                          </a:solidFill>
                          <a:latin typeface="Arial" panose="020B0604020202020204" pitchFamily="34" charset="0"/>
                          <a:ea typeface="+mn-ea"/>
                          <a:cs typeface="Arial" panose="020B0604020202020204" pitchFamily="34" charset="0"/>
                        </a:rPr>
                        <a:t>5</a:t>
                      </a:r>
                      <a:endParaRPr lang="en-US" sz="900" b="0" kern="1200" baseline="0" dirty="0">
                        <a:solidFill>
                          <a:schemeClr val="tx1"/>
                        </a:solidFill>
                        <a:latin typeface="Arial" panose="020B0604020202020204" pitchFamily="34" charset="0"/>
                        <a:ea typeface="+mn-ea"/>
                        <a:cs typeface="Arial" panose="020B0604020202020204" pitchFamily="34" charset="0"/>
                      </a:endParaRPr>
                    </a:p>
                  </a:txBody>
                  <a:tcPr marL="9603" marR="9603" marT="9144" marB="9144"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kern="1200" baseline="0" dirty="0" smtClean="0">
                          <a:solidFill>
                            <a:schemeClr val="tx1"/>
                          </a:solidFill>
                          <a:latin typeface="Arial" panose="020B0604020202020204" pitchFamily="34" charset="0"/>
                          <a:ea typeface="+mn-ea"/>
                          <a:cs typeface="Arial" panose="020B0604020202020204" pitchFamily="34" charset="0"/>
                        </a:rPr>
                        <a:t>N/A</a:t>
                      </a:r>
                      <a:endParaRPr lang="en-US" sz="900" b="0" kern="1200" baseline="0" dirty="0">
                        <a:solidFill>
                          <a:schemeClr val="tx1"/>
                        </a:solidFill>
                        <a:latin typeface="Arial" panose="020B0604020202020204" pitchFamily="34" charset="0"/>
                        <a:ea typeface="+mn-ea"/>
                        <a:cs typeface="Arial" panose="020B0604020202020204" pitchFamily="34" charset="0"/>
                      </a:endParaRP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kern="1200" baseline="0" dirty="0" smtClean="0">
                          <a:solidFill>
                            <a:schemeClr val="tx1"/>
                          </a:solidFill>
                          <a:latin typeface="Arial" panose="020B0604020202020204" pitchFamily="34" charset="0"/>
                          <a:ea typeface="+mn-ea"/>
                          <a:cs typeface="Arial" panose="020B0604020202020204" pitchFamily="34" charset="0"/>
                        </a:rPr>
                        <a:t>0</a:t>
                      </a:r>
                      <a:endParaRPr lang="en-US" sz="900" b="0" kern="1200" baseline="0" dirty="0">
                        <a:solidFill>
                          <a:schemeClr val="tx1"/>
                        </a:solidFill>
                        <a:latin typeface="Arial" panose="020B0604020202020204" pitchFamily="34" charset="0"/>
                        <a:ea typeface="+mn-ea"/>
                        <a:cs typeface="Arial" panose="020B0604020202020204" pitchFamily="34" charset="0"/>
                      </a:endParaRP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b="0" dirty="0" smtClean="0">
                          <a:solidFill>
                            <a:schemeClr val="tx1"/>
                          </a:solidFill>
                          <a:latin typeface="Arial" panose="020B0604020202020204" pitchFamily="34" charset="0"/>
                          <a:cs typeface="Arial" panose="020B0604020202020204" pitchFamily="34" charset="0"/>
                        </a:rPr>
                        <a:t>Ceiling</a:t>
                      </a:r>
                    </a:p>
                  </a:txBody>
                  <a:tcPr marL="9603" marR="9603" marT="9144" marB="9144"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586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1" kern="1200" baseline="0" dirty="0" smtClean="0">
                          <a:solidFill>
                            <a:schemeClr val="tx1"/>
                          </a:solidFill>
                          <a:latin typeface="Arial" panose="020B0604020202020204" pitchFamily="34" charset="0"/>
                          <a:ea typeface="+mn-ea"/>
                          <a:cs typeface="Arial" panose="020B0604020202020204" pitchFamily="34" charset="0"/>
                        </a:rPr>
                        <a:t>Gross Operational Risk Losses / Gross Margin</a:t>
                      </a:r>
                      <a:endParaRPr lang="en-US" sz="900" b="1" kern="1200" baseline="0" dirty="0">
                        <a:solidFill>
                          <a:schemeClr val="tx1"/>
                        </a:solidFill>
                        <a:latin typeface="Arial" panose="020B0604020202020204" pitchFamily="34" charset="0"/>
                        <a:ea typeface="+mn-ea"/>
                        <a:cs typeface="Arial" panose="020B0604020202020204" pitchFamily="34" charset="0"/>
                      </a:endParaRPr>
                    </a:p>
                  </a:txBody>
                  <a:tcPr marL="48014"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kern="1200" baseline="0" dirty="0" smtClean="0">
                          <a:solidFill>
                            <a:schemeClr val="tx1"/>
                          </a:solidFill>
                          <a:latin typeface="Arial" panose="020B0604020202020204" pitchFamily="34" charset="0"/>
                          <a:ea typeface="+mn-ea"/>
                          <a:cs typeface="Arial" panose="020B0604020202020204" pitchFamily="34" charset="0"/>
                        </a:rPr>
                        <a:t>Quarterly</a:t>
                      </a:r>
                      <a:endParaRPr lang="en-US" sz="900" b="0" kern="1200" baseline="0" dirty="0">
                        <a:solidFill>
                          <a:schemeClr val="tx1"/>
                        </a:solidFill>
                        <a:latin typeface="Arial" panose="020B0604020202020204" pitchFamily="34" charset="0"/>
                        <a:ea typeface="+mn-ea"/>
                        <a:cs typeface="Arial" panose="020B0604020202020204" pitchFamily="34" charset="0"/>
                      </a:endParaRP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kern="1200" baseline="0" dirty="0" smtClean="0">
                          <a:solidFill>
                            <a:schemeClr val="tx1"/>
                          </a:solidFill>
                          <a:latin typeface="Arial" panose="020B0604020202020204" pitchFamily="34" charset="0"/>
                          <a:ea typeface="+mn-ea"/>
                          <a:cs typeface="Arial" panose="020B0604020202020204" pitchFamily="34" charset="0"/>
                        </a:rPr>
                        <a:t>0.83</a:t>
                      </a:r>
                      <a:r>
                        <a:rPr lang="en-US" sz="900" b="0" kern="1200" baseline="0" dirty="0" smtClean="0">
                          <a:solidFill>
                            <a:schemeClr val="tx1"/>
                          </a:solidFill>
                          <a:latin typeface="Arial" panose="020B0604020202020204" pitchFamily="34" charset="0"/>
                          <a:ea typeface="+mn-ea"/>
                          <a:cs typeface="Arial" panose="020B0604020202020204" pitchFamily="34" charset="0"/>
                        </a:rPr>
                        <a:t>%</a:t>
                      </a:r>
                      <a:endParaRPr lang="en-US" sz="900" b="0" kern="1200" baseline="0" dirty="0">
                        <a:solidFill>
                          <a:schemeClr val="tx1"/>
                        </a:solidFill>
                        <a:latin typeface="Arial" panose="020B0604020202020204" pitchFamily="34" charset="0"/>
                        <a:ea typeface="+mn-ea"/>
                        <a:cs typeface="Arial" panose="020B0604020202020204" pitchFamily="34" charset="0"/>
                      </a:endParaRPr>
                    </a:p>
                  </a:txBody>
                  <a:tcPr marL="9603" marR="9603" marT="9144" marB="9144"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EAB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kern="1200" baseline="0" dirty="0" smtClean="0">
                          <a:solidFill>
                            <a:schemeClr val="tx1"/>
                          </a:solidFill>
                          <a:latin typeface="Arial" panose="020B0604020202020204" pitchFamily="34" charset="0"/>
                          <a:ea typeface="+mn-ea"/>
                          <a:cs typeface="Arial" panose="020B0604020202020204" pitchFamily="34" charset="0"/>
                        </a:rPr>
                        <a:t>1.00%</a:t>
                      </a:r>
                      <a:endParaRPr lang="en-US" sz="900" b="0" kern="1200" baseline="0" dirty="0">
                        <a:solidFill>
                          <a:schemeClr val="tx1"/>
                        </a:solidFill>
                        <a:latin typeface="Arial" panose="020B0604020202020204" pitchFamily="34" charset="0"/>
                        <a:ea typeface="+mn-ea"/>
                        <a:cs typeface="Arial" panose="020B0604020202020204" pitchFamily="34" charset="0"/>
                      </a:endParaRP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kern="1200" baseline="0" dirty="0" smtClean="0">
                          <a:solidFill>
                            <a:schemeClr val="tx1"/>
                          </a:solidFill>
                          <a:latin typeface="Arial" panose="020B0604020202020204" pitchFamily="34" charset="0"/>
                          <a:ea typeface="+mn-ea"/>
                          <a:cs typeface="Arial" panose="020B0604020202020204" pitchFamily="34" charset="0"/>
                        </a:rPr>
                        <a:t>1.75%</a:t>
                      </a:r>
                      <a:endParaRPr lang="en-US" sz="900" b="0" kern="1200" baseline="0" dirty="0">
                        <a:solidFill>
                          <a:schemeClr val="tx1"/>
                        </a:solidFill>
                        <a:latin typeface="Arial" panose="020B0604020202020204" pitchFamily="34" charset="0"/>
                        <a:ea typeface="+mn-ea"/>
                        <a:cs typeface="Arial" panose="020B0604020202020204" pitchFamily="34" charset="0"/>
                      </a:endParaRP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b="0" dirty="0" smtClean="0">
                          <a:solidFill>
                            <a:schemeClr val="tx1"/>
                          </a:solidFill>
                          <a:latin typeface="Arial" panose="020B0604020202020204" pitchFamily="34" charset="0"/>
                          <a:cs typeface="Arial" panose="020B0604020202020204" pitchFamily="34" charset="0"/>
                        </a:rPr>
                        <a:t>Ceiling</a:t>
                      </a:r>
                    </a:p>
                  </a:txBody>
                  <a:tcPr marL="9603" marR="9603" marT="9144" marB="9144"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586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900" b="1" kern="1200" baseline="0" dirty="0" smtClean="0">
                          <a:solidFill>
                            <a:schemeClr val="tx1"/>
                          </a:solidFill>
                          <a:latin typeface="Arial" panose="020B0604020202020204" pitchFamily="34" charset="0"/>
                          <a:ea typeface="+mn-ea"/>
                          <a:cs typeface="Arial" panose="020B0604020202020204" pitchFamily="34" charset="0"/>
                        </a:rPr>
                        <a:t>Material Operational Events</a:t>
                      </a:r>
                      <a:endParaRPr lang="en-GB" sz="900" b="1" kern="1200" baseline="0" dirty="0">
                        <a:solidFill>
                          <a:schemeClr val="tx1"/>
                        </a:solidFill>
                        <a:latin typeface="Arial" panose="020B0604020202020204" pitchFamily="34" charset="0"/>
                        <a:ea typeface="+mn-ea"/>
                        <a:cs typeface="Arial" panose="020B0604020202020204" pitchFamily="34" charset="0"/>
                      </a:endParaRPr>
                    </a:p>
                  </a:txBody>
                  <a:tcPr marL="48014"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b="0" kern="1200" baseline="0" dirty="0" smtClean="0">
                          <a:solidFill>
                            <a:schemeClr val="tx1"/>
                          </a:solidFill>
                          <a:latin typeface="Arial" panose="020B0604020202020204" pitchFamily="34" charset="0"/>
                          <a:ea typeface="+mn-ea"/>
                          <a:cs typeface="Arial" panose="020B0604020202020204" pitchFamily="34" charset="0"/>
                        </a:rPr>
                        <a:t>Quarterly</a:t>
                      </a: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900" b="0" kern="1200" baseline="0" dirty="0" smtClean="0">
                          <a:solidFill>
                            <a:schemeClr val="tx1"/>
                          </a:solidFill>
                          <a:latin typeface="Arial" panose="020B0604020202020204" pitchFamily="34" charset="0"/>
                          <a:ea typeface="+mn-ea"/>
                          <a:cs typeface="Arial" panose="020B0604020202020204" pitchFamily="34" charset="0"/>
                        </a:rPr>
                        <a:t>2</a:t>
                      </a:r>
                      <a:endParaRPr lang="en-GB" sz="900" b="0" kern="1200" baseline="0" dirty="0">
                        <a:solidFill>
                          <a:schemeClr val="tx1"/>
                        </a:solidFill>
                        <a:latin typeface="Arial" panose="020B0604020202020204" pitchFamily="34" charset="0"/>
                        <a:ea typeface="+mn-ea"/>
                        <a:cs typeface="Arial" panose="020B0604020202020204" pitchFamily="34" charset="0"/>
                      </a:endParaRPr>
                    </a:p>
                  </a:txBody>
                  <a:tcPr marL="9603" marR="9603" marT="9144" marB="9144"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EAB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b="0" kern="1200" baseline="0" dirty="0" smtClean="0">
                          <a:solidFill>
                            <a:schemeClr val="tx1"/>
                          </a:solidFill>
                          <a:latin typeface="Arial" panose="020B0604020202020204" pitchFamily="34" charset="0"/>
                          <a:ea typeface="+mn-ea"/>
                          <a:cs typeface="Arial" panose="020B0604020202020204" pitchFamily="34" charset="0"/>
                        </a:rPr>
                        <a:t>5</a:t>
                      </a: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b="0" kern="1200" baseline="0" dirty="0" smtClean="0">
                          <a:solidFill>
                            <a:schemeClr val="tx1"/>
                          </a:solidFill>
                          <a:latin typeface="Arial" panose="020B0604020202020204" pitchFamily="34" charset="0"/>
                          <a:ea typeface="+mn-ea"/>
                          <a:cs typeface="Arial" panose="020B0604020202020204" pitchFamily="34" charset="0"/>
                        </a:rPr>
                        <a:t>7</a:t>
                      </a: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b="0" dirty="0" smtClean="0">
                          <a:solidFill>
                            <a:schemeClr val="tx1"/>
                          </a:solidFill>
                          <a:latin typeface="Arial" panose="020B0604020202020204" pitchFamily="34" charset="0"/>
                          <a:cs typeface="Arial" panose="020B0604020202020204" pitchFamily="34" charset="0"/>
                        </a:rPr>
                        <a:t>Ceiling</a:t>
                      </a:r>
                    </a:p>
                  </a:txBody>
                  <a:tcPr marL="9603" marR="9603" marT="9144" marB="9144"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58681">
                <a:tc>
                  <a:txBody>
                    <a:bodyPr/>
                    <a:lstStyle/>
                    <a:p>
                      <a:pPr algn="l"/>
                      <a:r>
                        <a:rPr lang="en-US" sz="900" b="1" dirty="0" smtClean="0">
                          <a:solidFill>
                            <a:schemeClr val="tx1"/>
                          </a:solidFill>
                          <a:latin typeface="Arial" panose="020B0604020202020204" pitchFamily="34" charset="0"/>
                          <a:cs typeface="Arial" panose="020B0604020202020204" pitchFamily="34" charset="0"/>
                        </a:rPr>
                        <a:t>Validation of Legacy Tier 1 Models</a:t>
                      </a:r>
                      <a:endParaRPr lang="en-GB" sz="900" b="1" dirty="0">
                        <a:solidFill>
                          <a:schemeClr val="tx1"/>
                        </a:solidFill>
                        <a:latin typeface="Arial" panose="020B0604020202020204" pitchFamily="34" charset="0"/>
                        <a:cs typeface="Arial" panose="020B0604020202020204" pitchFamily="34" charset="0"/>
                      </a:endParaRPr>
                    </a:p>
                  </a:txBody>
                  <a:tcPr marL="48014"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marL="0" lvl="0" algn="ctr" defTabSz="914400" rtl="0" eaLnBrk="1" latinLnBrk="0" hangingPunct="1"/>
                      <a:r>
                        <a:rPr lang="en-GB" sz="900" b="0" kern="1200" dirty="0" smtClean="0">
                          <a:solidFill>
                            <a:schemeClr val="tx1"/>
                          </a:solidFill>
                          <a:latin typeface="Arial" panose="020B0604020202020204" pitchFamily="34" charset="0"/>
                          <a:ea typeface="+mn-ea"/>
                          <a:cs typeface="Arial" panose="020B0604020202020204" pitchFamily="34" charset="0"/>
                        </a:rPr>
                        <a:t>Quarterly</a:t>
                      </a: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marL="0" lvl="0" algn="ctr" defTabSz="914400" rtl="0" eaLnBrk="1" latinLnBrk="0" hangingPunct="1"/>
                      <a:r>
                        <a:rPr lang="en-GB" sz="900" b="0" kern="1200" dirty="0" smtClean="0">
                          <a:solidFill>
                            <a:schemeClr val="tx1"/>
                          </a:solidFill>
                          <a:latin typeface="Arial" panose="020B0604020202020204" pitchFamily="34" charset="0"/>
                          <a:ea typeface="+mn-ea"/>
                          <a:cs typeface="Arial" panose="020B0604020202020204" pitchFamily="34" charset="0"/>
                        </a:rPr>
                        <a:t>12</a:t>
                      </a:r>
                      <a:endParaRPr lang="en-GB" sz="900" b="0" kern="1200" dirty="0" smtClean="0">
                        <a:solidFill>
                          <a:schemeClr val="tx1"/>
                        </a:solidFill>
                        <a:latin typeface="Arial" panose="020B0604020202020204" pitchFamily="34" charset="0"/>
                        <a:ea typeface="+mn-ea"/>
                        <a:cs typeface="Arial" panose="020B0604020202020204" pitchFamily="34" charset="0"/>
                      </a:endParaRPr>
                    </a:p>
                  </a:txBody>
                  <a:tcPr marL="9603" marR="9603" marT="9144" marB="9144"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CEEAB0"/>
                    </a:solidFill>
                  </a:tcPr>
                </a:tc>
                <a:tc>
                  <a:txBody>
                    <a:bodyPr/>
                    <a:lstStyle/>
                    <a:p>
                      <a:pPr marL="0" lvl="0" algn="ctr" defTabSz="914400" rtl="0" eaLnBrk="1" latinLnBrk="0" hangingPunct="1"/>
                      <a:r>
                        <a:rPr lang="en-GB" sz="900" b="0" kern="1200" dirty="0" smtClean="0">
                          <a:solidFill>
                            <a:schemeClr val="tx1"/>
                          </a:solidFill>
                          <a:latin typeface="Arial" panose="020B0604020202020204" pitchFamily="34" charset="0"/>
                          <a:ea typeface="+mn-ea"/>
                          <a:cs typeface="Arial" panose="020B0604020202020204" pitchFamily="34" charset="0"/>
                        </a:rPr>
                        <a:t>N/A</a:t>
                      </a: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E48F"/>
                    </a:solidFill>
                  </a:tcPr>
                </a:tc>
                <a:tc>
                  <a:txBody>
                    <a:bodyPr/>
                    <a:lstStyle/>
                    <a:p>
                      <a:pPr lvl="0" algn="ctr"/>
                      <a:r>
                        <a:rPr lang="en-GB" sz="900" b="0" u="sng" dirty="0" smtClean="0">
                          <a:solidFill>
                            <a:schemeClr val="tx1"/>
                          </a:solidFill>
                          <a:latin typeface="Arial" panose="020B0604020202020204" pitchFamily="34" charset="0"/>
                          <a:cs typeface="Arial" panose="020B0604020202020204" pitchFamily="34" charset="0"/>
                        </a:rPr>
                        <a:t> 2016:</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900" b="0" dirty="0" smtClean="0">
                          <a:solidFill>
                            <a:schemeClr val="tx1"/>
                          </a:solidFill>
                          <a:latin typeface="Arial" panose="020B0604020202020204" pitchFamily="34" charset="0"/>
                          <a:cs typeface="Arial" panose="020B0604020202020204" pitchFamily="34" charset="0"/>
                        </a:rPr>
                        <a:t>Q1: &gt;25  Q2:</a:t>
                      </a:r>
                      <a:r>
                        <a:rPr lang="en-GB" sz="900" b="0" baseline="0" dirty="0" smtClean="0">
                          <a:solidFill>
                            <a:schemeClr val="tx1"/>
                          </a:solidFill>
                          <a:latin typeface="Arial" panose="020B0604020202020204" pitchFamily="34" charset="0"/>
                          <a:cs typeface="Arial" panose="020B0604020202020204" pitchFamily="34" charset="0"/>
                        </a:rPr>
                        <a:t> </a:t>
                      </a:r>
                      <a:r>
                        <a:rPr lang="en-GB" sz="900" b="0" dirty="0" smtClean="0">
                          <a:solidFill>
                            <a:schemeClr val="tx1"/>
                          </a:solidFill>
                          <a:latin typeface="Arial" panose="020B0604020202020204" pitchFamily="34" charset="0"/>
                          <a:cs typeface="Arial" panose="020B0604020202020204" pitchFamily="34" charset="0"/>
                        </a:rPr>
                        <a:t>&gt;18</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900" b="0" dirty="0" smtClean="0">
                          <a:solidFill>
                            <a:schemeClr val="tx1"/>
                          </a:solidFill>
                          <a:latin typeface="Arial" panose="020B0604020202020204" pitchFamily="34" charset="0"/>
                          <a:cs typeface="Arial" panose="020B0604020202020204" pitchFamily="34" charset="0"/>
                        </a:rPr>
                        <a:t>Q3:</a:t>
                      </a:r>
                      <a:r>
                        <a:rPr lang="en-GB" sz="900" b="0" baseline="0" dirty="0" smtClean="0">
                          <a:solidFill>
                            <a:schemeClr val="tx1"/>
                          </a:solidFill>
                          <a:latin typeface="Arial" panose="020B0604020202020204" pitchFamily="34" charset="0"/>
                          <a:cs typeface="Arial" panose="020B0604020202020204" pitchFamily="34" charset="0"/>
                        </a:rPr>
                        <a:t> </a:t>
                      </a:r>
                      <a:r>
                        <a:rPr lang="en-GB" sz="900" b="0" dirty="0" smtClean="0">
                          <a:solidFill>
                            <a:schemeClr val="tx1"/>
                          </a:solidFill>
                          <a:latin typeface="Arial" panose="020B0604020202020204" pitchFamily="34" charset="0"/>
                          <a:cs typeface="Arial" panose="020B0604020202020204" pitchFamily="34" charset="0"/>
                        </a:rPr>
                        <a:t>&gt;13  Q4: &gt;  8</a:t>
                      </a: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9B9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b="0" dirty="0" smtClean="0">
                          <a:solidFill>
                            <a:schemeClr val="tx1"/>
                          </a:solidFill>
                          <a:latin typeface="Arial" panose="020B0604020202020204" pitchFamily="34" charset="0"/>
                          <a:cs typeface="Arial" panose="020B0604020202020204" pitchFamily="34" charset="0"/>
                        </a:rPr>
                        <a:t>Ceiling</a:t>
                      </a:r>
                    </a:p>
                  </a:txBody>
                  <a:tcPr marL="9603" marR="9603" marT="9144" marB="9144"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r>
            </a:tbl>
          </a:graphicData>
        </a:graphic>
      </p:graphicFrame>
      <p:sp>
        <p:nvSpPr>
          <p:cNvPr id="3" name="1 Título"/>
          <p:cNvSpPr txBox="1">
            <a:spLocks/>
          </p:cNvSpPr>
          <p:nvPr/>
        </p:nvSpPr>
        <p:spPr bwMode="gray">
          <a:xfrm>
            <a:off x="274247" y="235983"/>
            <a:ext cx="9054295" cy="417512"/>
          </a:xfrm>
          <a:prstGeom prst="rect">
            <a:avLst/>
          </a:prstGeom>
        </p:spPr>
        <p:txBody>
          <a:bodyPr/>
          <a:lstStyle>
            <a:lvl1pPr algn="l" defTabSz="914400" rtl="0" eaLnBrk="1" latinLnBrk="0" hangingPunct="1">
              <a:spcBef>
                <a:spcPct val="0"/>
              </a:spcBef>
              <a:buNone/>
              <a:defRPr sz="2200" kern="1200">
                <a:solidFill>
                  <a:schemeClr val="tx1"/>
                </a:solidFill>
                <a:latin typeface="+mj-lt"/>
                <a:ea typeface="+mj-ea"/>
                <a:cs typeface="+mj-cs"/>
              </a:defRPr>
            </a:lvl1pPr>
          </a:lstStyle>
          <a:p>
            <a:pPr fontAlgn="base">
              <a:spcAft>
                <a:spcPct val="0"/>
              </a:spcAft>
            </a:pPr>
            <a:r>
              <a:rPr lang="en-GB" sz="2000" b="1" dirty="0">
                <a:solidFill>
                  <a:srgbClr val="000000"/>
                </a:solidFill>
                <a:latin typeface="Arial" panose="020B0604020202020204" pitchFamily="34" charset="0"/>
                <a:cs typeface="Arial" panose="020B0604020202020204" pitchFamily="34" charset="0"/>
              </a:rPr>
              <a:t>2016 </a:t>
            </a:r>
            <a:r>
              <a:rPr lang="en-GB" sz="2000" b="1" dirty="0" smtClean="0">
                <a:solidFill>
                  <a:srgbClr val="000000"/>
                </a:solidFill>
                <a:latin typeface="Arial" panose="020B0604020202020204" pitchFamily="34" charset="0"/>
                <a:cs typeface="Arial" panose="020B0604020202020204" pitchFamily="34" charset="0"/>
              </a:rPr>
              <a:t>RAS Update Summary (pending update</a:t>
            </a:r>
            <a:r>
              <a:rPr lang="en-GB" sz="2000" b="1" dirty="0" smtClean="0">
                <a:solidFill>
                  <a:srgbClr val="000000"/>
                </a:solidFill>
                <a:latin typeface="Arial" panose="020B0604020202020204" pitchFamily="34" charset="0"/>
                <a:cs typeface="Arial" panose="020B0604020202020204" pitchFamily="34" charset="0"/>
              </a:rPr>
              <a:t>) – Dry Run Proposed Metrics</a:t>
            </a:r>
            <a:endParaRPr lang="en-GB" sz="2000" b="1" dirty="0">
              <a:solidFill>
                <a:srgbClr val="000000"/>
              </a:solidFill>
              <a:latin typeface="Arial" panose="020B0604020202020204" pitchFamily="34" charset="0"/>
              <a:cs typeface="Arial" panose="020B0604020202020204" pitchFamily="34" charset="0"/>
            </a:endParaRPr>
          </a:p>
        </p:txBody>
      </p:sp>
      <p:sp>
        <p:nvSpPr>
          <p:cNvPr id="4" name="TextBox 3"/>
          <p:cNvSpPr txBox="1"/>
          <p:nvPr/>
        </p:nvSpPr>
        <p:spPr>
          <a:xfrm>
            <a:off x="87453" y="2981370"/>
            <a:ext cx="4161119" cy="237886"/>
          </a:xfrm>
          <a:prstGeom prst="rect">
            <a:avLst/>
          </a:prstGeom>
          <a:noFill/>
        </p:spPr>
        <p:txBody>
          <a:bodyPr wrap="square" rtlCol="0">
            <a:spAutoFit/>
          </a:bodyPr>
          <a:lstStyle/>
          <a:p>
            <a:pPr algn="l"/>
            <a:r>
              <a:rPr lang="en-US" sz="1100" dirty="0" smtClean="0"/>
              <a:t>*Note: NII &amp; MVE are values from April 2016.</a:t>
            </a:r>
            <a:endParaRPr lang="en-US" sz="1100" dirty="0"/>
          </a:p>
        </p:txBody>
      </p:sp>
    </p:spTree>
    <p:extLst>
      <p:ext uri="{BB962C8B-B14F-4D97-AF65-F5344CB8AC3E}">
        <p14:creationId xmlns:p14="http://schemas.microsoft.com/office/powerpoint/2010/main" val="368764325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2f19bde990ad741f46f5ea7ce4e19f2444f18fb"/>
  <p:tag name="THINKCELLPRESENTATIONDONOTDELETE" val="&lt;?xml version=&quot;1.0&quot; encoding=&quot;UTF-16&quot; standalone=&quot;yes&quot;?&gt;&#10;&lt;root reqver=&quot;21047&quot;&gt;&lt;version val=&quot;23263&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d/%m/%Y&lt;/m_strFormatTime&gt;&lt;/m_precDefaultDate&gt;&lt;m_precDefaultYear&gt;&lt;m_bNumberIsYear val=&quot;0&quot;/&gt;&lt;m_strFormatTime&gt;%Y&lt;/m_strFormatTime&gt;&lt;/m_precDefaultYear&gt;&lt;m_precDefaultQuarter&gt;&lt;m_bNumberIsYear val=&quot;0&quot;/&gt;&lt;m_strFormatTime&gt;Q%5&lt;/m_strFormatTime&gt;&lt;/m_precDefaultQuarter&gt;&lt;m_precDefaultMonth/&gt;&lt;m_precDefaultWeek/&gt;&lt;m_precDefaultDay&gt;&lt;m_bNumberIsYear val=&quot;0&quot;/&gt;&lt;m_strFormatTime&gt;%#d&lt;/m_strFormatTime&gt;&lt;/m_precDefaultDay&gt;&lt;m_mruColor&gt;&lt;m_vecMRU length=&quot;4&quot;&gt;&lt;elem m_fUsage=&quot;4.86540966304618920000E+000&quot;&gt;&lt;m_msothmcolidx val=&quot;0&quot;/&gt;&lt;m_rgb r=&quot;eb&quot; g=&quot;3&quot; b=&quot;26&quot;/&gt;&lt;m_ppcolschidx tagver0=&quot;23004&quot; tagname0=&quot;m_ppcolschidxUNRECOGNIZED&quot; val=&quot;0&quot;/&gt;&lt;m_nBrightness val=&quot;0&quot;/&gt;&lt;/elem&gt;&lt;elem m_fUsage=&quot;3.88172892307468010000E+000&quot;&gt;&lt;m_msothmcolidx val=&quot;0&quot;/&gt;&lt;m_rgb r=&quot;ff&quot; g=&quot;bf&quot; b=&quot;27&quot;/&gt;&lt;m_ppcolschidx tagver0=&quot;23004&quot; tagname0=&quot;m_ppcolschidxUNRECOGNIZED&quot; val=&quot;0&quot;/&gt;&lt;m_nBrightness val=&quot;0&quot;/&gt;&lt;/elem&gt;&lt;elem m_fUsage=&quot;1.00000000000000000000E+000&quot;&gt;&lt;m_msothmcolidx val=&quot;0&quot;/&gt;&lt;m_rgb r=&quot;ff&quot; g=&quot;0&quot; b=&quot;0&quot;/&gt;&lt;m_ppcolschidx tagver0=&quot;23004&quot; tagname0=&quot;m_ppcolschidxUNRECOGNIZED&quot; val=&quot;0&quot;/&gt;&lt;m_nBrightness val=&quot;0&quot;/&gt;&lt;/elem&gt;&lt;elem m_fUsage=&quot;8.86293811965250810000E-002&quot;&gt;&lt;m_msothmcolidx val=&quot;0&quot;/&gt;&lt;m_rgb r=&quot;ff&quot; g=&quot;fa&quot; b=&quot;26&quot;/&gt;&lt;m_ppcolschidx tagver0=&quot;23004&quot; tagname0=&quot;m_ppcolschidxUNRECOGNIZED&quot; val=&quot;0&quot;/&gt;&lt;m_nBrightness val=&quot;0&quot;/&gt;&lt;/elem&gt;&lt;/m_vecMRU&gt;&lt;/m_mruColor&gt;&lt;m_eweekdayFirstOfWeek val=&quot;1&quot;/&gt;&lt;m_eweekdayFirstOfWorkweek val=&quot;2&quot;/&gt;&lt;m_eweekdayFirstOfWeekend val=&quot;7&quot;/&gt;&lt;/CPresentation&gt;&lt;/root&gt;"/>
  <p:tag name="THINKCELLUNDODONOTDELETE" val="0"/>
  <p:tag name="ISPRING_RESOURCE_PATHS_HASH_PRESENTER" val="f01d211bc0a0c2ddcfd62f283e8fc92d14a39d5d"/>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Body Slide">
  <a:themeElements>
    <a:clrScheme name="Colour Theme propossal">
      <a:dk1>
        <a:srgbClr val="000000"/>
      </a:dk1>
      <a:lt1>
        <a:sysClr val="window" lastClr="FFFFFF"/>
      </a:lt1>
      <a:dk2>
        <a:srgbClr val="000000"/>
      </a:dk2>
      <a:lt2>
        <a:srgbClr val="7F7F7F"/>
      </a:lt2>
      <a:accent1>
        <a:srgbClr val="FF0000"/>
      </a:accent1>
      <a:accent2>
        <a:srgbClr val="A5A5A5"/>
      </a:accent2>
      <a:accent3>
        <a:srgbClr val="FFFFFF"/>
      </a:accent3>
      <a:accent4>
        <a:srgbClr val="3F3F3F"/>
      </a:accent4>
      <a:accent5>
        <a:srgbClr val="FFAAAA"/>
      </a:accent5>
      <a:accent6>
        <a:srgbClr val="AEAEAE"/>
      </a:accent6>
      <a:hlink>
        <a:srgbClr val="777777"/>
      </a:hlink>
      <a:folHlink>
        <a:srgbClr val="29292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ln>
          <a:solidFill>
            <a:schemeClr val="tx1"/>
          </a:solidFill>
        </a:ln>
        <a:effectLst/>
      </a:spPr>
      <a:bodyPr rtlCol="0" anchor="ctr"/>
      <a:lstStyle>
        <a:defPPr algn="ctr">
          <a:defRPr sz="1200" dirty="0" smtClean="0">
            <a:solidFill>
              <a:schemeClr val="tx1"/>
            </a:solidFill>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liver Wyman">
      <a:dk1>
        <a:srgbClr val="000000"/>
      </a:dk1>
      <a:lt1>
        <a:srgbClr val="FFFFFF"/>
      </a:lt1>
      <a:dk2>
        <a:srgbClr val="002C77"/>
      </a:dk2>
      <a:lt2>
        <a:srgbClr val="FFFFFF"/>
      </a:lt2>
      <a:accent1>
        <a:srgbClr val="008AB3"/>
      </a:accent1>
      <a:accent2>
        <a:srgbClr val="9DE0ED"/>
      </a:accent2>
      <a:accent3>
        <a:srgbClr val="606060"/>
      </a:accent3>
      <a:accent4>
        <a:srgbClr val="BFBFBF"/>
      </a:accent4>
      <a:accent5>
        <a:srgbClr val="E29815"/>
      </a:accent5>
      <a:accent6>
        <a:srgbClr val="FFCF89"/>
      </a:accent6>
      <a:hlink>
        <a:srgbClr val="5B5B5B"/>
      </a:hlink>
      <a:folHlink>
        <a:srgbClr val="BFBFBF"/>
      </a:folHlink>
    </a:clrScheme>
    <a:fontScheme name="Oliver Wyma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liver Wyman">
      <a:dk1>
        <a:srgbClr val="000000"/>
      </a:dk1>
      <a:lt1>
        <a:srgbClr val="FFFFFF"/>
      </a:lt1>
      <a:dk2>
        <a:srgbClr val="002C77"/>
      </a:dk2>
      <a:lt2>
        <a:srgbClr val="FFFFFF"/>
      </a:lt2>
      <a:accent1>
        <a:srgbClr val="008AB3"/>
      </a:accent1>
      <a:accent2>
        <a:srgbClr val="9DE0ED"/>
      </a:accent2>
      <a:accent3>
        <a:srgbClr val="606060"/>
      </a:accent3>
      <a:accent4>
        <a:srgbClr val="BFBFBF"/>
      </a:accent4>
      <a:accent5>
        <a:srgbClr val="E29815"/>
      </a:accent5>
      <a:accent6>
        <a:srgbClr val="FFCF89"/>
      </a:accent6>
      <a:hlink>
        <a:srgbClr val="5B5B5B"/>
      </a:hlink>
      <a:folHlink>
        <a:srgbClr val="BFBFBF"/>
      </a:folHlink>
    </a:clrScheme>
    <a:fontScheme name="Oliver Wyma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UI/customUI14.xml><?xml version="1.0" encoding="utf-8"?>
<mso:customUI xmlns:mso="http://schemas.microsoft.com/office/2009/07/customui">
  <mso:ribbon>
    <mso:contextualTabs>
      <mso:tabSet idMso="TabSetTableTools">
        <mso:tab idQ="mso:TabTableToolsDesign">
          <mso:group idQ="mso:GroupTableStylesPowerPoint" visible="false"/>
          <mso:group id="OWTable" label="Table" autoScale="true">
            <mso:gallery idQ="mso:ShadingColorPicker" showInRibbon="false" visible="true"/>
            <mso:control idQ="mso:TableBordersMenu" visible="true"/>
          </mso:group>
        </mso:tab>
      </mso:tabSet>
    </mso:contextualTabs>
  </mso:ribbon>
</mso:customUI>
</file>

<file path=docProps/app.xml><?xml version="1.0" encoding="utf-8"?>
<Properties xmlns="http://schemas.openxmlformats.org/officeDocument/2006/extended-properties" xmlns:vt="http://schemas.openxmlformats.org/officeDocument/2006/docPropsVTypes">
  <Template>blank</Template>
  <TotalTime>25271</TotalTime>
  <Words>2059</Words>
  <Application>Microsoft Office PowerPoint</Application>
  <PresentationFormat>Custom</PresentationFormat>
  <Paragraphs>279</Paragraphs>
  <Slides>8</Slides>
  <Notes>5</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7" baseType="lpstr">
      <vt:lpstr>ＭＳ Ｐゴシック</vt:lpstr>
      <vt:lpstr>ＭＳ Ｐゴシック</vt:lpstr>
      <vt:lpstr>SimSun</vt:lpstr>
      <vt:lpstr>SimSun</vt:lpstr>
      <vt:lpstr>Arial</vt:lpstr>
      <vt:lpstr>Calibri</vt:lpstr>
      <vt:lpstr>Tahoma</vt:lpstr>
      <vt:lpstr>1_Body Slide</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Oliver Wyman</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Cheng, Wanxin</dc:creator>
  <cp:keywords>Template version: 2015/07/23;Update Pack: 2015/09/15</cp:keywords>
  <cp:lastModifiedBy>David Bright</cp:lastModifiedBy>
  <cp:revision>1156</cp:revision>
  <cp:lastPrinted>2016-05-19T17:18:25Z</cp:lastPrinted>
  <dcterms:created xsi:type="dcterms:W3CDTF">2016-03-28T17:49:32Z</dcterms:created>
  <dcterms:modified xsi:type="dcterms:W3CDTF">2016-06-20T22:45:04Z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Version">
    <vt:lpwstr>2015/07/23</vt:lpwstr>
  </property>
  <property fmtid="{D5CDD505-2E9C-101B-9397-08002B2CF9AE}" pid="3" name="DocumentMSOLanguageID">
    <vt:lpwstr>msoLanguageIDEnglishUK</vt:lpwstr>
  </property>
  <property fmtid="{D5CDD505-2E9C-101B-9397-08002B2CF9AE}" pid="4" name="LogoName">
    <vt:lpwstr>Oliver Wyman</vt:lpwstr>
  </property>
</Properties>
</file>