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1"/>
  </p:notesMasterIdLst>
  <p:handoutMasterIdLst>
    <p:handoutMasterId r:id="rId12"/>
  </p:handoutMasterIdLst>
  <p:sldIdLst>
    <p:sldId id="684" r:id="rId2"/>
    <p:sldId id="739" r:id="rId3"/>
    <p:sldId id="762" r:id="rId4"/>
    <p:sldId id="764" r:id="rId5"/>
    <p:sldId id="765" r:id="rId6"/>
    <p:sldId id="766" r:id="rId7"/>
    <p:sldId id="724" r:id="rId8"/>
    <p:sldId id="767" r:id="rId9"/>
    <p:sldId id="768" r:id="rId10"/>
  </p:sldIdLst>
  <p:sldSz cx="9602788" cy="6858000"/>
  <p:notesSz cx="7010400" cy="9296400"/>
  <p:custDataLst>
    <p:tags r:id="rId13"/>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A6E2EF"/>
    <a:srgbClr val="FFCCCC"/>
    <a:srgbClr val="FFFFCC"/>
    <a:srgbClr val="008AB3"/>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p:scale>
          <a:sx n="80" d="100"/>
          <a:sy n="80" d="100"/>
        </p:scale>
        <p:origin x="-1152" y="-72"/>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3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5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710"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6" r:id="rId9"/>
    <p:sldLayoutId id="2147483787" r:id="rId10"/>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SIS 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06/02/2016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323609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SIS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242661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marL="0" indent="0" fontAlgn="auto">
              <a:lnSpc>
                <a:spcPct val="100000"/>
              </a:lnSpc>
              <a:spcAft>
                <a:spcPts val="0"/>
              </a:spcAft>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1313846"/>
              </p:ext>
            </p:extLst>
          </p:nvPr>
        </p:nvGraphicFramePr>
        <p:xfrm>
          <a:off x="338030" y="714900"/>
          <a:ext cx="8926729" cy="5396737"/>
        </p:xfrm>
        <a:graphic>
          <a:graphicData uri="http://schemas.openxmlformats.org/drawingml/2006/table">
            <a:tbl>
              <a:tblPr firstRow="1" bandRow="1">
                <a:tableStyleId>{5C22544A-7EE6-4342-B048-85BDC9FD1C3A}</a:tableStyleId>
              </a:tblPr>
              <a:tblGrid>
                <a:gridCol w="557921"/>
                <a:gridCol w="3347523"/>
                <a:gridCol w="50212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(ongoing)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a:t>
                      </a:r>
                      <a:r>
                        <a:rPr lang="en-US" sz="600" b="0" i="0" u="none" strike="noStrike" kern="1200" smtClean="0">
                          <a:solidFill>
                            <a:srgbClr val="000000"/>
                          </a:solidFill>
                          <a:effectLst/>
                          <a:latin typeface="Arial" panose="020B0604020202020204" pitchFamily="34" charset="0"/>
                          <a:ea typeface="+mn-ea"/>
                          <a:cs typeface="Arial" panose="020B0604020202020204" pitchFamily="34" charset="0"/>
                        </a:rPr>
                        <a:t>of equity (MVE)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 Sample</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041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2872574"/>
              </p:ext>
            </p:extLst>
          </p:nvPr>
        </p:nvGraphicFramePr>
        <p:xfrm>
          <a:off x="304835" y="477986"/>
          <a:ext cx="8926726" cy="5687568"/>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 Sample</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67048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SIS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1777312"/>
              </p:ext>
            </p:extLst>
          </p:nvPr>
        </p:nvGraphicFramePr>
        <p:xfrm>
          <a:off x="350835" y="1470025"/>
          <a:ext cx="8994848" cy="4713080"/>
        </p:xfrm>
        <a:graphic>
          <a:graphicData uri="http://schemas.openxmlformats.org/drawingml/2006/table">
            <a:tbl>
              <a:tblPr firstRow="1" bandRow="1"/>
              <a:tblGrid>
                <a:gridCol w="1579952"/>
                <a:gridCol w="2398441"/>
                <a:gridCol w="1210847"/>
                <a:gridCol w="1288580"/>
                <a:gridCol w="1255552"/>
                <a:gridCol w="1261476"/>
              </a:tblGrid>
              <a:tr h="2529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April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5951">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Monthly</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$117M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&lt;=$50M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166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$84M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 2016)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&gt;=$105M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&gt;=$115M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59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*Tier</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1 Leverage Ratio</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14.3%</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Cost to Revenue Ratio</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(YTD)</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65%</a:t>
                      </a:r>
                      <a:endParaRPr lang="en-US" sz="11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$25.7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$304M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&lt;=$125M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endParaRPr lang="en-GB"/>
                    </a:p>
                  </a:txBody>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$458M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&lt;=$125M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*Stressed </a:t>
                      </a:r>
                      <a:r>
                        <a:rPr lang="en-US" sz="1100" u="none" strike="noStrike" dirty="0">
                          <a:effectLst/>
                          <a:latin typeface="Arial" panose="020B0604020202020204" pitchFamily="34" charset="0"/>
                          <a:cs typeface="Arial" panose="020B0604020202020204" pitchFamily="34" charset="0"/>
                        </a:rPr>
                        <a:t>Survival </a:t>
                      </a:r>
                      <a:r>
                        <a:rPr lang="en-US" sz="1100" u="none" strike="noStrike" dirty="0" smtClean="0">
                          <a:effectLst/>
                          <a:latin typeface="Arial" panose="020B0604020202020204" pitchFamily="34" charset="0"/>
                          <a:cs typeface="Arial" panose="020B0604020202020204" pitchFamily="34" charset="0"/>
                        </a:rPr>
                        <a:t>Period </a:t>
                      </a:r>
                      <a:r>
                        <a:rPr lang="en-US" sz="1100" u="none" strike="noStrike" dirty="0">
                          <a:effectLst/>
                          <a:latin typeface="Arial" panose="020B0604020202020204" pitchFamily="34" charset="0"/>
                          <a:cs typeface="Arial" panose="020B0604020202020204" pitchFamily="34" charset="0"/>
                        </a:rPr>
                        <a:t>(days)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60+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35 days</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30 days</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MTM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a:t>
                      </a:r>
                      <a:r>
                        <a:rPr lang="en-US" sz="1100" b="0" i="0" kern="1200" baseline="0" dirty="0" smtClean="0">
                          <a:solidFill>
                            <a:schemeClr val="tx1"/>
                          </a:solidFill>
                          <a:latin typeface="Arial" panose="020B0604020202020204" pitchFamily="34" charset="0"/>
                          <a:ea typeface="+mn-ea"/>
                          <a:cs typeface="Arial" panose="020B0604020202020204" pitchFamily="34" charset="0"/>
                        </a:rPr>
                        <a:t>-to-Market Value at Risk (VaR)</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8014" marR="10003"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smtClean="0">
                          <a:latin typeface="Arial" panose="020B0604020202020204" pitchFamily="34" charset="0"/>
                          <a:cs typeface="Arial" panose="020B0604020202020204" pitchFamily="34" charset="0"/>
                        </a:rPr>
                        <a:t>$90K</a:t>
                      </a:r>
                      <a:endParaRPr lang="en-US" sz="11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&gt;=$1.25M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metrics &amp; limits (1/2)</a:t>
            </a:r>
            <a:endParaRPr lang="en-GB" dirty="0"/>
          </a:p>
        </p:txBody>
      </p:sp>
      <p:sp>
        <p:nvSpPr>
          <p:cNvPr id="5" name="TextBox 4"/>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299005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68914179"/>
              </p:ext>
            </p:extLst>
          </p:nvPr>
        </p:nvGraphicFramePr>
        <p:xfrm>
          <a:off x="350835" y="1470025"/>
          <a:ext cx="8896352" cy="2874587"/>
        </p:xfrm>
        <a:graphic>
          <a:graphicData uri="http://schemas.openxmlformats.org/drawingml/2006/table">
            <a:tbl>
              <a:tblPr firstRow="1" bandRow="1"/>
              <a:tblGrid>
                <a:gridCol w="1481456"/>
                <a:gridCol w="2398441"/>
                <a:gridCol w="1210847"/>
                <a:gridCol w="1288580"/>
                <a:gridCol w="1255552"/>
                <a:gridCol w="1261476"/>
              </a:tblGrid>
              <a:tr h="28752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April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2760">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.19%</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 Operational Risk Events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trades (%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2.64%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metrics &amp; limits (2/2)</a:t>
            </a:r>
            <a:endParaRPr lang="en-GB" dirty="0"/>
          </a:p>
        </p:txBody>
      </p:sp>
      <p:sp>
        <p:nvSpPr>
          <p:cNvPr id="6" name="TextBox 5"/>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78319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0</TotalTime>
  <Words>2173</Words>
  <Application>Microsoft Office PowerPoint</Application>
  <PresentationFormat>Custom</PresentationFormat>
  <Paragraphs>312</Paragraphs>
  <Slides>9</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Murphy, Michelle</cp:lastModifiedBy>
  <cp:revision>1167</cp:revision>
  <cp:lastPrinted>2016-05-19T17:18:25Z</cp:lastPrinted>
  <dcterms:created xsi:type="dcterms:W3CDTF">2016-03-28T17:49:32Z</dcterms:created>
  <dcterms:modified xsi:type="dcterms:W3CDTF">2016-06-12T22:11:44Z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