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27"/>
  </p:notesMasterIdLst>
  <p:handoutMasterIdLst>
    <p:handoutMasterId r:id="rId28"/>
  </p:handoutMasterIdLst>
  <p:sldIdLst>
    <p:sldId id="684" r:id="rId2"/>
    <p:sldId id="739" r:id="rId3"/>
    <p:sldId id="762" r:id="rId4"/>
    <p:sldId id="764" r:id="rId5"/>
    <p:sldId id="765" r:id="rId6"/>
    <p:sldId id="766" r:id="rId7"/>
    <p:sldId id="724" r:id="rId8"/>
    <p:sldId id="721" r:id="rId9"/>
    <p:sldId id="722" r:id="rId10"/>
    <p:sldId id="723" r:id="rId11"/>
    <p:sldId id="744" r:id="rId12"/>
    <p:sldId id="745" r:id="rId13"/>
    <p:sldId id="747" r:id="rId14"/>
    <p:sldId id="748" r:id="rId15"/>
    <p:sldId id="749" r:id="rId16"/>
    <p:sldId id="750" r:id="rId17"/>
    <p:sldId id="752" r:id="rId18"/>
    <p:sldId id="753" r:id="rId19"/>
    <p:sldId id="754" r:id="rId20"/>
    <p:sldId id="755" r:id="rId21"/>
    <p:sldId id="757" r:id="rId22"/>
    <p:sldId id="758" r:id="rId23"/>
    <p:sldId id="759" r:id="rId24"/>
    <p:sldId id="760" r:id="rId25"/>
    <p:sldId id="763" r:id="rId26"/>
  </p:sldIdLst>
  <p:sldSz cx="9602788" cy="6858000"/>
  <p:notesSz cx="7010400" cy="9296400"/>
  <p:custDataLst>
    <p:tags r:id="rId29"/>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10</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19</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Slide Number Placeholder 3"/>
          <p:cNvSpPr txBox="1">
            <a:spLocks/>
          </p:cNvSpPr>
          <p:nvPr userDrawn="1"/>
        </p:nvSpPr>
        <p:spPr>
          <a:xfrm>
            <a:off x="8422113" y="114825"/>
            <a:ext cx="913599"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Tree>
    <p:extLst>
      <p:ext uri="{BB962C8B-B14F-4D97-AF65-F5344CB8AC3E}">
        <p14:creationId xmlns:p14="http://schemas.microsoft.com/office/powerpoint/2010/main" val="16388300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2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202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85"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3" r:id="rId8"/>
    <p:sldLayoutId id="2147483784" r:id="rId9"/>
    <p:sldLayoutId id="2147483785" r:id="rId10"/>
    <p:sldLayoutId id="2147483786" r:id="rId11"/>
    <p:sldLayoutId id="2147483787" r:id="rId12"/>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smtClean="0">
                <a:solidFill>
                  <a:prstClr val="black"/>
                </a:solidFill>
              </a:rPr>
              <a:t>SBNA, SC, SIS, BSPR, BSI, SSLLC</a:t>
            </a:r>
            <a:endParaRPr lang="en-US" b="0" dirty="0">
              <a:solidFill>
                <a:prstClr val="black"/>
              </a:solidFil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5/27/2016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GB" dirty="0"/>
              <a:t>2016 SBNA </a:t>
            </a:r>
            <a:r>
              <a:rPr lang="en-GB" dirty="0" smtClean="0"/>
              <a:t>RAS metrics &amp; limits </a:t>
            </a:r>
            <a:r>
              <a:rPr lang="en-GB" dirty="0"/>
              <a:t>(3/3</a:t>
            </a:r>
            <a:r>
              <a:rPr lang="en-GB" dirty="0" smtClean="0"/>
              <a:t>)</a:t>
            </a:r>
            <a:endParaRPr lang="en-GB" dirty="0"/>
          </a:p>
        </p:txBody>
      </p:sp>
      <p:sp>
        <p:nvSpPr>
          <p:cNvPr id="11"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r>
              <a:rPr lang="en-US" sz="800" kern="0" dirty="0"/>
              <a:t>1. NII: Net Interest Income</a:t>
            </a:r>
          </a:p>
          <a:p>
            <a:pPr algn="l"/>
            <a:r>
              <a:rPr lang="en-US" sz="800" kern="0" dirty="0"/>
              <a:t>2. MVE: Market Value of Equity</a:t>
            </a:r>
          </a:p>
          <a:p>
            <a:pPr algn="l"/>
            <a:r>
              <a:rPr lang="en-US" sz="800" kern="0" dirty="0"/>
              <a:t>3. As of February </a:t>
            </a:r>
            <a:r>
              <a:rPr lang="en-US" sz="800" kern="0" dirty="0" smtClean="0"/>
              <a:t>2016</a:t>
            </a:r>
            <a:endParaRPr lang="en-US" sz="800" kern="0" dirty="0"/>
          </a:p>
        </p:txBody>
      </p:sp>
      <p:graphicFrame>
        <p:nvGraphicFramePr>
          <p:cNvPr id="22" name="Table 21"/>
          <p:cNvGraphicFramePr>
            <a:graphicFrameLocks noGrp="1"/>
          </p:cNvGraphicFramePr>
          <p:nvPr>
            <p:extLst>
              <p:ext uri="{D42A27DB-BD31-4B8C-83A1-F6EECF244321}">
                <p14:modId xmlns:p14="http://schemas.microsoft.com/office/powerpoint/2010/main" val="635912655"/>
              </p:ext>
            </p:extLst>
          </p:nvPr>
        </p:nvGraphicFramePr>
        <p:xfrm>
          <a:off x="363538" y="1470025"/>
          <a:ext cx="8883650" cy="4645152"/>
        </p:xfrm>
        <a:graphic>
          <a:graphicData uri="http://schemas.openxmlformats.org/drawingml/2006/table">
            <a:tbl>
              <a:tblPr firstRow="1" bandRow="1"/>
              <a:tblGrid>
                <a:gridCol w="1260870"/>
                <a:gridCol w="1873704"/>
                <a:gridCol w="834758"/>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*Stressed </a:t>
                      </a:r>
                      <a:r>
                        <a:rPr lang="en-US" sz="1000" i="1" u="none" strike="noStrike" dirty="0">
                          <a:effectLst/>
                          <a:latin typeface="Arial" panose="020B0604020202020204" pitchFamily="34" charset="0"/>
                          <a:cs typeface="Arial" panose="020B0604020202020204" pitchFamily="34" charset="0"/>
                        </a:rPr>
                        <a:t>Survival </a:t>
                      </a:r>
                      <a:r>
                        <a:rPr lang="en-US" sz="1000" i="1" u="none" strike="noStrike" dirty="0" smtClean="0">
                          <a:effectLst/>
                          <a:latin typeface="Arial" panose="020B0604020202020204" pitchFamily="34" charset="0"/>
                          <a:cs typeface="Arial" panose="020B0604020202020204" pitchFamily="34" charset="0"/>
                        </a:rPr>
                        <a:t>Period </a:t>
                      </a:r>
                      <a:r>
                        <a:rPr lang="en-US" sz="1000" i="1" u="none" strike="noStrike" dirty="0">
                          <a:effectLst/>
                          <a:latin typeface="Arial" panose="020B0604020202020204" pitchFamily="34" charset="0"/>
                          <a:cs typeface="Arial" panose="020B0604020202020204" pitchFamily="34" charset="0"/>
                        </a:rPr>
                        <a:t>(days)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120 days</a:t>
                      </a:r>
                      <a:r>
                        <a:rPr lang="en-US" sz="1000" baseline="30000" dirty="0" smtClean="0">
                          <a:latin typeface="Arial" panose="020B0604020202020204" pitchFamily="34" charset="0"/>
                          <a:cs typeface="Arial" panose="020B0604020202020204" pitchFamily="34" charset="0"/>
                        </a:rPr>
                        <a:t>3</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*Liquidity </a:t>
                      </a:r>
                      <a:r>
                        <a:rPr lang="en-US" sz="1000" i="1" u="none" strike="noStrike" dirty="0">
                          <a:effectLst/>
                          <a:latin typeface="Arial" panose="020B0604020202020204" pitchFamily="34" charset="0"/>
                          <a:cs typeface="Arial" panose="020B0604020202020204" pitchFamily="34" charset="0"/>
                        </a:rPr>
                        <a:t>Coverage Ratio (%)</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112%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*Structural Funding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atio </a:t>
                      </a:r>
                      <a:r>
                        <a:rPr lang="en-US" sz="1000" i="1" u="none" strike="noStrike" dirty="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*Asset Encumbrance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31.5%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Loan to</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Deposit Ratio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*NII</a:t>
                      </a:r>
                      <a:r>
                        <a:rPr lang="en-US" sz="1000" b="0" i="1" kern="1200" baseline="30000" dirty="0" smtClean="0">
                          <a:solidFill>
                            <a:schemeClr val="tx1"/>
                          </a:solidFill>
                          <a:latin typeface="Arial" panose="020B0604020202020204" pitchFamily="34" charset="0"/>
                          <a:ea typeface="+mn-ea"/>
                          <a:cs typeface="Arial" panose="020B0604020202020204" pitchFamily="34" charset="0"/>
                        </a:rPr>
                        <a:t>1</a:t>
                      </a:r>
                      <a:r>
                        <a:rPr lang="en-US" sz="1000" b="0" i="1" kern="1200" baseline="0" dirty="0" smtClean="0">
                          <a:solidFill>
                            <a:schemeClr val="tx1"/>
                          </a:solidFill>
                          <a:latin typeface="Arial" panose="020B0604020202020204" pitchFamily="34" charset="0"/>
                          <a:ea typeface="+mn-ea"/>
                          <a:cs typeface="Arial" panose="020B0604020202020204" pitchFamily="34" charset="0"/>
                        </a:rPr>
                        <a:t>Sensitivity</a:t>
                      </a:r>
                      <a:r>
                        <a:rPr lang="en-US" sz="1000" b="0" i="1" kern="1200" dirty="0" smtClean="0">
                          <a:solidFill>
                            <a:schemeClr val="tx1"/>
                          </a:solidFill>
                          <a:latin typeface="Arial" panose="020B0604020202020204" pitchFamily="34" charset="0"/>
                          <a:ea typeface="+mn-ea"/>
                          <a:cs typeface="Arial" panose="020B0604020202020204" pitchFamily="34" charset="0"/>
                        </a:rPr>
                        <a:t>(+/- 100bps)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-5.76%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*MVE</a:t>
                      </a:r>
                      <a:r>
                        <a:rPr lang="en-US" sz="1000" b="0" i="1" kern="1200" baseline="30000" dirty="0" smtClean="0">
                          <a:solidFill>
                            <a:schemeClr val="tx1"/>
                          </a:solidFill>
                          <a:latin typeface="Arial" panose="020B0604020202020204" pitchFamily="34" charset="0"/>
                          <a:ea typeface="+mn-ea"/>
                          <a:cs typeface="Arial" panose="020B0604020202020204" pitchFamily="34" charset="0"/>
                        </a:rPr>
                        <a:t>2</a:t>
                      </a:r>
                      <a:r>
                        <a:rPr lang="en-US" sz="1000" b="0" i="1" kern="1200" dirty="0" smtClean="0">
                          <a:solidFill>
                            <a:schemeClr val="tx1"/>
                          </a:solidFill>
                          <a:latin typeface="Arial" panose="020B0604020202020204" pitchFamily="34" charset="0"/>
                          <a:ea typeface="+mn-ea"/>
                          <a:cs typeface="Arial" panose="020B0604020202020204" pitchFamily="34" charset="0"/>
                        </a:rPr>
                        <a:t> Sensitivity(+/- 100bps)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-7.74%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&lt;=-9.0%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 risk</a:t>
                      </a:r>
                    </a:p>
                  </a:txBody>
                  <a:tcPr marL="0" marR="18288" marT="18288" marB="18288">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Mark</a:t>
                      </a:r>
                      <a:r>
                        <a:rPr lang="en-US" sz="1000" b="0" i="0" kern="1200" baseline="0" dirty="0" smtClean="0">
                          <a:solidFill>
                            <a:srgbClr val="008AB3"/>
                          </a:solidFill>
                          <a:latin typeface="Arial" panose="020B0604020202020204" pitchFamily="34" charset="0"/>
                          <a:ea typeface="+mn-ea"/>
                          <a:cs typeface="Arial" panose="020B0604020202020204" pitchFamily="34" charset="0"/>
                        </a:rPr>
                        <a:t>-to-Market Value at Risk (VaR)</a:t>
                      </a:r>
                      <a:endParaRPr lang="en-US" sz="1000" b="0" i="0" kern="1200" dirty="0" smtClean="0">
                        <a:solidFill>
                          <a:srgbClr val="008AB3"/>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$2.6M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*Gross Operational</a:t>
                      </a:r>
                      <a:r>
                        <a:rPr lang="en-US" sz="1000" i="1" u="none" strike="noStrike" baseline="0" dirty="0" smtClean="0">
                          <a:effectLst/>
                          <a:latin typeface="Arial" panose="020B0604020202020204" pitchFamily="34" charset="0"/>
                          <a:cs typeface="Arial" panose="020B0604020202020204" pitchFamily="34" charset="0"/>
                        </a:rPr>
                        <a:t> Risk L</a:t>
                      </a:r>
                      <a:r>
                        <a:rPr lang="en-US" sz="1000" i="1" u="none" strike="noStrike" dirty="0" smtClean="0">
                          <a:effectLst/>
                          <a:latin typeface="Arial" panose="020B0604020202020204" pitchFamily="34" charset="0"/>
                          <a:cs typeface="Arial" panose="020B0604020202020204" pitchFamily="34" charset="0"/>
                        </a:rPr>
                        <a:t>osses </a:t>
                      </a:r>
                      <a:r>
                        <a:rPr lang="en-US" sz="1000" i="1" u="none" strike="noStrike" dirty="0">
                          <a:effectLst/>
                          <a:latin typeface="Arial" panose="020B0604020202020204" pitchFamily="34" charset="0"/>
                          <a:cs typeface="Arial" panose="020B0604020202020204" pitchFamily="34" charset="0"/>
                        </a:rPr>
                        <a:t>/ </a:t>
                      </a:r>
                      <a:r>
                        <a:rPr lang="en-US" sz="1000" i="1" u="none" strike="noStrike" dirty="0" smtClean="0">
                          <a:effectLst/>
                          <a:latin typeface="Arial" panose="020B0604020202020204" pitchFamily="34" charset="0"/>
                          <a:cs typeface="Arial" panose="020B0604020202020204" pitchFamily="34" charset="0"/>
                        </a:rPr>
                        <a:t>Gross Margin (Net Revenue)</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1.92%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Material</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Operational Risk E</a:t>
                      </a:r>
                      <a:r>
                        <a:rPr lang="en-US" sz="1000" b="0" i="0" u="none" strike="noStrike" dirty="0" smtClean="0">
                          <a:solidFill>
                            <a:srgbClr val="008AB3"/>
                          </a:solidFill>
                          <a:effectLst/>
                          <a:latin typeface="Arial" panose="020B0604020202020204" pitchFamily="34" charset="0"/>
                          <a:cs typeface="Arial" panose="020B0604020202020204" pitchFamily="34" charset="0"/>
                        </a:rPr>
                        <a:t>vents</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1Q2016 – 47</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2Q2016 – 36</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3Q2016</a:t>
                      </a:r>
                      <a:r>
                        <a:rPr lang="en-US" sz="1000" baseline="0" dirty="0" smtClean="0">
                          <a:latin typeface="Arial" panose="020B0604020202020204" pitchFamily="34" charset="0"/>
                          <a:cs typeface="Arial" panose="020B0604020202020204" pitchFamily="34" charset="0"/>
                        </a:rPr>
                        <a:t> – 33</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4Q2016 – 15</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u="none" strike="noStrike" dirty="0" smtClean="0">
                          <a:effectLst/>
                          <a:latin typeface="Arial" panose="020B0604020202020204" pitchFamily="34" charset="0"/>
                          <a:cs typeface="Arial" panose="020B0604020202020204" pitchFamily="34" charset="0"/>
                        </a:rPr>
                        <a:t>CFPB Complaints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High risk customers as % of total customers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grpSp>
        <p:nvGrpSpPr>
          <p:cNvPr id="17" name="Group 16"/>
          <p:cNvGrpSpPr/>
          <p:nvPr/>
        </p:nvGrpSpPr>
        <p:grpSpPr>
          <a:xfrm>
            <a:off x="372254" y="6145406"/>
            <a:ext cx="3676170" cy="125740"/>
            <a:chOff x="372254" y="5975278"/>
            <a:chExt cx="3676170" cy="125740"/>
          </a:xfrm>
        </p:grpSpPr>
        <p:sp>
          <p:nvSpPr>
            <p:cNvPr id="18" name="TextBox 17"/>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9" name="Group 18"/>
            <p:cNvGrpSpPr/>
            <p:nvPr/>
          </p:nvGrpSpPr>
          <p:grpSpPr>
            <a:xfrm>
              <a:off x="372254" y="5975278"/>
              <a:ext cx="1731805" cy="119135"/>
              <a:chOff x="372254" y="5494048"/>
              <a:chExt cx="1731805" cy="119135"/>
            </a:xfrm>
          </p:grpSpPr>
          <p:sp>
            <p:nvSpPr>
              <p:cNvPr id="20" name="TextBox 19"/>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1" name="TextBox 20"/>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721478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SC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179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73836" y="5621151"/>
            <a:ext cx="2251689" cy="1098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104514596"/>
              </p:ext>
            </p:extLst>
          </p:nvPr>
        </p:nvGraphicFramePr>
        <p:xfrm>
          <a:off x="87453" y="888484"/>
          <a:ext cx="9438073" cy="4783000"/>
        </p:xfrm>
        <a:graphic>
          <a:graphicData uri="http://schemas.openxmlformats.org/drawingml/2006/table">
            <a:tbl>
              <a:tblPr firstRow="1" bandRow="1">
                <a:tableStyleId>{2D5ABB26-0587-4C30-8999-92F81FD0307C}</a:tableStyleId>
              </a:tblPr>
              <a:tblGrid>
                <a:gridCol w="4148305"/>
                <a:gridCol w="1017747"/>
                <a:gridCol w="1137111"/>
                <a:gridCol w="1137111"/>
                <a:gridCol w="1137111"/>
                <a:gridCol w="860688"/>
              </a:tblGrid>
              <a:tr h="158681">
                <a:tc>
                  <a:txBody>
                    <a:bodyPr/>
                    <a:lstStyle/>
                    <a:p>
                      <a:pPr algn="ctr"/>
                      <a:r>
                        <a:rPr lang="en-GB" sz="900" b="1" dirty="0" smtClean="0">
                          <a:solidFill>
                            <a:schemeClr val="tx1"/>
                          </a:solidFill>
                          <a:latin typeface="Arial" panose="020B0604020202020204" pitchFamily="34" charset="0"/>
                          <a:cs typeface="Arial" panose="020B0604020202020204" pitchFamily="34" charset="0"/>
                        </a:rPr>
                        <a:t>New Metric</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Frequency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Mar’16 </a:t>
                      </a:r>
                      <a:r>
                        <a:rPr lang="en-GB" sz="900" b="1" baseline="0" dirty="0" smtClean="0">
                          <a:solidFill>
                            <a:schemeClr val="tx1"/>
                          </a:solidFill>
                          <a:latin typeface="Arial" panose="020B0604020202020204" pitchFamily="34" charset="0"/>
                          <a:cs typeface="Arial" panose="020B0604020202020204" pitchFamily="34" charset="0"/>
                        </a:rPr>
                        <a:t>Actual</a:t>
                      </a:r>
                      <a:endParaRPr lang="en-GB" sz="900" b="1"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Amber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Red Limit</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Limit</a:t>
                      </a:r>
                      <a:r>
                        <a:rPr lang="en-GB" sz="900" b="1" baseline="0" dirty="0" smtClean="0">
                          <a:solidFill>
                            <a:schemeClr val="tx1"/>
                          </a:solidFill>
                          <a:latin typeface="Arial" panose="020B0604020202020204" pitchFamily="34" charset="0"/>
                          <a:cs typeface="Arial" panose="020B0604020202020204" pitchFamily="34" charset="0"/>
                        </a:rPr>
                        <a:t> Type</a:t>
                      </a:r>
                      <a:endParaRPr lang="en-GB" sz="900" b="1"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a:t>
                      </a:r>
                      <a:r>
                        <a:rPr lang="en-GB" sz="900" b="1" baseline="0" dirty="0">
                          <a:solidFill>
                            <a:schemeClr val="tx1"/>
                          </a:solidFill>
                          <a:latin typeface="Arial" panose="020B0604020202020204" pitchFamily="34" charset="0"/>
                          <a:cs typeface="Arial" panose="020B0604020202020204" pitchFamily="34" charset="0"/>
                        </a:rPr>
                        <a:t> </a:t>
                      </a:r>
                      <a:r>
                        <a:rPr lang="en-GB" sz="900" b="1" baseline="0" dirty="0" smtClean="0">
                          <a:solidFill>
                            <a:schemeClr val="tx1"/>
                          </a:solidFill>
                          <a:latin typeface="Arial" panose="020B0604020202020204" pitchFamily="34" charset="0"/>
                          <a:cs typeface="Arial" panose="020B0604020202020204" pitchFamily="34" charset="0"/>
                        </a:rPr>
                        <a:t>- Base</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11.38%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9.45%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Base</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11.88%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10.25%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Base</a:t>
                      </a:r>
                      <a:endParaRPr lang="en-US"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12.04%</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11.60%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10.35%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Capital Ratio - Base</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12.73%</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Full Portfolio</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7.67%</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9.30%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9.60%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61+ DPD</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Auto</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4.02%</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5.10%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5.30%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New Originations (after Mar’ 16)</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N/A</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mn-lt"/>
                          <a:cs typeface="Arial" panose="020B0604020202020204" pitchFamily="34" charset="0"/>
                        </a:rPr>
                        <a:t>Net Residual Risk / CRLIT</a:t>
                      </a:r>
                      <a:endParaRPr lang="en-GB" sz="900" b="1" dirty="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2.26%</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Available Committed Liquidity</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4.4 months²</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3</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r>
                        <a:rPr lang="en-US" sz="900" b="1" dirty="0" smtClean="0">
                          <a:latin typeface="+mn-lt"/>
                        </a:rPr>
                        <a:t>NII Sensitivity</a:t>
                      </a:r>
                      <a:r>
                        <a:rPr lang="en-US" sz="900" b="1" baseline="0" dirty="0" smtClean="0">
                          <a:latin typeface="+mn-lt"/>
                        </a:rPr>
                        <a:t> (+/- 100 bps)</a:t>
                      </a:r>
                      <a:endParaRPr lang="en-US" sz="900" b="1" dirty="0">
                        <a:latin typeface="+mn-lt"/>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(1.40)%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(2.50)%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MVE Sensitivity (+/-100 bps)</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(2.38)%</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mn-lt"/>
                          <a:cs typeface="Arial" panose="020B0604020202020204" pitchFamily="34" charset="0"/>
                        </a:rPr>
                        <a:t>Total</a:t>
                      </a:r>
                      <a:r>
                        <a:rPr lang="en-GB" sz="900" b="1" baseline="0" dirty="0" smtClean="0">
                          <a:solidFill>
                            <a:schemeClr val="tx1"/>
                          </a:solidFill>
                          <a:latin typeface="+mn-lt"/>
                          <a:cs typeface="Arial" panose="020B0604020202020204" pitchFamily="34" charset="0"/>
                        </a:rPr>
                        <a:t> Risk Weighted Assets</a:t>
                      </a:r>
                      <a:endParaRPr lang="en-GB" sz="900" b="1" dirty="0" smtClean="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$39.8B</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Red</a:t>
                      </a:r>
                      <a:r>
                        <a:rPr lang="en-US" sz="900" baseline="0" dirty="0" smtClean="0">
                          <a:latin typeface="Arial" panose="020B0604020202020204" pitchFamily="34" charset="0"/>
                          <a:cs typeface="Arial" panose="020B0604020202020204" pitchFamily="34" charset="0"/>
                        </a:rPr>
                        <a:t> Limit less $2bn</a:t>
                      </a:r>
                      <a:endParaRPr lang="en-US" sz="900" dirty="0" smtClean="0">
                        <a:latin typeface="Arial" panose="020B0604020202020204" pitchFamily="34" charset="0"/>
                        <a:cs typeface="Arial" panose="020B0604020202020204" pitchFamily="34" charset="0"/>
                      </a:endParaRPr>
                    </a:p>
                  </a:txBody>
                  <a:tcPr marL="96028" marR="96028" marT="27432" marB="36576"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Prior</a:t>
                      </a:r>
                      <a:r>
                        <a:rPr lang="en-GB" sz="900" b="0" baseline="0" dirty="0" smtClean="0">
                          <a:solidFill>
                            <a:schemeClr val="tx1"/>
                          </a:solidFill>
                          <a:latin typeface="Arial" panose="020B0604020202020204" pitchFamily="34" charset="0"/>
                          <a:cs typeface="Arial" panose="020B0604020202020204" pitchFamily="34" charset="0"/>
                        </a:rPr>
                        <a:t> Month CET1$/11%</a:t>
                      </a:r>
                      <a:endParaRPr lang="en-GB" sz="900" b="0" dirty="0" smtClean="0">
                        <a:solidFill>
                          <a:schemeClr val="tx1"/>
                        </a:solidFill>
                        <a:latin typeface="Arial" panose="020B0604020202020204" pitchFamily="34" charset="0"/>
                        <a:cs typeface="Arial" panose="020B0604020202020204" pitchFamily="34" charset="0"/>
                      </a:endParaRPr>
                    </a:p>
                  </a:txBody>
                  <a:tcPr marL="96028" marR="96028" marT="27432" marB="36576"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mn-lt"/>
                          <a:cs typeface="Arial" panose="020B0604020202020204" pitchFamily="34" charset="0"/>
                        </a:rPr>
                        <a:t>SC Subprime Assets as % SHUSA</a:t>
                      </a:r>
                      <a:r>
                        <a:rPr lang="en-GB" sz="900" b="1" baseline="0" dirty="0" smtClean="0">
                          <a:solidFill>
                            <a:schemeClr val="tx1"/>
                          </a:solidFill>
                          <a:latin typeface="+mn-lt"/>
                          <a:cs typeface="Arial" panose="020B0604020202020204" pitchFamily="34" charset="0"/>
                        </a:rPr>
                        <a:t> Credit Exposure</a:t>
                      </a:r>
                      <a:endParaRPr lang="en-GB" sz="900" b="1" dirty="0" smtClean="0">
                        <a:solidFill>
                          <a:schemeClr val="tx1"/>
                        </a:solidFill>
                        <a:latin typeface="+mn-lt"/>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20%</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23.00%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25.00%</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SC Services for Others Monthly Net Charge-Off Rate</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0.84%</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1.50%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2.00%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Open Matters Requiring Immediate Attention (MRIAs)</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N/A</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mn-lt"/>
                          <a:ea typeface="+mn-ea"/>
                          <a:cs typeface="Arial" panose="020B0604020202020204" pitchFamily="34" charset="0"/>
                        </a:rPr>
                        <a:t>Gross Operational Risk Losses / Gross Margin</a:t>
                      </a:r>
                      <a:endParaRPr lang="en-US"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Quarterly</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0.53%</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1.75%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mn-lt"/>
                          <a:ea typeface="+mn-ea"/>
                          <a:cs typeface="Arial" panose="020B0604020202020204" pitchFamily="34" charset="0"/>
                        </a:rPr>
                        <a:t>Material Operational Events</a:t>
                      </a:r>
                      <a:endParaRPr lang="en-GB" sz="900" b="1" kern="1200" baseline="0" dirty="0">
                        <a:solidFill>
                          <a:schemeClr val="tx1"/>
                        </a:solidFill>
                        <a:latin typeface="+mn-lt"/>
                        <a:ea typeface="+mn-ea"/>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6</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5</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7</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Legacy Tier 1 models in production w/o appropriate approval</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Quarterly</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21</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u="sng" dirty="0" smtClean="0">
                          <a:solidFill>
                            <a:schemeClr val="tx1"/>
                          </a:solidFill>
                          <a:latin typeface="Arial" panose="020B0604020202020204" pitchFamily="34" charset="0"/>
                          <a:cs typeface="Arial" panose="020B0604020202020204" pitchFamily="34" charset="0"/>
                        </a:rPr>
                        <a:t> 2016: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Q1: &gt;25  Q2:</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Q3:</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&gt;13  Q4: &gt;  8</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 - Stressed</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8.37%¹</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7.80%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6.25%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Stressed</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8.97%¹</a:t>
                      </a: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6.75%</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Total Capital Ratio -</a:t>
                      </a:r>
                      <a:r>
                        <a:rPr lang="en-GB" sz="900" b="1" baseline="0" dirty="0" smtClean="0">
                          <a:solidFill>
                            <a:schemeClr val="tx1"/>
                          </a:solidFill>
                          <a:latin typeface="Arial" panose="020B0604020202020204" pitchFamily="34" charset="0"/>
                          <a:cs typeface="Arial" panose="020B0604020202020204" pitchFamily="34" charset="0"/>
                        </a:rPr>
                        <a:t> Stressed</a:t>
                      </a:r>
                      <a:endParaRPr lang="en-GB"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9.73%</a:t>
                      </a:r>
                      <a:r>
                        <a:rPr lang="en-US" sz="900" dirty="0" smtClean="0">
                          <a:latin typeface="Arial" panose="020B0604020202020204" pitchFamily="34" charset="0"/>
                          <a:cs typeface="Arial" panose="020B0604020202020204" pitchFamily="34" charset="0"/>
                        </a:rPr>
                        <a:t>¹</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7.75%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Stressed</a:t>
                      </a:r>
                      <a:endParaRPr lang="en-US" sz="900" b="1" dirty="0" smtClean="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8.53%</a:t>
                      </a:r>
                      <a:r>
                        <a:rPr lang="en-US" sz="900" dirty="0" smtClean="0">
                          <a:latin typeface="Arial" panose="020B0604020202020204" pitchFamily="34" charset="0"/>
                          <a:cs typeface="Arial" panose="020B0604020202020204" pitchFamily="34" charset="0"/>
                        </a:rPr>
                        <a:t>¹</a:t>
                      </a:r>
                      <a:endParaRPr lang="en-GB" sz="900" b="0" dirty="0" smtClean="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6.75%</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Floor</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US" sz="900" b="1" dirty="0" smtClean="0">
                          <a:solidFill>
                            <a:schemeClr val="tx1"/>
                          </a:solidFill>
                          <a:latin typeface="Arial" panose="020B0604020202020204" pitchFamily="34" charset="0"/>
                          <a:cs typeface="Arial" panose="020B0604020202020204" pitchFamily="34" charset="0"/>
                        </a:rPr>
                        <a:t>Total Credit Losses - Auto</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$8,439MM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$8,543MM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$8,788MM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Credit Losses - Unsecured</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$849MM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$859MM</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$884MM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algn="l"/>
                      <a:r>
                        <a:rPr lang="en-GB" sz="900" b="1" dirty="0" smtClean="0">
                          <a:solidFill>
                            <a:schemeClr val="tx1"/>
                          </a:solidFill>
                          <a:latin typeface="Arial" panose="020B0604020202020204" pitchFamily="34" charset="0"/>
                          <a:cs typeface="Arial" panose="020B0604020202020204" pitchFamily="34" charset="0"/>
                        </a:rPr>
                        <a:t>Residual Value Deterioration</a:t>
                      </a:r>
                      <a:endParaRPr lang="en-GB" sz="900" b="1" dirty="0">
                        <a:solidFill>
                          <a:schemeClr val="tx1"/>
                        </a:solidFill>
                        <a:latin typeface="Arial" panose="020B0604020202020204" pitchFamily="34" charset="0"/>
                        <a:cs typeface="Arial" panose="020B0604020202020204" pitchFamily="34" charset="0"/>
                      </a:endParaRP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$219MM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$222MM</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$228MM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6560">
                <a:tc>
                  <a:txBody>
                    <a:bodyPr/>
                    <a:lstStyle/>
                    <a:p>
                      <a:pPr algn="l"/>
                      <a:r>
                        <a:rPr lang="en-US" sz="900" b="1" dirty="0" smtClean="0">
                          <a:solidFill>
                            <a:schemeClr val="tx1"/>
                          </a:solidFill>
                          <a:latin typeface="Arial" panose="020B0604020202020204" pitchFamily="34" charset="0"/>
                          <a:cs typeface="Arial" panose="020B0604020202020204" pitchFamily="34" charset="0"/>
                        </a:rPr>
                        <a:t>Impairment to Pre-Provision Net Revenue (PPNR)</a:t>
                      </a:r>
                    </a:p>
                  </a:txBody>
                  <a:tcPr marL="48014"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$3,603MM</a:t>
                      </a:r>
                      <a:r>
                        <a:rPr lang="en-US" sz="900" dirty="0" smtClean="0">
                          <a:latin typeface="Arial" panose="020B0604020202020204" pitchFamily="34" charset="0"/>
                          <a:cs typeface="Arial" panose="020B0604020202020204" pitchFamily="34" charset="0"/>
                        </a:rPr>
                        <a:t>¹</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$3,647MM</a:t>
                      </a:r>
                      <a:endParaRPr lang="en-GB" sz="900" b="0" dirty="0">
                        <a:solidFill>
                          <a:schemeClr val="tx1"/>
                        </a:solidFill>
                        <a:latin typeface="Arial" panose="020B0604020202020204" pitchFamily="34" charset="0"/>
                        <a:cs typeface="Arial" panose="020B0604020202020204" pitchFamily="34" charset="0"/>
                      </a:endParaRP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$3,752MM</a:t>
                      </a:r>
                    </a:p>
                  </a:txBody>
                  <a:tcPr marL="9603" marR="9603"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Ceiling</a:t>
                      </a:r>
                    </a:p>
                  </a:txBody>
                  <a:tcPr marL="9603" marR="9603"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3" name="1 Título"/>
          <p:cNvSpPr txBox="1">
            <a:spLocks/>
          </p:cNvSpPr>
          <p:nvPr/>
        </p:nvSpPr>
        <p:spPr bwMode="gray">
          <a:xfrm>
            <a:off x="274247" y="235983"/>
            <a:ext cx="9054295"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a:solidFill>
                  <a:srgbClr val="000000"/>
                </a:solidFill>
                <a:latin typeface="Arial" panose="020B0604020202020204" pitchFamily="34" charset="0"/>
                <a:cs typeface="Arial" panose="020B0604020202020204" pitchFamily="34" charset="0"/>
              </a:rPr>
              <a:t>2016 </a:t>
            </a:r>
            <a:r>
              <a:rPr lang="en-GB" sz="2000" b="1" dirty="0" smtClean="0">
                <a:solidFill>
                  <a:srgbClr val="000000"/>
                </a:solidFill>
                <a:latin typeface="Arial" panose="020B0604020202020204" pitchFamily="34" charset="0"/>
                <a:cs typeface="Arial" panose="020B0604020202020204" pitchFamily="34" charset="0"/>
              </a:rPr>
              <a:t>RAS Update Summary</a:t>
            </a:r>
            <a:endParaRPr lang="en-GB" sz="2000" b="1" dirty="0">
              <a:solidFill>
                <a:srgbClr val="000000"/>
              </a:solidFill>
              <a:latin typeface="Arial" panose="020B0604020202020204" pitchFamily="34" charset="0"/>
              <a:cs typeface="Arial" panose="020B0604020202020204" pitchFamily="34" charset="0"/>
            </a:endParaRPr>
          </a:p>
        </p:txBody>
      </p:sp>
      <p:sp>
        <p:nvSpPr>
          <p:cNvPr id="5" name="TextBox 4"/>
          <p:cNvSpPr txBox="1"/>
          <p:nvPr/>
        </p:nvSpPr>
        <p:spPr>
          <a:xfrm>
            <a:off x="87453" y="6488649"/>
            <a:ext cx="6470126" cy="330603"/>
          </a:xfrm>
          <a:prstGeom prst="rect">
            <a:avLst/>
          </a:prstGeom>
          <a:noFill/>
        </p:spPr>
        <p:txBody>
          <a:bodyPr wrap="square" lIns="0" rtlCol="0">
            <a:spAutoFit/>
          </a:bodyPr>
          <a:lstStyle/>
          <a:p>
            <a:r>
              <a:rPr lang="en-US" sz="900" dirty="0"/>
              <a:t>¹</a:t>
            </a:r>
            <a:r>
              <a:rPr lang="en-US" sz="900" dirty="0" smtClean="0"/>
              <a:t>For CCAR Annual metrics, the actuals are from the 2016 CCAR results.</a:t>
            </a:r>
          </a:p>
          <a:p>
            <a:r>
              <a:rPr lang="en-US" sz="900" dirty="0" smtClean="0"/>
              <a:t>²For Available Committed Liquidity, the actual is from the 2016 RAS proposed calculation. </a:t>
            </a:r>
            <a:endParaRPr lang="en-US" sz="900" dirty="0"/>
          </a:p>
        </p:txBody>
      </p:sp>
    </p:spTree>
    <p:extLst>
      <p:ext uri="{BB962C8B-B14F-4D97-AF65-F5344CB8AC3E}">
        <p14:creationId xmlns:p14="http://schemas.microsoft.com/office/powerpoint/2010/main" val="53840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SIS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784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2171686"/>
              </p:ext>
            </p:extLst>
          </p:nvPr>
        </p:nvGraphicFramePr>
        <p:xfrm>
          <a:off x="350835" y="1470025"/>
          <a:ext cx="8896352" cy="4713080"/>
        </p:xfrm>
        <a:graphic>
          <a:graphicData uri="http://schemas.openxmlformats.org/drawingml/2006/table">
            <a:tbl>
              <a:tblPr firstRow="1" bandRow="1"/>
              <a:tblGrid>
                <a:gridCol w="1481456"/>
                <a:gridCol w="2398441"/>
                <a:gridCol w="1210847"/>
                <a:gridCol w="1288580"/>
                <a:gridCol w="1255552"/>
                <a:gridCol w="1261476"/>
              </a:tblGrid>
              <a:tr h="2529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5951">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Arial" panose="020B0604020202020204" pitchFamily="34" charset="0"/>
                          <a:ea typeface="+mn-ea"/>
                          <a:cs typeface="Arial" panose="020B0604020202020204" pitchFamily="34" charset="0"/>
                        </a:rPr>
                        <a:t>Monthly</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&lt;=$80M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&lt;=$50M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166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$84M</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 2016)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&gt;=$104M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&gt;=$115M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595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*Tier</a:t>
                      </a:r>
                      <a:r>
                        <a:rPr lang="en-US" sz="1100" b="0" i="0" u="none" strike="noStrike" baseline="0" dirty="0" smtClean="0">
                          <a:solidFill>
                            <a:srgbClr val="000000"/>
                          </a:solidFill>
                          <a:effectLst/>
                          <a:latin typeface="Arial" panose="020B0604020202020204" pitchFamily="34" charset="0"/>
                          <a:cs typeface="Arial" panose="020B0604020202020204" pitchFamily="34" charset="0"/>
                        </a:rPr>
                        <a:t> 1 Leverage Ratio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14.3%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Cost to Revenue Ratio</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(YTD)</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86%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&gt;=96%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Highest One Day Amount of Total Non-DVP</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$17M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Customer Account </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$311M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&lt;=$125M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endParaRPr lang="en-GB"/>
                    </a:p>
                  </a:txBody>
                  <a:tcPr/>
                </a:tc>
                <a:tc>
                  <a:txBody>
                    <a:bodyPr/>
                    <a:lstStyle/>
                    <a:p>
                      <a:pPr algn="l" fontAlgn="b">
                        <a:lnSpc>
                          <a:spcPct val="100000"/>
                        </a:lnSpc>
                      </a:pP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Excess Margin Coverage for House Account</a:t>
                      </a:r>
                      <a:endParaRPr lang="en-US" sz="11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$459M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&lt;=$125M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&lt;=$100M</a:t>
                      </a:r>
                    </a:p>
                    <a:p>
                      <a:pPr algn="ctr">
                        <a:lnSpc>
                          <a:spcPct val="100000"/>
                        </a:lnSpc>
                      </a:pP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*Stressed </a:t>
                      </a:r>
                      <a:r>
                        <a:rPr lang="en-US" sz="1100" u="none" strike="noStrike" dirty="0">
                          <a:effectLst/>
                          <a:latin typeface="Arial" panose="020B0604020202020204" pitchFamily="34" charset="0"/>
                          <a:cs typeface="Arial" panose="020B0604020202020204" pitchFamily="34" charset="0"/>
                        </a:rPr>
                        <a:t>Survival </a:t>
                      </a:r>
                      <a:r>
                        <a:rPr lang="en-US" sz="1100" u="none" strike="noStrike" dirty="0" smtClean="0">
                          <a:effectLst/>
                          <a:latin typeface="Arial" panose="020B0604020202020204" pitchFamily="34" charset="0"/>
                          <a:cs typeface="Arial" panose="020B0604020202020204" pitchFamily="34" charset="0"/>
                        </a:rPr>
                        <a:t>Period </a:t>
                      </a:r>
                      <a:r>
                        <a:rPr lang="en-US" sz="1100" u="none" strike="noStrike" dirty="0">
                          <a:effectLst/>
                          <a:latin typeface="Arial" panose="020B0604020202020204" pitchFamily="34" charset="0"/>
                          <a:cs typeface="Arial" panose="020B0604020202020204" pitchFamily="34" charset="0"/>
                        </a:rPr>
                        <a:t>(days)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&gt;60 days</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35 days</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 30 days</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52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MTM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Arial" panose="020B0604020202020204" pitchFamily="34" charset="0"/>
                          <a:ea typeface="+mn-ea"/>
                          <a:cs typeface="Arial" panose="020B0604020202020204" pitchFamily="34" charset="0"/>
                        </a:rPr>
                        <a:t>Mark</a:t>
                      </a:r>
                      <a:r>
                        <a:rPr lang="en-US" sz="1100" b="0" i="0" kern="1200" baseline="0" dirty="0" smtClean="0">
                          <a:solidFill>
                            <a:schemeClr val="tx1"/>
                          </a:solidFill>
                          <a:latin typeface="Arial" panose="020B0604020202020204" pitchFamily="34" charset="0"/>
                          <a:ea typeface="+mn-ea"/>
                          <a:cs typeface="Arial" panose="020B0604020202020204" pitchFamily="34" charset="0"/>
                        </a:rPr>
                        <a:t>-to-Market Value at Risk (VaR)</a:t>
                      </a: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8014" marR="10003"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$0.14M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&gt;=$1M</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&gt;=$1.25M</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metrics &amp; limits (1/2)</a:t>
            </a:r>
            <a:endParaRPr lang="en-GB" dirty="0"/>
          </a:p>
        </p:txBody>
      </p:sp>
      <p:sp>
        <p:nvSpPr>
          <p:cNvPr id="5" name="TextBox 4"/>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419840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22086423"/>
              </p:ext>
            </p:extLst>
          </p:nvPr>
        </p:nvGraphicFramePr>
        <p:xfrm>
          <a:off x="350835" y="1470025"/>
          <a:ext cx="8896352" cy="2850407"/>
        </p:xfrm>
        <a:graphic>
          <a:graphicData uri="http://schemas.openxmlformats.org/drawingml/2006/table">
            <a:tbl>
              <a:tblPr firstRow="1" bandRow="1"/>
              <a:tblGrid>
                <a:gridCol w="1481456"/>
                <a:gridCol w="2398441"/>
                <a:gridCol w="1210847"/>
                <a:gridCol w="1288580"/>
                <a:gridCol w="1255552"/>
                <a:gridCol w="1261476"/>
              </a:tblGrid>
              <a:tr h="26334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276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0.19%</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 Operational Risk Events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0276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457200" rtl="0" eaLnBrk="1" fontAlgn="b" latinLnBrk="0" hangingPunct="1">
                        <a:lnSpc>
                          <a:spcPct val="115000"/>
                        </a:lnSpc>
                        <a:spcBef>
                          <a:spcPts val="0"/>
                        </a:spcBef>
                        <a:spcAft>
                          <a:spcPts val="0"/>
                        </a:spcAft>
                        <a:tabLst>
                          <a:tab pos="742950" algn="l"/>
                        </a:tabLst>
                      </a:pPr>
                      <a:r>
                        <a:rPr lang="en-US" sz="1100" b="0" i="0" u="none" strike="noStrike" kern="1200" dirty="0" smtClean="0">
                          <a:solidFill>
                            <a:schemeClr val="tx1"/>
                          </a:solidFill>
                          <a:effectLst/>
                          <a:latin typeface="Arial"/>
                          <a:ea typeface="+mn-ea"/>
                          <a:cs typeface="+mn-cs"/>
                        </a:rPr>
                        <a:t>Peak amount of</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failed trades (% of core</a:t>
                      </a:r>
                      <a:r>
                        <a:rPr lang="en-US" sz="1100" b="0" i="0" u="none" strike="noStrike" kern="1200" baseline="0" dirty="0" smtClean="0">
                          <a:solidFill>
                            <a:schemeClr val="tx1"/>
                          </a:solidFill>
                          <a:effectLst/>
                          <a:latin typeface="Arial"/>
                          <a:ea typeface="+mn-ea"/>
                          <a:cs typeface="+mn-cs"/>
                        </a:rPr>
                        <a:t> </a:t>
                      </a:r>
                      <a:r>
                        <a:rPr lang="en-US" sz="1100" b="0" i="0" u="none" strike="noStrike" kern="1200" dirty="0" smtClean="0">
                          <a:solidFill>
                            <a:schemeClr val="tx1"/>
                          </a:solidFill>
                          <a:effectLst/>
                          <a:latin typeface="Arial"/>
                          <a:ea typeface="+mn-ea"/>
                          <a:cs typeface="+mn-cs"/>
                        </a:rPr>
                        <a:t>equity)</a:t>
                      </a:r>
                      <a:endParaRPr lang="en-US" sz="1100" b="0" i="0" u="none" strike="noStrike" kern="1200" dirty="0">
                        <a:solidFill>
                          <a:schemeClr val="tx1"/>
                        </a:solidFill>
                        <a:effectLst/>
                        <a:latin typeface="Arial"/>
                        <a:ea typeface="+mn-ea"/>
                        <a:cs typeface="+mn-cs"/>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3.66%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&gt;=6%</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1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02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endParaRPr lang="en-US" sz="11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r>
              <a:rPr lang="en-US" dirty="0" smtClean="0"/>
              <a:t>2016 SIS RAS metrics &amp; limits (2/2)</a:t>
            </a:r>
            <a:endParaRPr lang="en-GB" dirty="0"/>
          </a:p>
        </p:txBody>
      </p:sp>
      <p:sp>
        <p:nvSpPr>
          <p:cNvPr id="6" name="TextBox 5"/>
          <p:cNvSpPr txBox="1"/>
          <p:nvPr/>
        </p:nvSpPr>
        <p:spPr>
          <a:xfrm>
            <a:off x="5592245" y="1211864"/>
            <a:ext cx="3643946"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Equivalent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47074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BSPR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73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9344686"/>
              </p:ext>
            </p:extLst>
          </p:nvPr>
        </p:nvGraphicFramePr>
        <p:xfrm>
          <a:off x="366714" y="1470024"/>
          <a:ext cx="8899521" cy="2122120"/>
        </p:xfrm>
        <a:graphic>
          <a:graphicData uri="http://schemas.openxmlformats.org/drawingml/2006/table">
            <a:tbl>
              <a:tblPr firstRow="1" bandRow="1"/>
              <a:tblGrid>
                <a:gridCol w="836355"/>
                <a:gridCol w="1980094"/>
                <a:gridCol w="926179"/>
                <a:gridCol w="736699"/>
                <a:gridCol w="736699"/>
                <a:gridCol w="736699"/>
                <a:gridCol w="736699"/>
                <a:gridCol w="736699"/>
                <a:gridCol w="736699"/>
                <a:gridCol w="736699"/>
              </a:tblGrid>
              <a:tr h="122233">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372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908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24.44%</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23.73%</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mn-ea"/>
                          <a:cs typeface="+mn-cs"/>
                        </a:rPr>
                        <a:t>&lt;=13.01%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u="none" strike="noStrike" kern="1200" dirty="0" smtClean="0">
                          <a:solidFill>
                            <a:srgbClr val="000000"/>
                          </a:solidFill>
                          <a:effectLst/>
                          <a:latin typeface="Arial"/>
                          <a:ea typeface="ＭＳ Ｐゴシック"/>
                          <a:cs typeface="ＭＳ Ｐゴシック"/>
                        </a:rPr>
                        <a:t>&lt;=</a:t>
                      </a:r>
                      <a:r>
                        <a:rPr lang="en-US" sz="1100" b="0" i="0" u="none" strike="noStrike" kern="1200" dirty="0" smtClean="0">
                          <a:solidFill>
                            <a:srgbClr val="000000"/>
                          </a:solidFill>
                          <a:effectLst/>
                          <a:latin typeface="Arial"/>
                          <a:ea typeface="+mn-ea"/>
                          <a:cs typeface="+mn-cs"/>
                        </a:rPr>
                        <a:t>11.01%</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17.20</a:t>
                      </a:r>
                      <a:r>
                        <a:rPr lang="en-US" sz="1100" b="0" i="0" u="none" strike="noStrike" dirty="0" smtClean="0">
                          <a:solidFill>
                            <a:srgbClr val="000000"/>
                          </a:solidFill>
                          <a:effectLst/>
                          <a:latin typeface="Arial"/>
                        </a:rPr>
                        <a:t>%</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11.01</a:t>
                      </a:r>
                      <a:r>
                        <a:rPr lang="en-US" sz="1100" b="0" i="0" u="none" strike="noStrike" dirty="0">
                          <a:solidFill>
                            <a:srgbClr val="000000"/>
                          </a:solidFill>
                          <a:effectLst/>
                          <a:latin typeface="Arial"/>
                        </a:rPr>
                        <a:t>%</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9.30%</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25.70%</a:t>
                      </a:r>
                      <a:endParaRPr lang="en-US" sz="110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24.94%</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17.83%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15.83%</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dirty="0" smtClean="0">
                          <a:solidFill>
                            <a:srgbClr val="000000"/>
                          </a:solidFill>
                          <a:effectLst/>
                          <a:latin typeface="Arial"/>
                        </a:rPr>
                        <a:t>18.50%</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14.15%</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12.15%</a:t>
                      </a:r>
                      <a:endParaRPr lang="en-US" sz="1100" b="0" i="0" u="none" strike="noStrike" dirty="0">
                        <a:solidFill>
                          <a:srgbClr val="000000"/>
                        </a:solidFill>
                        <a:effectLst/>
                        <a:latin typeface="Arial"/>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dirty="0" smtClean="0">
                          <a:latin typeface="Arial" panose="020B0604020202020204" pitchFamily="34" charset="0"/>
                          <a:cs typeface="Arial" panose="020B0604020202020204" pitchFamily="34" charset="0"/>
                        </a:rPr>
                        <a:t>16.01%</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16.62%</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10.80%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100" b="0" i="0" u="none" strike="noStrike" kern="1200" dirty="0" smtClean="0">
                          <a:solidFill>
                            <a:srgbClr val="000000"/>
                          </a:solidFill>
                          <a:effectLst/>
                          <a:latin typeface="Arial"/>
                          <a:ea typeface="ＭＳ Ｐゴシック"/>
                          <a:cs typeface="ＭＳ Ｐゴシック"/>
                        </a:rPr>
                        <a:t>&lt;=</a:t>
                      </a:r>
                      <a:r>
                        <a:rPr lang="en-US" sz="1100" dirty="0" smtClean="0">
                          <a:latin typeface="Arial" panose="020B0604020202020204" pitchFamily="34" charset="0"/>
                          <a:cs typeface="Arial" panose="020B0604020202020204" pitchFamily="34" charset="0"/>
                        </a:rPr>
                        <a:t>8.80%</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12.36%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8.80%</a:t>
                      </a:r>
                      <a:endParaRPr lang="en-US" sz="1100" b="0" i="0" u="none" strike="noStrike" dirty="0">
                        <a:solidFill>
                          <a:srgbClr val="000000"/>
                        </a:solidFill>
                        <a:effectLst/>
                        <a:latin typeface="Arial"/>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8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24.44%</a:t>
                      </a: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23.73%</a:t>
                      </a:r>
                      <a:endParaRPr lang="en-US" sz="1100" b="0" dirty="0">
                        <a:latin typeface="Arial" panose="020B0604020202020204" pitchFamily="34" charset="0"/>
                        <a:cs typeface="Arial" panose="020B0604020202020204" pitchFamily="34" charset="0"/>
                      </a:endParaRPr>
                    </a:p>
                  </a:txBody>
                  <a:tcPr marL="0" marR="0" marT="73152" marB="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15.82%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b="0" i="0" u="none" strike="noStrike" kern="1200" dirty="0" smtClean="0">
                          <a:solidFill>
                            <a:srgbClr val="000000"/>
                          </a:solidFill>
                          <a:effectLst/>
                          <a:latin typeface="Arial"/>
                          <a:ea typeface="+mn-ea"/>
                          <a:cs typeface="+mn-cs"/>
                        </a:rPr>
                        <a:t>&lt;=</a:t>
                      </a:r>
                      <a:r>
                        <a:rPr lang="en-US" sz="1100" dirty="0" smtClean="0">
                          <a:latin typeface="Arial" panose="020B0604020202020204" pitchFamily="34" charset="0"/>
                          <a:cs typeface="Arial" panose="020B0604020202020204" pitchFamily="34" charset="0"/>
                        </a:rPr>
                        <a:t>13.82%</a:t>
                      </a:r>
                      <a:endParaRPr lang="en-US" sz="1100" dirty="0">
                        <a:latin typeface="Arial" panose="020B0604020202020204" pitchFamily="34" charset="0"/>
                        <a:cs typeface="Arial" panose="020B0604020202020204" pitchFamily="34" charset="0"/>
                      </a:endParaRP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17.20%</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a:rPr>
                        <a:t>12.75%</a:t>
                      </a:r>
                    </a:p>
                  </a:txBody>
                  <a:tcPr marL="0" marR="0" marT="73152"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100" b="0" i="0" u="none" strike="noStrike" kern="1200" dirty="0" smtClean="0">
                          <a:solidFill>
                            <a:srgbClr val="000000"/>
                          </a:solidFill>
                          <a:effectLst/>
                          <a:latin typeface="Arial"/>
                          <a:ea typeface="+mn-ea"/>
                          <a:cs typeface="+mn-cs"/>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73152" marB="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2016 BSPR RAS metrics &amp; </a:t>
            </a:r>
            <a:r>
              <a:rPr lang="en-US" kern="0" dirty="0">
                <a:solidFill>
                  <a:srgbClr val="000000"/>
                </a:solidFill>
                <a:latin typeface="Arial"/>
                <a:ea typeface="ＭＳ Ｐゴシック"/>
              </a:rPr>
              <a:t>limits (1/3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1"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definitions</a:t>
            </a:r>
          </a:p>
        </p:txBody>
      </p:sp>
      <p:sp>
        <p:nvSpPr>
          <p:cNvPr id="6" name="TextBox 5"/>
          <p:cNvSpPr txBox="1"/>
          <p:nvPr/>
        </p:nvSpPr>
        <p:spPr>
          <a:xfrm>
            <a:off x="6128039" y="116572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86108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65415954"/>
              </p:ext>
            </p:extLst>
          </p:nvPr>
        </p:nvGraphicFramePr>
        <p:xfrm>
          <a:off x="366709" y="1464848"/>
          <a:ext cx="8899528" cy="4602480"/>
        </p:xfrm>
        <a:graphic>
          <a:graphicData uri="http://schemas.openxmlformats.org/drawingml/2006/table">
            <a:tbl>
              <a:tblPr firstRow="1" bandRow="1"/>
              <a:tblGrid>
                <a:gridCol w="1263124"/>
                <a:gridCol w="1884892"/>
                <a:gridCol w="959703"/>
                <a:gridCol w="1407608"/>
                <a:gridCol w="1128067"/>
                <a:gridCol w="1128067"/>
                <a:gridCol w="1128067"/>
              </a:tblGrid>
              <a:tr h="14584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Ratio</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45848">
                <a:tc rowSpan="10">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nSpc>
                          <a:spcPct val="100000"/>
                        </a:lnSpc>
                      </a:pPr>
                      <a:r>
                        <a:rPr lang="en-US" sz="1000" b="0" dirty="0" smtClean="0">
                          <a:latin typeface="Arial" panose="020B0604020202020204" pitchFamily="34" charset="0"/>
                          <a:cs typeface="Arial" panose="020B0604020202020204" pitchFamily="34" charset="0"/>
                        </a:rPr>
                        <a:t>Net Charge-off Rate</a:t>
                      </a: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 </a:t>
                      </a:r>
                    </a:p>
                    <a:p>
                      <a:pPr algn="ctr">
                        <a:lnSpc>
                          <a:spcPct val="100000"/>
                        </a:lnSpc>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&gt;=1.8%</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&gt;=1.9</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pPr>
                      <a:endParaRPr lang="en-US" sz="1000" b="0" dirty="0">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1.7%</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&gt;=2.0</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 &amp; Other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0.34%</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&gt;=0.56%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&gt;=0.60%</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&gt;=5.9</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&gt;=6.4%</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6.2%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&gt;=7.1</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tc>
                <a:tc rowSpan="5">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60+ DPD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4.2%</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&gt;=6.6%</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&gt;=7.1%</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Mortgages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8.5%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&gt;=11.7%</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&gt;=12.7%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fontAlgn="b">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Commercial &amp; Other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2.1%</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&gt;=4.3%</a:t>
                      </a:r>
                      <a:endParaRPr lang="en-US" sz="1000" b="0" i="0" u="none" strike="noStrike" dirty="0">
                        <a:effectLst/>
                        <a:latin typeface="Arial"/>
                      </a:endParaRP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&gt;=4.7%</a:t>
                      </a:r>
                      <a:endParaRPr lang="en-US" sz="1000" b="0" i="0" u="none" strike="noStrike" dirty="0">
                        <a:effectLst/>
                        <a:latin typeface="Arial"/>
                      </a:endParaRP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endParaRPr lang="en-GB"/>
                    </a:p>
                  </a:txBody>
                  <a:tcPr/>
                </a:tc>
                <a:tc vMerge="1">
                  <a:txBody>
                    <a:bodyPr/>
                    <a:lstStyle/>
                    <a:p>
                      <a:endParaRPr lang="en-GB"/>
                    </a:p>
                  </a:txBody>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Personal</a:t>
                      </a:r>
                      <a:r>
                        <a:rPr lang="en-US" sz="1000" b="0" baseline="0" dirty="0" smtClean="0">
                          <a:latin typeface="Arial" panose="020B0604020202020204" pitchFamily="34" charset="0"/>
                          <a:cs typeface="Arial" panose="020B0604020202020204" pitchFamily="34" charset="0"/>
                        </a:rPr>
                        <a:t> Loans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&gt;=1.6</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&gt;=1.8</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Credit</a:t>
                      </a:r>
                      <a:r>
                        <a:rPr lang="en-US" sz="1000" b="0" baseline="0" dirty="0" smtClean="0">
                          <a:latin typeface="Arial" panose="020B0604020202020204" pitchFamily="34" charset="0"/>
                          <a:cs typeface="Arial" panose="020B0604020202020204" pitchFamily="34" charset="0"/>
                        </a:rPr>
                        <a:t> Cards</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2.4%</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effectLst/>
                          <a:latin typeface="Arial"/>
                        </a:rPr>
                        <a:t>&gt;=2.5</a:t>
                      </a:r>
                      <a:r>
                        <a:rPr lang="en-US" sz="1000" b="0" i="0" u="none" strike="noStrike" dirty="0">
                          <a:effectLst/>
                          <a:latin typeface="Arial"/>
                        </a:rPr>
                        <a:t>%</a:t>
                      </a:r>
                    </a:p>
                  </a:txBody>
                  <a:tcPr marL="0" marR="0" marT="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r>
                        <a:rPr lang="en-US" sz="1000" b="0" i="0" u="none" strike="noStrike" dirty="0" smtClean="0">
                          <a:effectLst/>
                          <a:latin typeface="Arial"/>
                        </a:rPr>
                        <a:t>&gt;=2.7</a:t>
                      </a:r>
                      <a:r>
                        <a:rPr lang="en-US" sz="1000" b="0" i="0" u="none" strike="noStrike" dirty="0">
                          <a:effectLst/>
                          <a:latin typeface="Arial"/>
                        </a:rPr>
                        <a:t>%</a:t>
                      </a:r>
                    </a:p>
                  </a:txBody>
                  <a:tcPr marL="0" marR="0" marT="0" marB="0"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5848">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$26MM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$55.8MM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$69.6MM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49459">
                <a:tc vMerge="1">
                  <a:txBody>
                    <a:bodyPr/>
                    <a:lstStyle/>
                    <a:p>
                      <a:endParaRPr lang="en-GB" dirty="0"/>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$688MM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&gt;=$828MM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&gt;=$993MM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19313">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dirty="0" smtClean="0">
                          <a:solidFill>
                            <a:schemeClr val="tx1"/>
                          </a:solidFill>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ＭＳ Ｐゴシック"/>
                          <a:cs typeface="Arial" panose="020B0604020202020204" pitchFamily="34" charset="0"/>
                        </a:rPr>
                        <a:t># of counterparties with Santander Risk Rating (internal) &lt; 4.5 and exposure&gt;$10MM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3</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5848">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$290MM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&gt;=$311MM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&gt;=$388MM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$508MM</a:t>
                      </a:r>
                      <a:endParaRPr lang="en-US" sz="1000" dirty="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&gt;=$870MM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&gt;=$1,086MM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4636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$348MM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&gt;=$436MM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&gt;=$543MM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2016 BSPR RAS metrics &amp; </a:t>
            </a:r>
            <a:r>
              <a:rPr lang="en-US" kern="0" dirty="0">
                <a:solidFill>
                  <a:srgbClr val="000000"/>
                </a:solidFill>
                <a:latin typeface="Arial"/>
                <a:ea typeface="ＭＳ Ｐゴシック"/>
              </a:rPr>
              <a:t>limits (2/3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eaLnBrk="1" hangingPunct="1">
              <a:lnSpc>
                <a:spcPct val="100000"/>
              </a:lnSpc>
              <a:spcBef>
                <a:spcPts val="0"/>
              </a:spcBef>
              <a:spcAft>
                <a:spcPts val="0"/>
              </a:spcAft>
            </a:pPr>
            <a:r>
              <a:rPr lang="en-US" sz="800" dirty="0" smtClean="0">
                <a:solidFill>
                  <a:srgbClr val="000000"/>
                </a:solidFill>
                <a:latin typeface="Arial" panose="020B0604020202020204" pitchFamily="34" charset="0"/>
                <a:cs typeface="Arial" panose="020B0604020202020204" pitchFamily="34" charset="0"/>
                <a:sym typeface="+mn-lt"/>
              </a:rPr>
              <a:t>1. By </a:t>
            </a:r>
            <a:r>
              <a:rPr lang="en-US" sz="800" dirty="0">
                <a:solidFill>
                  <a:srgbClr val="000000"/>
                </a:solidFill>
                <a:latin typeface="Arial" panose="020B0604020202020204" pitchFamily="34" charset="0"/>
                <a:cs typeface="Arial" panose="020B0604020202020204" pitchFamily="34" charset="0"/>
                <a:sym typeface="+mn-lt"/>
              </a:rPr>
              <a:t>OCC group </a:t>
            </a:r>
          </a:p>
        </p:txBody>
      </p:sp>
      <p:sp>
        <p:nvSpPr>
          <p:cNvPr id="6" name="TextBox 5"/>
          <p:cNvSpPr txBox="1"/>
          <p:nvPr/>
        </p:nvSpPr>
        <p:spPr>
          <a:xfrm>
            <a:off x="6128039" y="1165725"/>
            <a:ext cx="3227165" cy="224677"/>
          </a:xfrm>
          <a:prstGeom prst="rect">
            <a:avLst/>
          </a:prstGeom>
          <a:noFill/>
        </p:spPr>
        <p:txBody>
          <a:bodyPr wrap="none" rtlCol="0">
            <a:spAutoFit/>
          </a:bodyPr>
          <a:lstStyle/>
          <a:p>
            <a:pPr algn="ctr" eaLnBrk="1" hangingPunct="1">
              <a:lnSpc>
                <a:spcPct val="86000"/>
              </a:lnSpc>
            </a:pPr>
            <a:r>
              <a:rPr lang="en-US" sz="1000" b="1" dirty="0" smtClean="0">
                <a:solidFill>
                  <a:srgbClr val="000000"/>
                </a:solidFill>
                <a:ea typeface="ＭＳ Ｐゴシック"/>
              </a:rPr>
              <a:t>* SHUSA metric reported in Santander Group RAS</a:t>
            </a:r>
            <a:endParaRPr lang="en-US" sz="1000" b="1" dirty="0">
              <a:solidFill>
                <a:srgbClr val="000000"/>
              </a:solidFill>
              <a:ea typeface="ＭＳ Ｐゴシック"/>
            </a:endParaRPr>
          </a:p>
        </p:txBody>
      </p:sp>
    </p:spTree>
    <p:extLst>
      <p:ext uri="{BB962C8B-B14F-4D97-AF65-F5344CB8AC3E}">
        <p14:creationId xmlns:p14="http://schemas.microsoft.com/office/powerpoint/2010/main" val="2026960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22151160"/>
              </p:ext>
            </p:extLst>
          </p:nvPr>
        </p:nvGraphicFramePr>
        <p:xfrm>
          <a:off x="366652" y="1464128"/>
          <a:ext cx="8899586" cy="3403692"/>
        </p:xfrm>
        <a:graphic>
          <a:graphicData uri="http://schemas.openxmlformats.org/drawingml/2006/table">
            <a:tbl>
              <a:tblPr firstRow="1" bandRow="1"/>
              <a:tblGrid>
                <a:gridCol w="1263132"/>
                <a:gridCol w="1684176"/>
                <a:gridCol w="1160438"/>
                <a:gridCol w="1407618"/>
                <a:gridCol w="1128074"/>
                <a:gridCol w="1128074"/>
                <a:gridCol w="1128074"/>
              </a:tblGrid>
              <a:tr h="12944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Ratio</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3739">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&lt;=45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109%</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294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1</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 </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2.33%</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dirty="0" smtClean="0">
                          <a:solidFill>
                            <a:schemeClr val="tx1"/>
                          </a:solidFill>
                          <a:latin typeface="Arial" panose="020B0604020202020204" pitchFamily="34" charset="0"/>
                          <a:ea typeface="+mn-ea"/>
                          <a:cs typeface="Arial" panose="020B0604020202020204" pitchFamily="34" charset="0"/>
                        </a:rPr>
                        <a:t> Sensitivity (+/- 100bps)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-1.52%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-5.4%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-6.0%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341">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a:t>
                      </a:r>
                      <a:r>
                        <a:rPr lang="en-US" sz="1000" kern="1200" dirty="0" smtClean="0">
                          <a:solidFill>
                            <a:schemeClr val="tx1"/>
                          </a:solidFill>
                          <a:effectLst/>
                          <a:latin typeface="Arial" panose="020B0604020202020204" pitchFamily="34" charset="0"/>
                          <a:ea typeface="+mn-ea"/>
                          <a:cs typeface="Arial" panose="020B0604020202020204" pitchFamily="34" charset="0"/>
                        </a:rPr>
                        <a:t>Gross Op. Risk Losses / Gross Margin </a:t>
                      </a: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trailing 12m)</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0.50%</a:t>
                      </a:r>
                      <a:endParaRPr lang="en-US" sz="1000" baseline="30000" dirty="0" smtClean="0">
                        <a:latin typeface="Arial" panose="020B0604020202020204" pitchFamily="34" charset="0"/>
                        <a:cs typeface="Arial" panose="020B0604020202020204" pitchFamily="34" charset="0"/>
                      </a:endParaRP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0.71%</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effectLst/>
                          <a:latin typeface="Arial"/>
                        </a:rPr>
                        <a:t>&gt;=</a:t>
                      </a:r>
                      <a:r>
                        <a:rPr lang="en-US" sz="1000" dirty="0" smtClean="0">
                          <a:latin typeface="Arial" panose="020B0604020202020204" pitchFamily="34" charset="0"/>
                          <a:cs typeface="Arial" panose="020B0604020202020204" pitchFamily="34" charset="0"/>
                        </a:rPr>
                        <a:t>0.88%</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6625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kern="1200" dirty="0" smtClean="0">
                          <a:solidFill>
                            <a:schemeClr val="tx1"/>
                          </a:solidFill>
                          <a:effectLst/>
                          <a:latin typeface="Arial" panose="020B0604020202020204" pitchFamily="34" charset="0"/>
                          <a:ea typeface="+mn-ea"/>
                          <a:cs typeface="Arial" panose="020B0604020202020204" pitchFamily="34" charset="0"/>
                        </a:rPr>
                        <a:t>**Material Operational Risk Events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4530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kern="1200" dirty="0" smtClean="0">
                          <a:solidFill>
                            <a:schemeClr val="tx1"/>
                          </a:solidFill>
                          <a:latin typeface="Arial" panose="020B0604020202020204" pitchFamily="34" charset="0"/>
                          <a:ea typeface="+mn-ea"/>
                          <a:cs typeface="Arial" panose="020B0604020202020204" pitchFamily="34" charset="0"/>
                        </a:rPr>
                        <a:t>2</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2016: </a:t>
                      </a:r>
                      <a:r>
                        <a:rPr lang="en-US" sz="1000" dirty="0" smtClean="0">
                          <a:latin typeface="Arial" panose="020B0604020202020204" pitchFamily="34" charset="0"/>
                          <a:cs typeface="Arial" panose="020B0604020202020204" pitchFamily="34" charset="0"/>
                        </a:rPr>
                        <a:t>&gt;2</a:t>
                      </a:r>
                    </a:p>
                    <a:p>
                      <a:pPr marL="0" indent="0" algn="ctr" defTabSz="457200" rtl="0" eaLnBrk="1" fontAlgn="b" latinLnBrk="0" hangingPunct="1">
                        <a:lnSpc>
                          <a:spcPct val="100000"/>
                        </a:lnSpc>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2017:   0</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91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000" dirty="0">
                          <a:solidFill>
                            <a:schemeClr val="tx1"/>
                          </a:solidFill>
                          <a:effectLst/>
                          <a:latin typeface="Arial"/>
                          <a:ea typeface="Calibri"/>
                          <a:cs typeface="Times New Roman"/>
                        </a:rPr>
                        <a:t>Open MRIAs or equivalent regulatory matters </a:t>
                      </a:r>
                      <a:r>
                        <a:rPr lang="en-US" sz="1000" dirty="0" smtClean="0">
                          <a:solidFill>
                            <a:schemeClr val="tx1"/>
                          </a:solidFill>
                          <a:effectLst/>
                          <a:latin typeface="Arial"/>
                          <a:ea typeface="Calibri"/>
                          <a:cs typeface="Times New Roman"/>
                        </a:rPr>
                        <a:t>requiring immediate attention</a:t>
                      </a:r>
                      <a:endParaRPr lang="en-US" sz="1000" dirty="0">
                        <a:solidFill>
                          <a:schemeClr val="tx1"/>
                        </a:solidFill>
                        <a:effectLst/>
                        <a:latin typeface="Calibri"/>
                        <a:ea typeface="Calibri"/>
                        <a:cs typeface="Times New Roman"/>
                      </a:endParaRPr>
                    </a:p>
                  </a:txBody>
                  <a:tcPr marL="10003"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2016 BSPR RAS metrics &amp; limits </a:t>
            </a:r>
            <a:r>
              <a:rPr lang="en-US" kern="0" dirty="0">
                <a:solidFill>
                  <a:srgbClr val="000000"/>
                </a:solidFill>
                <a:latin typeface="Arial"/>
                <a:ea typeface="ＭＳ Ｐゴシック"/>
              </a:rPr>
              <a:t>(3/3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369332"/>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NII: Net </a:t>
            </a:r>
            <a:r>
              <a:rPr lang="en-US" sz="800" dirty="0">
                <a:solidFill>
                  <a:srgbClr val="000000"/>
                </a:solidFill>
                <a:latin typeface="Arial" panose="020B0604020202020204" pitchFamily="34" charset="0"/>
                <a:cs typeface="Arial" panose="020B0604020202020204" pitchFamily="34" charset="0"/>
                <a:sym typeface="+mn-lt"/>
              </a:rPr>
              <a:t>Interest Income</a:t>
            </a:r>
          </a:p>
          <a:p>
            <a:pPr marL="114300" indent="-114300" algn="l" eaLnBrk="1" hangingPunct="1">
              <a:lnSpc>
                <a:spcPct val="100000"/>
              </a:lnSpc>
              <a:spcBef>
                <a:spcPts val="0"/>
              </a:spcBef>
              <a:spcAft>
                <a:spcPts val="0"/>
              </a:spcAft>
              <a:buFont typeface="+mj-lt"/>
              <a:buAutoNum type="arabicPeriod"/>
            </a:pPr>
            <a:r>
              <a:rPr lang="en-US" sz="800" dirty="0" smtClean="0">
                <a:solidFill>
                  <a:srgbClr val="000000"/>
                </a:solidFill>
                <a:latin typeface="Arial" panose="020B0604020202020204" pitchFamily="34" charset="0"/>
                <a:cs typeface="Arial" panose="020B0604020202020204" pitchFamily="34" charset="0"/>
                <a:sym typeface="+mn-lt"/>
              </a:rPr>
              <a:t>MVE: Market </a:t>
            </a:r>
            <a:r>
              <a:rPr lang="en-US" sz="800" dirty="0">
                <a:solidFill>
                  <a:srgbClr val="000000"/>
                </a:solidFill>
                <a:latin typeface="Arial" panose="020B0604020202020204" pitchFamily="34" charset="0"/>
                <a:cs typeface="Arial" panose="020B0604020202020204" pitchFamily="34" charset="0"/>
                <a:sym typeface="+mn-lt"/>
              </a:rPr>
              <a:t>Value of Equity</a:t>
            </a:r>
          </a:p>
        </p:txBody>
      </p:sp>
      <p:sp>
        <p:nvSpPr>
          <p:cNvPr id="10" name="TextBox 9"/>
          <p:cNvSpPr txBox="1"/>
          <p:nvPr/>
        </p:nvSpPr>
        <p:spPr>
          <a:xfrm>
            <a:off x="345608" y="5149299"/>
            <a:ext cx="2542363" cy="184666"/>
          </a:xfrm>
          <a:prstGeom prst="rect">
            <a:avLst/>
          </a:prstGeom>
          <a:noFill/>
        </p:spPr>
        <p:txBody>
          <a:bodyPr wrap="none" lIns="0" tIns="0" rIns="0" bIns="0" rtlCol="0">
            <a:spAutoFit/>
          </a:bodyPr>
          <a:lstStyle/>
          <a:p>
            <a:pPr algn="l">
              <a:lnSpc>
                <a:spcPct val="100000"/>
              </a:lnSpc>
            </a:pPr>
            <a:r>
              <a:rPr lang="en-GB" sz="1200" b="1" dirty="0" smtClean="0">
                <a:solidFill>
                  <a:srgbClr val="FF0000"/>
                </a:solidFill>
              </a:rPr>
              <a:t>Annually monitored CCAR outputs</a:t>
            </a:r>
          </a:p>
        </p:txBody>
      </p:sp>
      <p:graphicFrame>
        <p:nvGraphicFramePr>
          <p:cNvPr id="11" name="Table 10"/>
          <p:cNvGraphicFramePr>
            <a:graphicFrameLocks noGrp="1"/>
          </p:cNvGraphicFramePr>
          <p:nvPr>
            <p:extLst>
              <p:ext uri="{D42A27DB-BD31-4B8C-83A1-F6EECF244321}">
                <p14:modId xmlns:p14="http://schemas.microsoft.com/office/powerpoint/2010/main" val="3944617974"/>
              </p:ext>
            </p:extLst>
          </p:nvPr>
        </p:nvGraphicFramePr>
        <p:xfrm>
          <a:off x="366710" y="5376497"/>
          <a:ext cx="8899528" cy="800861"/>
        </p:xfrm>
        <a:graphic>
          <a:graphicData uri="http://schemas.openxmlformats.org/drawingml/2006/table">
            <a:tbl>
              <a:tblPr firstRow="1" bandRow="1"/>
              <a:tblGrid>
                <a:gridCol w="1263124"/>
                <a:gridCol w="1884892"/>
                <a:gridCol w="959703"/>
                <a:gridCol w="1407608"/>
                <a:gridCol w="1128067"/>
                <a:gridCol w="1128067"/>
                <a:gridCol w="11280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smtClean="0">
                          <a:solidFill>
                            <a:srgbClr val="FF0000"/>
                          </a:solidFill>
                          <a:latin typeface="Arial" panose="020B0604020202020204" pitchFamily="34" charset="0"/>
                          <a:cs typeface="Arial" panose="020B0604020202020204" pitchFamily="34" charset="0"/>
                        </a:rPr>
                        <a:t>Annual CCAR metric</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solidFill>
                        <a:schemeClr val="bg1"/>
                      </a:solid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br>
                        <a:rPr lang="en-US" sz="1000" u="none" strike="noStrike" dirty="0" smtClean="0">
                          <a:effectLst/>
                          <a:latin typeface="Arial" panose="020B0604020202020204" pitchFamily="34" charset="0"/>
                          <a:cs typeface="Arial" panose="020B0604020202020204" pitchFamily="34" charset="0"/>
                        </a:rPr>
                      </a:br>
                      <a:r>
                        <a:rPr lang="en-US" sz="1000" u="none" strike="noStrike" dirty="0" smtClean="0">
                          <a:effectLst/>
                          <a:latin typeface="Arial" panose="020B0604020202020204" pitchFamily="34" charset="0"/>
                          <a:cs typeface="Arial" panose="020B0604020202020204" pitchFamily="34" charset="0"/>
                        </a:rPr>
                        <a:t>Net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802" marR="8802"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$255MM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&gt;=$298MM</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&gt;=$323MM</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a:t>
                      </a:r>
                    </a:p>
                  </a:txBody>
                  <a:tcPr marL="0"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solidFill>
                        <a:schemeClr val="bg1"/>
                      </a:solid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$239MM</a:t>
                      </a:r>
                    </a:p>
                  </a:txBody>
                  <a:tcPr marL="48014" marR="48014">
                    <a:lnL w="19050" cap="flat" cmpd="sng" algn="ctr">
                      <a:solidFill>
                        <a:schemeClr val="bg1"/>
                      </a:solid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$318MM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$344MM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9" name="TextBox 8"/>
          <p:cNvSpPr txBox="1"/>
          <p:nvPr/>
        </p:nvSpPr>
        <p:spPr>
          <a:xfrm>
            <a:off x="5386225" y="1000254"/>
            <a:ext cx="4124847" cy="357021"/>
          </a:xfrm>
          <a:prstGeom prst="rect">
            <a:avLst/>
          </a:prstGeom>
          <a:noFill/>
        </p:spPr>
        <p:txBody>
          <a:bodyPr wrap="none" rtlCol="0">
            <a:spAutoFit/>
          </a:bodyPr>
          <a:lstStyle/>
          <a:p>
            <a:pPr algn="l" eaLnBrk="1" hangingPunct="1">
              <a:lnSpc>
                <a:spcPct val="86000"/>
              </a:lnSpc>
            </a:pPr>
            <a:r>
              <a:rPr lang="en-US" sz="1000" b="1" dirty="0" smtClean="0">
                <a:solidFill>
                  <a:srgbClr val="000000"/>
                </a:solidFill>
                <a:ea typeface="ＭＳ Ｐゴシック"/>
              </a:rPr>
              <a:t>* SHUSA metric reported in Santander Group RAS</a:t>
            </a:r>
          </a:p>
          <a:p>
            <a:pPr algn="l" eaLnBrk="1" hangingPunct="1">
              <a:lnSpc>
                <a:spcPct val="86000"/>
              </a:lnSpc>
            </a:pPr>
            <a:r>
              <a:rPr lang="en-US" sz="1000" b="1" dirty="0" smtClean="0">
                <a:solidFill>
                  <a:srgbClr val="000000"/>
                </a:solidFill>
                <a:ea typeface="ＭＳ Ｐゴシック"/>
              </a:rPr>
              <a:t>** Prel</a:t>
            </a:r>
            <a:r>
              <a:rPr lang="en-US" b="1" dirty="0" smtClean="0">
                <a:solidFill>
                  <a:srgbClr val="000000"/>
                </a:solidFill>
                <a:ea typeface="ＭＳ Ｐゴシック"/>
              </a:rPr>
              <a:t>iminary data &amp; calibration considering change in definition</a:t>
            </a:r>
            <a:endParaRPr lang="en-US" sz="1000" b="1" dirty="0">
              <a:solidFill>
                <a:srgbClr val="000000"/>
              </a:solidFill>
              <a:ea typeface="ＭＳ Ｐゴシック"/>
            </a:endParaRPr>
          </a:p>
        </p:txBody>
      </p:sp>
      <p:sp>
        <p:nvSpPr>
          <p:cNvPr id="13" name="Rectangle 12"/>
          <p:cNvSpPr/>
          <p:nvPr/>
        </p:nvSpPr>
        <p:spPr>
          <a:xfrm>
            <a:off x="9393382" y="2721985"/>
            <a:ext cx="2327563" cy="1383030"/>
          </a:xfrm>
          <a:prstGeom prst="rect">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latin typeface="Arial" panose="020B0604020202020204" pitchFamily="34" charset="0"/>
              <a:cs typeface="Arial" panose="020B0604020202020204" pitchFamily="34" charset="0"/>
            </a:endParaRPr>
          </a:p>
          <a:p>
            <a:pPr algn="ctr"/>
            <a:r>
              <a:rPr lang="en-GB" sz="1200" dirty="0" smtClean="0">
                <a:solidFill>
                  <a:schemeClr val="tx1"/>
                </a:solidFill>
                <a:latin typeface="Arial" panose="020B0604020202020204" pitchFamily="34" charset="0"/>
                <a:cs typeface="Arial" panose="020B0604020202020204" pitchFamily="34" charset="0"/>
              </a:rPr>
              <a:t>Can also drop the ** once finalized</a:t>
            </a:r>
          </a:p>
        </p:txBody>
      </p:sp>
    </p:spTree>
    <p:extLst>
      <p:ext uri="{BB962C8B-B14F-4D97-AF65-F5344CB8AC3E}">
        <p14:creationId xmlns:p14="http://schemas.microsoft.com/office/powerpoint/2010/main" val="133910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BSI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47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4474761"/>
              </p:ext>
            </p:extLst>
          </p:nvPr>
        </p:nvGraphicFramePr>
        <p:xfrm>
          <a:off x="363541" y="1464368"/>
          <a:ext cx="8879148" cy="2464176"/>
        </p:xfrm>
        <a:graphic>
          <a:graphicData uri="http://schemas.openxmlformats.org/drawingml/2006/table">
            <a:tbl>
              <a:tblPr firstRow="1" bandRow="1"/>
              <a:tblGrid>
                <a:gridCol w="834439"/>
                <a:gridCol w="1975560"/>
                <a:gridCol w="924058"/>
                <a:gridCol w="735013"/>
                <a:gridCol w="735013"/>
                <a:gridCol w="735013"/>
                <a:gridCol w="735013"/>
                <a:gridCol w="735013"/>
                <a:gridCol w="735013"/>
                <a:gridCol w="735013"/>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685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baseline="0" dirty="0" smtClean="0">
                          <a:solidFill>
                            <a:schemeClr val="tx1"/>
                          </a:solidFill>
                          <a:latin typeface="Arial" panose="020B0604020202020204" pitchFamily="34" charset="0"/>
                          <a:ea typeface="+mn-ea"/>
                          <a:cs typeface="Arial" panose="020B0604020202020204" pitchFamily="34" charset="0"/>
                        </a:rPr>
                        <a:t>Base </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a:t>
                      </a:r>
                      <a:r>
                        <a:rPr lang="en-US" sz="1100" b="1" kern="1200" baseline="0" dirty="0" smtClean="0">
                          <a:solidFill>
                            <a:schemeClr val="tx1"/>
                          </a:solidFill>
                          <a:latin typeface="Arial" panose="020B0604020202020204" pitchFamily="34" charset="0"/>
                          <a:ea typeface="+mn-ea"/>
                          <a:cs typeface="Arial" panose="020B0604020202020204" pitchFamily="34" charset="0"/>
                        </a:rPr>
                        <a:t> Stress</a:t>
                      </a:r>
                      <a:endParaRPr lang="en-US" sz="1100" b="1" kern="1200" dirty="0" smtClean="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44594">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latin typeface="Arial" panose="020B0604020202020204" pitchFamily="34" charset="0"/>
                          <a:cs typeface="Arial" panose="020B0604020202020204" pitchFamily="34" charset="0"/>
                        </a:rPr>
                        <a:t>*Common Equity</a:t>
                      </a:r>
                      <a:r>
                        <a:rPr lang="en-US" sz="1100" b="0" baseline="0" dirty="0" smtClean="0">
                          <a:solidFill>
                            <a:schemeClr val="tx1"/>
                          </a:solidFill>
                          <a:latin typeface="Arial" panose="020B0604020202020204" pitchFamily="34" charset="0"/>
                          <a:cs typeface="Arial" panose="020B0604020202020204" pitchFamily="34" charset="0"/>
                        </a:rPr>
                        <a:t> Tier 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91.65%</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78.86%</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&lt;=18.60%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&lt;=16.60%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&lt;=13.60%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&lt;=11.60%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95.83%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82.43%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&lt;=20.10%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&lt;=18.10%</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83.74%</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&lt;=19.35%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&lt;=17.35%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a:t>
                      </a:r>
                      <a:r>
                        <a:rPr lang="en-US" sz="1100" b="0" baseline="0" dirty="0" smtClean="0">
                          <a:latin typeface="Arial" panose="020B0604020202020204" pitchFamily="34" charset="0"/>
                          <a:cs typeface="Arial" panose="020B0604020202020204" pitchFamily="34" charset="0"/>
                        </a:rPr>
                        <a:t> 1 Leverage</a:t>
                      </a:r>
                      <a:endParaRPr lang="en-US" sz="1100" b="0"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13.21%</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13.48%</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10.75%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13.67%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9.75%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7.75%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4459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93.07%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78.86%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24.35%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22.35%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80.17%</a:t>
                      </a:r>
                      <a:endParaRPr lang="en-US" sz="11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15.10%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b="0" i="0" u="none" strike="noStrike" dirty="0" smtClean="0">
                          <a:solidFill>
                            <a:srgbClr val="000000"/>
                          </a:solidFill>
                          <a:effectLst/>
                          <a:latin typeface="Arial"/>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13.10%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a:t>
            </a:r>
            <a:r>
              <a:rPr lang="en-US" kern="0" dirty="0" smtClean="0">
                <a:solidFill>
                  <a:srgbClr val="000000"/>
                </a:solidFill>
                <a:latin typeface="Arial"/>
                <a:ea typeface="ＭＳ Ｐゴシック"/>
              </a:rPr>
              <a:t>RAS metrics &amp; limits </a:t>
            </a:r>
            <a:r>
              <a:rPr lang="en-US" kern="0" dirty="0">
                <a:solidFill>
                  <a:srgbClr val="000000"/>
                </a:solidFill>
                <a:latin typeface="Arial"/>
                <a:ea typeface="ＭＳ Ｐゴシック"/>
              </a:rPr>
              <a:t>(1/3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8"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9" name="TextBox 8"/>
          <p:cNvSpPr txBox="1"/>
          <p:nvPr/>
        </p:nvSpPr>
        <p:spPr>
          <a:xfrm>
            <a:off x="6190074" y="5846319"/>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3230116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a:t>
            </a:r>
            <a:r>
              <a:rPr lang="en-US" dirty="0" smtClean="0"/>
              <a:t>metrics &amp; </a:t>
            </a:r>
            <a:r>
              <a:rPr lang="en-US" kern="0" dirty="0" smtClean="0">
                <a:solidFill>
                  <a:srgbClr val="000000"/>
                </a:solidFill>
                <a:latin typeface="Arial"/>
                <a:ea typeface="ＭＳ Ｐゴシック"/>
              </a:rPr>
              <a:t>limits </a:t>
            </a:r>
            <a:r>
              <a:rPr lang="en-US" kern="0" dirty="0">
                <a:solidFill>
                  <a:srgbClr val="000000"/>
                </a:solidFill>
                <a:latin typeface="Arial"/>
                <a:ea typeface="ＭＳ Ｐゴシック"/>
              </a:rPr>
              <a:t>(2/3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
        <p:nvSpPr>
          <p:cNvPr id="12" name="Footnote"/>
          <p:cNvSpPr/>
          <p:nvPr/>
        </p:nvSpPr>
        <p:spPr>
          <a:xfrm>
            <a:off x="2228518" y="6332539"/>
            <a:ext cx="5000958" cy="33483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NII: Net Interest Income</a:t>
            </a:r>
          </a:p>
          <a:p>
            <a:pPr marL="114300" indent="-114300" algn="l" eaLnBrk="1" hangingPunct="1">
              <a:buFont typeface="+mj-lt"/>
              <a:buAutoNum type="arabicPeriod"/>
            </a:pPr>
            <a:r>
              <a:rPr lang="en-US" sz="800" dirty="0">
                <a:latin typeface="Arial"/>
                <a:ea typeface="ＭＳ Ｐゴシック"/>
                <a:sym typeface="Arial"/>
              </a:rPr>
              <a:t>MVE: Market Value of </a:t>
            </a:r>
            <a:r>
              <a:rPr lang="en-US" sz="800" dirty="0" smtClean="0">
                <a:latin typeface="Arial"/>
                <a:ea typeface="ＭＳ Ｐゴシック"/>
                <a:sym typeface="Arial"/>
              </a:rPr>
              <a:t>Equity</a:t>
            </a:r>
            <a:endParaRPr lang="en-US" sz="800" dirty="0">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2360060764"/>
              </p:ext>
            </p:extLst>
          </p:nvPr>
        </p:nvGraphicFramePr>
        <p:xfrm>
          <a:off x="363539" y="1470024"/>
          <a:ext cx="8879146" cy="4223098"/>
        </p:xfrm>
        <a:graphic>
          <a:graphicData uri="http://schemas.openxmlformats.org/drawingml/2006/table">
            <a:tbl>
              <a:tblPr firstRow="1" bandRow="1"/>
              <a:tblGrid>
                <a:gridCol w="1184845"/>
                <a:gridCol w="2276780"/>
                <a:gridCol w="1099207"/>
                <a:gridCol w="941865"/>
                <a:gridCol w="1125483"/>
                <a:gridCol w="1125483"/>
                <a:gridCol w="1125483"/>
              </a:tblGrid>
              <a:tr h="22030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937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a:effectLst/>
                          <a:latin typeface="Arial" panose="020B0604020202020204" pitchFamily="34" charset="0"/>
                          <a:cs typeface="Arial" panose="020B0604020202020204" pitchFamily="34" charset="0"/>
                        </a:rPr>
                        <a:t>Impairment to </a:t>
                      </a:r>
                      <a:r>
                        <a:rPr lang="en-US" sz="1000" u="none" strike="noStrike" dirty="0" smtClean="0">
                          <a:effectLst/>
                          <a:latin typeface="Arial" panose="020B0604020202020204" pitchFamily="34" charset="0"/>
                          <a:cs typeface="Arial" panose="020B0604020202020204" pitchFamily="34" charset="0"/>
                        </a:rPr>
                        <a:t>Pre-Provision </a:t>
                      </a:r>
                      <a:r>
                        <a:rPr lang="en-US" sz="1000" u="none" strike="noStrike" dirty="0">
                          <a:effectLst/>
                          <a:latin typeface="Arial" panose="020B0604020202020204" pitchFamily="34" charset="0"/>
                          <a:cs typeface="Arial" panose="020B0604020202020204" pitchFamily="34" charset="0"/>
                        </a:rPr>
                        <a:t>N</a:t>
                      </a:r>
                      <a:r>
                        <a:rPr lang="en-US" sz="1000" u="none" strike="noStrike" dirty="0" smtClean="0">
                          <a:effectLst/>
                          <a:latin typeface="Arial" panose="020B0604020202020204" pitchFamily="34" charset="0"/>
                          <a:cs typeface="Arial" panose="020B0604020202020204" pitchFamily="34" charset="0"/>
                        </a:rPr>
                        <a:t>et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evenue </a:t>
                      </a:r>
                      <a:r>
                        <a:rPr lang="en-US" sz="1000" u="none" strike="noStrike" dirty="0">
                          <a:effectLst/>
                          <a:latin typeface="Arial" panose="020B0604020202020204" pitchFamily="34" charset="0"/>
                          <a:cs typeface="Arial" panose="020B0604020202020204" pitchFamily="34" charset="0"/>
                        </a:rPr>
                        <a:t>(PPNR)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p>
                    <a:p>
                      <a:pPr algn="ctr">
                        <a:lnSpc>
                          <a:spcPct val="100000"/>
                        </a:lnSpc>
                      </a:pPr>
                      <a:r>
                        <a:rPr lang="en-US" sz="1000" b="0" dirty="0" smtClean="0">
                          <a:latin typeface="Arial" panose="020B0604020202020204" pitchFamily="34" charset="0"/>
                          <a:cs typeface="Arial" panose="020B0604020202020204" pitchFamily="34" charset="0"/>
                        </a:rPr>
                        <a:t>(9Q CCAR 2016)</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$42M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&gt;=$52M</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&gt;=$58M</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*Secured Lending Value Exceptions (%)</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1%</a:t>
                      </a:r>
                      <a:endParaRPr lang="en-US" sz="1000" dirty="0">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2%</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45929">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Individual Obligor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9.90%</a:t>
                      </a:r>
                      <a:endParaRPr lang="en-US" sz="1000" b="1" dirty="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12%</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15%</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9028">
                <a:tc vMerge="1">
                  <a:txBody>
                    <a:bodyPr/>
                    <a:lstStyle/>
                    <a:p>
                      <a:endParaRPr lang="en-GB"/>
                    </a:p>
                  </a:txBody>
                  <a:tcPr/>
                </a:tc>
                <a:tc>
                  <a:txBody>
                    <a:bodyPr/>
                    <a:lstStyle/>
                    <a:p>
                      <a:pPr marL="0" marR="0" lvl="1" indent="0" algn="l"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Top 10 Obligors Exposure</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Quarterly</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BSI Miami</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49%</a:t>
                      </a:r>
                      <a:endParaRPr lang="en-US" sz="1000" b="1" dirty="0" smtClean="0">
                        <a:solidFill>
                          <a:srgbClr val="FFC000"/>
                        </a:solidFill>
                        <a:latin typeface="Arial" panose="020B0604020202020204" pitchFamily="34" charset="0"/>
                        <a:cs typeface="Arial" panose="020B0604020202020204" pitchFamily="34" charset="0"/>
                      </a:endParaRP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75%</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u="none" strike="noStrike" dirty="0" smtClean="0">
                          <a:solidFill>
                            <a:srgbClr val="000000"/>
                          </a:solidFill>
                          <a:effectLst/>
                          <a:latin typeface="Arial"/>
                        </a:rPr>
                        <a:t>&gt;=</a:t>
                      </a:r>
                      <a:r>
                        <a:rPr lang="en-US" sz="1000" b="0" i="0" kern="1200" dirty="0" smtClean="0">
                          <a:solidFill>
                            <a:schemeClr val="tx1"/>
                          </a:solidFill>
                          <a:latin typeface="Arial" panose="020B0604020202020204" pitchFamily="34" charset="0"/>
                          <a:ea typeface="+mn-ea"/>
                          <a:cs typeface="Arial" panose="020B0604020202020204" pitchFamily="34" charset="0"/>
                        </a:rPr>
                        <a:t>90%</a:t>
                      </a: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57013">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*Stressed </a:t>
                      </a:r>
                      <a:r>
                        <a:rPr lang="en-US" sz="1000" u="none" strike="noStrike" dirty="0">
                          <a:effectLst/>
                          <a:latin typeface="Arial" panose="020B0604020202020204" pitchFamily="34" charset="0"/>
                          <a:cs typeface="Arial" panose="020B0604020202020204" pitchFamily="34" charset="0"/>
                        </a:rPr>
                        <a:t>Survival </a:t>
                      </a:r>
                      <a:r>
                        <a:rPr lang="en-US" sz="1000" u="none" strike="noStrike" dirty="0" smtClean="0">
                          <a:effectLst/>
                          <a:latin typeface="Arial" panose="020B0604020202020204" pitchFamily="34" charset="0"/>
                          <a:cs typeface="Arial" panose="020B0604020202020204" pitchFamily="34" charset="0"/>
                        </a:rPr>
                        <a:t>Period </a:t>
                      </a:r>
                      <a:r>
                        <a:rPr lang="en-US" sz="1000" u="none" strike="noStrike" dirty="0">
                          <a:effectLst/>
                          <a:latin typeface="Arial" panose="020B0604020202020204" pitchFamily="34" charset="0"/>
                          <a:cs typeface="Arial" panose="020B0604020202020204" pitchFamily="34" charset="0"/>
                        </a:rPr>
                        <a:t>(days)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&gt;90</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75 days</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45 days</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9883">
                <a:tc vMerge="1">
                  <a:txBody>
                    <a:bodyPr/>
                    <a:lstStyle/>
                    <a:p>
                      <a:endParaRPr lang="en-GB"/>
                    </a:p>
                  </a:txBody>
                  <a:tcPr/>
                </a:tc>
                <a:tc>
                  <a:txBody>
                    <a:bodyPr/>
                    <a:lstStyle/>
                    <a:p>
                      <a:pPr algn="l" fontAlgn="b">
                        <a:lnSpc>
                          <a:spcPct val="100000"/>
                        </a:lnSpc>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(US)</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TBD</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110%</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 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786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*Structural Funding </a:t>
                      </a:r>
                      <a:r>
                        <a:rPr lang="en-US" sz="1000" u="none" strike="noStrike" dirty="0">
                          <a:effectLst/>
                          <a:latin typeface="Arial" panose="020B0604020202020204" pitchFamily="34" charset="0"/>
                          <a:cs typeface="Arial" panose="020B0604020202020204" pitchFamily="34" charset="0"/>
                        </a:rPr>
                        <a:t>R</a:t>
                      </a:r>
                      <a:r>
                        <a:rPr lang="en-US" sz="1000" u="none" strike="noStrike" dirty="0" smtClean="0">
                          <a:effectLst/>
                          <a:latin typeface="Arial" panose="020B0604020202020204" pitchFamily="34" charset="0"/>
                          <a:cs typeface="Arial" panose="020B0604020202020204" pitchFamily="34" charset="0"/>
                        </a:rPr>
                        <a:t>atio </a:t>
                      </a:r>
                      <a:r>
                        <a:rPr lang="en-US" sz="1000" u="none" strike="noStrike" dirty="0">
                          <a:effectLst/>
                          <a:latin typeface="Arial" panose="020B0604020202020204" pitchFamily="34" charset="0"/>
                          <a:cs typeface="Arial" panose="020B0604020202020204" pitchFamily="34" charset="0"/>
                        </a:rPr>
                        <a: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3833" marR="3833" marT="3650"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168.35%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0" i="0" u="none" strike="noStrike" dirty="0" smtClean="0">
                          <a:solidFill>
                            <a:srgbClr val="000000"/>
                          </a:solidFill>
                          <a:effectLst/>
                          <a:latin typeface="Arial"/>
                        </a:rPr>
                        <a:t>&lt;=</a:t>
                      </a:r>
                      <a:r>
                        <a:rPr lang="en-US" sz="1000" dirty="0" smtClean="0">
                          <a:latin typeface="Arial" panose="020B0604020202020204" pitchFamily="34" charset="0"/>
                          <a:cs typeface="Arial" panose="020B0604020202020204" pitchFamily="34" charset="0"/>
                        </a:rPr>
                        <a:t>100%</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8296">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30000" dirty="0" smtClean="0">
                          <a:solidFill>
                            <a:schemeClr val="tx1"/>
                          </a:solidFill>
                          <a:latin typeface="Arial" panose="020B0604020202020204" pitchFamily="34" charset="0"/>
                          <a:ea typeface="+mn-ea"/>
                          <a:cs typeface="Arial" panose="020B0604020202020204" pitchFamily="34" charset="0"/>
                        </a:rPr>
                        <a:t>2</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-9.46%</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&lt;=-21%</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-27%</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2628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r>
                        <a:rPr lang="en-US" sz="1000" b="0" i="0" kern="1200" dirty="0" smtClean="0">
                          <a:solidFill>
                            <a:schemeClr val="tx1"/>
                          </a:solidFill>
                          <a:latin typeface="Arial" panose="020B0604020202020204" pitchFamily="34" charset="0"/>
                          <a:ea typeface="+mn-ea"/>
                          <a:cs typeface="Arial" panose="020B0604020202020204" pitchFamily="34" charset="0"/>
                        </a:rPr>
                        <a:t> Sensitivity(+/- 100bps)</a:t>
                      </a: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-1.65%</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baseline="0" dirty="0" smtClean="0">
                          <a:latin typeface="Arial" panose="020B0604020202020204" pitchFamily="34" charset="0"/>
                          <a:cs typeface="Arial" panose="020B0604020202020204" pitchFamily="34" charset="0"/>
                        </a:rPr>
                        <a:t>&lt;=-4%</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*Gross Operational</a:t>
                      </a:r>
                      <a:r>
                        <a:rPr lang="en-US" sz="1000" u="none" strike="noStrike" baseline="0" dirty="0" smtClean="0">
                          <a:effectLst/>
                          <a:latin typeface="Arial" panose="020B0604020202020204" pitchFamily="34" charset="0"/>
                          <a:cs typeface="Arial" panose="020B0604020202020204" pitchFamily="34" charset="0"/>
                        </a:rPr>
                        <a:t> Risk L</a:t>
                      </a:r>
                      <a:r>
                        <a:rPr lang="en-US" sz="1000" u="none" strike="noStrike" dirty="0" smtClean="0">
                          <a:effectLst/>
                          <a:latin typeface="Arial" panose="020B0604020202020204" pitchFamily="34" charset="0"/>
                          <a:cs typeface="Arial" panose="020B0604020202020204" pitchFamily="34" charset="0"/>
                        </a:rPr>
                        <a:t>osses </a:t>
                      </a:r>
                      <a:r>
                        <a:rPr lang="en-US" sz="1000" u="none" strike="noStrike" dirty="0">
                          <a:effectLst/>
                          <a:latin typeface="Arial" panose="020B0604020202020204" pitchFamily="34" charset="0"/>
                          <a:cs typeface="Arial" panose="020B0604020202020204" pitchFamily="34" charset="0"/>
                        </a:rPr>
                        <a:t>/ </a:t>
                      </a:r>
                      <a:r>
                        <a:rPr lang="en-US" sz="1000" u="none" strike="noStrike" dirty="0" smtClean="0">
                          <a:effectLst/>
                          <a:latin typeface="Arial" panose="020B0604020202020204" pitchFamily="34" charset="0"/>
                          <a:cs typeface="Arial" panose="020B0604020202020204" pitchFamily="34" charset="0"/>
                        </a:rPr>
                        <a:t>Gross Margin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p>
                    <a:p>
                      <a:pPr algn="ctr">
                        <a:lnSpc>
                          <a:spcPct val="100000"/>
                        </a:lnSpc>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0.09%</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&gt;=1.25%</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36935">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 (financial threshold &gt;50K)</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a:t>
                      </a:r>
                    </a:p>
                  </a:txBody>
                  <a:tcPr marL="48014" marR="48014"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a:t>
                      </a:r>
                      <a:endParaRPr lang="en-US" sz="1000" dirty="0">
                        <a:latin typeface="Arial" panose="020B0604020202020204" pitchFamily="34" charset="0"/>
                        <a:cs typeface="Arial" panose="020B0604020202020204" pitchFamily="34" charset="0"/>
                      </a:endParaRPr>
                    </a:p>
                  </a:txBody>
                  <a:tcPr marL="48014" marR="48014" anchor="ctr">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8" name="TextBox 7"/>
          <p:cNvSpPr txBox="1"/>
          <p:nvPr/>
        </p:nvSpPr>
        <p:spPr>
          <a:xfrm>
            <a:off x="6190074" y="5968239"/>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4062702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BSI RAS </a:t>
            </a:r>
            <a:r>
              <a:rPr lang="en-US" dirty="0" smtClean="0"/>
              <a:t>metrics &amp; </a:t>
            </a:r>
            <a:r>
              <a:rPr lang="en-US" kern="0" dirty="0" smtClean="0">
                <a:solidFill>
                  <a:srgbClr val="000000"/>
                </a:solidFill>
                <a:latin typeface="Arial"/>
                <a:ea typeface="ＭＳ Ｐゴシック"/>
              </a:rPr>
              <a:t>limits </a:t>
            </a:r>
            <a:r>
              <a:rPr lang="en-US" kern="0" dirty="0">
                <a:solidFill>
                  <a:srgbClr val="000000"/>
                </a:solidFill>
                <a:latin typeface="Arial"/>
                <a:ea typeface="ＭＳ Ｐゴシック"/>
              </a:rPr>
              <a:t>(3/3</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graphicFrame>
        <p:nvGraphicFramePr>
          <p:cNvPr id="13" name="Table 12"/>
          <p:cNvGraphicFramePr>
            <a:graphicFrameLocks noGrp="1"/>
          </p:cNvGraphicFramePr>
          <p:nvPr>
            <p:extLst>
              <p:ext uri="{D42A27DB-BD31-4B8C-83A1-F6EECF244321}">
                <p14:modId xmlns:p14="http://schemas.microsoft.com/office/powerpoint/2010/main" val="2948993368"/>
              </p:ext>
            </p:extLst>
          </p:nvPr>
        </p:nvGraphicFramePr>
        <p:xfrm>
          <a:off x="360161" y="1235737"/>
          <a:ext cx="8879146" cy="4682859"/>
        </p:xfrm>
        <a:graphic>
          <a:graphicData uri="http://schemas.openxmlformats.org/drawingml/2006/table">
            <a:tbl>
              <a:tblPr firstRow="1" bandRow="1"/>
              <a:tblGrid>
                <a:gridCol w="1163839"/>
                <a:gridCol w="2414016"/>
                <a:gridCol w="982977"/>
                <a:gridCol w="941865"/>
                <a:gridCol w="1125483"/>
                <a:gridCol w="1125483"/>
                <a:gridCol w="1125483"/>
              </a:tblGrid>
              <a:tr h="22030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48014" marR="48014"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369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non submitted for validation</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lnSpc>
                          <a:spcPct val="100000"/>
                        </a:lnSpc>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a:t>
                      </a: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2016</a:t>
                      </a:r>
                      <a:r>
                        <a:rPr lang="en-US" sz="1000" baseline="0" dirty="0" smtClean="0">
                          <a:latin typeface="Arial" panose="020B0604020202020204" pitchFamily="34" charset="0"/>
                          <a:cs typeface="Arial" panose="020B0604020202020204" pitchFamily="34" charset="0"/>
                        </a:rPr>
                        <a:t> - 3</a:t>
                      </a:r>
                      <a:endParaRPr lang="en-US" sz="1000" dirty="0" smtClean="0">
                        <a:latin typeface="Arial" panose="020B0604020202020204" pitchFamily="34" charset="0"/>
                        <a:cs typeface="Arial" panose="020B0604020202020204" pitchFamily="34" charset="0"/>
                      </a:endParaRPr>
                    </a:p>
                    <a:p>
                      <a:pPr algn="ctr">
                        <a:lnSpc>
                          <a:spcPct val="100000"/>
                        </a:lnSpc>
                      </a:pPr>
                      <a:r>
                        <a:rPr lang="en-US" sz="1000" baseline="0" dirty="0" smtClean="0">
                          <a:latin typeface="Arial" panose="020B0604020202020204" pitchFamily="34" charset="0"/>
                          <a:cs typeface="Arial" panose="020B0604020202020204" pitchFamily="34" charset="0"/>
                        </a:rPr>
                        <a:t>2017 – </a:t>
                      </a:r>
                      <a:r>
                        <a:rPr lang="en-US" sz="1000" dirty="0" smtClean="0">
                          <a:latin typeface="Arial" panose="020B0604020202020204" pitchFamily="34" charset="0"/>
                          <a:cs typeface="Arial" panose="020B0604020202020204" pitchFamily="34" charset="0"/>
                        </a:rPr>
                        <a:t>0</a:t>
                      </a: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&amp;</a:t>
                      </a:r>
                      <a:r>
                        <a:rPr lang="en-US" sz="1000" b="1" baseline="0" dirty="0" smtClean="0">
                          <a:solidFill>
                            <a:schemeClr val="tx1"/>
                          </a:solidFill>
                          <a:latin typeface="Arial" panose="020B0604020202020204" pitchFamily="34" charset="0"/>
                          <a:cs typeface="Arial" panose="020B0604020202020204" pitchFamily="34" charset="0"/>
                        </a:rPr>
                        <a:t> Reputational</a:t>
                      </a:r>
                      <a:r>
                        <a:rPr lang="en-US" sz="1000" b="1" dirty="0" smtClean="0">
                          <a:solidFill>
                            <a:schemeClr val="tx1"/>
                          </a:solidFill>
                          <a:latin typeface="Arial" panose="020B0604020202020204" pitchFamily="34" charset="0"/>
                          <a:cs typeface="Arial" panose="020B0604020202020204" pitchFamily="34" charset="0"/>
                        </a:rPr>
                        <a:t>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alike matters requiring immediate attention</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Total customer complaints received</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Past Due Compliance Monitoring CAPS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Violations of Code of Conduct and Ethics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violation warnings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&gt;0 repeat</a:t>
                      </a:r>
                      <a:r>
                        <a:rPr lang="en-US" sz="1000" baseline="0" dirty="0" smtClean="0">
                          <a:latin typeface="Arial" panose="020B0604020202020204" pitchFamily="34" charset="0"/>
                          <a:cs typeface="Arial" panose="020B0604020202020204" pitchFamily="34" charset="0"/>
                        </a:rPr>
                        <a:t> violations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customers as % of total customers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10.08%</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&gt;=14%</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&gt;=16%</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High Risk Politically Exposed Clients % Total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KYC Updates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4.70%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&gt;=12%</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4083">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AML Transaction Monitoring alerts awaiting clarification &gt; 30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9373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Fiduciary risk</a:t>
                      </a:r>
                    </a:p>
                  </a:txBody>
                  <a:tcPr marL="0" marR="48014">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Clients with Missing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2.6</a:t>
                      </a:r>
                      <a:r>
                        <a:rPr lang="en-US" sz="1000" baseline="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&gt;=8%</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07345">
                <a:tc vMerge="1">
                  <a:txBody>
                    <a:bodyPr/>
                    <a:lstStyle/>
                    <a:p>
                      <a:endParaRPr lang="en-GB"/>
                    </a:p>
                  </a:txBody>
                  <a:tcP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Exceeded Client Investment Profiles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13.2%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2285">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Pending Purchase Order Documentation (%)</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4.11%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07345">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Discretionary Mandates: Aging of Excesses (days)</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Annual</a:t>
                      </a:r>
                      <a:r>
                        <a:rPr lang="en-US" sz="1000" baseline="30000" dirty="0" smtClean="0">
                          <a:latin typeface="Arial" panose="020B0604020202020204" pitchFamily="34" charset="0"/>
                          <a:cs typeface="Arial" panose="020B0604020202020204" pitchFamily="34" charset="0"/>
                        </a:rPr>
                        <a:t>3</a:t>
                      </a:r>
                      <a:endParaRPr lang="en-US" sz="1000" b="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BSI Miami</a:t>
                      </a:r>
                      <a:endParaRPr lang="en-US" sz="1000" b="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&gt;=60 days</a:t>
                      </a:r>
                      <a:endParaRPr lang="en-US" sz="10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&gt;=90 days</a:t>
                      </a:r>
                      <a:endParaRPr lang="en-US" sz="1000" dirty="0">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114300" indent="-114300" algn="l" eaLnBrk="1" hangingPunct="1">
              <a:buFont typeface="+mj-lt"/>
              <a:buAutoNum type="arabicPeriod"/>
            </a:pPr>
            <a:r>
              <a:rPr lang="en-US" sz="800" dirty="0">
                <a:latin typeface="Arial"/>
                <a:ea typeface="ＭＳ Ｐゴシック"/>
                <a:sym typeface="Arial"/>
              </a:rPr>
              <a:t>REQ: Level of Equivalent Risk</a:t>
            </a:r>
          </a:p>
          <a:p>
            <a:pPr marL="114300" indent="-114300" algn="l" eaLnBrk="1" hangingPunct="1">
              <a:buFont typeface="+mj-lt"/>
              <a:buAutoNum type="arabicPeriod"/>
            </a:pPr>
            <a:r>
              <a:rPr lang="en-US" sz="800" dirty="0">
                <a:latin typeface="Arial"/>
                <a:ea typeface="ＭＳ Ｐゴシック"/>
                <a:sym typeface="Arial"/>
              </a:rPr>
              <a:t>EM: Emerging </a:t>
            </a:r>
            <a:r>
              <a:rPr lang="en-US" sz="800" dirty="0" smtClean="0">
                <a:latin typeface="Arial"/>
                <a:ea typeface="ＭＳ Ｐゴシック"/>
                <a:sym typeface="Arial"/>
              </a:rPr>
              <a:t>Markets</a:t>
            </a:r>
          </a:p>
          <a:p>
            <a:pPr marL="114300" indent="-114300" algn="l" eaLnBrk="1" hangingPunct="1">
              <a:buFont typeface="+mj-lt"/>
              <a:buAutoNum type="arabicPeriod"/>
            </a:pPr>
            <a:r>
              <a:rPr lang="en-US" sz="800" dirty="0" smtClean="0">
                <a:latin typeface="Arial"/>
                <a:ea typeface="ＭＳ Ｐゴシック"/>
                <a:sym typeface="Arial"/>
              </a:rPr>
              <a:t>Annual metrics reported as of Dec ’15 </a:t>
            </a:r>
            <a:endParaRPr lang="en-US" sz="800" dirty="0">
              <a:latin typeface="Arial"/>
              <a:ea typeface="ＭＳ Ｐゴシック"/>
              <a:sym typeface="Arial"/>
            </a:endParaRPr>
          </a:p>
        </p:txBody>
      </p:sp>
      <p:sp>
        <p:nvSpPr>
          <p:cNvPr id="6" name="TextBox 5"/>
          <p:cNvSpPr txBox="1"/>
          <p:nvPr/>
        </p:nvSpPr>
        <p:spPr>
          <a:xfrm>
            <a:off x="6190074" y="5968239"/>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3742277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SSLLC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743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78945769"/>
              </p:ext>
            </p:extLst>
          </p:nvPr>
        </p:nvGraphicFramePr>
        <p:xfrm>
          <a:off x="350838" y="1470025"/>
          <a:ext cx="8891845" cy="3712592"/>
        </p:xfrm>
        <a:graphic>
          <a:graphicData uri="http://schemas.openxmlformats.org/drawingml/2006/table">
            <a:tbl>
              <a:tblPr firstRow="1" bandRow="1"/>
              <a:tblGrid>
                <a:gridCol w="1480706"/>
                <a:gridCol w="2397226"/>
                <a:gridCol w="1231402"/>
                <a:gridCol w="1260837"/>
                <a:gridCol w="1260837"/>
                <a:gridCol w="126083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March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$6.27M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&gt;=$14M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&gt;=$16M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new monthly arbitrations and court proceedings</a:t>
                      </a: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number of sales practice </a:t>
                      </a:r>
                      <a:r>
                        <a:rPr lang="en-US" sz="1100" b="0" i="0" u="none" strike="noStrike" dirty="0" smtClean="0">
                          <a:solidFill>
                            <a:srgbClr val="000000"/>
                          </a:solidFill>
                          <a:effectLst/>
                          <a:latin typeface="Arial" panose="020B0604020202020204" pitchFamily="34" charset="0"/>
                          <a:cs typeface="Arial" panose="020B0604020202020204" pitchFamily="34" charset="0"/>
                        </a:rPr>
                        <a:t>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14</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SSLLC RAS </a:t>
            </a:r>
            <a:r>
              <a:rPr lang="en-US" dirty="0" smtClean="0"/>
              <a:t>metrics &amp; </a:t>
            </a:r>
            <a:r>
              <a:rPr lang="en-US" kern="0" dirty="0" smtClean="0">
                <a:solidFill>
                  <a:srgbClr val="000000"/>
                </a:solidFill>
                <a:latin typeface="Arial"/>
                <a:ea typeface="ＭＳ Ｐゴシック"/>
              </a:rPr>
              <a:t>limits</a:t>
            </a:r>
            <a:endParaRPr lang="en-US" kern="0" dirty="0">
              <a:solidFill>
                <a:srgbClr val="000000"/>
              </a:solidFill>
              <a:latin typeface="Arial"/>
              <a:ea typeface="ＭＳ Ｐゴシック"/>
            </a:endParaRPr>
          </a:p>
        </p:txBody>
      </p:sp>
      <p:sp>
        <p:nvSpPr>
          <p:cNvPr id="7"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5" name="TextBox 4"/>
          <p:cNvSpPr txBox="1"/>
          <p:nvPr/>
        </p:nvSpPr>
        <p:spPr>
          <a:xfrm>
            <a:off x="6200707" y="58515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3683234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226234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SBNA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4" name="Text Placeholder 1"/>
          <p:cNvSpPr txBox="1">
            <a:spLocks/>
          </p:cNvSpPr>
          <p:nvPr/>
        </p:nvSpPr>
        <p:spPr>
          <a:xfrm>
            <a:off x="2729024" y="273097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SC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5" name="Text Placeholder 1"/>
          <p:cNvSpPr txBox="1">
            <a:spLocks/>
          </p:cNvSpPr>
          <p:nvPr/>
        </p:nvSpPr>
        <p:spPr>
          <a:xfrm>
            <a:off x="2729024" y="317674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SIS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6" name="Text Placeholder 1"/>
          <p:cNvSpPr txBox="1">
            <a:spLocks/>
          </p:cNvSpPr>
          <p:nvPr/>
        </p:nvSpPr>
        <p:spPr>
          <a:xfrm>
            <a:off x="2729024" y="364537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BSPR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7" name="Text Placeholder 1"/>
          <p:cNvSpPr txBox="1">
            <a:spLocks/>
          </p:cNvSpPr>
          <p:nvPr/>
        </p:nvSpPr>
        <p:spPr>
          <a:xfrm>
            <a:off x="2729024" y="411311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BSI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8" name="Text Placeholder 1"/>
          <p:cNvSpPr txBox="1">
            <a:spLocks/>
          </p:cNvSpPr>
          <p:nvPr/>
        </p:nvSpPr>
        <p:spPr>
          <a:xfrm>
            <a:off x="2729024" y="455977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SSLLC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145286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t>
            </a:r>
            <a:r>
              <a:rPr lang="en-GB" sz="2000" b="1" dirty="0" smtClean="0">
                <a:solidFill>
                  <a:schemeClr val="bg1">
                    <a:lumMod val="50000"/>
                  </a:schemeClr>
                </a:solidFill>
                <a:latin typeface="Arial" panose="020B0604020202020204" pitchFamily="34" charset="0"/>
                <a:cs typeface="Arial" panose="020B0604020202020204" pitchFamily="34" charset="0"/>
              </a:rPr>
              <a:t>&amp;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fontAlgn="auto">
              <a:lnSpc>
                <a:spcPct val="100000"/>
              </a:lnSpc>
              <a:spcAft>
                <a:spcPts val="0"/>
              </a:spcAft>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9955444"/>
              </p:ext>
            </p:extLst>
          </p:nvPr>
        </p:nvGraphicFramePr>
        <p:xfrm>
          <a:off x="338030" y="714900"/>
          <a:ext cx="8926729" cy="5838191"/>
        </p:xfrm>
        <a:graphic>
          <a:graphicData uri="http://schemas.openxmlformats.org/drawingml/2006/table">
            <a:tbl>
              <a:tblPr firstRow="1" bandRow="1">
                <a:tableStyleId>{5C22544A-7EE6-4342-B048-85BDC9FD1C3A}</a:tableStyleId>
              </a:tblPr>
              <a:tblGrid>
                <a:gridCol w="557921"/>
                <a:gridCol w="3347523"/>
                <a:gridCol w="5021285"/>
              </a:tblGrid>
              <a:tr h="116232">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0428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planning based on the core items the strategic planning group sees as key to achieving our strategic plan.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include: </a:t>
                      </a:r>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0" i="0" u="sng" strike="noStrike" dirty="0" smtClean="0">
                          <a:solidFill>
                            <a:srgbClr val="000000"/>
                          </a:solidFill>
                          <a:effectLst/>
                          <a:latin typeface="Arial" panose="020B0604020202020204" pitchFamily="34" charset="0"/>
                          <a:cs typeface="Arial" panose="020B0604020202020204" pitchFamily="34" charset="0"/>
                        </a:rPr>
                        <a:t>1) June limit recalibration for Utilities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Action Plan: </a:t>
                      </a:r>
                      <a:r>
                        <a:rPr lang="en-US" sz="600" b="0" i="0" u="none" strike="noStrike" dirty="0" smtClean="0">
                          <a:solidFill>
                            <a:srgbClr val="FF0000"/>
                          </a:solidFill>
                          <a:effectLst/>
                          <a:latin typeface="Arial" panose="020B0604020202020204" pitchFamily="34" charset="0"/>
                          <a:cs typeface="Arial" panose="020B0604020202020204" pitchFamily="34" charset="0"/>
                        </a:rPr>
                        <a:t>??????????????? Legacy</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 item from 2015, breach d</a:t>
                      </a:r>
                      <a:r>
                        <a:rPr lang="en-US" sz="600" b="0" i="0" u="none" strike="noStrike" dirty="0" smtClean="0">
                          <a:solidFill>
                            <a:srgbClr val="FF0000"/>
                          </a:solidFill>
                          <a:effectLst/>
                          <a:latin typeface="Arial" panose="020B0604020202020204" pitchFamily="34" charset="0"/>
                          <a:cs typeface="Arial" panose="020B0604020202020204" pitchFamily="34" charset="0"/>
                        </a:rPr>
                        <a:t>ue to method</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 of calculation so no action plan for this month</a:t>
                      </a:r>
                      <a:endParaRPr lang="en-US" sz="600" b="0" i="0" u="none" strike="noStrike" baseline="0"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000000"/>
                          </a:solidFill>
                          <a:effectLst/>
                          <a:latin typeface="Arial" panose="020B0604020202020204" pitchFamily="34" charset="0"/>
                          <a:cs typeface="Arial" panose="020B0604020202020204" pitchFamily="34" charset="0"/>
                        </a:rPr>
                        <a:t>Multifamily</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sng"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sng" strike="noStrike" baseline="0" dirty="0" smtClean="0">
                          <a:solidFill>
                            <a:schemeClr val="tx1"/>
                          </a:solidFill>
                          <a:effectLst/>
                          <a:latin typeface="Arial" panose="020B0604020202020204" pitchFamily="34" charset="0"/>
                          <a:cs typeface="Arial" panose="020B0604020202020204" pitchFamily="34" charset="0"/>
                        </a:rPr>
                        <a:t>(ongoing)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primarily due to two deals in NY: Queens Plaza and Partners VII combined at $80MM (pending update)</a:t>
                      </a: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altLang="zh-CN" sz="600" b="0" i="0" u="sng" strike="noStrike" baseline="0" dirty="0" smtClean="0">
                          <a:latin typeface="Arial" panose="020B0604020202020204" pitchFamily="34" charset="0"/>
                          <a:ea typeface="SimSun"/>
                          <a:cs typeface="Arial" panose="020B0604020202020204" pitchFamily="34" charset="0"/>
                        </a:rPr>
                        <a:t>Multi-family breach is</a:t>
                      </a:r>
                      <a:r>
                        <a:rPr lang="zh-CN" altLang="en-US" sz="600" b="0" i="0" u="sng" strike="noStrike" baseline="0" dirty="0" smtClean="0">
                          <a:latin typeface="Arial" panose="020B0604020202020204" pitchFamily="34" charset="0"/>
                          <a:ea typeface="SimSun"/>
                          <a:cs typeface="Arial" panose="020B0604020202020204" pitchFamily="34" charset="0"/>
                        </a:rPr>
                        <a:t> </a:t>
                      </a:r>
                      <a:r>
                        <a:rPr lang="en-US" altLang="zh-CN" sz="600" b="0" i="0" u="sng" strike="noStrike" baseline="0" dirty="0" smtClean="0">
                          <a:latin typeface="Arial" panose="020B0604020202020204" pitchFamily="34" charset="0"/>
                          <a:ea typeface="SimSun"/>
                          <a:cs typeface="Arial" panose="020B0604020202020204" pitchFamily="34" charset="0"/>
                        </a:rPr>
                        <a:t>due to increase in CRE investment. Business is seeing a decrease in multi-family in 2016 while ERM is showing an increase because investment CRE is included in the total exposure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sng" strike="noStrike" dirty="0" smtClean="0">
                          <a:solidFill>
                            <a:srgbClr val="000000"/>
                          </a:solidFill>
                          <a:effectLst/>
                          <a:latin typeface="Arial" panose="020B0604020202020204" pitchFamily="34" charset="0"/>
                          <a:cs typeface="Arial" panose="020B0604020202020204" pitchFamily="34" charset="0"/>
                        </a:rPr>
                        <a:t>Being monitored and</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sng" strike="noStrike" dirty="0" smtClean="0">
                          <a:solidFill>
                            <a:srgbClr val="000000"/>
                          </a:solidFill>
                          <a:effectLst/>
                          <a:latin typeface="Arial" panose="020B0604020202020204" pitchFamily="34" charset="0"/>
                          <a:cs typeface="Arial" panose="020B0604020202020204" pitchFamily="34" charset="0"/>
                        </a:rPr>
                        <a:t>ction plan</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sng" strike="noStrike" dirty="0" smtClean="0">
                          <a:solidFill>
                            <a:srgbClr val="000000"/>
                          </a:solidFill>
                          <a:effectLst/>
                          <a:latin typeface="Arial" panose="020B0604020202020204" pitchFamily="34" charset="0"/>
                          <a:cs typeface="Arial" panose="020B0604020202020204" pitchFamily="34" charset="0"/>
                        </a:rPr>
                        <a:t>in development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7013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rowSpan="3">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sng" strike="noStrike" dirty="0" smtClean="0">
                          <a:solidFill>
                            <a:srgbClr val="FFC000"/>
                          </a:solidFill>
                          <a:effectLst/>
                          <a:latin typeface="Arial" panose="020B0604020202020204" pitchFamily="34" charset="0"/>
                          <a:cs typeface="Arial" panose="020B0604020202020204" pitchFamily="34" charset="0"/>
                        </a:rPr>
                        <a:t>Amber</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for </a:t>
                      </a:r>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0" i="0" u="sng" strike="noStrike" dirty="0" smtClean="0">
                          <a:solidFill>
                            <a:srgbClr val="000000"/>
                          </a:solidFill>
                          <a:effectLst/>
                          <a:latin typeface="Arial" panose="020B0604020202020204" pitchFamily="34" charset="0"/>
                          <a:cs typeface="Arial" panose="020B0604020202020204" pitchFamily="34" charset="0"/>
                        </a:rPr>
                        <a:t> </a:t>
                      </a:r>
                      <a:r>
                        <a:rPr lang="en-US" sz="600" b="0" i="0" u="sng"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u="sng"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0" u="sng" strike="noStrike" dirty="0" smtClean="0">
                        <a:solidFill>
                          <a:srgbClr val="000000"/>
                        </a:solidFill>
                        <a:effectLst/>
                        <a:latin typeface="Arial" panose="020B0604020202020204" pitchFamily="34" charset="0"/>
                        <a:cs typeface="Arial" panose="020B0604020202020204" pitchFamily="34" charset="0"/>
                      </a:endParaRPr>
                    </a:p>
                    <a:p>
                      <a:pPr algn="l" fontAlgn="t"/>
                      <a:endParaRPr lang="en-US" sz="600" b="0" i="0" u="sng"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sng" strike="noStrike"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CFP remains </a:t>
                      </a:r>
                      <a:r>
                        <a:rPr lang="en-US" sz="600" b="0" i="0" u="sng" strike="noStrike" baseline="0" dirty="0" smtClean="0">
                          <a:solidFill>
                            <a:schemeClr val="tx1"/>
                          </a:solidFill>
                          <a:effectLst/>
                          <a:latin typeface="Arial" panose="020B0604020202020204" pitchFamily="34" charset="0"/>
                          <a:cs typeface="Arial" panose="020B0604020202020204" pitchFamily="34" charset="0"/>
                        </a:rPr>
                        <a:t>Yellow(pending update)</a:t>
                      </a:r>
                      <a:endParaRPr lang="en-US" sz="600" b="0" i="0" u="sng" strike="noStrike" dirty="0" smtClean="0">
                        <a:solidFill>
                          <a:schemeClr val="tx1"/>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1" i="0" u="sng"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due to </a:t>
                      </a:r>
                      <a:r>
                        <a:rPr lang="en-US" sz="600" b="0" i="0" u="sng" strike="noStrike" dirty="0" smtClean="0">
                          <a:solidFill>
                            <a:srgbClr val="000000"/>
                          </a:solidFill>
                          <a:effectLst/>
                          <a:latin typeface="Arial" panose="020B0604020202020204" pitchFamily="34" charset="0"/>
                          <a:cs typeface="Arial" panose="020B0604020202020204" pitchFamily="34" charset="0"/>
                        </a:rPr>
                        <a:t>SC’s originations under stress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0" u="sng" strike="noStrike" dirty="0" smtClean="0">
                          <a:solidFill>
                            <a:srgbClr val="000000"/>
                          </a:solidFill>
                          <a:effectLst/>
                          <a:latin typeface="Arial" panose="020B0604020202020204" pitchFamily="34" charset="0"/>
                          <a:cs typeface="Arial" panose="020B0604020202020204" pitchFamily="34" charset="0"/>
                        </a:rPr>
                        <a:t>capture higher seasonal originations (pending update).</a:t>
                      </a:r>
                      <a:endParaRPr lang="en-US" sz="600" b="0" i="0" u="sng" strike="noStrike" dirty="0" smtClean="0">
                        <a:solidFill>
                          <a:srgbClr val="FF0000"/>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has </a:t>
                      </a:r>
                      <a:r>
                        <a:rPr lang="en-US" sz="600" b="0" i="0" u="sng" strike="noStrike" baseline="0" dirty="0" smtClean="0">
                          <a:solidFill>
                            <a:schemeClr val="dk1"/>
                          </a:solidFill>
                          <a:effectLst/>
                          <a:latin typeface="Arial" panose="020B0604020202020204" pitchFamily="34" charset="0"/>
                          <a:cs typeface="Arial" panose="020B0604020202020204" pitchFamily="34" charset="0"/>
                        </a:rPr>
                        <a:t>g</a:t>
                      </a:r>
                      <a:r>
                        <a:rPr lang="en-US" sz="600" i="0" u="sng" dirty="0" smtClean="0">
                          <a:latin typeface="Arial" panose="020B0604020202020204" pitchFamily="34" charset="0"/>
                          <a:cs typeface="Arial" panose="020B0604020202020204" pitchFamily="34" charset="0"/>
                        </a:rPr>
                        <a:t>lide plan in place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sng"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 for </a:t>
                      </a:r>
                      <a:r>
                        <a:rPr lang="en-US" sz="600" b="1" i="0" u="sng" strike="noStrike" kern="1200" dirty="0" smtClean="0">
                          <a:solidFill>
                            <a:srgbClr val="000000"/>
                          </a:solidFill>
                          <a:effectLst/>
                          <a:latin typeface="Arial" panose="020B0604020202020204" pitchFamily="34" charset="0"/>
                          <a:ea typeface="+mn-ea"/>
                          <a:cs typeface="Arial" panose="020B0604020202020204" pitchFamily="34" charset="0"/>
                        </a:rPr>
                        <a:t>SBNA </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(pending</a:t>
                      </a:r>
                      <a:r>
                        <a:rPr lang="en-US" sz="6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 update)</a:t>
                      </a:r>
                      <a:endPar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sng" strike="noStrike" baseline="0" dirty="0" smtClean="0">
                          <a:solidFill>
                            <a:srgbClr val="000000"/>
                          </a:solidFill>
                          <a:effectLst/>
                          <a:latin typeface="Arial" panose="020B0604020202020204" pitchFamily="34" charset="0"/>
                          <a:cs typeface="Arial" panose="020B0604020202020204" pitchFamily="34" charset="0"/>
                        </a:rPr>
                        <a:t>TBD</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85141">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classified Liquidity and Funding as</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FF0000"/>
                          </a:solidFill>
                          <a:effectLst/>
                          <a:latin typeface="Arial" panose="020B0604020202020204" pitchFamily="34" charset="0"/>
                          <a:cs typeface="Arial" panose="020B0604020202020204" pitchFamily="34" charset="0"/>
                        </a:rPr>
                        <a:t>***removed the liquidity and</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 funding statement about green? Do we need it</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Contingency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Funding Plan (CFP)</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remains</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Yellow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status </a:t>
                      </a:r>
                      <a:r>
                        <a:rPr lang="en-US" sz="600" b="0" i="0" u="none" strike="noStrike" dirty="0" smtClean="0">
                          <a:solidFill>
                            <a:srgbClr val="000000"/>
                          </a:solidFill>
                          <a:effectLst/>
                          <a:latin typeface="Arial" panose="020B0604020202020204" pitchFamily="34" charset="0"/>
                          <a:cs typeface="Arial" panose="020B0604020202020204" pitchFamily="34" charset="0"/>
                        </a:rPr>
                        <a:t>which includes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Will continue to assess liquidity conditions,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with</a:t>
                      </a:r>
                      <a:r>
                        <a:rPr lang="en-US" sz="600" b="0" i="0" u="none" strike="noStrike" dirty="0" smtClean="0">
                          <a:solidFill>
                            <a:srgbClr val="000000"/>
                          </a:solidFill>
                          <a:effectLst/>
                          <a:latin typeface="Arial" panose="020B0604020202020204" pitchFamily="34" charset="0"/>
                          <a:cs typeface="Arial" panose="020B0604020202020204" pitchFamily="34" charset="0"/>
                        </a:rPr>
                        <a:t>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 . Will recommend deactivation of the CFP at the appropriate future date</a:t>
                      </a:r>
                    </a:p>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FF0000"/>
                          </a:solidFill>
                          <a:effectLst/>
                          <a:latin typeface="Arial" panose="020B0604020202020204" pitchFamily="34" charset="0"/>
                          <a:cs typeface="Arial" panose="020B0604020202020204" pitchFamily="34" charset="0"/>
                        </a:rPr>
                        <a:t>Why is it still</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 yellow</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a:txBody>
                    <a:bodyPr/>
                    <a:lstStyle/>
                    <a:p>
                      <a:pPr algn="ctr" fontAlgn="ctr"/>
                      <a:r>
                        <a:rPr lang="en-US" sz="600" b="1" i="0" u="sng"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sng"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FFC000"/>
                          </a:solidFill>
                          <a:effectLst/>
                          <a:latin typeface="Arial" panose="020B0604020202020204" pitchFamily="34" charset="0"/>
                          <a:cs typeface="Arial" panose="020B0604020202020204" pitchFamily="34" charset="0"/>
                        </a:rPr>
                        <a:t>Amber</a:t>
                      </a:r>
                      <a:r>
                        <a:rPr lang="en-US" sz="600" b="0" i="0" u="sng" strike="noStrike" dirty="0" smtClean="0">
                          <a:solidFill>
                            <a:srgbClr val="000000"/>
                          </a:solidFill>
                          <a:effectLst/>
                          <a:latin typeface="Arial" panose="020B0604020202020204" pitchFamily="34" charset="0"/>
                          <a:cs typeface="Arial" panose="020B0604020202020204" pitchFamily="34" charset="0"/>
                        </a:rPr>
                        <a:t> for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sensitivity (+/- 200 bps shock)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sng" strike="noStrike" dirty="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TBD </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sng" strike="noStrike" dirty="0">
                          <a:solidFill>
                            <a:srgbClr val="000000"/>
                          </a:solidFill>
                          <a:effectLst/>
                          <a:latin typeface="Arial" panose="020B0604020202020204" pitchFamily="34" charset="0"/>
                          <a:cs typeface="Arial" panose="020B0604020202020204" pitchFamily="34" charset="0"/>
                        </a:rPr>
                        <a:t>Metrics within </a:t>
                      </a:r>
                      <a:r>
                        <a:rPr lang="en-US" sz="600" b="0" i="0" u="sng" strike="noStrike" dirty="0" smtClean="0">
                          <a:solidFill>
                            <a:srgbClr val="000000"/>
                          </a:solidFill>
                          <a:effectLst/>
                          <a:latin typeface="Arial" panose="020B0604020202020204" pitchFamily="34" charset="0"/>
                          <a:cs typeface="Arial" panose="020B0604020202020204" pitchFamily="34" charset="0"/>
                        </a:rPr>
                        <a:t>appetite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While the Operational Risk metrics are only reported quarterly,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Gross Operational Risk Losses/Gross Margin was 0.17%, which is within Risk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2571">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 is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as it is still within schedule, but due to the potential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0" i="0" u="none" strike="noStrike" dirty="0" smtClean="0">
                          <a:solidFill>
                            <a:srgbClr val="000000"/>
                          </a:solidFill>
                          <a:effectLst/>
                          <a:latin typeface="Arial" panose="020B0604020202020204" pitchFamily="34" charset="0"/>
                          <a:cs typeface="Arial" panose="020B0604020202020204" pitchFamily="34" charset="0"/>
                        </a:rPr>
                        <a:t>validation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delays of market global risk models </a:t>
                      </a:r>
                      <a:r>
                        <a:rPr lang="en-US" sz="600" b="0" i="0" u="none" strike="noStrike" dirty="0" smtClean="0">
                          <a:solidFill>
                            <a:srgbClr val="000000"/>
                          </a:solidFill>
                          <a:effectLst/>
                          <a:latin typeface="Arial" panose="020B0604020202020204" pitchFamily="34" charset="0"/>
                          <a:cs typeface="Arial" panose="020B0604020202020204" pitchFamily="34" charset="0"/>
                        </a:rPr>
                        <a:t>the overall status is set to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until this is resolved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Monitor potential </a:t>
                      </a:r>
                      <a:r>
                        <a:rPr lang="en-US" sz="600" b="0" i="0" u="none" strike="noStrike" dirty="0" smtClean="0">
                          <a:solidFill>
                            <a:srgbClr val="000000"/>
                          </a:solidFill>
                          <a:effectLst/>
                          <a:latin typeface="Arial" panose="020B0604020202020204" pitchFamily="34" charset="0"/>
                          <a:cs typeface="Arial" panose="020B0604020202020204" pitchFamily="34" charset="0"/>
                        </a:rPr>
                        <a:t>delays in validation</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85141">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sng" strike="noStrike" dirty="0" smtClean="0">
                          <a:solidFill>
                            <a:srgbClr val="000000"/>
                          </a:solidFill>
                          <a:effectLst/>
                          <a:latin typeface="Arial" panose="020B0604020202020204" pitchFamily="34" charset="0"/>
                          <a:cs typeface="Arial" panose="020B0604020202020204" pitchFamily="34" charset="0"/>
                        </a:rPr>
                        <a:t>SBNA: </a:t>
                      </a:r>
                      <a:r>
                        <a:rPr lang="en-US" sz="600" b="0" i="0" u="sng"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sng" strike="noStrike" dirty="0" smtClean="0">
                          <a:solidFill>
                            <a:srgbClr val="000000"/>
                          </a:solidFill>
                          <a:effectLst/>
                          <a:latin typeface="Arial" panose="020B0604020202020204" pitchFamily="34" charset="0"/>
                          <a:cs typeface="Arial" panose="020B0604020202020204" pitchFamily="34" charset="0"/>
                        </a:rPr>
                      </a:br>
                      <a:r>
                        <a:rPr lang="en-US" sz="600" b="0" i="0" u="sng"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sng"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SBNA</a:t>
                      </a:r>
                      <a:r>
                        <a:rPr lang="en-US" sz="600" b="0" i="0" u="sng"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 (pending update)</a:t>
                      </a:r>
                      <a:endParaRPr lang="en-US" sz="600" b="0" i="0" u="sng"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2" name="Rectangle 1"/>
          <p:cNvSpPr/>
          <p:nvPr/>
        </p:nvSpPr>
        <p:spPr>
          <a:xfrm>
            <a:off x="8388026" y="19817"/>
            <a:ext cx="1195544"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Underlined items pending update</a:t>
            </a:r>
            <a:endParaRPr lang="en-US" sz="1100" dirty="0">
              <a:solidFill>
                <a:schemeClr val="tx1"/>
              </a:solidFill>
            </a:endParaRPr>
          </a:p>
        </p:txBody>
      </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
        <p:nvSpPr>
          <p:cNvPr id="13" name="Rectangle 12"/>
          <p:cNvSpPr/>
          <p:nvPr/>
        </p:nvSpPr>
        <p:spPr>
          <a:xfrm>
            <a:off x="1799297" y="1787261"/>
            <a:ext cx="6042579" cy="3722890"/>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Placeholder</a:t>
            </a:r>
            <a:endParaRPr lang="en-US" sz="1100" dirty="0">
              <a:solidFill>
                <a:schemeClr val="tx1"/>
              </a:solidFill>
            </a:endParaRPr>
          </a:p>
        </p:txBody>
      </p:sp>
    </p:spTree>
    <p:extLst>
      <p:ext uri="{BB962C8B-B14F-4D97-AF65-F5344CB8AC3E}">
        <p14:creationId xmlns:p14="http://schemas.microsoft.com/office/powerpoint/2010/main" val="2950056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06212343"/>
              </p:ext>
            </p:extLst>
          </p:nvPr>
        </p:nvGraphicFramePr>
        <p:xfrm>
          <a:off x="338032" y="507488"/>
          <a:ext cx="8926726" cy="5172763"/>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6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bg1">
                            <a:lumMod val="50000"/>
                          </a:schemeClr>
                        </a:solidFill>
                        <a:latin typeface="Arial" panose="020B0604020202020204" pitchFamily="34" charset="0"/>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baseline="0" dirty="0" smtClean="0">
                          <a:solidFill>
                            <a:schemeClr val="tx1"/>
                          </a:solidFill>
                          <a:latin typeface="Arial" panose="020B0604020202020204" pitchFamily="34" charset="0"/>
                          <a:ea typeface="ＭＳ Ｐゴシック"/>
                          <a:cs typeface="Arial" panose="020B0604020202020204" pitchFamily="34" charset="0"/>
                        </a:rPr>
                        <a:t>TBD</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i="1" u="sng" dirty="0" smtClean="0">
                          <a:latin typeface="Arial" panose="020B0604020202020204" pitchFamily="34" charset="0"/>
                          <a:cs typeface="Arial" panose="020B0604020202020204" pitchFamily="34" charset="0"/>
                        </a:rPr>
                        <a:t>Glide plan in place</a:t>
                      </a:r>
                      <a:endParaRPr lang="en-US" sz="600" i="1" u="sng"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Operational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TBD</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16</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Quarterly</a:t>
                      </a:r>
                      <a:r>
                        <a:rPr lang="en-US" sz="600" b="0" i="0" kern="1200" baseline="0" dirty="0" smtClean="0">
                          <a:solidFill>
                            <a:schemeClr val="tx1"/>
                          </a:solidFill>
                          <a:latin typeface="Arial" panose="020B0604020202020204" pitchFamily="34" charset="0"/>
                          <a:ea typeface="+mn-ea"/>
                          <a:cs typeface="Arial" panose="020B0604020202020204" pitchFamily="34" charset="0"/>
                        </a:rPr>
                        <a:t> metric; Q1 breach due to SC; </a:t>
                      </a: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28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1"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3521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a:t>
                      </a:r>
                      <a:r>
                        <a:rPr lang="en-US" sz="600" b="0" i="1" u="sng" strike="noStrike" dirty="0" smtClean="0">
                          <a:solidFill>
                            <a:srgbClr val="000000"/>
                          </a:solidFill>
                          <a:effectLst/>
                          <a:latin typeface="Arial" panose="020B0604020202020204" pitchFamily="34" charset="0"/>
                          <a:cs typeface="Arial" panose="020B0604020202020204" pitchFamily="34" charset="0"/>
                        </a:rPr>
                        <a:t>: (1) June limit recalibration for Utilities (pending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update)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76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0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Action plan TBD</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Survival Horizon under Stress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90 days</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120</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600" b="1" dirty="0" smtClean="0">
                        <a:solidFill>
                          <a:schemeClr val="tx1"/>
                        </a:solidFill>
                        <a:effectLst/>
                        <a:latin typeface="Arial" panose="020B0604020202020204" pitchFamily="34" charset="0"/>
                        <a:ea typeface="Calibri"/>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1" u="sng"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status.(pending update)</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63642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Operational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mn-ea"/>
                          <a:cs typeface="Arial" panose="020B0604020202020204" pitchFamily="34" charset="0"/>
                        </a:rPr>
                        <a:t>6</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Quarterly metric;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8228620" y="19818"/>
            <a:ext cx="1354950" cy="525173"/>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sz="1050" dirty="0" smtClean="0">
                <a:solidFill>
                  <a:schemeClr val="tx1"/>
                </a:solidFill>
              </a:rPr>
              <a:t>Blanks pending update; action plans mirror slide 2</a:t>
            </a:r>
            <a:endParaRPr lang="en-US" sz="1050" dirty="0">
              <a:solidFill>
                <a:schemeClr val="tx1"/>
              </a:solidFill>
            </a:endParaRPr>
          </a:p>
        </p:txBody>
      </p:sp>
      <p:sp>
        <p:nvSpPr>
          <p:cNvPr id="11" name="Rectangle 10"/>
          <p:cNvSpPr/>
          <p:nvPr/>
        </p:nvSpPr>
        <p:spPr>
          <a:xfrm>
            <a:off x="1799297" y="1787261"/>
            <a:ext cx="6042579" cy="3722890"/>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Placeholder</a:t>
            </a:r>
            <a:endParaRPr lang="en-US" sz="1100" dirty="0">
              <a:solidFill>
                <a:schemeClr val="tx1"/>
              </a:solidFill>
            </a:endParaRPr>
          </a:p>
        </p:txBody>
      </p:sp>
    </p:spTree>
    <p:extLst>
      <p:ext uri="{BB962C8B-B14F-4D97-AF65-F5344CB8AC3E}">
        <p14:creationId xmlns:p14="http://schemas.microsoft.com/office/powerpoint/2010/main" val="1246585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SBNA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4166912"/>
              </p:ext>
            </p:extLst>
          </p:nvPr>
        </p:nvGraphicFramePr>
        <p:xfrm>
          <a:off x="350836" y="1470025"/>
          <a:ext cx="8891853" cy="1722120"/>
        </p:xfrm>
        <a:graphic>
          <a:graphicData uri="http://schemas.openxmlformats.org/drawingml/2006/table">
            <a:tbl>
              <a:tblPr firstRow="1" bandRow="1"/>
              <a:tblGrid>
                <a:gridCol w="835632"/>
                <a:gridCol w="1978385"/>
                <a:gridCol w="925381"/>
                <a:gridCol w="736065"/>
                <a:gridCol w="736065"/>
                <a:gridCol w="736065"/>
                <a:gridCol w="736065"/>
                <a:gridCol w="736065"/>
                <a:gridCol w="736065"/>
                <a:gridCol w="736065"/>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 Stress</a:t>
                      </a: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*Common Equity</a:t>
                      </a:r>
                      <a:r>
                        <a:rPr lang="en-US" sz="1100" b="0" i="1" baseline="0" dirty="0" smtClean="0">
                          <a:solidFill>
                            <a:schemeClr val="tx1"/>
                          </a:solidFill>
                          <a:latin typeface="Arial" panose="020B0604020202020204" pitchFamily="34" charset="0"/>
                          <a:cs typeface="Arial" panose="020B0604020202020204" pitchFamily="34" charset="0"/>
                        </a:rPr>
                        <a:t> Tier 1</a:t>
                      </a:r>
                      <a:endParaRPr lang="en-US" sz="1100" b="0" i="1"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13.87%</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11.61%</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7.15%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6.65%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15.31%</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14.69%</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&lt;=14.25%</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12.87%</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10.65%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10.40%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a:t>
                      </a:r>
                      <a:r>
                        <a:rPr lang="en-US" sz="1100" b="0" i="1" baseline="0" dirty="0" smtClean="0">
                          <a:latin typeface="Arial" panose="020B0604020202020204" pitchFamily="34" charset="0"/>
                          <a:cs typeface="Arial" panose="020B0604020202020204" pitchFamily="34" charset="0"/>
                        </a:rPr>
                        <a:t> 1 Leverage</a:t>
                      </a:r>
                      <a:endParaRPr lang="en-US" sz="1100" b="0" i="1"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11.25%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10.83%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&lt;=10.25%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9.41%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6.65%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13.87%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&lt;=12.50%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11.61%</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a:t>
            </a:r>
            <a:r>
              <a:rPr lang="en-GB" dirty="0" smtClean="0"/>
              <a:t>RAS metrics &amp; limits </a:t>
            </a:r>
            <a:r>
              <a:rPr lang="en-GB" dirty="0"/>
              <a:t>(1/3</a:t>
            </a:r>
            <a:r>
              <a:rPr lang="en-GB" dirty="0" smtClean="0"/>
              <a:t>)</a:t>
            </a:r>
            <a:endParaRPr lang="en-GB" dirty="0"/>
          </a:p>
        </p:txBody>
      </p:sp>
      <p:sp>
        <p:nvSpPr>
          <p:cNvPr id="11"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lnSpc>
                <a:spcPct val="100000"/>
              </a:lnSpc>
              <a:spcBef>
                <a:spcPts val="0"/>
              </a:spcBef>
              <a:spcAft>
                <a:spcPts val="0"/>
              </a:spcAft>
            </a:pPr>
            <a:r>
              <a:rPr lang="en-US" sz="800" kern="0" dirty="0"/>
              <a:t>Source: SHUSA RAS March Monthly Report - April</a:t>
            </a:r>
          </a:p>
        </p:txBody>
      </p:sp>
      <p:grpSp>
        <p:nvGrpSpPr>
          <p:cNvPr id="12" name="Group 11"/>
          <p:cNvGrpSpPr/>
          <p:nvPr/>
        </p:nvGrpSpPr>
        <p:grpSpPr>
          <a:xfrm>
            <a:off x="372254" y="6145406"/>
            <a:ext cx="3676170" cy="125740"/>
            <a:chOff x="372254" y="5975278"/>
            <a:chExt cx="3676170" cy="125740"/>
          </a:xfrm>
        </p:grpSpPr>
        <p:sp>
          <p:nvSpPr>
            <p:cNvPr id="13" name="TextBox 12"/>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4" name="Group 13"/>
            <p:cNvGrpSpPr/>
            <p:nvPr/>
          </p:nvGrpSpPr>
          <p:grpSpPr>
            <a:xfrm>
              <a:off x="372254" y="5975278"/>
              <a:ext cx="1731805" cy="119135"/>
              <a:chOff x="372254" y="5494048"/>
              <a:chExt cx="1731805" cy="119135"/>
            </a:xfrm>
          </p:grpSpPr>
          <p:sp>
            <p:nvSpPr>
              <p:cNvPr id="15" name="TextBox 14"/>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240540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1706204"/>
              </p:ext>
            </p:extLst>
          </p:nvPr>
        </p:nvGraphicFramePr>
        <p:xfrm>
          <a:off x="363538" y="1470025"/>
          <a:ext cx="8883650" cy="4343400"/>
        </p:xfrm>
        <a:graphic>
          <a:graphicData uri="http://schemas.openxmlformats.org/drawingml/2006/table">
            <a:tbl>
              <a:tblPr firstRow="1" bandRow="1"/>
              <a:tblGrid>
                <a:gridCol w="1260870"/>
                <a:gridCol w="1809282"/>
                <a:gridCol w="899180"/>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Ratio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a:effectLst/>
                          <a:latin typeface="Arial" panose="020B0604020202020204" pitchFamily="34" charset="0"/>
                          <a:cs typeface="Arial" panose="020B0604020202020204" pitchFamily="34" charset="0"/>
                        </a:rPr>
                        <a:t>Impairment to </a:t>
                      </a:r>
                      <a:r>
                        <a:rPr lang="en-US" sz="1000" i="1" u="none" strike="noStrike" dirty="0" smtClean="0">
                          <a:effectLst/>
                          <a:latin typeface="Arial" panose="020B0604020202020204" pitchFamily="34" charset="0"/>
                          <a:cs typeface="Arial" panose="020B0604020202020204" pitchFamily="34" charset="0"/>
                        </a:rPr>
                        <a:t>Pre-Provision </a:t>
                      </a:r>
                      <a:r>
                        <a:rPr lang="en-US" sz="1000" i="1" u="none" strike="noStrike" dirty="0">
                          <a:effectLst/>
                          <a:latin typeface="Arial" panose="020B0604020202020204" pitchFamily="34" charset="0"/>
                          <a:cs typeface="Arial" panose="020B0604020202020204" pitchFamily="34" charset="0"/>
                        </a:rPr>
                        <a:t>N</a:t>
                      </a:r>
                      <a:r>
                        <a:rPr lang="en-US" sz="1000" i="1" u="none" strike="noStrike" dirty="0" smtClean="0">
                          <a:effectLst/>
                          <a:latin typeface="Arial" panose="020B0604020202020204" pitchFamily="34" charset="0"/>
                          <a:cs typeface="Arial" panose="020B0604020202020204" pitchFamily="34" charset="0"/>
                        </a:rPr>
                        <a:t>et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evenue </a:t>
                      </a:r>
                      <a:r>
                        <a:rPr lang="en-US" sz="1000" i="1" u="none" strike="noStrike" dirty="0">
                          <a:effectLst/>
                          <a:latin typeface="Arial" panose="020B0604020202020204" pitchFamily="34" charset="0"/>
                          <a:cs typeface="Arial" panose="020B0604020202020204" pitchFamily="34" charset="0"/>
                        </a:rPr>
                        <a:t>(PPNR) </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$1,069M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&gt;=$1,722M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&gt;=$1,795M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Total Credit Losses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$1,263M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$2,034M</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$2,120M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1" dirty="0" smtClean="0">
                          <a:latin typeface="Arial" panose="020B0604020202020204" pitchFamily="34" charset="0"/>
                          <a:cs typeface="Arial" panose="020B0604020202020204" pitchFamily="34" charset="0"/>
                        </a:rPr>
                        <a:t>Net Charge-off Rate</a:t>
                      </a:r>
                      <a:endParaRPr lang="en-US" sz="1000" b="0" i="1"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0.53%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&gt;=0.9%</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BB</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0.50%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C&amp;I</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0.10%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CRE</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0.09%</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Large Corporates</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0.68%</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MRG</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0.02%</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i="1" u="none" strike="noStrike" dirty="0" smtClean="0">
                          <a:effectLst/>
                          <a:latin typeface="Arial" panose="020B0604020202020204" pitchFamily="34" charset="0"/>
                          <a:cs typeface="Arial" panose="020B0604020202020204" pitchFamily="34" charset="0"/>
                        </a:rPr>
                        <a:t>60+ DPD</a:t>
                      </a:r>
                      <a:endParaRPr lang="en-US" sz="1000" b="0" i="1"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2.06%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$500M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$6.17B</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dirty="0" smtClean="0">
                          <a:solidFill>
                            <a:srgbClr val="008AB3"/>
                          </a:solidFill>
                          <a:latin typeface="Arial" panose="020B0604020202020204" pitchFamily="34" charset="0"/>
                          <a:cs typeface="Arial" panose="020B0604020202020204" pitchFamily="34" charset="0"/>
                        </a:rPr>
                        <a:t>Obligor</a:t>
                      </a:r>
                      <a:r>
                        <a:rPr lang="en-US" sz="1000" b="0" baseline="0" dirty="0" smtClean="0">
                          <a:solidFill>
                            <a:srgbClr val="008AB3"/>
                          </a:solidFill>
                          <a:latin typeface="Arial" panose="020B0604020202020204" pitchFamily="34" charset="0"/>
                          <a:cs typeface="Arial" panose="020B0604020202020204" pitchFamily="34" charset="0"/>
                        </a:rPr>
                        <a:t> Rating Exposure</a:t>
                      </a:r>
                      <a:r>
                        <a:rPr lang="en-US" sz="1000" b="0" baseline="30000" dirty="0" smtClean="0">
                          <a:solidFill>
                            <a:srgbClr val="008AB3"/>
                          </a:solidFill>
                          <a:latin typeface="Arial" panose="020B0604020202020204" pitchFamily="34" charset="0"/>
                          <a:cs typeface="Arial" panose="020B0604020202020204" pitchFamily="34" charset="0"/>
                        </a:rPr>
                        <a:t>1</a:t>
                      </a:r>
                      <a:endParaRPr lang="en-US" sz="1000" b="0" dirty="0">
                        <a:solidFill>
                          <a:srgbClr val="008AB3"/>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$4.8B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*Financial &amp; Insurance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$5.1B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*CRE Exposure</a:t>
                      </a:r>
                      <a:r>
                        <a:rPr lang="en-US" sz="1000" b="0" i="1"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1"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$9.1B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$2.9B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*Multifamily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$10.5B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a:t>
            </a:r>
            <a:r>
              <a:rPr lang="en-GB" dirty="0" smtClean="0"/>
              <a:t>RAS metrics &amp; </a:t>
            </a:r>
            <a:r>
              <a:rPr lang="en-GB" dirty="0"/>
              <a:t>limits (2/3</a:t>
            </a:r>
            <a:r>
              <a:rPr lang="en-GB" dirty="0" smtClean="0"/>
              <a:t>)</a:t>
            </a:r>
            <a:endParaRPr lang="en-GB" dirty="0"/>
          </a:p>
        </p:txBody>
      </p:sp>
      <p:sp>
        <p:nvSpPr>
          <p:cNvPr id="11" name="Footnote"/>
          <p:cNvSpPr/>
          <p:nvPr/>
        </p:nvSpPr>
        <p:spPr>
          <a:xfrm>
            <a:off x="1977657" y="6279374"/>
            <a:ext cx="5613990" cy="57708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ts val="9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228600" indent="-228600" algn="l">
              <a:lnSpc>
                <a:spcPts val="9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rPr>
              <a:t>Number </a:t>
            </a:r>
            <a:r>
              <a:rPr lang="en-US" sz="800" dirty="0">
                <a:solidFill>
                  <a:srgbClr val="000000"/>
                </a:solidFill>
                <a:latin typeface="Arial" panose="020B0604020202020204" pitchFamily="34" charset="0"/>
                <a:cs typeface="Arial" panose="020B0604020202020204" pitchFamily="34" charset="0"/>
              </a:rPr>
              <a:t>of Counterparties with exposure &gt;$100M: SRR &lt; 4.5 for CRE or SRR &lt; 5.0 for C&amp;I; excluding </a:t>
            </a:r>
            <a:r>
              <a:rPr lang="en-US" sz="800" dirty="0" smtClean="0">
                <a:solidFill>
                  <a:srgbClr val="000000"/>
                </a:solidFill>
                <a:latin typeface="Arial" panose="020B0604020202020204" pitchFamily="34" charset="0"/>
                <a:cs typeface="Arial" panose="020B0604020202020204" pitchFamily="34" charset="0"/>
              </a:rPr>
              <a:t>downgrades that do not have associated exposure increases in the last 6 months</a:t>
            </a:r>
          </a:p>
          <a:p>
            <a:pPr marL="228600" indent="-228600" algn="l">
              <a:lnSpc>
                <a:spcPts val="900"/>
              </a:lnSpc>
              <a:spcBef>
                <a:spcPts val="0"/>
              </a:spcBef>
              <a:spcAft>
                <a:spcPts val="0"/>
              </a:spcAft>
              <a:buAutoNum type="arabicPeriod"/>
            </a:pPr>
            <a:r>
              <a:rPr lang="en-US" sz="800" kern="0" dirty="0" smtClean="0"/>
              <a:t>By </a:t>
            </a:r>
            <a:r>
              <a:rPr lang="en-US" sz="800" kern="0" dirty="0"/>
              <a:t>OCC group </a:t>
            </a:r>
            <a:endParaRPr lang="en-US" sz="800" kern="0" dirty="0" smtClean="0"/>
          </a:p>
          <a:p>
            <a:pPr marL="228600" indent="-228600" algn="l">
              <a:lnSpc>
                <a:spcPts val="900"/>
              </a:lnSpc>
              <a:spcBef>
                <a:spcPts val="0"/>
              </a:spcBef>
              <a:spcAft>
                <a:spcPts val="0"/>
              </a:spcAft>
              <a:buAutoNum type="arabicPeriod"/>
            </a:pPr>
            <a:r>
              <a:rPr lang="en-US" sz="800" kern="0" dirty="0" smtClean="0"/>
              <a:t>Excluding </a:t>
            </a:r>
            <a:r>
              <a:rPr lang="en-US" sz="800" kern="0" dirty="0"/>
              <a:t>Multifamily</a:t>
            </a:r>
          </a:p>
        </p:txBody>
      </p:sp>
      <p:grpSp>
        <p:nvGrpSpPr>
          <p:cNvPr id="18" name="Group 17"/>
          <p:cNvGrpSpPr/>
          <p:nvPr/>
        </p:nvGrpSpPr>
        <p:grpSpPr>
          <a:xfrm>
            <a:off x="372254" y="6145406"/>
            <a:ext cx="3676170" cy="125740"/>
            <a:chOff x="372254" y="5975278"/>
            <a:chExt cx="3676170" cy="125740"/>
          </a:xfrm>
        </p:grpSpPr>
        <p:sp>
          <p:nvSpPr>
            <p:cNvPr id="19" name="TextBox 18"/>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20" name="Group 19"/>
            <p:cNvGrpSpPr/>
            <p:nvPr/>
          </p:nvGrpSpPr>
          <p:grpSpPr>
            <a:xfrm>
              <a:off x="372254" y="5975278"/>
              <a:ext cx="1731805" cy="119135"/>
              <a:chOff x="372254" y="5494048"/>
              <a:chExt cx="1731805" cy="119135"/>
            </a:xfrm>
          </p:grpSpPr>
          <p:sp>
            <p:nvSpPr>
              <p:cNvPr id="21" name="TextBox 20"/>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188610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25216</TotalTime>
  <Words>4997</Words>
  <Application>Microsoft Office PowerPoint</Application>
  <PresentationFormat>Custom</PresentationFormat>
  <Paragraphs>1312</Paragraphs>
  <Slides>25</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1145</cp:revision>
  <cp:lastPrinted>2016-05-19T17:18:25Z</cp:lastPrinted>
  <dcterms:created xsi:type="dcterms:W3CDTF">2016-03-28T17:49:32Z</dcterms:created>
  <dcterms:modified xsi:type="dcterms:W3CDTF">2016-05-31T19:59:59Z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