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84" r:id="rId2"/>
    <p:sldId id="739" r:id="rId3"/>
    <p:sldId id="762" r:id="rId4"/>
    <p:sldId id="764" r:id="rId5"/>
    <p:sldId id="765" r:id="rId6"/>
    <p:sldId id="766" r:id="rId7"/>
    <p:sldId id="724" r:id="rId8"/>
    <p:sldId id="767" r:id="rId9"/>
    <p:sldId id="768" r:id="rId10"/>
    <p:sldId id="769"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296224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96"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6" r:id="rId9"/>
    <p:sldLayoutId id="2147483787" r:id="rId10"/>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BSPR</a:t>
            </a:r>
            <a:r>
              <a:rPr lang="en-US" dirty="0" smtClean="0">
                <a:latin typeface="Arial"/>
                <a:cs typeface="Arial"/>
              </a:rPr>
              <a:t> </a:t>
            </a:r>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1659730"/>
              </p:ext>
            </p:extLst>
          </p:nvPr>
        </p:nvGraphicFramePr>
        <p:xfrm>
          <a:off x="366652" y="1442862"/>
          <a:ext cx="8899586" cy="3403692"/>
        </p:xfrm>
        <a:graphic>
          <a:graphicData uri="http://schemas.openxmlformats.org/drawingml/2006/table">
            <a:tbl>
              <a:tblPr firstRow="1" bandRow="1"/>
              <a:tblGrid>
                <a:gridCol w="1263132"/>
                <a:gridCol w="1684176"/>
                <a:gridCol w="1160438"/>
                <a:gridCol w="1407618"/>
                <a:gridCol w="1128074"/>
                <a:gridCol w="1128074"/>
                <a:gridCol w="1128074"/>
              </a:tblGrid>
              <a:tr h="1294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373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&lt;=45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109%</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 </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2.33%</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-6.0%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trailing 12m)</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0.50%</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0.71%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0.88%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662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kern="1200" dirty="0" smtClean="0">
                          <a:solidFill>
                            <a:schemeClr val="tx1"/>
                          </a:solidFill>
                          <a:effectLst/>
                          <a:latin typeface="Arial" panose="020B0604020202020204" pitchFamily="34" charset="0"/>
                          <a:ea typeface="+mn-ea"/>
                          <a:cs typeface="Arial" panose="020B0604020202020204" pitchFamily="34" charset="0"/>
                        </a:rPr>
                        <a:t>**Material Operational Risk 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1</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530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Until</a:t>
                      </a:r>
                      <a:r>
                        <a:rPr lang="en-US" sz="1000" b="0" i="0" kern="1200" baseline="0" dirty="0" smtClean="0">
                          <a:solidFill>
                            <a:schemeClr val="tx1"/>
                          </a:solidFill>
                          <a:latin typeface="Arial" panose="020B0604020202020204" pitchFamily="34" charset="0"/>
                          <a:ea typeface="+mn-ea"/>
                          <a:cs typeface="Arial" panose="020B0604020202020204" pitchFamily="34" charset="0"/>
                        </a:rPr>
                        <a:t> </a:t>
                      </a:r>
                      <a:r>
                        <a:rPr lang="en-US" sz="1000" b="0" i="0" kern="1200" dirty="0" smtClean="0">
                          <a:solidFill>
                            <a:schemeClr val="tx1"/>
                          </a:solidFill>
                          <a:latin typeface="Arial" panose="020B0604020202020204" pitchFamily="34" charset="0"/>
                          <a:ea typeface="+mn-ea"/>
                          <a:cs typeface="Arial" panose="020B0604020202020204" pitchFamily="34" charset="0"/>
                        </a:rPr>
                        <a:t>Q1 2017 &gt;2</a:t>
                      </a:r>
                    </a:p>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+Q1 2017 &gt;0</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91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000" dirty="0">
                          <a:solidFill>
                            <a:schemeClr val="tx1"/>
                          </a:solidFill>
                          <a:effectLst/>
                          <a:latin typeface="Arial"/>
                          <a:ea typeface="Calibri"/>
                          <a:cs typeface="Times New Roman"/>
                        </a:rPr>
                        <a:t>Open MRIAs or equivalent regulatory matters </a:t>
                      </a:r>
                      <a:r>
                        <a:rPr lang="en-US" sz="1000" dirty="0" smtClean="0">
                          <a:solidFill>
                            <a:schemeClr val="tx1"/>
                          </a:solidFill>
                          <a:effectLst/>
                          <a:latin typeface="Arial"/>
                          <a:ea typeface="Calibri"/>
                          <a:cs typeface="Times New Roman"/>
                        </a:rPr>
                        <a:t>requiring immediate attention</a:t>
                      </a:r>
                      <a:endParaRPr lang="en-US" sz="1000" dirty="0">
                        <a:solidFill>
                          <a:schemeClr val="tx1"/>
                        </a:solidFill>
                        <a:effectLst/>
                        <a:latin typeface="Calibri"/>
                        <a:ea typeface="Calibri"/>
                        <a:cs typeface="Times New Roman"/>
                      </a:endParaRPr>
                    </a:p>
                  </a:txBody>
                  <a:tcPr marL="10003"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BSPR metrics &amp; </a:t>
            </a:r>
            <a:r>
              <a:rPr lang="en-US" kern="0" dirty="0">
                <a:solidFill>
                  <a:srgbClr val="000000"/>
                </a:solidFill>
                <a:latin typeface="Arial"/>
                <a:ea typeface="ＭＳ Ｐゴシック"/>
              </a:rPr>
              <a:t>limits (3/3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369332"/>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NII: Net </a:t>
            </a:r>
            <a:r>
              <a:rPr lang="en-US" sz="800" dirty="0">
                <a:solidFill>
                  <a:srgbClr val="000000"/>
                </a:solidFill>
                <a:latin typeface="Arial" panose="020B0604020202020204" pitchFamily="34" charset="0"/>
                <a:cs typeface="Arial" panose="020B0604020202020204" pitchFamily="34" charset="0"/>
                <a:sym typeface="+mn-lt"/>
              </a:rPr>
              <a:t>Interest Income</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MVE: Market </a:t>
            </a:r>
            <a:r>
              <a:rPr lang="en-US" sz="800" dirty="0">
                <a:solidFill>
                  <a:srgbClr val="000000"/>
                </a:solidFill>
                <a:latin typeface="Arial" panose="020B0604020202020204" pitchFamily="34" charset="0"/>
                <a:cs typeface="Arial" panose="020B0604020202020204" pitchFamily="34" charset="0"/>
                <a:sym typeface="+mn-lt"/>
              </a:rPr>
              <a:t>Value of Equity</a:t>
            </a:r>
          </a:p>
        </p:txBody>
      </p:sp>
      <p:sp>
        <p:nvSpPr>
          <p:cNvPr id="10" name="TextBox 9"/>
          <p:cNvSpPr txBox="1"/>
          <p:nvPr/>
        </p:nvSpPr>
        <p:spPr>
          <a:xfrm>
            <a:off x="345608" y="5149299"/>
            <a:ext cx="2542363" cy="184666"/>
          </a:xfrm>
          <a:prstGeom prst="rect">
            <a:avLst/>
          </a:prstGeom>
          <a:noFill/>
        </p:spPr>
        <p:txBody>
          <a:bodyPr wrap="none" lIns="0" tIns="0" rIns="0" bIns="0" rtlCol="0">
            <a:spAutoFit/>
          </a:bodyPr>
          <a:lstStyle/>
          <a:p>
            <a:pPr algn="l">
              <a:lnSpc>
                <a:spcPct val="100000"/>
              </a:lnSpc>
            </a:pPr>
            <a:r>
              <a:rPr lang="en-GB" sz="1200" b="1" dirty="0" smtClean="0">
                <a:solidFill>
                  <a:srgbClr val="FF0000"/>
                </a:solidFill>
              </a:rPr>
              <a:t>Annually monitored CCAR outputs</a:t>
            </a:r>
          </a:p>
        </p:txBody>
      </p:sp>
      <p:graphicFrame>
        <p:nvGraphicFramePr>
          <p:cNvPr id="11" name="Table 10"/>
          <p:cNvGraphicFramePr>
            <a:graphicFrameLocks noGrp="1"/>
          </p:cNvGraphicFramePr>
          <p:nvPr>
            <p:extLst>
              <p:ext uri="{D42A27DB-BD31-4B8C-83A1-F6EECF244321}">
                <p14:modId xmlns:p14="http://schemas.microsoft.com/office/powerpoint/2010/main" val="989643736"/>
              </p:ext>
            </p:extLst>
          </p:nvPr>
        </p:nvGraphicFramePr>
        <p:xfrm>
          <a:off x="366710" y="5376497"/>
          <a:ext cx="8899528" cy="800861"/>
        </p:xfrm>
        <a:graphic>
          <a:graphicData uri="http://schemas.openxmlformats.org/drawingml/2006/table">
            <a:tbl>
              <a:tblPr firstRow="1" bandRow="1"/>
              <a:tblGrid>
                <a:gridCol w="1263124"/>
                <a:gridCol w="1884892"/>
                <a:gridCol w="959703"/>
                <a:gridCol w="1407608"/>
                <a:gridCol w="1128067"/>
                <a:gridCol w="1128067"/>
                <a:gridCol w="11280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Annual CCAR 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br>
                        <a:rPr lang="en-US" sz="1000" u="none" strike="noStrike" dirty="0" smtClean="0">
                          <a:effectLst/>
                          <a:latin typeface="Arial" panose="020B0604020202020204" pitchFamily="34" charset="0"/>
                          <a:cs typeface="Arial" panose="020B0604020202020204" pitchFamily="34" charset="0"/>
                        </a:rPr>
                      </a:br>
                      <a:r>
                        <a:rPr lang="en-US" sz="1000" u="none" strike="noStrike" dirty="0" smtClean="0">
                          <a:effectLst/>
                          <a:latin typeface="Arial" panose="020B0604020202020204" pitchFamily="34" charset="0"/>
                          <a:cs typeface="Arial" panose="020B0604020202020204" pitchFamily="34" charset="0"/>
                        </a:rPr>
                        <a:t>Net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$255MM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&gt;=$298MM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&gt;=$323MM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a:t>
                      </a: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$239MM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$318MM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$344MM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12" name="TextBox 11"/>
          <p:cNvSpPr txBox="1"/>
          <p:nvPr/>
        </p:nvSpPr>
        <p:spPr>
          <a:xfrm>
            <a:off x="5279895" y="1000254"/>
            <a:ext cx="4124847" cy="357021"/>
          </a:xfrm>
          <a:prstGeom prst="rect">
            <a:avLst/>
          </a:prstGeom>
          <a:noFill/>
        </p:spPr>
        <p:txBody>
          <a:bodyPr wrap="none" rtlCol="0">
            <a:spAutoFit/>
          </a:bodyPr>
          <a:lstStyle/>
          <a:p>
            <a:pPr algn="l" eaLnBrk="1" hangingPunct="1">
              <a:lnSpc>
                <a:spcPct val="86000"/>
              </a:lnSpc>
            </a:pPr>
            <a:r>
              <a:rPr lang="en-US" sz="1000" b="1" dirty="0" smtClean="0">
                <a:solidFill>
                  <a:srgbClr val="000000"/>
                </a:solidFill>
                <a:ea typeface="ＭＳ Ｐゴシック"/>
              </a:rPr>
              <a:t>* SHUSA metric reported in Santander Group RAS</a:t>
            </a:r>
          </a:p>
          <a:p>
            <a:pPr algn="l" eaLnBrk="1" hangingPunct="1">
              <a:lnSpc>
                <a:spcPct val="86000"/>
              </a:lnSpc>
            </a:pPr>
            <a:r>
              <a:rPr lang="en-US" sz="1000" b="1" dirty="0" smtClean="0">
                <a:solidFill>
                  <a:srgbClr val="000000"/>
                </a:solidFill>
                <a:ea typeface="ＭＳ Ｐゴシック"/>
              </a:rPr>
              <a:t>** Prel</a:t>
            </a:r>
            <a:r>
              <a:rPr lang="en-US" b="1" dirty="0" smtClean="0">
                <a:solidFill>
                  <a:srgbClr val="000000"/>
                </a:solidFill>
                <a:ea typeface="ＭＳ Ｐゴシック"/>
              </a:rPr>
              <a:t>iminary data &amp; calibration considering change in definition</a:t>
            </a:r>
            <a:endParaRPr lang="en-US" sz="1000" b="1" dirty="0">
              <a:solidFill>
                <a:srgbClr val="000000"/>
              </a:solidFill>
              <a:ea typeface="ＭＳ Ｐゴシック"/>
            </a:endParaRPr>
          </a:p>
        </p:txBody>
      </p:sp>
    </p:spTree>
    <p:extLst>
      <p:ext uri="{BB962C8B-B14F-4D97-AF65-F5344CB8AC3E}">
        <p14:creationId xmlns:p14="http://schemas.microsoft.com/office/powerpoint/2010/main" val="1902015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BSPR</a:t>
            </a:r>
            <a:r>
              <a:rPr lang="en-GB" sz="2000" b="1" dirty="0" smtClean="0">
                <a:solidFill>
                  <a:schemeClr val="bg1">
                    <a:lumMod val="50000"/>
                  </a:schemeClr>
                </a:solidFill>
                <a:latin typeface="Arial" panose="020B0604020202020204" pitchFamily="34" charset="0"/>
                <a:cs typeface="Arial" panose="020B0604020202020204" pitchFamily="34" charset="0"/>
              </a:rPr>
              <a:t> </a:t>
            </a:r>
            <a:r>
              <a:rPr lang="en-GB" sz="2000"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marL="0" indent="0" fontAlgn="auto">
              <a:lnSpc>
                <a:spcPct val="100000"/>
              </a:lnSpc>
              <a:spcAft>
                <a:spcPts val="0"/>
              </a:spcAft>
              <a:buNone/>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BSPR</a:t>
            </a:r>
            <a:r>
              <a:rPr lang="en-GB" b="1" dirty="0" smtClean="0">
                <a:solidFill>
                  <a:schemeClr val="bg1">
                    <a:lumMod val="50000"/>
                  </a:schemeClr>
                </a:solidFill>
                <a:latin typeface="Arial" panose="020B0604020202020204" pitchFamily="34" charset="0"/>
                <a:cs typeface="Arial" panose="020B0604020202020204" pitchFamily="34" charset="0"/>
              </a:rPr>
              <a:t> </a:t>
            </a:r>
            <a:r>
              <a:rPr lang="en-GB" b="1" dirty="0" smtClean="0">
                <a:solidFill>
                  <a:schemeClr val="bg1">
                    <a:lumMod val="50000"/>
                  </a:schemeClr>
                </a:solidFill>
                <a:latin typeface="Arial" panose="020B0604020202020204" pitchFamily="34" charset="0"/>
                <a:cs typeface="Arial" panose="020B0604020202020204" pitchFamily="34" charset="0"/>
              </a:rPr>
              <a:t>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9796236"/>
              </p:ext>
            </p:extLst>
          </p:nvPr>
        </p:nvGraphicFramePr>
        <p:xfrm>
          <a:off x="366714" y="1470024"/>
          <a:ext cx="8899521" cy="2122120"/>
        </p:xfrm>
        <a:graphic>
          <a:graphicData uri="http://schemas.openxmlformats.org/drawingml/2006/table">
            <a:tbl>
              <a:tblPr firstRow="1" bandRow="1"/>
              <a:tblGrid>
                <a:gridCol w="836355"/>
                <a:gridCol w="1980094"/>
                <a:gridCol w="926179"/>
                <a:gridCol w="736699"/>
                <a:gridCol w="736699"/>
                <a:gridCol w="736699"/>
                <a:gridCol w="736699"/>
                <a:gridCol w="736699"/>
                <a:gridCol w="736699"/>
                <a:gridCol w="736699"/>
              </a:tblGrid>
              <a:tr h="122233">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372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908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24.44%</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mn-ea"/>
                          <a:cs typeface="+mn-cs"/>
                        </a:rPr>
                        <a:t>&lt;=13.01%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ＭＳ Ｐゴシック"/>
                          <a:cs typeface="ＭＳ Ｐゴシック"/>
                        </a:rPr>
                        <a:t>&lt;=</a:t>
                      </a:r>
                      <a:r>
                        <a:rPr lang="en-US" sz="1100" b="0" i="0" u="none" strike="noStrike" kern="1200" dirty="0" smtClean="0">
                          <a:solidFill>
                            <a:srgbClr val="000000"/>
                          </a:solidFill>
                          <a:effectLst/>
                          <a:latin typeface="Arial"/>
                          <a:ea typeface="+mn-ea"/>
                          <a:cs typeface="+mn-cs"/>
                        </a:rPr>
                        <a:t>11.01%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11.01</a:t>
                      </a:r>
                      <a:r>
                        <a:rPr lang="en-US" sz="1100" b="0" i="0" u="none" strike="noStrike" dirty="0">
                          <a:solidFill>
                            <a:srgbClr val="000000"/>
                          </a:solidFill>
                          <a:effectLst/>
                          <a:latin typeface="Arial"/>
                        </a:rPr>
                        <a:t>%</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9.30%</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a:t>
                      </a:r>
                      <a:r>
                        <a:rPr lang="en-US" sz="1100" b="0" baseline="0" dirty="0" smtClean="0">
                          <a:latin typeface="Arial" panose="020B0604020202020204" pitchFamily="34" charset="0"/>
                          <a:cs typeface="Arial" panose="020B0604020202020204" pitchFamily="34" charset="0"/>
                        </a:rPr>
                        <a:t> </a:t>
                      </a:r>
                      <a:r>
                        <a:rPr lang="en-US" sz="1100" b="0" dirty="0" smtClean="0">
                          <a:latin typeface="Arial" panose="020B0604020202020204" pitchFamily="34" charset="0"/>
                          <a:cs typeface="Arial" panose="020B0604020202020204" pitchFamily="34" charset="0"/>
                        </a:rPr>
                        <a:t>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25.70%</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17.83%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15.83%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14.15%</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12.15%</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16.01%</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16.62%</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10.80%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8.80%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12.51%</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8.80%</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24.44%</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23.73%</a:t>
                      </a:r>
                    </a:p>
                  </a:txBody>
                  <a:tcPr marL="9525" marR="9525" marT="9525" marB="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15.82%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13.82%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lnSpc>
                          <a:spcPct val="100000"/>
                        </a:lnSpc>
                      </a:pPr>
                      <a:r>
                        <a:rPr lang="es-PR" sz="1100" kern="1200" dirty="0">
                          <a:solidFill>
                            <a:schemeClr val="tx1"/>
                          </a:solidFill>
                          <a:latin typeface="Arial" panose="020B0604020202020204" pitchFamily="34" charset="0"/>
                          <a:ea typeface="+mn-ea"/>
                          <a:cs typeface="Arial" panose="020B0604020202020204" pitchFamily="34" charset="0"/>
                        </a:rPr>
                        <a:t>17.53%</a:t>
                      </a:r>
                    </a:p>
                  </a:txBody>
                  <a:tcPr marL="9525" marR="9525"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12.75%</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BSPR metrics &amp; </a:t>
            </a:r>
            <a:r>
              <a:rPr lang="en-US" kern="0" dirty="0">
                <a:solidFill>
                  <a:srgbClr val="000000"/>
                </a:solidFill>
                <a:latin typeface="Arial"/>
                <a:ea typeface="ＭＳ Ｐゴシック"/>
              </a:rPr>
              <a:t>limits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1"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7" name="TextBox 6"/>
          <p:cNvSpPr txBox="1"/>
          <p:nvPr/>
        </p:nvSpPr>
        <p:spPr>
          <a:xfrm>
            <a:off x="6128039" y="109804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53851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75369844"/>
              </p:ext>
            </p:extLst>
          </p:nvPr>
        </p:nvGraphicFramePr>
        <p:xfrm>
          <a:off x="366712" y="1449388"/>
          <a:ext cx="8899525" cy="4450080"/>
        </p:xfrm>
        <a:graphic>
          <a:graphicData uri="http://schemas.openxmlformats.org/drawingml/2006/table">
            <a:tbl>
              <a:tblPr firstRow="1" bandRow="1"/>
              <a:tblGrid>
                <a:gridCol w="1232352"/>
                <a:gridCol w="1915663"/>
                <a:gridCol w="959703"/>
                <a:gridCol w="1407606"/>
                <a:gridCol w="1128067"/>
                <a:gridCol w="1128067"/>
                <a:gridCol w="1128067"/>
              </a:tblGrid>
              <a:tr h="1458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45848">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ct val="100000"/>
                        </a:lnSpc>
                      </a:pPr>
                      <a:r>
                        <a:rPr lang="en-US" sz="1000" b="0" dirty="0" smtClean="0">
                          <a:latin typeface="Arial" panose="020B0604020202020204" pitchFamily="34" charset="0"/>
                          <a:cs typeface="Arial" panose="020B0604020202020204" pitchFamily="34" charset="0"/>
                        </a:rPr>
                        <a:t>Net Charge-off Rate</a:t>
                      </a: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 </a:t>
                      </a:r>
                    </a:p>
                    <a:p>
                      <a:pPr algn="ctr">
                        <a:lnSpc>
                          <a:spcPct val="100000"/>
                        </a:lnSpc>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&gt;=1.7</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&gt;=1.9</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pP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1.7%</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&gt;=2.0</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 Banking</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0.34%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&gt;=0.56%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&gt;=0.60%</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&gt;=5.9</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&gt;=6.3</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6.2%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&gt;=7.1</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&gt;=7.6</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rowSpan="5">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60+ DPD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2"/>
                          </a:solidFill>
                          <a:latin typeface="Arial" panose="020B0604020202020204" pitchFamily="34" charset="0"/>
                          <a:cs typeface="Arial" panose="020B0604020202020204" pitchFamily="34" charset="0"/>
                        </a:rPr>
                        <a:t>BSPR</a:t>
                      </a:r>
                      <a:endParaRPr lang="en-US" sz="1000" b="0" dirty="0">
                        <a:solidFill>
                          <a:schemeClr val="tx2"/>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&gt;=6.5</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&gt;=7.0</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8.5%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&gt;=11.6</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&gt;=12.6</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2"/>
                          </a:solidFill>
                          <a:latin typeface="Arial" panose="020B0604020202020204" pitchFamily="34" charset="0"/>
                          <a:cs typeface="Arial" panose="020B0604020202020204" pitchFamily="34" charset="0"/>
                        </a:rPr>
                        <a:t>Commercial</a:t>
                      </a:r>
                      <a:endParaRPr lang="en-US" sz="1000" b="0" dirty="0">
                        <a:solidFill>
                          <a:schemeClr val="tx2"/>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2.1%</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&gt;=4.3%</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&gt;=4.6</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&gt;=1.6</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Credit</a:t>
                      </a:r>
                      <a:r>
                        <a:rPr lang="en-US" sz="1000" b="0" baseline="0" dirty="0" smtClean="0">
                          <a:solidFill>
                            <a:schemeClr val="tx1"/>
                          </a:solidFill>
                          <a:latin typeface="Arial" panose="020B0604020202020204" pitchFamily="34" charset="0"/>
                          <a:cs typeface="Arial" panose="020B0604020202020204" pitchFamily="34" charset="0"/>
                        </a:rPr>
                        <a:t> Cards</a:t>
                      </a:r>
                      <a:endParaRPr lang="en-US" sz="1000" b="0" dirty="0">
                        <a:solidFill>
                          <a:schemeClr val="tx1"/>
                        </a:solidFill>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2.4%</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&gt;=2.5</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&gt;=2.7</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smtClean="0">
                          <a:latin typeface="Arial" panose="020B0604020202020204" pitchFamily="34" charset="0"/>
                          <a:cs typeface="Arial" panose="020B0604020202020204" pitchFamily="34" charset="0"/>
                        </a:rPr>
                        <a:t>$40MM</a:t>
                      </a:r>
                      <a:endParaRPr lang="en-US" sz="1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$55.8MM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$69.6MM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9459">
                <a:tc vMerge="1">
                  <a:txBody>
                    <a:bodyPr/>
                    <a:lstStyle/>
                    <a:p>
                      <a:endParaRPr lang="en-GB" dirty="0"/>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$688MM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&gt;=$828MM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&gt;=$993MM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19313">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dirty="0" smtClean="0">
                          <a:solidFill>
                            <a:schemeClr val="tx1"/>
                          </a:solidFill>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3</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$290MM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&gt;=$311MM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&gt;=$388MM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$508MM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&gt;=$870MM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&gt;=$1,086MM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$348MM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&gt;=$436MM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&gt;=$543MM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BSPR metrics &amp; </a:t>
            </a:r>
            <a:r>
              <a:rPr lang="en-US" kern="0" dirty="0">
                <a:solidFill>
                  <a:srgbClr val="000000"/>
                </a:solidFill>
                <a:latin typeface="Arial"/>
                <a:ea typeface="ＭＳ Ｐゴシック"/>
              </a:rPr>
              <a:t>limits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dirty="0" smtClean="0">
                <a:solidFill>
                  <a:srgbClr val="000000"/>
                </a:solidFill>
                <a:latin typeface="Arial" panose="020B0604020202020204" pitchFamily="34" charset="0"/>
                <a:cs typeface="Arial" panose="020B0604020202020204" pitchFamily="34" charset="0"/>
                <a:sym typeface="+mn-lt"/>
              </a:rPr>
              <a:t>1. By </a:t>
            </a:r>
            <a:r>
              <a:rPr lang="en-US" sz="800" dirty="0">
                <a:solidFill>
                  <a:srgbClr val="000000"/>
                </a:solidFill>
                <a:latin typeface="Arial" panose="020B0604020202020204" pitchFamily="34" charset="0"/>
                <a:cs typeface="Arial" panose="020B0604020202020204" pitchFamily="34" charset="0"/>
                <a:sym typeface="+mn-lt"/>
              </a:rPr>
              <a:t>OCC group </a:t>
            </a:r>
          </a:p>
        </p:txBody>
      </p:sp>
      <p:sp>
        <p:nvSpPr>
          <p:cNvPr id="6" name="TextBox 5"/>
          <p:cNvSpPr txBox="1"/>
          <p:nvPr/>
        </p:nvSpPr>
        <p:spPr>
          <a:xfrm>
            <a:off x="6128039" y="109804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23043938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25247</TotalTime>
  <Words>2539</Words>
  <Application>Microsoft Office PowerPoint</Application>
  <PresentationFormat>Custom</PresentationFormat>
  <Paragraphs>458</Paragraphs>
  <Slides>10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1154</cp:revision>
  <cp:lastPrinted>2016-05-19T17:18:25Z</cp:lastPrinted>
  <dcterms:created xsi:type="dcterms:W3CDTF">2016-03-28T17:49:32Z</dcterms:created>
  <dcterms:modified xsi:type="dcterms:W3CDTF">2016-06-02T22:42:59Z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