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7b8273dd61f5437a" Type="http://schemas.microsoft.com/office/2007/relationships/ui/extensibility" Target="customUI/customUI14.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8" r:id="rId1"/>
  </p:sldMasterIdLst>
  <p:notesMasterIdLst>
    <p:notesMasterId r:id="rId12"/>
  </p:notesMasterIdLst>
  <p:handoutMasterIdLst>
    <p:handoutMasterId r:id="rId13"/>
  </p:handoutMasterIdLst>
  <p:sldIdLst>
    <p:sldId id="684" r:id="rId2"/>
    <p:sldId id="739" r:id="rId3"/>
    <p:sldId id="762" r:id="rId4"/>
    <p:sldId id="764" r:id="rId5"/>
    <p:sldId id="765" r:id="rId6"/>
    <p:sldId id="766" r:id="rId7"/>
    <p:sldId id="724" r:id="rId8"/>
    <p:sldId id="767" r:id="rId9"/>
    <p:sldId id="768" r:id="rId10"/>
    <p:sldId id="769" r:id="rId11"/>
  </p:sldIdLst>
  <p:sldSz cx="9602788" cy="6858000"/>
  <p:notesSz cx="7010400" cy="9296400"/>
  <p:custDataLst>
    <p:tags r:id="rId1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A6E2EF"/>
    <a:srgbClr val="FFCCCC"/>
    <a:srgbClr val="FFFFCC"/>
    <a:srgbClr val="008AB3"/>
    <a:srgbClr val="FCE0E2"/>
    <a:srgbClr val="BFBFBF"/>
    <a:srgbClr val="CCFFCC"/>
    <a:srgbClr val="00A8C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9858" autoAdjust="0"/>
  </p:normalViewPr>
  <p:slideViewPr>
    <p:cSldViewPr snapToGrid="0" showGuides="1">
      <p:cViewPr>
        <p:scale>
          <a:sx n="80" d="100"/>
          <a:sy n="80" d="100"/>
        </p:scale>
        <p:origin x="-1242" y="-72"/>
      </p:cViewPr>
      <p:guideLst>
        <p:guide orient="horz" pos="242"/>
        <p:guide orient="horz" pos="1662"/>
        <p:guide orient="horz" pos="3989"/>
        <p:guide orient="horz" pos="1445"/>
        <p:guide orient="horz" pos="1113"/>
        <p:guide orient="horz" pos="926"/>
        <p:guide orient="horz" pos="3295"/>
        <p:guide pos="221"/>
        <p:guide pos="5825"/>
        <p:guide pos="3021"/>
        <p:guide pos="3252"/>
        <p:guide pos="2811"/>
        <p:guide pos="38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802"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696913"/>
            <a:ext cx="4883150" cy="3487737"/>
          </a:xfrm>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3</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6</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
        <p:nvSpPr>
          <p:cNvPr id="10" name="Text Placeholder 9"/>
          <p:cNvSpPr>
            <a:spLocks noGrp="1"/>
          </p:cNvSpPr>
          <p:nvPr>
            <p:ph type="body" sz="quarter" idx="10" hasCustomPrompt="1"/>
          </p:nvPr>
        </p:nvSpPr>
        <p:spPr>
          <a:xfrm>
            <a:off x="348437" y="2897188"/>
            <a:ext cx="8549149" cy="349250"/>
          </a:xfrm>
          <a:prstGeom prst="rect">
            <a:avLst/>
          </a:prstGeom>
        </p:spPr>
        <p:txBody>
          <a:bodyPr lIns="0" rIns="163449"/>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b="1" dirty="0" smtClean="0">
                <a:solidFill>
                  <a:srgbClr val="FF0000"/>
                </a:solidFill>
                <a:latin typeface="Arial"/>
                <a:cs typeface="Arial"/>
              </a:rPr>
              <a:t>SHUSA COMMITTEE/BOARD (Arial 24pt Bold/Red)</a:t>
            </a:r>
            <a:endParaRPr lang="en-GB" dirty="0"/>
          </a:p>
        </p:txBody>
      </p:sp>
      <p:sp>
        <p:nvSpPr>
          <p:cNvPr id="11" name="Text Placeholder 9"/>
          <p:cNvSpPr>
            <a:spLocks noGrp="1"/>
          </p:cNvSpPr>
          <p:nvPr>
            <p:ph type="body" sz="quarter" idx="11" hasCustomPrompt="1"/>
          </p:nvPr>
        </p:nvSpPr>
        <p:spPr>
          <a:xfrm>
            <a:off x="355938" y="3275665"/>
            <a:ext cx="8541647" cy="349250"/>
          </a:xfrm>
          <a:prstGeom prst="rect">
            <a:avLst/>
          </a:prstGeom>
        </p:spPr>
        <p:txBody>
          <a:bodyPr lIns="0" rIns="199453"/>
          <a:lstStyle>
            <a:lvl1pPr marL="0" marR="0" indent="0" algn="l" defTabSz="457200" rtl="0" eaLnBrk="1" fontAlgn="auto" latinLnBrk="0" hangingPunct="1">
              <a:lnSpc>
                <a:spcPct val="100000"/>
              </a:lnSpc>
              <a:spcBef>
                <a:spcPct val="20000"/>
              </a:spcBef>
              <a:spcAft>
                <a:spcPts val="0"/>
              </a:spcAft>
              <a:buClrTx/>
              <a:buSzTx/>
              <a:buFont typeface="Arial"/>
              <a:buNone/>
              <a:tabLst/>
              <a:defRPr sz="2000" b="1">
                <a:solidFill>
                  <a:schemeClr val="tx1"/>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dirty="0" smtClean="0"/>
              <a:t>Title of Presentation </a:t>
            </a:r>
            <a:r>
              <a:rPr lang="en-US" sz="2000" b="1" dirty="0" smtClean="0">
                <a:solidFill>
                  <a:prstClr val="black"/>
                </a:solidFill>
                <a:latin typeface="Arial" panose="020B0604020202020204" pitchFamily="34" charset="0"/>
                <a:cs typeface="Arial" panose="020B0604020202020204" pitchFamily="34" charset="0"/>
              </a:rPr>
              <a:t>(Must match Agenda, Arial 20pt Bold/Black)</a:t>
            </a:r>
          </a:p>
        </p:txBody>
      </p:sp>
      <p:sp>
        <p:nvSpPr>
          <p:cNvPr id="13" name="Text Placeholder 12"/>
          <p:cNvSpPr>
            <a:spLocks noGrp="1"/>
          </p:cNvSpPr>
          <p:nvPr>
            <p:ph type="body" sz="quarter" idx="12" hasCustomPrompt="1"/>
          </p:nvPr>
        </p:nvSpPr>
        <p:spPr>
          <a:xfrm>
            <a:off x="355938" y="3706427"/>
            <a:ext cx="4547155" cy="430213"/>
          </a:xfrm>
          <a:prstGeom prst="rect">
            <a:avLst/>
          </a:prstGeom>
        </p:spPr>
        <p:txBody>
          <a:bodyPr lIns="0"/>
          <a:lstStyle>
            <a:lvl1pPr marL="0" indent="0">
              <a:buNone/>
              <a:defRPr sz="1800">
                <a:latin typeface="Arial" panose="020B0604020202020204" pitchFamily="34" charset="0"/>
                <a:cs typeface="Arial" panose="020B0604020202020204" pitchFamily="34" charset="0"/>
              </a:defRPr>
            </a:lvl1pPr>
          </a:lstStyle>
          <a:p>
            <a:pPr lvl="0"/>
            <a:r>
              <a:rPr lang="en-US" dirty="0" smtClean="0"/>
              <a:t>Date (Arial 18pt Black)</a:t>
            </a:r>
            <a:endParaRPr lang="en-GB" dirty="0"/>
          </a:p>
        </p:txBody>
      </p:sp>
      <p:sp>
        <p:nvSpPr>
          <p:cNvPr id="14" name="Text Placeholder 12"/>
          <p:cNvSpPr>
            <a:spLocks noGrp="1"/>
          </p:cNvSpPr>
          <p:nvPr>
            <p:ph type="body" sz="quarter" idx="13" hasCustomPrompt="1"/>
          </p:nvPr>
        </p:nvSpPr>
        <p:spPr>
          <a:xfrm>
            <a:off x="355935" y="4339840"/>
            <a:ext cx="8541648" cy="430213"/>
          </a:xfrm>
          <a:prstGeom prst="rect">
            <a:avLst/>
          </a:prstGeom>
        </p:spPr>
        <p:txBody>
          <a:bodyPr lIns="0"/>
          <a:lstStyle>
            <a:lvl1pPr marL="0" indent="0">
              <a:buNone/>
              <a:defRPr sz="1800"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Presenter: Name and Title (Arial 18pt Gray)</a:t>
            </a:r>
            <a:endParaRPr lang="en-GB" dirty="0"/>
          </a:p>
        </p:txBody>
      </p:sp>
    </p:spTree>
    <p:extLst>
      <p:ext uri="{BB962C8B-B14F-4D97-AF65-F5344CB8AC3E}">
        <p14:creationId xmlns:p14="http://schemas.microsoft.com/office/powerpoint/2010/main" val="28247958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97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8" y="2897188"/>
            <a:ext cx="8541647" cy="349250"/>
          </a:xfrm>
          <a:prstGeom prst="rect">
            <a:avLst/>
          </a:prstGeom>
        </p:spPr>
        <p:txBody>
          <a:bodyPr lIns="0" rIns="163449"/>
          <a:lstStyle>
            <a:lvl1pPr>
              <a:defRPr lang="en-GB" sz="2400" b="1" dirty="0">
                <a:solidFill>
                  <a:schemeClr val="bg1">
                    <a:lumMod val="50000"/>
                  </a:schemeClr>
                </a:solidFill>
                <a:latin typeface="Arial"/>
                <a:cs typeface="Arial"/>
              </a:defRPr>
            </a:lvl1pPr>
          </a:lstStyle>
          <a:p>
            <a:pPr marL="0" lvl="0" indent="0">
              <a:buNone/>
            </a:pPr>
            <a:r>
              <a:rPr lang="en-GB" dirty="0" smtClean="0"/>
              <a:t>Section #</a:t>
            </a:r>
            <a:endParaRPr lang="en-GB" dirty="0"/>
          </a:p>
        </p:txBody>
      </p:sp>
      <p:sp>
        <p:nvSpPr>
          <p:cNvPr id="4"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srgbClr val="000000"/>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416254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Body &amp; Conten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413082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6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0" hasCustomPrompt="1"/>
          </p:nvPr>
        </p:nvSpPr>
        <p:spPr>
          <a:xfrm>
            <a:off x="348435" y="1460500"/>
            <a:ext cx="8829230" cy="4992687"/>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Tree>
    <p:extLst>
      <p:ext uri="{BB962C8B-B14F-4D97-AF65-F5344CB8AC3E}">
        <p14:creationId xmlns:p14="http://schemas.microsoft.com/office/powerpoint/2010/main" val="11715771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50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22733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3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
        <p:nvSpPr>
          <p:cNvPr id="4" name="Content Placeholder 2"/>
          <p:cNvSpPr>
            <a:spLocks noGrp="1"/>
          </p:cNvSpPr>
          <p:nvPr>
            <p:ph sz="quarter" idx="10" hasCustomPrompt="1"/>
          </p:nvPr>
        </p:nvSpPr>
        <p:spPr>
          <a:xfrm>
            <a:off x="348435"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7" name="Content Placeholder 2"/>
          <p:cNvSpPr>
            <a:spLocks noGrp="1"/>
          </p:cNvSpPr>
          <p:nvPr>
            <p:ph sz="quarter" idx="13" hasCustomPrompt="1"/>
          </p:nvPr>
        </p:nvSpPr>
        <p:spPr>
          <a:xfrm>
            <a:off x="348435"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8" name="Content Placeholder 2"/>
          <p:cNvSpPr>
            <a:spLocks noGrp="1"/>
          </p:cNvSpPr>
          <p:nvPr>
            <p:ph sz="quarter" idx="14" hasCustomPrompt="1"/>
          </p:nvPr>
        </p:nvSpPr>
        <p:spPr>
          <a:xfrm>
            <a:off x="5168378" y="1470025"/>
            <a:ext cx="4091188" cy="487361"/>
          </a:xfrm>
          <a:prstGeom prst="rect">
            <a:avLst/>
          </a:prstGeom>
        </p:spPr>
        <p:txBody>
          <a:bodyPr lIns="19431" tIns="0" bIns="153733"/>
          <a:lstStyle>
            <a:lvl1pPr marL="0" indent="0">
              <a:buNone/>
              <a:defRPr sz="1400" b="1">
                <a:solidFill>
                  <a:srgbClr val="FF0000"/>
                </a:solidFill>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sz="quarter" idx="15" hasCustomPrompt="1"/>
          </p:nvPr>
        </p:nvSpPr>
        <p:spPr>
          <a:xfrm>
            <a:off x="5162550" y="2163204"/>
            <a:ext cx="4091188" cy="3921683"/>
          </a:xfrm>
          <a:prstGeom prst="rect">
            <a:avLst/>
          </a:prstGeom>
        </p:spPr>
        <p:txBody>
          <a:bodyPr lIns="19431"/>
          <a:lstStyle>
            <a:lvl1pPr marL="0" indent="0">
              <a:buNone/>
              <a:defRPr sz="12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a:t>
            </a:r>
          </a:p>
        </p:txBody>
      </p:sp>
    </p:spTree>
    <p:extLst>
      <p:ext uri="{BB962C8B-B14F-4D97-AF65-F5344CB8AC3E}">
        <p14:creationId xmlns:p14="http://schemas.microsoft.com/office/powerpoint/2010/main" val="3157768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3 &amp; 1/3  Layout">
    <p:spTree>
      <p:nvGrpSpPr>
        <p:cNvPr id="1" name=""/>
        <p:cNvGrpSpPr/>
        <p:nvPr/>
      </p:nvGrpSpPr>
      <p:grpSpPr>
        <a:xfrm>
          <a:off x="0" y="0"/>
          <a:ext cx="0" cy="0"/>
          <a:chOff x="0" y="0"/>
          <a:chExt cx="0" cy="0"/>
        </a:xfrm>
      </p:grpSpPr>
      <p:sp>
        <p:nvSpPr>
          <p:cNvPr id="4" name="Content Placeholder 2"/>
          <p:cNvSpPr>
            <a:spLocks noGrp="1"/>
          </p:cNvSpPr>
          <p:nvPr>
            <p:ph sz="quarter" idx="10" hasCustomPrompt="1"/>
          </p:nvPr>
        </p:nvSpPr>
        <p:spPr>
          <a:xfrm>
            <a:off x="6785970" y="1457159"/>
            <a:ext cx="2391695"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6" name="Content Placeholder 2"/>
          <p:cNvSpPr>
            <a:spLocks noGrp="1"/>
          </p:cNvSpPr>
          <p:nvPr>
            <p:ph sz="quarter" idx="12" hasCustomPrompt="1"/>
          </p:nvPr>
        </p:nvSpPr>
        <p:spPr>
          <a:xfrm>
            <a:off x="348435" y="1457159"/>
            <a:ext cx="5837361" cy="4614865"/>
          </a:xfrm>
          <a:prstGeom prst="rect">
            <a:avLst/>
          </a:prstGeom>
        </p:spPr>
        <p:txBody>
          <a:bodyPr lIns="19431"/>
          <a:lstStyle>
            <a:lvl1pPr marL="0" indent="0">
              <a:buNone/>
              <a:defRPr sz="1400">
                <a:latin typeface="Arial" panose="020B0604020202020204" pitchFamily="34" charset="0"/>
                <a:cs typeface="Arial" panose="020B0604020202020204" pitchFamily="34" charset="0"/>
              </a:defRPr>
            </a:lvl1pPr>
            <a:lvl2pPr marL="457200" indent="0">
              <a:buNone/>
              <a:defRPr sz="1400">
                <a:latin typeface="Arial" panose="020B0604020202020204" pitchFamily="34" charset="0"/>
                <a:cs typeface="Arial" panose="020B0604020202020204" pitchFamily="34" charset="0"/>
              </a:defRPr>
            </a:lvl2pPr>
            <a:lvl3pPr marL="914400" indent="0">
              <a:buNone/>
              <a:defRPr sz="1400">
                <a:latin typeface="Arial" panose="020B0604020202020204" pitchFamily="34" charset="0"/>
                <a:cs typeface="Arial" panose="020B0604020202020204" pitchFamily="34" charset="0"/>
              </a:defRPr>
            </a:lvl3pPr>
            <a:lvl4pPr marL="1371600" indent="0">
              <a:buNone/>
              <a:defRPr sz="1400">
                <a:latin typeface="Arial" panose="020B0604020202020204" pitchFamily="34" charset="0"/>
                <a:cs typeface="Arial" panose="020B0604020202020204" pitchFamily="34" charset="0"/>
              </a:defRPr>
            </a:lvl4pPr>
            <a:lvl5pPr marL="1828800" indent="0">
              <a:buNone/>
              <a:defRPr sz="1400">
                <a:latin typeface="Arial" panose="020B0604020202020204" pitchFamily="34" charset="0"/>
                <a:cs typeface="Arial" panose="020B0604020202020204" pitchFamily="34" charset="0"/>
              </a:defRPr>
            </a:lvl5pPr>
          </a:lstStyle>
          <a:p>
            <a:pPr lvl="0"/>
            <a:r>
              <a:rPr lang="en-US" dirty="0" smtClean="0"/>
              <a:t>Text </a:t>
            </a:r>
          </a:p>
        </p:txBody>
      </p:sp>
      <p:sp>
        <p:nvSpPr>
          <p:cNvPr id="7"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spTree>
    <p:extLst>
      <p:ext uri="{BB962C8B-B14F-4D97-AF65-F5344CB8AC3E}">
        <p14:creationId xmlns:p14="http://schemas.microsoft.com/office/powerpoint/2010/main" val="136005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Rectangle 1"/>
          <p:cNvSpPr/>
          <p:nvPr userDrawn="1"/>
        </p:nvSpPr>
        <p:spPr>
          <a:xfrm>
            <a:off x="0" y="0"/>
            <a:ext cx="9602788"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001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557883" y="99785"/>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48437" y="452510"/>
            <a:ext cx="8666245"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7" y="888120"/>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2029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2115735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4"/>
            </p:custDataLst>
            <p:extLst>
              <p:ext uri="{D42A27DB-BD31-4B8C-83A1-F6EECF244321}">
                <p14:modId xmlns:p14="http://schemas.microsoft.com/office/powerpoint/2010/main" val="2866752203"/>
              </p:ext>
            </p:extLst>
          </p:nvPr>
        </p:nvGraphicFramePr>
        <p:xfrm>
          <a:off x="1670" y="1592"/>
          <a:ext cx="1667" cy="1587"/>
        </p:xfrm>
        <a:graphic>
          <a:graphicData uri="http://schemas.openxmlformats.org/presentationml/2006/ole">
            <mc:AlternateContent xmlns:mc="http://schemas.openxmlformats.org/markup-compatibility/2006">
              <mc:Choice xmlns:v="urn:schemas-microsoft-com:vml" Requires="v">
                <p:oleObj spid="_x0000_s145692"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670" y="1592"/>
                        <a:ext cx="1667" cy="1587"/>
                      </a:xfrm>
                      <a:prstGeom prst="rect">
                        <a:avLst/>
                      </a:prstGeom>
                    </p:spPr>
                  </p:pic>
                </p:oleObj>
              </mc:Fallback>
            </mc:AlternateContent>
          </a:graphicData>
        </a:graphic>
      </p:graphicFrame>
      <p:sp>
        <p:nvSpPr>
          <p:cNvPr id="7" name="Rectangle 6"/>
          <p:cNvSpPr/>
          <p:nvPr userDrawn="1"/>
        </p:nvSpPr>
        <p:spPr>
          <a:xfrm>
            <a:off x="7454130" y="6632624"/>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8" name="Picture 2" descr="C:\Users\n610821\Desktop\sant-MReg_positivo_RGB.30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06469" y="616695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235909" y="6321262"/>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531575078"/>
      </p:ext>
    </p:extLst>
  </p:cSld>
  <p:clrMap bg1="lt1" tx1="dk1" bg2="lt2" tx2="dk2" accent1="accent1" accent2="accent2" accent3="accent3" accent4="accent4" accent5="accent5" accent6="accent6" hlink="hlink" folHlink="folHlink"/>
  <p:sldLayoutIdLst>
    <p:sldLayoutId id="2147483770" r:id="rId1"/>
    <p:sldLayoutId id="2147483769" r:id="rId2"/>
    <p:sldLayoutId id="2147483771" r:id="rId3"/>
    <p:sldLayoutId id="2147483772" r:id="rId4"/>
    <p:sldLayoutId id="2147483774" r:id="rId5"/>
    <p:sldLayoutId id="2147483775" r:id="rId6"/>
    <p:sldLayoutId id="2147483782" r:id="rId7"/>
    <p:sldLayoutId id="2147483783" r:id="rId8"/>
    <p:sldLayoutId id="2147483784" r:id="rId9"/>
    <p:sldLayoutId id="2147483786" r:id="rId10"/>
    <p:sldLayoutId id="2147483787"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a:cs typeface="Arial"/>
              </a:rPr>
              <a:t>SBNA RAS </a:t>
            </a:r>
            <a:r>
              <a:rPr lang="en-US" dirty="0">
                <a:latin typeface="Arial"/>
                <a:cs typeface="Arial"/>
              </a:rPr>
              <a:t>r</a:t>
            </a:r>
            <a:r>
              <a:rPr lang="en-US" dirty="0" smtClean="0">
                <a:latin typeface="Arial"/>
                <a:cs typeface="Arial"/>
              </a:rPr>
              <a:t>eporting – Dry run for June 2016</a:t>
            </a:r>
            <a:endParaRPr lang="en-US" dirty="0">
              <a:latin typeface="Arial"/>
              <a:cs typeface="Arial"/>
            </a:endParaRPr>
          </a:p>
        </p:txBody>
      </p:sp>
      <p:sp>
        <p:nvSpPr>
          <p:cNvPr id="4" name="Text Placeholder 3"/>
          <p:cNvSpPr>
            <a:spLocks noGrp="1"/>
          </p:cNvSpPr>
          <p:nvPr>
            <p:ph type="body" sz="quarter" idx="12"/>
          </p:nvPr>
        </p:nvSpPr>
        <p:spPr>
          <a:xfrm>
            <a:off x="355938" y="3742052"/>
            <a:ext cx="4547155" cy="430213"/>
          </a:xfrm>
        </p:spPr>
        <p:txBody>
          <a:bodyPr/>
          <a:lstStyle/>
          <a:p>
            <a:r>
              <a:rPr lang="en-US" sz="2000" dirty="0" smtClean="0"/>
              <a:t>06/02/2016</a:t>
            </a:r>
            <a:endParaRPr lang="en-GB" sz="2000" dirty="0"/>
          </a:p>
        </p:txBody>
      </p:sp>
      <p:sp>
        <p:nvSpPr>
          <p:cNvPr id="5" name="Text Placeholder 4"/>
          <p:cNvSpPr>
            <a:spLocks noGrp="1"/>
          </p:cNvSpPr>
          <p:nvPr>
            <p:ph type="body" sz="quarter" idx="13"/>
          </p:nvPr>
        </p:nvSpPr>
        <p:spPr/>
        <p:txBody>
          <a:bodyPr/>
          <a:lstStyle/>
          <a:p>
            <a:r>
              <a:rPr lang="en-US" sz="1600" dirty="0" smtClean="0"/>
              <a:t>Author: Zhiyi (Michael) Zhang</a:t>
            </a:r>
            <a:endParaRPr lang="en-US" sz="1600" dirty="0"/>
          </a:p>
        </p:txBody>
      </p:sp>
      <p:sp>
        <p:nvSpPr>
          <p:cNvPr id="6" name="Text Box 9"/>
          <p:cNvSpPr txBox="1">
            <a:spLocks noChangeArrowheads="1"/>
          </p:cNvSpPr>
          <p:nvPr/>
        </p:nvSpPr>
        <p:spPr bwMode="auto">
          <a:xfrm>
            <a:off x="4153155" y="5520589"/>
            <a:ext cx="5094033"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defRPr/>
            </a:pPr>
            <a:r>
              <a:rPr lang="en-GB" altLang="en-US" sz="1600" dirty="0"/>
              <a:t>Date Created</a:t>
            </a:r>
            <a:r>
              <a:rPr lang="en-GB" altLang="en-US" sz="1600" dirty="0" smtClean="0"/>
              <a:t>: June 2016</a:t>
            </a:r>
            <a:endParaRPr lang="en-GB" altLang="en-US" sz="1600" dirty="0"/>
          </a:p>
          <a:p>
            <a:pPr algn="r">
              <a:spcBef>
                <a:spcPct val="50000"/>
              </a:spcBef>
              <a:defRPr/>
            </a:pPr>
            <a:r>
              <a:rPr lang="en-GB" altLang="en-US" sz="1600" dirty="0" smtClean="0"/>
              <a:t>Version</a:t>
            </a:r>
            <a:r>
              <a:rPr lang="en-GB" altLang="en-US" sz="1600" dirty="0"/>
              <a:t>: </a:t>
            </a:r>
            <a:r>
              <a:rPr lang="en-GB" altLang="en-US" sz="1600" dirty="0" smtClean="0"/>
              <a:t>Template</a:t>
            </a:r>
            <a:endParaRPr lang="en-GB" altLang="en-US" sz="1600" dirty="0"/>
          </a:p>
        </p:txBody>
      </p:sp>
    </p:spTree>
    <p:extLst>
      <p:ext uri="{BB962C8B-B14F-4D97-AF65-F5344CB8AC3E}">
        <p14:creationId xmlns:p14="http://schemas.microsoft.com/office/powerpoint/2010/main" val="1278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GB" dirty="0"/>
              <a:t>2016 SBNA RAS </a:t>
            </a:r>
            <a:r>
              <a:rPr lang="en-GB" dirty="0" smtClean="0"/>
              <a:t>metrics &amp; limits</a:t>
            </a:r>
            <a:r>
              <a:rPr lang="en-GB" dirty="0" smtClean="0"/>
              <a:t> </a:t>
            </a:r>
            <a:r>
              <a:rPr lang="en-GB" dirty="0"/>
              <a:t>(3/3</a:t>
            </a:r>
            <a:r>
              <a:rPr lang="en-GB" dirty="0" smtClean="0"/>
              <a:t>)</a:t>
            </a:r>
            <a:endParaRPr lang="en-GB" dirty="0"/>
          </a:p>
        </p:txBody>
      </p:sp>
      <p:sp>
        <p:nvSpPr>
          <p:cNvPr id="11" name="Footnote"/>
          <p:cNvSpPr/>
          <p:nvPr/>
        </p:nvSpPr>
        <p:spPr>
          <a:xfrm>
            <a:off x="2228518" y="6332539"/>
            <a:ext cx="5000958" cy="440698"/>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a:r>
              <a:rPr lang="en-US" sz="800" kern="0" dirty="0"/>
              <a:t>1. NII: Net Interest Income</a:t>
            </a:r>
          </a:p>
          <a:p>
            <a:pPr algn="l"/>
            <a:r>
              <a:rPr lang="en-US" sz="800" kern="0" dirty="0"/>
              <a:t>2. MVE: Market Value of Equity</a:t>
            </a:r>
          </a:p>
          <a:p>
            <a:pPr algn="l"/>
            <a:r>
              <a:rPr lang="en-US" sz="800" kern="0" dirty="0"/>
              <a:t>3. As of February </a:t>
            </a:r>
            <a:r>
              <a:rPr lang="en-US" sz="800" kern="0" dirty="0" smtClean="0"/>
              <a:t>2016</a:t>
            </a:r>
            <a:endParaRPr lang="en-US" sz="800" kern="0" dirty="0"/>
          </a:p>
        </p:txBody>
      </p:sp>
      <p:graphicFrame>
        <p:nvGraphicFramePr>
          <p:cNvPr id="22" name="Table 21"/>
          <p:cNvGraphicFramePr>
            <a:graphicFrameLocks noGrp="1"/>
          </p:cNvGraphicFramePr>
          <p:nvPr>
            <p:extLst>
              <p:ext uri="{D42A27DB-BD31-4B8C-83A1-F6EECF244321}">
                <p14:modId xmlns:p14="http://schemas.microsoft.com/office/powerpoint/2010/main" val="3319472039"/>
              </p:ext>
            </p:extLst>
          </p:nvPr>
        </p:nvGraphicFramePr>
        <p:xfrm>
          <a:off x="363538" y="1470025"/>
          <a:ext cx="8883650" cy="4492752"/>
        </p:xfrm>
        <a:graphic>
          <a:graphicData uri="http://schemas.openxmlformats.org/drawingml/2006/table">
            <a:tbl>
              <a:tblPr firstRow="1" bandRow="1"/>
              <a:tblGrid>
                <a:gridCol w="1039960"/>
                <a:gridCol w="2094614"/>
                <a:gridCol w="834758"/>
                <a:gridCol w="1536156"/>
                <a:gridCol w="1126054"/>
                <a:gridCol w="1126054"/>
                <a:gridCol w="112605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8686">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Liquidity / funding risk</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*Stressed </a:t>
                      </a:r>
                      <a:r>
                        <a:rPr lang="en-US" sz="1000" i="1" u="none" strike="noStrike" dirty="0">
                          <a:effectLst/>
                          <a:latin typeface="Arial" panose="020B0604020202020204" pitchFamily="34" charset="0"/>
                          <a:cs typeface="Arial" panose="020B0604020202020204" pitchFamily="34" charset="0"/>
                        </a:rPr>
                        <a:t>Survival </a:t>
                      </a:r>
                      <a:r>
                        <a:rPr lang="en-US" sz="1000" i="1" u="none" strike="noStrike" dirty="0" smtClean="0">
                          <a:effectLst/>
                          <a:latin typeface="Arial" panose="020B0604020202020204" pitchFamily="34" charset="0"/>
                          <a:cs typeface="Arial" panose="020B0604020202020204" pitchFamily="34" charset="0"/>
                        </a:rPr>
                        <a:t>Period </a:t>
                      </a:r>
                      <a:r>
                        <a:rPr lang="en-US" sz="1000" i="1" u="none" strike="noStrike" dirty="0">
                          <a:effectLst/>
                          <a:latin typeface="Arial" panose="020B0604020202020204" pitchFamily="34" charset="0"/>
                          <a:cs typeface="Arial" panose="020B0604020202020204" pitchFamily="34" charset="0"/>
                        </a:rPr>
                        <a:t>(days)</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120 days</a:t>
                      </a:r>
                      <a:r>
                        <a:rPr lang="en-US" sz="1000" baseline="30000" dirty="0" smtClean="0">
                          <a:latin typeface="Arial" panose="020B0604020202020204" pitchFamily="34" charset="0"/>
                          <a:cs typeface="Arial" panose="020B0604020202020204" pitchFamily="34" charset="0"/>
                        </a:rPr>
                        <a:t>3</a:t>
                      </a:r>
                      <a:endParaRPr lang="en-US" sz="1000" dirty="0" smtClean="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dirty="0" smtClean="0">
                          <a:latin typeface="Arial" panose="020B0604020202020204" pitchFamily="34" charset="0"/>
                          <a:cs typeface="Arial" panose="020B0604020202020204" pitchFamily="34" charset="0"/>
                        </a:rPr>
                        <a:t>&lt;=75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&lt;=45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*Liquidity </a:t>
                      </a:r>
                      <a:r>
                        <a:rPr lang="en-US" sz="1000" i="1" u="none" strike="noStrike" dirty="0">
                          <a:effectLst/>
                          <a:latin typeface="Arial" panose="020B0604020202020204" pitchFamily="34" charset="0"/>
                          <a:cs typeface="Arial" panose="020B0604020202020204" pitchFamily="34" charset="0"/>
                        </a:rPr>
                        <a:t>Coverage Ratio </a:t>
                      </a:r>
                      <a:r>
                        <a:rPr lang="en-US" sz="1000" i="1" u="none" strike="noStrike" dirty="0" smtClean="0">
                          <a:effectLst/>
                          <a:latin typeface="Arial" panose="020B0604020202020204" pitchFamily="34" charset="0"/>
                          <a:cs typeface="Arial" panose="020B0604020202020204" pitchFamily="34" charset="0"/>
                        </a:rPr>
                        <a:t>(%, US</a:t>
                      </a:r>
                      <a:r>
                        <a:rPr lang="en-US" sz="1000" i="1" u="none" strike="noStrike" baseline="0" dirty="0" smtClean="0">
                          <a:effectLst/>
                          <a:latin typeface="Arial" panose="020B0604020202020204" pitchFamily="34" charset="0"/>
                          <a:cs typeface="Arial" panose="020B0604020202020204" pitchFamily="34" charset="0"/>
                        </a:rPr>
                        <a:t> Modified</a:t>
                      </a:r>
                      <a:r>
                        <a:rPr lang="en-US" sz="1000" i="1" u="none" strike="noStrike" dirty="0" smtClean="0">
                          <a:effectLst/>
                          <a:latin typeface="Arial" panose="020B0604020202020204" pitchFamily="34" charset="0"/>
                          <a:cs typeface="Arial" panose="020B0604020202020204" pitchFamily="34" charset="0"/>
                        </a:rPr>
                        <a:t>)</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154%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smtClean="0">
                          <a:effectLst/>
                          <a:latin typeface="Arial" panose="020B0604020202020204" pitchFamily="34" charset="0"/>
                          <a:cs typeface="Arial" panose="020B0604020202020204" pitchFamily="34" charset="0"/>
                        </a:rPr>
                        <a:t>*Structural Funding </a:t>
                      </a:r>
                      <a:r>
                        <a:rPr lang="en-US" sz="1000" i="1" u="none" strike="noStrike" dirty="0">
                          <a:effectLst/>
                          <a:latin typeface="Arial" panose="020B0604020202020204" pitchFamily="34" charset="0"/>
                          <a:cs typeface="Arial" panose="020B0604020202020204" pitchFamily="34" charset="0"/>
                        </a:rPr>
                        <a:t>R</a:t>
                      </a:r>
                      <a:r>
                        <a:rPr lang="en-US" sz="1000" i="1" u="none" strike="noStrike" dirty="0" smtClean="0">
                          <a:effectLst/>
                          <a:latin typeface="Arial" panose="020B0604020202020204" pitchFamily="34" charset="0"/>
                          <a:cs typeface="Arial" panose="020B0604020202020204" pitchFamily="34" charset="0"/>
                        </a:rPr>
                        <a:t>atio </a:t>
                      </a:r>
                      <a:r>
                        <a:rPr lang="en-US" sz="1000" i="1" u="none" strike="noStrike" dirty="0">
                          <a:effectLst/>
                          <a:latin typeface="Arial" panose="020B0604020202020204" pitchFamily="34" charset="0"/>
                          <a:cs typeface="Arial" panose="020B0604020202020204" pitchFamily="34" charset="0"/>
                        </a:rPr>
                        <a:t>(%)</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124%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gn="l"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*Asset Encumbrance (%)</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31.5%</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b="0" i="0" u="none" strike="noStrike" dirty="0" smtClean="0">
                          <a:solidFill>
                            <a:srgbClr val="008AB3"/>
                          </a:solidFill>
                          <a:effectLst/>
                          <a:latin typeface="Arial" panose="020B0604020202020204" pitchFamily="34" charset="0"/>
                          <a:cs typeface="Arial" panose="020B0604020202020204" pitchFamily="34" charset="0"/>
                        </a:rPr>
                        <a:t>Loan to</a:t>
                      </a:r>
                      <a:r>
                        <a:rPr lang="en-US" sz="1000" b="0" i="0" u="none" strike="noStrike" baseline="0" dirty="0" smtClean="0">
                          <a:solidFill>
                            <a:srgbClr val="008AB3"/>
                          </a:solidFill>
                          <a:effectLst/>
                          <a:latin typeface="Arial" panose="020B0604020202020204" pitchFamily="34" charset="0"/>
                          <a:cs typeface="Arial" panose="020B0604020202020204" pitchFamily="34" charset="0"/>
                        </a:rPr>
                        <a:t> Deposit Ratio (%)</a:t>
                      </a:r>
                      <a:endParaRPr lang="en-US" sz="1000" b="0" i="0"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94%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&gt;=97.5%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Interest rate</a:t>
                      </a:r>
                      <a:r>
                        <a:rPr lang="en-US" sz="1000" b="1" baseline="0" dirty="0" smtClean="0">
                          <a:solidFill>
                            <a:schemeClr val="tx1"/>
                          </a:solidFill>
                          <a:latin typeface="Arial" panose="020B0604020202020204" pitchFamily="34" charset="0"/>
                          <a:cs typeface="Arial" panose="020B0604020202020204" pitchFamily="34" charset="0"/>
                        </a:rPr>
                        <a:t> risk</a:t>
                      </a: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*NII</a:t>
                      </a:r>
                      <a:r>
                        <a:rPr lang="en-US" sz="1000" b="0" i="1" kern="1200" baseline="30000" dirty="0" smtClean="0">
                          <a:solidFill>
                            <a:schemeClr val="tx1"/>
                          </a:solidFill>
                          <a:latin typeface="Arial" panose="020B0604020202020204" pitchFamily="34" charset="0"/>
                          <a:ea typeface="+mn-ea"/>
                          <a:cs typeface="Arial" panose="020B0604020202020204" pitchFamily="34" charset="0"/>
                        </a:rPr>
                        <a:t>1</a:t>
                      </a:r>
                      <a:r>
                        <a:rPr lang="en-US" sz="1000" b="0" i="1" kern="1200" baseline="0" dirty="0" smtClean="0">
                          <a:solidFill>
                            <a:schemeClr val="tx1"/>
                          </a:solidFill>
                          <a:latin typeface="Arial" panose="020B0604020202020204" pitchFamily="34" charset="0"/>
                          <a:ea typeface="+mn-ea"/>
                          <a:cs typeface="Arial" panose="020B0604020202020204" pitchFamily="34" charset="0"/>
                        </a:rPr>
                        <a:t>Sensitivity</a:t>
                      </a:r>
                      <a:r>
                        <a:rPr lang="en-US" sz="1000" b="0" i="1" kern="1200" dirty="0" smtClean="0">
                          <a:solidFill>
                            <a:schemeClr val="tx1"/>
                          </a:solidFill>
                          <a:latin typeface="Arial" panose="020B0604020202020204" pitchFamily="34" charset="0"/>
                          <a:ea typeface="+mn-ea"/>
                          <a:cs typeface="Arial" panose="020B0604020202020204" pitchFamily="34" charset="0"/>
                        </a:rPr>
                        <a:t>(+/- 100bps)</a:t>
                      </a: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-5.76%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rgbClr val="008AB3"/>
                          </a:solidFill>
                          <a:latin typeface="Arial" panose="020B0604020202020204" pitchFamily="34" charset="0"/>
                          <a:ea typeface="+mn-ea"/>
                          <a:cs typeface="Arial" panose="020B0604020202020204" pitchFamily="34" charset="0"/>
                        </a:rPr>
                        <a:t>*MVE</a:t>
                      </a:r>
                      <a:r>
                        <a:rPr lang="en-US" sz="1000" b="0" i="1" kern="1200" baseline="30000" dirty="0" smtClean="0">
                          <a:solidFill>
                            <a:srgbClr val="008AB3"/>
                          </a:solidFill>
                          <a:latin typeface="Arial" panose="020B0604020202020204" pitchFamily="34" charset="0"/>
                          <a:ea typeface="+mn-ea"/>
                          <a:cs typeface="Arial" panose="020B0604020202020204" pitchFamily="34" charset="0"/>
                        </a:rPr>
                        <a:t>2</a:t>
                      </a:r>
                      <a:r>
                        <a:rPr lang="en-US" sz="1000" b="0" i="1" kern="1200" dirty="0" smtClean="0">
                          <a:solidFill>
                            <a:srgbClr val="008AB3"/>
                          </a:solidFill>
                          <a:latin typeface="Arial" panose="020B0604020202020204" pitchFamily="34" charset="0"/>
                          <a:ea typeface="+mn-ea"/>
                          <a:cs typeface="Arial" panose="020B0604020202020204" pitchFamily="34" charset="0"/>
                        </a:rPr>
                        <a:t> Sensitivity(+/- 100bps)</a:t>
                      </a: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-7.74%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&lt;=-9.0%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&lt;=-10.0%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MTM risk</a:t>
                      </a:r>
                    </a:p>
                  </a:txBody>
                  <a:tcPr marL="0" marR="18288" marT="18288" marB="18288">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ctr" latinLnBrk="0" hangingPunct="1">
                        <a:lnSpc>
                          <a:spcPct val="100000"/>
                        </a:lnSpc>
                        <a:spcBef>
                          <a:spcPts val="200"/>
                        </a:spcBef>
                        <a:spcAft>
                          <a:spcPts val="200"/>
                        </a:spcAft>
                        <a:buClrTx/>
                        <a:buSzTx/>
                        <a:buFontTx/>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Mark</a:t>
                      </a:r>
                      <a:r>
                        <a:rPr lang="en-US" sz="1000" b="0" i="0" kern="1200" baseline="0" dirty="0" smtClean="0">
                          <a:solidFill>
                            <a:srgbClr val="008AB3"/>
                          </a:solidFill>
                          <a:latin typeface="Arial" panose="020B0604020202020204" pitchFamily="34" charset="0"/>
                          <a:ea typeface="+mn-ea"/>
                          <a:cs typeface="Arial" panose="020B0604020202020204" pitchFamily="34" charset="0"/>
                        </a:rPr>
                        <a:t>-to-Market Value at Risk (VaR)</a:t>
                      </a:r>
                      <a:endParaRPr lang="en-US" sz="1000" b="0" i="0" kern="1200" dirty="0" smtClean="0">
                        <a:solidFill>
                          <a:srgbClr val="008AB3"/>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$2.6M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&gt;=$5.4M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00000"/>
                        </a:lnSpc>
                        <a:spcBef>
                          <a:spcPts val="200"/>
                        </a:spcBef>
                        <a:spcAft>
                          <a:spcPts val="200"/>
                        </a:spcAft>
                      </a:pPr>
                      <a:r>
                        <a:rPr lang="en-US" sz="1000" i="1" u="none" strike="noStrike" dirty="0" smtClean="0">
                          <a:solidFill>
                            <a:srgbClr val="008AB3"/>
                          </a:solidFill>
                          <a:effectLst/>
                          <a:latin typeface="Arial" panose="020B0604020202020204" pitchFamily="34" charset="0"/>
                          <a:cs typeface="Arial" panose="020B0604020202020204" pitchFamily="34" charset="0"/>
                        </a:rPr>
                        <a:t>*Gross Operational</a:t>
                      </a:r>
                      <a:r>
                        <a:rPr lang="en-US" sz="1000" i="1" u="none" strike="noStrike" baseline="0" dirty="0" smtClean="0">
                          <a:solidFill>
                            <a:srgbClr val="008AB3"/>
                          </a:solidFill>
                          <a:effectLst/>
                          <a:latin typeface="Arial" panose="020B0604020202020204" pitchFamily="34" charset="0"/>
                          <a:cs typeface="Arial" panose="020B0604020202020204" pitchFamily="34" charset="0"/>
                        </a:rPr>
                        <a:t> Risk L</a:t>
                      </a:r>
                      <a:r>
                        <a:rPr lang="en-US" sz="1000" i="1" u="none" strike="noStrike" dirty="0" smtClean="0">
                          <a:solidFill>
                            <a:srgbClr val="008AB3"/>
                          </a:solidFill>
                          <a:effectLst/>
                          <a:latin typeface="Arial" panose="020B0604020202020204" pitchFamily="34" charset="0"/>
                          <a:cs typeface="Arial" panose="020B0604020202020204" pitchFamily="34" charset="0"/>
                        </a:rPr>
                        <a:t>osses </a:t>
                      </a:r>
                      <a:r>
                        <a:rPr lang="en-US" sz="1000" i="1" u="none" strike="noStrike" dirty="0">
                          <a:solidFill>
                            <a:srgbClr val="008AB3"/>
                          </a:solidFill>
                          <a:effectLst/>
                          <a:latin typeface="Arial" panose="020B0604020202020204" pitchFamily="34" charset="0"/>
                          <a:cs typeface="Arial" panose="020B0604020202020204" pitchFamily="34" charset="0"/>
                        </a:rPr>
                        <a:t>/ </a:t>
                      </a:r>
                      <a:r>
                        <a:rPr lang="en-US" sz="1000" i="1" u="none" strike="noStrike" dirty="0" smtClean="0">
                          <a:solidFill>
                            <a:srgbClr val="008AB3"/>
                          </a:solidFill>
                          <a:effectLst/>
                          <a:latin typeface="Arial" panose="020B0604020202020204" pitchFamily="34" charset="0"/>
                          <a:cs typeface="Arial" panose="020B0604020202020204" pitchFamily="34" charset="0"/>
                        </a:rPr>
                        <a:t>Gross Margin (Net Revenue)</a:t>
                      </a:r>
                      <a:endParaRPr lang="en-US" sz="1000" b="0" i="1"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(trailing</a:t>
                      </a:r>
                      <a:r>
                        <a:rPr lang="en-US" sz="1000" b="0" baseline="0" dirty="0" smtClean="0">
                          <a:latin typeface="Arial" panose="020B0604020202020204" pitchFamily="34" charset="0"/>
                          <a:cs typeface="Arial" panose="020B0604020202020204" pitchFamily="34" charset="0"/>
                        </a:rPr>
                        <a:t> 12m)</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1.92%</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algn="l" fontAlgn="b">
                        <a:lnSpc>
                          <a:spcPct val="100000"/>
                        </a:lnSpc>
                        <a:spcBef>
                          <a:spcPts val="200"/>
                        </a:spcBef>
                        <a:spcAft>
                          <a:spcPts val="200"/>
                        </a:spcAft>
                      </a:pPr>
                      <a:r>
                        <a:rPr lang="en-US" sz="1000" b="0" i="1" u="none" strike="noStrike" dirty="0" smtClean="0">
                          <a:solidFill>
                            <a:srgbClr val="008AB3"/>
                          </a:solidFill>
                          <a:effectLst/>
                          <a:latin typeface="Arial" panose="020B0604020202020204" pitchFamily="34" charset="0"/>
                          <a:cs typeface="Arial" panose="020B0604020202020204" pitchFamily="34" charset="0"/>
                        </a:rPr>
                        <a:t>Material</a:t>
                      </a:r>
                      <a:r>
                        <a:rPr lang="en-US" sz="1000" b="0" i="1" u="none" strike="noStrike" baseline="0" dirty="0" smtClean="0">
                          <a:solidFill>
                            <a:srgbClr val="008AB3"/>
                          </a:solidFill>
                          <a:effectLst/>
                          <a:latin typeface="Arial" panose="020B0604020202020204" pitchFamily="34" charset="0"/>
                          <a:cs typeface="Arial" panose="020B0604020202020204" pitchFamily="34" charset="0"/>
                        </a:rPr>
                        <a:t> Operational Risk E</a:t>
                      </a:r>
                      <a:r>
                        <a:rPr lang="en-US" sz="1000" b="0" i="1" u="none" strike="noStrike" dirty="0" smtClean="0">
                          <a:solidFill>
                            <a:srgbClr val="008AB3"/>
                          </a:solidFill>
                          <a:effectLst/>
                          <a:latin typeface="Arial" panose="020B0604020202020204" pitchFamily="34" charset="0"/>
                          <a:cs typeface="Arial" panose="020B0604020202020204" pitchFamily="34" charset="0"/>
                        </a:rPr>
                        <a:t>vents</a:t>
                      </a:r>
                      <a:endParaRPr lang="en-US" sz="1000" b="0" i="1" u="none" strike="noStrike" dirty="0">
                        <a:solidFill>
                          <a:srgbClr val="008AB3"/>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Quarterly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4</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Model risk</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1Q2016 – 47</a:t>
                      </a:r>
                    </a:p>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2Q2016 – 36</a:t>
                      </a:r>
                    </a:p>
                    <a:p>
                      <a:pPr algn="ctr">
                        <a:lnSpc>
                          <a:spcPct val="100000"/>
                        </a:lnSpc>
                        <a:spcBef>
                          <a:spcPts val="0"/>
                        </a:spcBef>
                        <a:spcAft>
                          <a:spcPts val="0"/>
                        </a:spcAft>
                      </a:pPr>
                      <a:r>
                        <a:rPr lang="en-US" sz="1000" dirty="0" smtClean="0">
                          <a:latin typeface="Arial" panose="020B0604020202020204" pitchFamily="34" charset="0"/>
                          <a:cs typeface="Arial" panose="020B0604020202020204" pitchFamily="34" charset="0"/>
                        </a:rPr>
                        <a:t>3Q2016</a:t>
                      </a:r>
                      <a:r>
                        <a:rPr lang="en-US" sz="1000" baseline="0" dirty="0" smtClean="0">
                          <a:latin typeface="Arial" panose="020B0604020202020204" pitchFamily="34" charset="0"/>
                          <a:cs typeface="Arial" panose="020B0604020202020204" pitchFamily="34" charset="0"/>
                        </a:rPr>
                        <a:t> – 33</a:t>
                      </a:r>
                    </a:p>
                    <a:p>
                      <a:pPr algn="ctr">
                        <a:lnSpc>
                          <a:spcPct val="100000"/>
                        </a:lnSpc>
                        <a:spcBef>
                          <a:spcPts val="0"/>
                        </a:spcBef>
                        <a:spcAft>
                          <a:spcPts val="0"/>
                        </a:spcAft>
                      </a:pPr>
                      <a:r>
                        <a:rPr lang="en-US" sz="1000" baseline="0" dirty="0" smtClean="0">
                          <a:latin typeface="Arial" panose="020B0604020202020204" pitchFamily="34" charset="0"/>
                          <a:cs typeface="Arial" panose="020B0604020202020204" pitchFamily="34" charset="0"/>
                        </a:rPr>
                        <a:t>4Q2016 – 15</a:t>
                      </a:r>
                    </a:p>
                    <a:p>
                      <a:pPr algn="ctr">
                        <a:lnSpc>
                          <a:spcPct val="100000"/>
                        </a:lnSpc>
                        <a:spcBef>
                          <a:spcPts val="0"/>
                        </a:spcBef>
                        <a:spcAft>
                          <a:spcPts val="0"/>
                        </a:spcAft>
                      </a:pPr>
                      <a:r>
                        <a:rPr lang="en-US" sz="1000" baseline="0" dirty="0" smtClean="0">
                          <a:latin typeface="Arial" panose="020B0604020202020204" pitchFamily="34" charset="0"/>
                          <a:cs typeface="Arial" panose="020B0604020202020204" pitchFamily="34" charset="0"/>
                        </a:rPr>
                        <a:t>1Q2017 – 0</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Compliance risk</a:t>
                      </a:r>
                    </a:p>
                  </a:txBody>
                  <a:tcPr marL="0" marR="18288" marT="18288" marB="18288">
                    <a:lnL w="12700" cmpd="sng">
                      <a:noFill/>
                      <a:prstDash val="solid"/>
                    </a:lnL>
                    <a:lnR w="12700" cmpd="sng">
                      <a:noFill/>
                      <a:prstDash val="soli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Open MRIAs and other equivalent matters (OCC Enforcement Actions)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ＭＳ Ｐゴシック"/>
                          <a:cs typeface="Arial" panose="020B0604020202020204" pitchFamily="34" charset="0"/>
                        </a:rPr>
                        <a:t>Federal Regulator Complaints (CFPB)</a:t>
                      </a:r>
                      <a:endParaRPr lang="en-US" sz="1000" b="0" i="0" kern="1200" baseline="0" dirty="0">
                        <a:solidFill>
                          <a:schemeClr val="tx1"/>
                        </a:solidFill>
                        <a:latin typeface="Arial" panose="020B0604020202020204" pitchFamily="34" charset="0"/>
                        <a:ea typeface="ＭＳ Ｐゴシック"/>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30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u="none" strike="noStrike" dirty="0" smtClean="0">
                          <a:solidFill>
                            <a:srgbClr val="008AB3"/>
                          </a:solidFill>
                          <a:effectLst/>
                          <a:latin typeface="Arial" panose="020B0604020202020204" pitchFamily="34" charset="0"/>
                          <a:cs typeface="Arial" panose="020B0604020202020204" pitchFamily="34" charset="0"/>
                        </a:rPr>
                        <a:t>High risk customers as % of total customers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1.1%</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grpSp>
        <p:nvGrpSpPr>
          <p:cNvPr id="17" name="Group 16"/>
          <p:cNvGrpSpPr/>
          <p:nvPr/>
        </p:nvGrpSpPr>
        <p:grpSpPr>
          <a:xfrm>
            <a:off x="372254" y="6145406"/>
            <a:ext cx="3676170" cy="125740"/>
            <a:chOff x="372254" y="5975278"/>
            <a:chExt cx="3676170" cy="125740"/>
          </a:xfrm>
        </p:grpSpPr>
        <p:sp>
          <p:nvSpPr>
            <p:cNvPr id="18" name="TextBox 17"/>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19" name="Group 18"/>
            <p:cNvGrpSpPr/>
            <p:nvPr/>
          </p:nvGrpSpPr>
          <p:grpSpPr>
            <a:xfrm>
              <a:off x="372254" y="5975278"/>
              <a:ext cx="1731805" cy="119135"/>
              <a:chOff x="372254" y="5494048"/>
              <a:chExt cx="1731805" cy="119135"/>
            </a:xfrm>
          </p:grpSpPr>
          <p:sp>
            <p:nvSpPr>
              <p:cNvPr id="20" name="TextBox 19"/>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1" name="TextBox 20"/>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1351242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6212785" y="1469770"/>
            <a:ext cx="3024878" cy="762000"/>
          </a:xfrm>
          <a:prstGeom prst="chevron">
            <a:avLst>
              <a:gd name="adj" fmla="val 28867"/>
            </a:avLst>
          </a:prstGeom>
          <a:solidFill>
            <a:srgbClr val="FCE0E2"/>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Action to take</a:t>
            </a:r>
            <a:endParaRPr lang="en-GB" altLang="zh-CN" sz="1400" b="1" dirty="0">
              <a:latin typeface="Arial" panose="020B0604020202020204" pitchFamily="34" charset="0"/>
              <a:ea typeface="+mj-ea"/>
              <a:cs typeface="Arial" panose="020B0604020202020204" pitchFamily="34" charset="0"/>
            </a:endParaRPr>
          </a:p>
        </p:txBody>
      </p:sp>
      <p:sp>
        <p:nvSpPr>
          <p:cNvPr id="7" name="AutoShape 4"/>
          <p:cNvSpPr>
            <a:spLocks noChangeArrowheads="1"/>
          </p:cNvSpPr>
          <p:nvPr/>
        </p:nvSpPr>
        <p:spPr bwMode="gray">
          <a:xfrm>
            <a:off x="3280611" y="1469770"/>
            <a:ext cx="3024878" cy="762000"/>
          </a:xfrm>
          <a:prstGeom prst="chevron">
            <a:avLst>
              <a:gd name="adj" fmla="val 28867"/>
            </a:avLst>
          </a:prstGeom>
          <a:solidFill>
            <a:schemeClr val="accent5"/>
          </a:solidFill>
          <a:ln w="9525" algn="ctr">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latin typeface="Arial" panose="020B0604020202020204" pitchFamily="34" charset="0"/>
                <a:ea typeface="+mj-ea"/>
                <a:cs typeface="Arial" panose="020B0604020202020204" pitchFamily="34" charset="0"/>
              </a:rPr>
              <a:t>Data, reporting template and timeline</a:t>
            </a:r>
            <a:endParaRPr lang="en-GB" altLang="zh-CN" sz="1400" b="1" dirty="0">
              <a:latin typeface="Arial" panose="020B0604020202020204" pitchFamily="34" charset="0"/>
              <a:ea typeface="+mj-ea"/>
              <a:cs typeface="Arial" panose="020B0604020202020204" pitchFamily="34" charset="0"/>
            </a:endParaRPr>
          </a:p>
        </p:txBody>
      </p:sp>
      <p:sp>
        <p:nvSpPr>
          <p:cNvPr id="8" name="AutoShape 5"/>
          <p:cNvSpPr>
            <a:spLocks noChangeArrowheads="1"/>
          </p:cNvSpPr>
          <p:nvPr/>
        </p:nvSpPr>
        <p:spPr bwMode="gray">
          <a:xfrm>
            <a:off x="348437" y="1469770"/>
            <a:ext cx="3024878" cy="762000"/>
          </a:xfrm>
          <a:prstGeom prst="homePlate">
            <a:avLst>
              <a:gd name="adj" fmla="val 28867"/>
            </a:avLst>
          </a:prstGeom>
          <a:solidFill>
            <a:schemeClr val="accent1"/>
          </a:solidFill>
          <a:ln w="9525">
            <a:solidFill>
              <a:srgbClr val="FF0000"/>
            </a:solidFill>
            <a:miter lim="800000"/>
            <a:headEnd/>
            <a:tailEnd/>
          </a:ln>
          <a:effectLst/>
          <a:extLst/>
        </p:spPr>
        <p:txBody>
          <a:bodyPr lIns="72000" tIns="72000" rIns="72000" bIns="72000" anchor="ctr" anchorCtr="1">
            <a:noAutofit/>
          </a:bodyPr>
          <a:lstStyle/>
          <a:p>
            <a:pPr algn="ctr" eaLnBrk="0" hangingPunct="0">
              <a:lnSpc>
                <a:spcPct val="100000"/>
              </a:lnSpc>
            </a:pPr>
            <a:r>
              <a:rPr lang="en-GB" altLang="zh-CN" sz="1400" b="1" dirty="0" smtClean="0">
                <a:solidFill>
                  <a:schemeClr val="bg1"/>
                </a:solidFill>
                <a:latin typeface="Arial" panose="020B0604020202020204" pitchFamily="34" charset="0"/>
                <a:ea typeface="+mj-ea"/>
                <a:cs typeface="Arial" panose="020B0604020202020204" pitchFamily="34" charset="0"/>
              </a:rPr>
              <a:t>2016 RAS metrics</a:t>
            </a:r>
            <a:endParaRPr lang="en-GB" altLang="zh-CN" sz="1400" b="1" dirty="0">
              <a:solidFill>
                <a:schemeClr val="bg1"/>
              </a:solidFill>
              <a:latin typeface="Arial" panose="020B0604020202020204" pitchFamily="34" charset="0"/>
              <a:ea typeface="+mj-ea"/>
              <a:cs typeface="Arial" panose="020B0604020202020204" pitchFamily="34" charset="0"/>
            </a:endParaRPr>
          </a:p>
        </p:txBody>
      </p:sp>
      <p:sp>
        <p:nvSpPr>
          <p:cNvPr id="9" name="Content Placeholder 3"/>
          <p:cNvSpPr txBox="1">
            <a:spLocks/>
          </p:cNvSpPr>
          <p:nvPr/>
        </p:nvSpPr>
        <p:spPr bwMode="gray">
          <a:xfrm>
            <a:off x="348438" y="2301140"/>
            <a:ext cx="2747188"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GB" sz="1300" b="1" dirty="0" smtClean="0">
                <a:latin typeface="Arial" panose="020B0604020202020204" pitchFamily="34" charset="0"/>
                <a:cs typeface="Arial" panose="020B0604020202020204" pitchFamily="34" charset="0"/>
              </a:rPr>
              <a:t>Full </a:t>
            </a:r>
            <a:r>
              <a:rPr lang="en-GB" sz="1300" b="1" dirty="0">
                <a:latin typeface="Arial" panose="020B0604020202020204" pitchFamily="34" charset="0"/>
                <a:cs typeface="Arial" panose="020B0604020202020204" pitchFamily="34" charset="0"/>
              </a:rPr>
              <a:t>metric list</a:t>
            </a:r>
            <a:r>
              <a:rPr lang="en-GB" sz="1300" dirty="0">
                <a:latin typeface="Arial" panose="020B0604020202020204" pitchFamily="34" charset="0"/>
                <a:cs typeface="Arial" panose="020B0604020202020204" pitchFamily="34" charset="0"/>
              </a:rPr>
              <a:t> built and agreed upon </a:t>
            </a:r>
            <a:r>
              <a:rPr lang="en-GB" sz="1300" b="1" dirty="0">
                <a:latin typeface="Arial" panose="020B0604020202020204" pitchFamily="34" charset="0"/>
                <a:cs typeface="Arial" panose="020B0604020202020204" pitchFamily="34" charset="0"/>
              </a:rPr>
              <a:t>by applicable entities</a:t>
            </a:r>
          </a:p>
          <a:p>
            <a:r>
              <a:rPr lang="en-GB" sz="1300" b="1" dirty="0">
                <a:latin typeface="Arial" panose="020B0604020202020204" pitchFamily="34" charset="0"/>
                <a:cs typeface="Arial" panose="020B0604020202020204" pitchFamily="34" charset="0"/>
              </a:rPr>
              <a:t>Individual </a:t>
            </a:r>
            <a:r>
              <a:rPr lang="en-GB" sz="1300" b="1" dirty="0" smtClean="0">
                <a:latin typeface="Arial" panose="020B0604020202020204" pitchFamily="34" charset="0"/>
                <a:cs typeface="Arial" panose="020B0604020202020204" pitchFamily="34" charset="0"/>
              </a:rPr>
              <a:t>RAS Board proposals</a:t>
            </a:r>
            <a:r>
              <a:rPr lang="en-GB" sz="1300" dirty="0" smtClean="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prepared for each entity, following the SHUSA RAS methodology and </a:t>
            </a:r>
            <a:r>
              <a:rPr lang="en-GB" sz="1300" dirty="0" smtClean="0">
                <a:latin typeface="Arial" panose="020B0604020202020204" pitchFamily="34" charset="0"/>
                <a:cs typeface="Arial" panose="020B0604020202020204" pitchFamily="34" charset="0"/>
              </a:rPr>
              <a:t>structure</a:t>
            </a:r>
          </a:p>
          <a:p>
            <a:r>
              <a:rPr lang="en-GB" sz="1300" b="1" dirty="0" smtClean="0">
                <a:latin typeface="Arial" panose="020B0604020202020204" pitchFamily="34" charset="0"/>
                <a:cs typeface="Arial" panose="020B0604020202020204" pitchFamily="34" charset="0"/>
              </a:rPr>
              <a:t>Incorporate new IHC entities in SHUSA RAS reporting </a:t>
            </a:r>
            <a:r>
              <a:rPr lang="en-GB" sz="1300" dirty="0" smtClean="0">
                <a:latin typeface="Arial" panose="020B0604020202020204" pitchFamily="34" charset="0"/>
                <a:cs typeface="Arial" panose="020B0604020202020204" pitchFamily="34" charset="0"/>
              </a:rPr>
              <a:t>to reflect their risk characteristics</a:t>
            </a:r>
            <a:endParaRPr lang="en-GB" sz="1300" dirty="0">
              <a:latin typeface="Arial" panose="020B0604020202020204" pitchFamily="34" charset="0"/>
              <a:cs typeface="Arial" panose="020B0604020202020204" pitchFamily="34" charset="0"/>
            </a:endParaRPr>
          </a:p>
        </p:txBody>
      </p:sp>
      <p:sp>
        <p:nvSpPr>
          <p:cNvPr id="10" name="Content Placeholder 3"/>
          <p:cNvSpPr txBox="1">
            <a:spLocks/>
          </p:cNvSpPr>
          <p:nvPr/>
        </p:nvSpPr>
        <p:spPr bwMode="gray">
          <a:xfrm>
            <a:off x="3262497" y="2301140"/>
            <a:ext cx="2797482" cy="25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pPr marL="180000" lvl="1">
              <a:spcBef>
                <a:spcPts val="700"/>
              </a:spcBef>
              <a:buChar char="•"/>
            </a:pPr>
            <a:r>
              <a:rPr lang="en-GB" sz="1300" b="1" dirty="0" smtClean="0">
                <a:latin typeface="Arial" panose="020B0604020202020204" pitchFamily="34" charset="0"/>
                <a:cs typeface="Arial" panose="020B0604020202020204" pitchFamily="34" charset="0"/>
              </a:rPr>
              <a:t>April 2016</a:t>
            </a:r>
            <a:r>
              <a:rPr lang="en-GB" sz="1300" dirty="0" smtClean="0">
                <a:latin typeface="Arial" panose="020B0604020202020204" pitchFamily="34" charset="0"/>
                <a:cs typeface="Arial" panose="020B0604020202020204" pitchFamily="34" charset="0"/>
              </a:rPr>
              <a:t> data used for test run</a:t>
            </a:r>
          </a:p>
          <a:p>
            <a:pPr marL="180000" lvl="1">
              <a:spcBef>
                <a:spcPts val="700"/>
              </a:spcBef>
              <a:buChar char="•"/>
            </a:pPr>
            <a:r>
              <a:rPr lang="en-US" sz="1300" b="1" dirty="0" smtClean="0">
                <a:latin typeface="Arial" panose="020B0604020202020204" pitchFamily="34" charset="0"/>
                <a:cs typeface="Arial" panose="020B0604020202020204" pitchFamily="34" charset="0"/>
              </a:rPr>
              <a:t>Regular RAS reporting template </a:t>
            </a:r>
            <a:r>
              <a:rPr lang="en-US" sz="1300" dirty="0" smtClean="0">
                <a:latin typeface="Arial" panose="020B0604020202020204" pitchFamily="34" charset="0"/>
                <a:cs typeface="Arial" panose="020B0604020202020204" pitchFamily="34" charset="0"/>
              </a:rPr>
              <a:t>based on </a:t>
            </a:r>
            <a:r>
              <a:rPr lang="en-US" sz="1300" dirty="0">
                <a:latin typeface="Arial" panose="020B0604020202020204" pitchFamily="34" charset="0"/>
                <a:cs typeface="Arial" panose="020B0604020202020204" pitchFamily="34" charset="0"/>
              </a:rPr>
              <a:t>the </a:t>
            </a:r>
            <a:r>
              <a:rPr lang="en-US" sz="1300" dirty="0" smtClean="0">
                <a:latin typeface="Arial" panose="020B0604020202020204" pitchFamily="34" charset="0"/>
                <a:cs typeface="Arial" panose="020B0604020202020204" pitchFamily="34" charset="0"/>
              </a:rPr>
              <a:t>entity RAS </a:t>
            </a:r>
            <a:r>
              <a:rPr lang="en-US" sz="1300" dirty="0">
                <a:latin typeface="Arial" panose="020B0604020202020204" pitchFamily="34" charset="0"/>
                <a:cs typeface="Arial" panose="020B0604020202020204" pitchFamily="34" charset="0"/>
              </a:rPr>
              <a:t>Board </a:t>
            </a:r>
            <a:r>
              <a:rPr lang="en-US" sz="1300" dirty="0" smtClean="0">
                <a:latin typeface="Arial" panose="020B0604020202020204" pitchFamily="34" charset="0"/>
                <a:cs typeface="Arial" panose="020B0604020202020204" pitchFamily="34" charset="0"/>
              </a:rPr>
              <a:t>proposals (included in appendix)</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Finalized RAS </a:t>
            </a:r>
            <a:r>
              <a:rPr lang="en-US" sz="1300" b="1" dirty="0" smtClean="0">
                <a:latin typeface="Arial" panose="020B0604020202020204" pitchFamily="34" charset="0"/>
                <a:cs typeface="Arial" panose="020B0604020202020204" pitchFamily="34" charset="0"/>
              </a:rPr>
              <a:t>templates distributed by June 3</a:t>
            </a:r>
          </a:p>
          <a:p>
            <a:pPr marL="180000" lvl="1">
              <a:spcBef>
                <a:spcPts val="700"/>
              </a:spcBef>
              <a:buFont typeface="Arial" charset="0"/>
              <a:buChar char="•"/>
            </a:pPr>
            <a:r>
              <a:rPr lang="en-US" sz="1300" b="1" dirty="0" smtClean="0">
                <a:solidFill>
                  <a:srgbClr val="FF0000"/>
                </a:solidFill>
                <a:latin typeface="Arial" panose="020B0604020202020204" pitchFamily="34" charset="0"/>
                <a:cs typeface="Arial" panose="020B0604020202020204" pitchFamily="34" charset="0"/>
              </a:rPr>
              <a:t>Submit populated </a:t>
            </a:r>
            <a:r>
              <a:rPr lang="en-US" sz="1300" b="1" dirty="0">
                <a:solidFill>
                  <a:srgbClr val="FF0000"/>
                </a:solidFill>
                <a:latin typeface="Arial" panose="020B0604020202020204" pitchFamily="34" charset="0"/>
                <a:cs typeface="Arial" panose="020B0604020202020204" pitchFamily="34" charset="0"/>
              </a:rPr>
              <a:t>report for dry </a:t>
            </a:r>
            <a:r>
              <a:rPr lang="en-US" sz="1300" b="1" dirty="0" smtClean="0">
                <a:solidFill>
                  <a:srgbClr val="FF0000"/>
                </a:solidFill>
                <a:latin typeface="Arial" panose="020B0604020202020204" pitchFamily="34" charset="0"/>
                <a:cs typeface="Arial" panose="020B0604020202020204" pitchFamily="34" charset="0"/>
              </a:rPr>
              <a:t>run by June 17 </a:t>
            </a:r>
          </a:p>
          <a:p>
            <a:pPr marL="180000" lvl="1">
              <a:spcBef>
                <a:spcPts val="700"/>
              </a:spcBef>
              <a:buFont typeface="Arial" charset="0"/>
              <a:buChar char="•"/>
            </a:pPr>
            <a:r>
              <a:rPr lang="en-US" sz="1300" dirty="0" smtClean="0">
                <a:latin typeface="Arial" panose="020B0604020202020204" pitchFamily="34" charset="0"/>
                <a:cs typeface="Arial" panose="020B0604020202020204" pitchFamily="34" charset="0"/>
              </a:rPr>
              <a:t>Draft report will be collected by </a:t>
            </a:r>
            <a:r>
              <a:rPr lang="en-US" sz="1300" b="1" dirty="0" smtClean="0">
                <a:latin typeface="Arial" panose="020B0604020202020204" pitchFamily="34" charset="0"/>
                <a:cs typeface="Arial" panose="020B0604020202020204" pitchFamily="34" charset="0"/>
              </a:rPr>
              <a:t>the 25</a:t>
            </a:r>
            <a:r>
              <a:rPr lang="en-US" sz="1300" b="1" baseline="30000" dirty="0" smtClean="0">
                <a:latin typeface="Arial" panose="020B0604020202020204" pitchFamily="34" charset="0"/>
                <a:cs typeface="Arial" panose="020B0604020202020204" pitchFamily="34" charset="0"/>
              </a:rPr>
              <a:t>th</a:t>
            </a:r>
            <a:r>
              <a:rPr lang="en-US" sz="1300" dirty="0" smtClean="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of every month </a:t>
            </a:r>
            <a:r>
              <a:rPr lang="en-US" sz="1300" dirty="0" smtClean="0">
                <a:latin typeface="Arial" panose="020B0604020202020204" pitchFamily="34" charset="0"/>
                <a:cs typeface="Arial" panose="020B0604020202020204" pitchFamily="34" charset="0"/>
              </a:rPr>
              <a:t>for ongoing reporting </a:t>
            </a:r>
            <a:r>
              <a:rPr lang="en-US" sz="1300" b="1" dirty="0">
                <a:latin typeface="Arial" panose="020B0604020202020204" pitchFamily="34" charset="0"/>
                <a:cs typeface="Arial" panose="020B0604020202020204" pitchFamily="34" charset="0"/>
              </a:rPr>
              <a:t>starting in July </a:t>
            </a:r>
            <a:r>
              <a:rPr lang="en-US" sz="1300" b="1" dirty="0" smtClean="0">
                <a:latin typeface="Arial" panose="020B0604020202020204" pitchFamily="34" charset="0"/>
                <a:cs typeface="Arial" panose="020B0604020202020204" pitchFamily="34" charset="0"/>
              </a:rPr>
              <a:t>2016</a:t>
            </a:r>
          </a:p>
        </p:txBody>
      </p:sp>
      <p:sp>
        <p:nvSpPr>
          <p:cNvPr id="11" name="Content Placeholder 3"/>
          <p:cNvSpPr txBox="1">
            <a:spLocks/>
          </p:cNvSpPr>
          <p:nvPr/>
        </p:nvSpPr>
        <p:spPr bwMode="gray">
          <a:xfrm>
            <a:off x="6212785" y="2301140"/>
            <a:ext cx="2827780" cy="26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GB"/>
            </a:defPPr>
            <a:lvl1pPr marL="180000" indent="-180000" algn="l" eaLnBrk="1" hangingPunct="1">
              <a:lnSpc>
                <a:spcPct val="100000"/>
              </a:lnSpc>
              <a:spcBef>
                <a:spcPts val="700"/>
              </a:spcBef>
              <a:spcAft>
                <a:spcPts val="0"/>
              </a:spcAft>
              <a:buChar char="•"/>
              <a:defRPr sz="1200" kern="0">
                <a:latin typeface="+mn-lt"/>
              </a:defRPr>
            </a:lvl1pPr>
            <a:lvl2pPr marL="360000" lvl="1" indent="-180000" algn="l" eaLnBrk="1" hangingPunct="1">
              <a:lnSpc>
                <a:spcPct val="100000"/>
              </a:lnSpc>
              <a:spcBef>
                <a:spcPts val="300"/>
              </a:spcBef>
              <a:spcAft>
                <a:spcPts val="0"/>
              </a:spcAft>
              <a:buFont typeface="Arial" charset="0"/>
              <a:buChar char="–"/>
              <a:defRPr sz="1200" kern="0" baseline="0">
                <a:latin typeface="+mn-lt"/>
              </a:defRPr>
            </a:lvl2pPr>
            <a:lvl3pPr marL="540000" lvl="2" indent="-179388" algn="l" eaLnBrk="1" hangingPunct="1">
              <a:lnSpc>
                <a:spcPct val="100000"/>
              </a:lnSpc>
              <a:spcBef>
                <a:spcPts val="300"/>
              </a:spcBef>
              <a:spcAft>
                <a:spcPts val="0"/>
              </a:spcAft>
              <a:buFont typeface="Arial" charset="0"/>
              <a:buChar char="-"/>
              <a:defRPr sz="1200" kern="0">
                <a:latin typeface="+mn-lt"/>
              </a:defRPr>
            </a:lvl3pPr>
            <a:lvl4pPr marL="720000" lvl="3" indent="-179388" algn="l" eaLnBrk="1" hangingPunct="1">
              <a:lnSpc>
                <a:spcPct val="100000"/>
              </a:lnSpc>
              <a:spcBef>
                <a:spcPts val="300"/>
              </a:spcBef>
              <a:spcAft>
                <a:spcPts val="0"/>
              </a:spcAft>
              <a:buFont typeface="Arial" charset="0"/>
              <a:buChar char="-"/>
              <a:defRPr sz="1200" kern="0">
                <a:latin typeface="+mn-lt"/>
              </a:defRPr>
            </a:lvl4pPr>
            <a:lvl5pPr marL="900000" lvl="4" indent="-180000" algn="l" eaLnBrk="1" hangingPunct="1">
              <a:lnSpc>
                <a:spcPct val="100000"/>
              </a:lnSpc>
              <a:spcBef>
                <a:spcPts val="300"/>
              </a:spcBef>
              <a:spcAft>
                <a:spcPts val="0"/>
              </a:spcAft>
              <a:buFont typeface="Arial" panose="020B0604020202020204" pitchFamily="34" charset="0"/>
              <a:buChar char="-"/>
              <a:defRPr sz="1200" kern="0">
                <a:latin typeface="+mn-lt"/>
              </a:defRPr>
            </a:lvl5pPr>
            <a:lvl6pPr marL="1080000" indent="-180000" fontAlgn="base">
              <a:spcBef>
                <a:spcPts val="300"/>
              </a:spcBef>
              <a:spcAft>
                <a:spcPts val="0"/>
              </a:spcAft>
              <a:buFont typeface="Arial" charset="0"/>
              <a:buChar char="-"/>
              <a:defRPr sz="1400" baseline="0">
                <a:latin typeface="+mn-lt"/>
              </a:defRPr>
            </a:lvl6pPr>
            <a:lvl7pPr marL="1260000" indent="-180000" fontAlgn="base">
              <a:spcBef>
                <a:spcPts val="300"/>
              </a:spcBef>
              <a:spcAft>
                <a:spcPts val="0"/>
              </a:spcAft>
              <a:buFont typeface="Arial" charset="0"/>
              <a:buChar char="-"/>
              <a:defRPr sz="1400">
                <a:latin typeface="+mn-lt"/>
              </a:defRPr>
            </a:lvl7pPr>
            <a:lvl8pPr marL="1440000" indent="-180000" fontAlgn="base">
              <a:spcBef>
                <a:spcPts val="300"/>
              </a:spcBef>
              <a:spcAft>
                <a:spcPts val="0"/>
              </a:spcAft>
              <a:buFont typeface="Arial" charset="0"/>
              <a:buChar char="-"/>
              <a:defRPr sz="1400">
                <a:latin typeface="+mn-lt"/>
              </a:defRPr>
            </a:lvl8pPr>
            <a:lvl9pPr marL="1620000" indent="-180000" fontAlgn="base">
              <a:spcBef>
                <a:spcPts val="300"/>
              </a:spcBef>
              <a:spcAft>
                <a:spcPts val="0"/>
              </a:spcAft>
              <a:buFont typeface="Arial" charset="0"/>
              <a:buChar char="-"/>
              <a:defRPr sz="1400" baseline="0">
                <a:latin typeface="+mn-lt"/>
              </a:defRPr>
            </a:lvl9pPr>
          </a:lstStyle>
          <a:p>
            <a:r>
              <a:rPr lang="en-US" sz="1300" dirty="0" smtClean="0">
                <a:latin typeface="Arial" panose="020B0604020202020204" pitchFamily="34" charset="0"/>
                <a:cs typeface="Arial" panose="020B0604020202020204" pitchFamily="34" charset="0"/>
              </a:rPr>
              <a:t>Add and update </a:t>
            </a:r>
            <a:r>
              <a:rPr lang="en-US" sz="1300" dirty="0">
                <a:latin typeface="Arial" panose="020B0604020202020204" pitchFamily="34" charset="0"/>
                <a:cs typeface="Arial" panose="020B0604020202020204" pitchFamily="34" charset="0"/>
              </a:rPr>
              <a:t>the actuals column </a:t>
            </a:r>
            <a:r>
              <a:rPr lang="en-US" sz="1300" dirty="0" smtClean="0">
                <a:latin typeface="Arial" panose="020B0604020202020204" pitchFamily="34" charset="0"/>
                <a:cs typeface="Arial" panose="020B0604020202020204" pitchFamily="34" charset="0"/>
              </a:rPr>
              <a:t>with numbers </a:t>
            </a:r>
            <a:r>
              <a:rPr lang="en-US" sz="1300" dirty="0">
                <a:latin typeface="Arial" panose="020B0604020202020204" pitchFamily="34" charset="0"/>
                <a:cs typeface="Arial" panose="020B0604020202020204" pitchFamily="34" charset="0"/>
              </a:rPr>
              <a:t>from </a:t>
            </a:r>
            <a:r>
              <a:rPr lang="en-US" sz="1300" b="1" dirty="0">
                <a:latin typeface="Arial" panose="020B0604020202020204" pitchFamily="34" charset="0"/>
                <a:cs typeface="Arial" panose="020B0604020202020204" pitchFamily="34" charset="0"/>
              </a:rPr>
              <a:t>April </a:t>
            </a:r>
            <a:r>
              <a:rPr lang="en-US" sz="1300" b="1" dirty="0" smtClean="0">
                <a:latin typeface="Arial" panose="020B0604020202020204" pitchFamily="34" charset="0"/>
                <a:cs typeface="Arial" panose="020B0604020202020204" pitchFamily="34" charset="0"/>
              </a:rPr>
              <a:t>2016 for monthly metrics</a:t>
            </a:r>
          </a:p>
          <a:p>
            <a:r>
              <a:rPr lang="en-US" sz="1300" dirty="0">
                <a:latin typeface="Arial" panose="020B0604020202020204" pitchFamily="34" charset="0"/>
                <a:cs typeface="Arial" panose="020B0604020202020204" pitchFamily="34" charset="0"/>
              </a:rPr>
              <a:t>F</a:t>
            </a:r>
            <a:r>
              <a:rPr lang="en-US" sz="1300" dirty="0" smtClean="0">
                <a:latin typeface="Arial" panose="020B0604020202020204" pitchFamily="34" charset="0"/>
                <a:cs typeface="Arial" panose="020B0604020202020204" pitchFamily="34" charset="0"/>
              </a:rPr>
              <a:t>ootnote </a:t>
            </a:r>
            <a:r>
              <a:rPr lang="en-US" sz="1300" dirty="0">
                <a:latin typeface="Arial" panose="020B0604020202020204" pitchFamily="34" charset="0"/>
                <a:cs typeface="Arial" panose="020B0604020202020204" pitchFamily="34" charset="0"/>
              </a:rPr>
              <a:t>items for which April actuals are not </a:t>
            </a:r>
            <a:r>
              <a:rPr lang="en-US" sz="1300" dirty="0" smtClean="0">
                <a:latin typeface="Arial" panose="020B0604020202020204" pitchFamily="34" charset="0"/>
                <a:cs typeface="Arial" panose="020B0604020202020204" pitchFamily="34" charset="0"/>
              </a:rPr>
              <a:t>available</a:t>
            </a:r>
            <a:endParaRPr lang="en-US" sz="1300" dirty="0">
              <a:latin typeface="Arial" panose="020B0604020202020204" pitchFamily="34" charset="0"/>
              <a:cs typeface="Arial" panose="020B0604020202020204" pitchFamily="34" charset="0"/>
            </a:endParaRPr>
          </a:p>
          <a:p>
            <a:r>
              <a:rPr lang="en-US" sz="1300" dirty="0" smtClean="0">
                <a:latin typeface="Arial" panose="020B0604020202020204" pitchFamily="34" charset="0"/>
                <a:cs typeface="Arial" panose="020B0604020202020204" pitchFamily="34" charset="0"/>
              </a:rPr>
              <a:t>Check actuals against limits to identify breaches and provide </a:t>
            </a:r>
            <a:r>
              <a:rPr lang="en-US" sz="1300" b="1" dirty="0" smtClean="0">
                <a:latin typeface="Arial" panose="020B0604020202020204" pitchFamily="34" charset="0"/>
                <a:cs typeface="Arial" panose="020B0604020202020204" pitchFamily="34" charset="0"/>
              </a:rPr>
              <a:t>qualitative assessment</a:t>
            </a:r>
            <a:r>
              <a:rPr lang="en-US" sz="1300" dirty="0" smtClean="0">
                <a:latin typeface="Arial" panose="020B0604020202020204" pitchFamily="34" charset="0"/>
                <a:cs typeface="Arial" panose="020B0604020202020204" pitchFamily="34" charset="0"/>
              </a:rPr>
              <a:t> and </a:t>
            </a:r>
            <a:r>
              <a:rPr lang="en-US" sz="1300" b="1" dirty="0" smtClean="0">
                <a:latin typeface="Arial" panose="020B0604020202020204" pitchFamily="34" charset="0"/>
                <a:cs typeface="Arial" panose="020B0604020202020204" pitchFamily="34" charset="0"/>
              </a:rPr>
              <a:t>action plan </a:t>
            </a:r>
            <a:r>
              <a:rPr lang="en-US" sz="1300" dirty="0" smtClean="0">
                <a:latin typeface="Arial" panose="020B0604020202020204" pitchFamily="34" charset="0"/>
                <a:cs typeface="Arial" panose="020B0604020202020204" pitchFamily="34" charset="0"/>
              </a:rPr>
              <a:t>for metrics in breach (10 days to prepare action plan after spotting breach)</a:t>
            </a:r>
          </a:p>
          <a:p>
            <a:endParaRPr lang="en-GB" sz="13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1"/>
          </p:nvPr>
        </p:nvSpPr>
        <p:spPr>
          <a:xfrm>
            <a:off x="348437" y="452510"/>
            <a:ext cx="8666245" cy="435610"/>
          </a:xfrm>
        </p:spPr>
        <p:txBody>
          <a:bodyPr/>
          <a:lstStyle/>
          <a:p>
            <a:r>
              <a:rPr lang="en-GB" dirty="0" smtClean="0"/>
              <a:t>June RAS reporting dry run guide</a:t>
            </a:r>
            <a:endParaRPr lang="en-GB" dirty="0"/>
          </a:p>
        </p:txBody>
      </p:sp>
      <p:graphicFrame>
        <p:nvGraphicFramePr>
          <p:cNvPr id="13" name="Conclusion"/>
          <p:cNvGraphicFramePr>
            <a:graphicFrameLocks noGrp="1"/>
          </p:cNvGraphicFramePr>
          <p:nvPr>
            <p:extLst>
              <p:ext uri="{D42A27DB-BD31-4B8C-83A1-F6EECF244321}">
                <p14:modId xmlns:p14="http://schemas.microsoft.com/office/powerpoint/2010/main" val="2770888685"/>
              </p:ext>
            </p:extLst>
          </p:nvPr>
        </p:nvGraphicFramePr>
        <p:xfrm>
          <a:off x="350837" y="5481100"/>
          <a:ext cx="8886825" cy="640080"/>
        </p:xfrm>
        <a:graphic>
          <a:graphicData uri="http://schemas.openxmlformats.org/drawingml/2006/table">
            <a:tbl>
              <a:tblPr firstRow="1" bandRow="1">
                <a:tableStyleId>{839DD9DD-9E6C-4910-8AC0-68ADFF6A6AFC}</a:tableStyleId>
              </a:tblPr>
              <a:tblGrid>
                <a:gridCol w="8886825"/>
              </a:tblGrid>
              <a:tr h="254000">
                <a:tc>
                  <a:txBody>
                    <a:bodyPr/>
                    <a:lstStyle/>
                    <a:p>
                      <a:r>
                        <a:rPr kumimoji="0" lang="en-GB" sz="1800" b="1" i="0" u="none" baseline="0" dirty="0" smtClean="0">
                          <a:solidFill>
                            <a:schemeClr val="accent1"/>
                          </a:solidFill>
                          <a:latin typeface="Arial" panose="020B0604020202020204" pitchFamily="34" charset="0"/>
                          <a:cs typeface="Arial" panose="020B0604020202020204" pitchFamily="34" charset="0"/>
                          <a:sym typeface="+mj-lt"/>
                        </a:rPr>
                        <a:t>Objective: conduct dry run to prepare for </a:t>
                      </a:r>
                      <a:r>
                        <a:rPr kumimoji="0" lang="en-US" sz="1800" b="1" i="0" u="none" baseline="0" dirty="0" smtClean="0">
                          <a:solidFill>
                            <a:schemeClr val="accent1"/>
                          </a:solidFill>
                          <a:latin typeface="Arial" panose="020B0604020202020204" pitchFamily="34" charset="0"/>
                          <a:cs typeface="Arial" panose="020B0604020202020204" pitchFamily="34" charset="0"/>
                          <a:sym typeface="+mj-lt"/>
                        </a:rPr>
                        <a:t>ongoing monthly reporting starting in July 2016 </a:t>
                      </a: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2225864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55938" y="2897188"/>
            <a:ext cx="8541647" cy="349250"/>
          </a:xfrm>
        </p:spPr>
        <p:txBody>
          <a:bodyPr/>
          <a:lstStyle/>
          <a:p>
            <a:pPr marL="0" indent="0">
              <a:buNone/>
            </a:pPr>
            <a:r>
              <a:rPr lang="en-GB" sz="3200" dirty="0" smtClean="0">
                <a:solidFill>
                  <a:schemeClr val="bg1">
                    <a:lumMod val="50000"/>
                  </a:schemeClr>
                </a:solidFill>
                <a:latin typeface="Arial" panose="020B0604020202020204" pitchFamily="34" charset="0"/>
                <a:cs typeface="Arial" panose="020B0604020202020204" pitchFamily="34" charset="0"/>
              </a:rPr>
              <a:t>Appendix</a:t>
            </a:r>
          </a:p>
        </p:txBody>
      </p:sp>
      <p:sp>
        <p:nvSpPr>
          <p:cNvPr id="3" name="Text Placeholder 1"/>
          <p:cNvSpPr txBox="1">
            <a:spLocks/>
          </p:cNvSpPr>
          <p:nvPr/>
        </p:nvSpPr>
        <p:spPr>
          <a:xfrm>
            <a:off x="2729023" y="3236090"/>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smtClean="0">
                <a:solidFill>
                  <a:schemeClr val="bg1">
                    <a:lumMod val="50000"/>
                  </a:schemeClr>
                </a:solidFill>
                <a:latin typeface="Arial" panose="020B0604020202020204" pitchFamily="34" charset="0"/>
                <a:cs typeface="Arial" panose="020B0604020202020204" pitchFamily="34" charset="0"/>
              </a:rPr>
              <a:t>SBNA 2016 Reporting Metrics &amp; Limits</a:t>
            </a:r>
            <a:endParaRPr lang="en-GB" sz="2000" b="1" dirty="0">
              <a:solidFill>
                <a:schemeClr val="bg1">
                  <a:lumMod val="50000"/>
                </a:schemeClr>
              </a:solidFill>
              <a:latin typeface="Arial" panose="020B0604020202020204" pitchFamily="34" charset="0"/>
              <a:cs typeface="Arial" panose="020B0604020202020204" pitchFamily="34" charset="0"/>
            </a:endParaRPr>
          </a:p>
        </p:txBody>
      </p:sp>
      <p:sp>
        <p:nvSpPr>
          <p:cNvPr id="9" name="Text Placeholder 1"/>
          <p:cNvSpPr txBox="1">
            <a:spLocks/>
          </p:cNvSpPr>
          <p:nvPr/>
        </p:nvSpPr>
        <p:spPr>
          <a:xfrm>
            <a:off x="2738923" y="2426615"/>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GB" sz="2000" b="1" dirty="0">
                <a:solidFill>
                  <a:schemeClr val="bg1">
                    <a:lumMod val="50000"/>
                  </a:schemeClr>
                </a:solidFill>
                <a:latin typeface="Arial" panose="020B0604020202020204" pitchFamily="34" charset="0"/>
                <a:cs typeface="Arial" panose="020B0604020202020204" pitchFamily="34" charset="0"/>
              </a:rPr>
              <a:t>Risk Appetite Statement </a:t>
            </a:r>
            <a:r>
              <a:rPr lang="en-GB" sz="2000" b="1" dirty="0" smtClean="0">
                <a:solidFill>
                  <a:schemeClr val="bg1">
                    <a:lumMod val="50000"/>
                  </a:schemeClr>
                </a:solidFill>
                <a:latin typeface="Arial" panose="020B0604020202020204" pitchFamily="34" charset="0"/>
                <a:cs typeface="Arial" panose="020B0604020202020204" pitchFamily="34" charset="0"/>
              </a:rPr>
              <a:t>Dashboard &amp; Red / Amber</a:t>
            </a:r>
          </a:p>
          <a:p>
            <a:pPr marL="0" indent="0" fontAlgn="auto">
              <a:lnSpc>
                <a:spcPct val="100000"/>
              </a:lnSpc>
              <a:spcAft>
                <a:spcPts val="0"/>
              </a:spcAft>
              <a:buNone/>
            </a:pPr>
            <a:r>
              <a:rPr lang="en-GB" sz="2000" b="1" dirty="0" smtClean="0">
                <a:solidFill>
                  <a:schemeClr val="bg1">
                    <a:lumMod val="50000"/>
                  </a:schemeClr>
                </a:solidFill>
                <a:latin typeface="Arial" panose="020B0604020202020204" pitchFamily="34" charset="0"/>
                <a:cs typeface="Arial" panose="020B0604020202020204" pitchFamily="34" charset="0"/>
              </a:rPr>
              <a:t>     Metrics Sample</a:t>
            </a:r>
          </a:p>
          <a:p>
            <a:pPr fontAlgn="auto">
              <a:lnSpc>
                <a:spcPct val="100000"/>
              </a:lnSpc>
              <a:spcAft>
                <a:spcPts val="0"/>
              </a:spcAft>
            </a:pPr>
            <a:endParaRPr lang="en-GB" sz="20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871189"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Risk </a:t>
            </a:r>
            <a:r>
              <a:rPr lang="en-GB" b="1" dirty="0">
                <a:solidFill>
                  <a:schemeClr val="bg1">
                    <a:lumMod val="50000"/>
                  </a:schemeClr>
                </a:solidFill>
                <a:latin typeface="Arial" panose="020B0604020202020204" pitchFamily="34" charset="0"/>
                <a:cs typeface="Arial" panose="020B0604020202020204" pitchFamily="34" charset="0"/>
              </a:rPr>
              <a:t>Appetite Statement Dashboard </a:t>
            </a:r>
            <a:r>
              <a:rPr lang="en-GB" b="1" dirty="0" smtClean="0">
                <a:solidFill>
                  <a:schemeClr val="bg1">
                    <a:lumMod val="50000"/>
                  </a:schemeClr>
                </a:solidFill>
                <a:latin typeface="Arial" panose="020B0604020202020204" pitchFamily="34" charset="0"/>
                <a:cs typeface="Arial" panose="020B0604020202020204" pitchFamily="34" charset="0"/>
              </a:rPr>
              <a:t>and Red / Amber metrics Sample</a:t>
            </a:r>
            <a:endParaRPr lang="en-GB" b="1" dirty="0">
              <a:solidFill>
                <a:schemeClr val="bg1">
                  <a:lumMod val="50000"/>
                </a:schemeClr>
              </a:solidFill>
              <a:latin typeface="Arial" panose="020B0604020202020204" pitchFamily="34" charset="0"/>
              <a:cs typeface="Arial" panose="020B0604020202020204" pitchFamily="34" charset="0"/>
            </a:endParaRPr>
          </a:p>
          <a:p>
            <a:pPr marL="0" indent="0" fontAlgn="auto">
              <a:lnSpc>
                <a:spcPct val="100000"/>
              </a:lnSpc>
              <a:spcAft>
                <a:spcPts val="0"/>
              </a:spcAft>
              <a:buNone/>
            </a:pP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38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1313846"/>
              </p:ext>
            </p:extLst>
          </p:nvPr>
        </p:nvGraphicFramePr>
        <p:xfrm>
          <a:off x="338030" y="714900"/>
          <a:ext cx="8926729" cy="5396737"/>
        </p:xfrm>
        <a:graphic>
          <a:graphicData uri="http://schemas.openxmlformats.org/drawingml/2006/table">
            <a:tbl>
              <a:tblPr firstRow="1" bandRow="1">
                <a:tableStyleId>{5C22544A-7EE6-4342-B048-85BDC9FD1C3A}</a:tableStyleId>
              </a:tblPr>
              <a:tblGrid>
                <a:gridCol w="557921"/>
                <a:gridCol w="3347523"/>
                <a:gridCol w="5021285"/>
              </a:tblGrid>
              <a:tr h="130937">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plans based on the core items the strategic planning group sees as key to achieving our</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a:t>
                      </a:r>
                      <a:r>
                        <a:rPr lang="en-US" sz="600" kern="1200" dirty="0" smtClean="0">
                          <a:solidFill>
                            <a:schemeClr val="dk1"/>
                          </a:solidFill>
                          <a:effectLst/>
                          <a:latin typeface="Arial" panose="020B0604020202020204" pitchFamily="34" charset="0"/>
                          <a:ea typeface="+mn-ea"/>
                          <a:cs typeface="Arial" panose="020B0604020202020204" pitchFamily="34" charset="0"/>
                        </a:rPr>
                        <a:t>plans.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trigger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A</a:t>
                      </a:r>
                      <a:r>
                        <a:rPr lang="en-US" sz="600" b="0" i="0" u="none" strike="noStrike" dirty="0" smtClean="0">
                          <a:solidFill>
                            <a:srgbClr val="000000"/>
                          </a:solidFill>
                          <a:effectLst/>
                          <a:latin typeface="Arial" panose="020B0604020202020204" pitchFamily="34" charset="0"/>
                          <a:cs typeface="Arial" panose="020B0604020202020204" pitchFamily="34" charset="0"/>
                        </a:rPr>
                        <a:t>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(ongoing)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chemeClr val="dk1"/>
                          </a:solidFill>
                          <a:effectLst/>
                          <a:latin typeface="Arial" panose="020B0604020202020204" pitchFamily="34" charset="0"/>
                          <a:ea typeface="SimSun"/>
                          <a:cs typeface="Arial" panose="020B0604020202020204" pitchFamily="34" charset="0"/>
                        </a:rPr>
                        <a:t>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5543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91660">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4354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6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111% below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trigger 120% </a:t>
                      </a:r>
                      <a:endParaRPr lang="en-US" sz="600" b="0" i="1"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5483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a:t>
                      </a:r>
                      <a:r>
                        <a:rPr lang="en-US" sz="600" b="0" i="0" u="none" strike="noStrike" kern="1200" smtClean="0">
                          <a:solidFill>
                            <a:srgbClr val="000000"/>
                          </a:solidFill>
                          <a:effectLst/>
                          <a:latin typeface="Arial" panose="020B0604020202020204" pitchFamily="34" charset="0"/>
                          <a:ea typeface="+mn-ea"/>
                          <a:cs typeface="Arial" panose="020B0604020202020204" pitchFamily="34" charset="0"/>
                        </a:rPr>
                        <a:t>of equity (MVE)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sensitivity (+/- 200 bps shock)</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$(890)mm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trigger $(825)mm</a:t>
                      </a:r>
                      <a:endParaRPr lang="en-US" sz="600" b="0" i="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SHUSA </a:t>
                      </a: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 $(133)mm below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chemeClr val="tx1"/>
                          </a:solidFill>
                          <a:effectLst/>
                          <a:latin typeface="Arial" panose="020B0604020202020204" pitchFamily="34" charset="0"/>
                          <a:cs typeface="Arial" panose="020B0604020202020204" pitchFamily="34" charset="0"/>
                        </a:rPr>
                        <a:t>trigger $(120)mm</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and improving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82173">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smtClean="0">
                          <a:solidFill>
                            <a:srgbClr val="000000"/>
                          </a:solidFill>
                          <a:effectLst/>
                          <a:latin typeface="Arial" panose="020B0604020202020204" pitchFamily="34" charset="0"/>
                          <a:cs typeface="Arial" panose="020B0604020202020204" pitchFamily="34" charset="0"/>
                        </a:rPr>
                        <a:t>Metric </a:t>
                      </a:r>
                      <a:r>
                        <a:rPr lang="en-US" sz="600" b="0" i="0" u="none" strike="noStrike" dirty="0">
                          <a:solidFill>
                            <a:srgbClr val="000000"/>
                          </a:solidFill>
                          <a:effectLst/>
                          <a:latin typeface="Arial" panose="020B0604020202020204" pitchFamily="34" charset="0"/>
                          <a:cs typeface="Arial" panose="020B0604020202020204" pitchFamily="34" charset="0"/>
                        </a:rPr>
                        <a:t>within </a:t>
                      </a:r>
                      <a:r>
                        <a:rPr lang="en-US" sz="600" b="0" i="0" u="none" strike="noStrike" dirty="0" smtClean="0">
                          <a:solidFill>
                            <a:srgbClr val="000000"/>
                          </a:solidFill>
                          <a:effectLst/>
                          <a:latin typeface="Arial" panose="020B0604020202020204" pitchFamily="34" charset="0"/>
                          <a:cs typeface="Arial" panose="020B0604020202020204" pitchFamily="34" charset="0"/>
                        </a:rPr>
                        <a:t>appetite (projected)</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6434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The Operational Risk metrics are only reported quarterly,. To note,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this improves Gross Operational Risk Losses/Gross Margin to 0.17%.</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Once the final quarterly number comes in, this will be updated from Amber</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to Green.</a:t>
                      </a:r>
                      <a:endParaRPr lang="en-US" sz="600" b="0" i="0" u="none" strike="noStrike" dirty="0" smtClean="0">
                        <a:solidFill>
                          <a:schemeClr val="tx1"/>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32">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546519">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10003" marR="10003"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SBNA: </a:t>
                      </a:r>
                      <a:r>
                        <a:rPr lang="en-US" sz="600" b="0" i="0" u="none"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smtClean="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96028" marR="96028">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 Sample</a:t>
            </a:r>
          </a:p>
        </p:txBody>
      </p:sp>
      <p:grpSp>
        <p:nvGrpSpPr>
          <p:cNvPr id="154" name="Group 153"/>
          <p:cNvGrpSpPr/>
          <p:nvPr/>
        </p:nvGrpSpPr>
        <p:grpSpPr>
          <a:xfrm>
            <a:off x="6875598" y="6734886"/>
            <a:ext cx="2720794" cy="105863"/>
            <a:chOff x="1201643" y="6031365"/>
            <a:chExt cx="3491000" cy="140904"/>
          </a:xfrm>
        </p:grpSpPr>
        <p:sp>
          <p:nvSpPr>
            <p:cNvPr id="155" name="80 CuadroTexto"/>
            <p:cNvSpPr txBox="1"/>
            <p:nvPr/>
          </p:nvSpPr>
          <p:spPr bwMode="gray">
            <a:xfrm>
              <a:off x="1358881" y="6031365"/>
              <a:ext cx="1138487"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70" y="6031365"/>
              <a:ext cx="907573" cy="140904"/>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3" name="Rectangle 2"/>
          <p:cNvSpPr/>
          <p:nvPr/>
        </p:nvSpPr>
        <p:spPr>
          <a:xfrm>
            <a:off x="282749" y="6680932"/>
            <a:ext cx="6112704" cy="171714"/>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3050411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102872574"/>
              </p:ext>
            </p:extLst>
          </p:nvPr>
        </p:nvGraphicFramePr>
        <p:xfrm>
          <a:off x="304835" y="477986"/>
          <a:ext cx="8926726" cy="5687568"/>
        </p:xfrm>
        <a:graphic>
          <a:graphicData uri="http://schemas.openxmlformats.org/drawingml/2006/table">
            <a:tbl>
              <a:tblPr firstRow="1" bandRow="1"/>
              <a:tblGrid>
                <a:gridCol w="864325"/>
                <a:gridCol w="769240"/>
                <a:gridCol w="1315442"/>
                <a:gridCol w="898265"/>
                <a:gridCol w="759941"/>
                <a:gridCol w="759941"/>
                <a:gridCol w="531959"/>
                <a:gridCol w="654123"/>
                <a:gridCol w="2373490"/>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8014" marR="48014"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60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NII</a:t>
                      </a:r>
                      <a:r>
                        <a:rPr lang="en-US" sz="600" b="0" baseline="0" dirty="0" smtClean="0">
                          <a:solidFill>
                            <a:schemeClr val="tx1"/>
                          </a:solidFill>
                          <a:latin typeface="Arial" panose="020B0604020202020204" pitchFamily="34" charset="0"/>
                          <a:cs typeface="Arial" panose="020B0604020202020204" pitchFamily="34" charset="0"/>
                        </a:rPr>
                        <a:t> sensitivity (+/- 100 bps shock)</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$(112)MM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erminated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improving NII sensitivity </a:t>
                      </a:r>
                      <a:r>
                        <a:rPr lang="en-US" sz="600" b="0" i="0" u="none" strike="noStrike" dirty="0" smtClean="0">
                          <a:solidFill>
                            <a:srgbClr val="000000"/>
                          </a:solidFill>
                          <a:effectLst/>
                          <a:latin typeface="Arial" panose="020B0604020202020204" pitchFamily="34" charset="0"/>
                          <a:cs typeface="Arial" panose="020B0604020202020204" pitchFamily="34" charset="0"/>
                        </a:rPr>
                        <a:t>from $(133) mm to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119) mm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termination of swap makes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NII sensitivity metric from Amber to Green.</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baseline="0" dirty="0" smtClean="0">
                          <a:solidFill>
                            <a:schemeClr val="tx1"/>
                          </a:solidFill>
                          <a:effectLst/>
                          <a:latin typeface="Arial" panose="020B0604020202020204" pitchFamily="34" charset="0"/>
                          <a:ea typeface="MS PGothic" pitchFamily="34" charset="-128"/>
                          <a:cs typeface="Arial" panose="020B0604020202020204" pitchFamily="34" charset="0"/>
                        </a:rPr>
                        <a:t>Action plan: TBD</a:t>
                      </a:r>
                      <a:endParaRPr lang="en-US" sz="600" b="1" u="none"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078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8014" marR="48014">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8808" marR="28808"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8808" marR="28808"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Action plan: TBD</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017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The implementation of enhanced data sourcing includes a more detailed calculation of the metric under US regulatory standards which resulted in lower results since February 2016. SBNA is currently in the process of approving new RAS limits and threshold.(New: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105% for 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100% for Red vs. Current: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120% for Amber, 110% for Red</a:t>
                      </a:r>
                      <a:r>
                        <a:rPr lang="en-US" sz="600" b="0" i="0" u="none" strike="noStrike" dirty="0" smtClean="0">
                          <a:solidFill>
                            <a:srgbClr val="000000"/>
                          </a:solidFill>
                          <a:effectLst/>
                          <a:latin typeface="Arial" panose="020B0604020202020204" pitchFamily="34" charset="0"/>
                          <a:cs typeface="Arial" panose="020B0604020202020204" pitchFamily="34" charset="0"/>
                        </a:rPr>
                        <a:t>) Current RAS limit for Basel LCR is being discontinued in the new proposal.</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2609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baseline="0" dirty="0" smtClean="0">
                          <a:solidFill>
                            <a:srgbClr val="000000"/>
                          </a:solidFill>
                          <a:effectLst/>
                          <a:latin typeface="Arial" panose="020B0604020202020204" pitchFamily="34" charset="0"/>
                          <a:cs typeface="Arial" panose="020B0604020202020204" pitchFamily="34" charset="0"/>
                        </a:rPr>
                        <a:t>T</a:t>
                      </a:r>
                      <a:r>
                        <a:rPr lang="en-US" sz="600" b="0" i="0" u="none" strike="noStrike" dirty="0" smtClean="0">
                          <a:solidFill>
                            <a:srgbClr val="000000"/>
                          </a:solidFill>
                          <a:effectLst/>
                          <a:latin typeface="Arial" panose="020B0604020202020204" pitchFamily="34" charset="0"/>
                          <a:cs typeface="Arial" panose="020B0604020202020204" pitchFamily="34" charset="0"/>
                        </a:rPr>
                        <a:t>ermination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of</a:t>
                      </a:r>
                      <a:r>
                        <a:rPr lang="en-US" sz="600" b="0" i="0" u="none" strike="noStrike" dirty="0" smtClean="0">
                          <a:solidFill>
                            <a:srgbClr val="000000"/>
                          </a:solidFill>
                          <a:effectLst/>
                          <a:latin typeface="Arial" panose="020B0604020202020204" pitchFamily="34" charset="0"/>
                          <a:cs typeface="Arial" panose="020B0604020202020204" pitchFamily="34" charset="0"/>
                        </a:rPr>
                        <a:t> $1.5 </a:t>
                      </a:r>
                      <a:r>
                        <a:rPr lang="en-US" sz="600" b="0" i="0" u="none" strike="noStrike" dirty="0" err="1" smtClean="0">
                          <a:solidFill>
                            <a:srgbClr val="000000"/>
                          </a:solidFill>
                          <a:effectLst/>
                          <a:latin typeface="Arial" panose="020B0604020202020204" pitchFamily="34" charset="0"/>
                          <a:cs typeface="Arial" panose="020B0604020202020204" pitchFamily="34" charset="0"/>
                        </a:rPr>
                        <a:t>bn</a:t>
                      </a:r>
                      <a:r>
                        <a:rPr lang="en-US" sz="600" b="0" i="0" u="none" strike="noStrike" dirty="0" smtClean="0">
                          <a:solidFill>
                            <a:srgbClr val="000000"/>
                          </a:solidFill>
                          <a:effectLst/>
                          <a:latin typeface="Arial" panose="020B0604020202020204" pitchFamily="34" charset="0"/>
                          <a:cs typeface="Arial" panose="020B0604020202020204" pitchFamily="34" charset="0"/>
                        </a:rPr>
                        <a:t> in Existing FHLB Pay-Fixed Swaps on 05/20 improved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 by 28 mm. Swap $750 mm of 2018 Debt Maturities to Floating Rate is expected to be executed by 05/31/2016 and will further reduce the risk of </a:t>
                      </a:r>
                      <a:r>
                        <a:rPr lang="en-US" sz="600" b="1" i="0" u="none"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MVE.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7652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10003" marR="10003"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8014" marR="48014" anchor="ctr">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8014" marR="48014"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8014" marR="48014"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8014" marR="48014">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8014" marR="48014">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8014" marR="48014">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8014" marR="48014">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 Sample</a:t>
            </a:r>
            <a:endParaRPr lang="en-US" sz="2000" b="1" dirty="0">
              <a:solidFill>
                <a:prstClr val="black"/>
              </a:solidFill>
              <a:latin typeface="Arial" charset="0"/>
              <a:ea typeface="MS PGothic" pitchFamily="34" charset="-128"/>
            </a:endParaRPr>
          </a:p>
        </p:txBody>
      </p:sp>
      <p:sp>
        <p:nvSpPr>
          <p:cNvPr id="10" name="Footnote"/>
          <p:cNvSpPr/>
          <p:nvPr/>
        </p:nvSpPr>
        <p:spPr bwMode="auto">
          <a:xfrm>
            <a:off x="1979523" y="6606134"/>
            <a:ext cx="8903637" cy="23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67048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355938" y="2897188"/>
            <a:ext cx="8541647" cy="3492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lnSpc>
                <a:spcPct val="100000"/>
              </a:lnSpc>
              <a:spcAft>
                <a:spcPts val="0"/>
              </a:spcAft>
              <a:buNone/>
            </a:pPr>
            <a:r>
              <a:rPr lang="en-GB" b="1" dirty="0" smtClean="0">
                <a:solidFill>
                  <a:schemeClr val="bg1">
                    <a:lumMod val="50000"/>
                  </a:schemeClr>
                </a:solidFill>
                <a:latin typeface="Arial" panose="020B0604020202020204" pitchFamily="34" charset="0"/>
                <a:cs typeface="Arial" panose="020B0604020202020204" pitchFamily="34" charset="0"/>
              </a:rPr>
              <a:t>SBNA 2016 Reporting Metrics &amp; Limits</a:t>
            </a:r>
            <a:endParaRPr lang="en-GB"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11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56215938"/>
              </p:ext>
            </p:extLst>
          </p:nvPr>
        </p:nvGraphicFramePr>
        <p:xfrm>
          <a:off x="350836" y="1470025"/>
          <a:ext cx="8891853" cy="1722120"/>
        </p:xfrm>
        <a:graphic>
          <a:graphicData uri="http://schemas.openxmlformats.org/drawingml/2006/table">
            <a:tbl>
              <a:tblPr firstRow="1" bandRow="1"/>
              <a:tblGrid>
                <a:gridCol w="835632"/>
                <a:gridCol w="1978385"/>
                <a:gridCol w="925381"/>
                <a:gridCol w="736065"/>
                <a:gridCol w="736065"/>
                <a:gridCol w="736065"/>
                <a:gridCol w="736065"/>
                <a:gridCol w="736065"/>
                <a:gridCol w="736065"/>
                <a:gridCol w="736065"/>
              </a:tblGrid>
              <a:tr h="0">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dirty="0">
                        <a:solidFill>
                          <a:schemeClr val="tx1"/>
                        </a:solidFill>
                        <a:latin typeface="Arial" panose="020B0604020202020204" pitchFamily="34" charset="0"/>
                        <a:cs typeface="Arial" panose="020B0604020202020204" pitchFamily="34" charset="0"/>
                      </a:endParaRPr>
                    </a:p>
                  </a:txBody>
                  <a:tcPr marL="48014" marR="48014" anchor="b">
                    <a:lnL>
                      <a:noFill/>
                    </a:lnL>
                    <a:lnR>
                      <a:noFill/>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algn="ctr" defTabSz="457200" rtl="0" eaLnBrk="1" latinLnBrk="0" hangingPunct="1"/>
                      <a:r>
                        <a:rPr lang="en-US" sz="11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100" b="1" kern="1200" dirty="0">
                        <a:solidFill>
                          <a:srgbClr val="FF0000"/>
                        </a:solidFill>
                        <a:latin typeface="Arial" panose="020B0604020202020204" pitchFamily="34" charset="0"/>
                        <a:ea typeface="+mn-ea"/>
                        <a:cs typeface="Arial" panose="020B0604020202020204" pitchFamily="34" charset="0"/>
                      </a:endParaRPr>
                    </a:p>
                  </a:txBody>
                  <a:tcPr marL="48014" marR="48014">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48014" marR="48014">
                    <a:lnL w="12700" cmpd="sng">
                      <a:noFill/>
                      <a:prstDash val="solid"/>
                    </a:lnL>
                    <a:lnR w="12700" cmpd="sng">
                      <a:noFill/>
                      <a:prstDash val="soli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8014" anchor="b">
                    <a:lnL w="190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smtClean="0">
                          <a:solidFill>
                            <a:srgbClr val="FF0000"/>
                          </a:solidFill>
                          <a:latin typeface="Arial" panose="020B0604020202020204" pitchFamily="34" charset="0"/>
                          <a:cs typeface="Arial" panose="020B0604020202020204" pitchFamily="34" charset="0"/>
                        </a:rPr>
                        <a:t>Ratio</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8014" marR="48014" anchor="b">
                    <a:lnL>
                      <a:noFill/>
                    </a:lnL>
                    <a:lnR>
                      <a:noFill/>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Mar 16</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905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Base</a:t>
                      </a:r>
                    </a:p>
                  </a:txBody>
                  <a:tcPr marL="48014" marR="48014" anchor="b">
                    <a:lnL w="1905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latin typeface="Arial" panose="020B0604020202020204" pitchFamily="34" charset="0"/>
                          <a:ea typeface="+mn-ea"/>
                          <a:cs typeface="Arial" panose="020B0604020202020204" pitchFamily="34" charset="0"/>
                        </a:rPr>
                        <a:t>BHC Stress</a:t>
                      </a: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1100" b="1" kern="1200" dirty="0" smtClean="0">
                          <a:solidFill>
                            <a:schemeClr val="tx1"/>
                          </a:solidFill>
                          <a:latin typeface="Arial" panose="020B0604020202020204" pitchFamily="34" charset="0"/>
                          <a:ea typeface="+mn-ea"/>
                          <a:cs typeface="Arial" panose="020B0604020202020204" pitchFamily="34" charset="0"/>
                        </a:rPr>
                        <a:t>Amber trigger</a:t>
                      </a:r>
                      <a:endParaRPr lang="en-US" sz="1100" b="1" kern="1200" dirty="0">
                        <a:solidFill>
                          <a:schemeClr val="tx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2700" cmpd="sng">
                      <a:noFill/>
                      <a:prstDash val="soli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buFont typeface="Arial" panose="020B0604020202020204" pitchFamily="34" charset="0"/>
                        <a:buNone/>
                      </a:pPr>
                      <a:r>
                        <a:rPr lang="en-US" sz="1100" b="1" kern="1200" dirty="0" smtClean="0">
                          <a:solidFill>
                            <a:schemeClr val="bg1"/>
                          </a:solidFill>
                          <a:latin typeface="Arial" panose="020B0604020202020204" pitchFamily="34" charset="0"/>
                          <a:ea typeface="+mn-ea"/>
                          <a:cs typeface="Arial" panose="020B0604020202020204" pitchFamily="34" charset="0"/>
                        </a:rPr>
                        <a:t>Red limit</a:t>
                      </a:r>
                      <a:endParaRPr lang="en-US" sz="1100" b="1" kern="1200" dirty="0">
                        <a:solidFill>
                          <a:schemeClr val="bg1"/>
                        </a:solidFill>
                        <a:latin typeface="Arial" panose="020B0604020202020204" pitchFamily="34" charset="0"/>
                        <a:ea typeface="+mn-ea"/>
                        <a:cs typeface="Arial" panose="020B0604020202020204" pitchFamily="34" charset="0"/>
                      </a:endParaRPr>
                    </a:p>
                  </a:txBody>
                  <a:tcPr marL="48014" marR="48014" anchor="b">
                    <a:lnL w="12700" cmpd="sng">
                      <a:noFill/>
                      <a:prstDash val="soli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Capital</a:t>
                      </a:r>
                      <a:r>
                        <a:rPr lang="en-US" sz="1100" b="1" baseline="0" dirty="0" smtClean="0">
                          <a:solidFill>
                            <a:schemeClr val="tx1"/>
                          </a:solidFill>
                          <a:latin typeface="Arial" panose="020B0604020202020204" pitchFamily="34" charset="0"/>
                          <a:cs typeface="Arial" panose="020B0604020202020204" pitchFamily="34" charset="0"/>
                        </a:rPr>
                        <a:t> adequacy (ratio)</a:t>
                      </a: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solidFill>
                            <a:schemeClr val="tx1"/>
                          </a:solidFill>
                          <a:latin typeface="Arial" panose="020B0604020202020204" pitchFamily="34" charset="0"/>
                          <a:cs typeface="Arial" panose="020B0604020202020204" pitchFamily="34" charset="0"/>
                        </a:rPr>
                        <a:t>*Common Equity</a:t>
                      </a:r>
                      <a:r>
                        <a:rPr lang="en-US" sz="1100" b="0" i="1" baseline="0" dirty="0" smtClean="0">
                          <a:solidFill>
                            <a:schemeClr val="tx1"/>
                          </a:solidFill>
                          <a:latin typeface="Arial" panose="020B0604020202020204" pitchFamily="34" charset="0"/>
                          <a:cs typeface="Arial" panose="020B0604020202020204" pitchFamily="34" charset="0"/>
                        </a:rPr>
                        <a:t> Tier 1</a:t>
                      </a:r>
                      <a:endParaRPr lang="en-US" sz="1100" b="0" i="1"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13.87%</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13.74%</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&lt;=</a:t>
                      </a:r>
                      <a:r>
                        <a:rPr lang="en-US" sz="1100" b="0" i="0" kern="1200" dirty="0" smtClean="0">
                          <a:solidFill>
                            <a:schemeClr val="tx1"/>
                          </a:solidFill>
                          <a:latin typeface="Arial" panose="020B0604020202020204" pitchFamily="34" charset="0"/>
                          <a:ea typeface="+mn-ea"/>
                          <a:cs typeface="Arial" panose="020B0604020202020204" pitchFamily="34" charset="0"/>
                        </a:rPr>
                        <a:t>11.00%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
                          <a:schemeClr val="tx1"/>
                        </a:buClr>
                        <a:buSzTx/>
                        <a:buFont typeface="Arial" panose="020B0604020202020204" pitchFamily="34" charset="0"/>
                        <a:buNone/>
                        <a:tabLst/>
                        <a:defRPr/>
                      </a:pPr>
                      <a:r>
                        <a:rPr lang="en-US" sz="1100" dirty="0" smtClean="0">
                          <a:latin typeface="Arial" panose="020B0604020202020204" pitchFamily="34" charset="0"/>
                          <a:cs typeface="Arial" panose="020B0604020202020204" pitchFamily="34" charset="0"/>
                        </a:rPr>
                        <a:t>&lt;=</a:t>
                      </a:r>
                      <a:r>
                        <a:rPr lang="en-US" sz="1100" b="0" i="0" kern="1200" dirty="0" smtClean="0">
                          <a:solidFill>
                            <a:schemeClr val="tx1"/>
                          </a:solidFill>
                          <a:latin typeface="Arial" panose="020B0604020202020204" pitchFamily="34" charset="0"/>
                          <a:ea typeface="+mn-ea"/>
                          <a:cs typeface="Arial" panose="020B0604020202020204" pitchFamily="34" charset="0"/>
                        </a:rPr>
                        <a:t>10.50%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a:rPr>
                        <a:t>11.61%</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7.15%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6.65%</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*Total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15.31%</a:t>
                      </a:r>
                      <a:endParaRPr lang="en-US" sz="11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14.69%</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&lt;=14.25%</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&lt;=14.00%</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a:rPr>
                        <a:t>12.87%</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10.65%</a:t>
                      </a:r>
                      <a:endParaRPr lang="en-US" sz="1100" b="0" i="0" u="none" strike="noStrike" dirty="0">
                        <a:solidFill>
                          <a:srgbClr val="000000"/>
                        </a:solidFill>
                        <a:effectLst/>
                        <a:latin typeface="Arial"/>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a:rPr>
                        <a:t>10.40%</a:t>
                      </a:r>
                      <a:endParaRPr lang="en-US" sz="1100" b="0" i="0" u="none" strike="noStrike" dirty="0">
                        <a:solidFill>
                          <a:srgbClr val="000000"/>
                        </a:solidFill>
                        <a:effectLst/>
                        <a:latin typeface="Arial"/>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*Tier</a:t>
                      </a:r>
                      <a:r>
                        <a:rPr lang="en-US" sz="1100" b="0" i="1" baseline="0" dirty="0" smtClean="0">
                          <a:latin typeface="Arial" panose="020B0604020202020204" pitchFamily="34" charset="0"/>
                          <a:cs typeface="Arial" panose="020B0604020202020204" pitchFamily="34" charset="0"/>
                        </a:rPr>
                        <a:t> 1 Leverage</a:t>
                      </a:r>
                      <a:endParaRPr lang="en-US" sz="1100" b="0" i="1" dirty="0" smtClean="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11.25%</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10.83%</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&lt;=10.25%</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100" dirty="0" smtClean="0">
                          <a:latin typeface="Arial" panose="020B0604020202020204" pitchFamily="34" charset="0"/>
                          <a:cs typeface="Arial" panose="020B0604020202020204" pitchFamily="34" charset="0"/>
                        </a:rPr>
                        <a:t>&lt;=10.00%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9.41%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6.65%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6.40%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1" dirty="0" smtClean="0">
                          <a:latin typeface="Arial" panose="020B0604020202020204" pitchFamily="34" charset="0"/>
                          <a:cs typeface="Arial" panose="020B0604020202020204" pitchFamily="34" charset="0"/>
                        </a:rPr>
                        <a:t>*Tier 1 Risk-based Capital</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Monthly</a:t>
                      </a:r>
                      <a:endParaRPr lang="en-US" sz="1100" b="0" dirty="0" smtClean="0">
                        <a:solidFill>
                          <a:schemeClr val="tx1"/>
                        </a:solidFill>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13.87%</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100" b="0" dirty="0" smtClean="0">
                          <a:latin typeface="Arial" panose="020B0604020202020204" pitchFamily="34" charset="0"/>
                          <a:cs typeface="Arial" panose="020B0604020202020204" pitchFamily="34" charset="0"/>
                        </a:rPr>
                        <a:t>13.74%</a:t>
                      </a:r>
                      <a:endParaRPr lang="en-US" sz="1100" b="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&lt;=12.50%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ts val="1000"/>
                        </a:lnSpc>
                      </a:pPr>
                      <a:r>
                        <a:rPr lang="en-US" sz="1100" dirty="0" smtClean="0">
                          <a:latin typeface="Arial" panose="020B0604020202020204" pitchFamily="34" charset="0"/>
                          <a:cs typeface="Arial" panose="020B0604020202020204" pitchFamily="34" charset="0"/>
                        </a:rPr>
                        <a:t>&lt;=12.00%</a:t>
                      </a:r>
                      <a:endParaRPr lang="en-US" sz="1100" dirty="0">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a:rPr>
                        <a:t>11.61%</a:t>
                      </a: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1100" dirty="0" smtClean="0">
                          <a:latin typeface="Arial" panose="020B0604020202020204" pitchFamily="34" charset="0"/>
                          <a:cs typeface="Arial" panose="020B0604020202020204" pitchFamily="34" charset="0"/>
                        </a:rPr>
                        <a:t>&lt;=</a:t>
                      </a:r>
                      <a:r>
                        <a:rPr lang="en-US" sz="1100" b="0" i="0" u="none" strike="noStrike" dirty="0" smtClean="0">
                          <a:solidFill>
                            <a:srgbClr val="000000"/>
                          </a:solidFill>
                          <a:effectLst/>
                          <a:latin typeface="Arial" panose="020B0604020202020204" pitchFamily="34" charset="0"/>
                          <a:cs typeface="Arial" panose="020B0604020202020204" pitchFamily="34" charset="0"/>
                        </a:rPr>
                        <a:t>8.25%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8014" marR="48014">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r>
              <a:rPr lang="en-GB" dirty="0"/>
              <a:t>2016 SBNA RAS </a:t>
            </a:r>
            <a:r>
              <a:rPr lang="en-GB" dirty="0" smtClean="0"/>
              <a:t>metrics &amp; limits </a:t>
            </a:r>
            <a:r>
              <a:rPr lang="en-GB" dirty="0"/>
              <a:t>(1/3</a:t>
            </a:r>
            <a:r>
              <a:rPr lang="en-GB" dirty="0" smtClean="0"/>
              <a:t>)</a:t>
            </a:r>
            <a:endParaRPr lang="en-GB" dirty="0"/>
          </a:p>
        </p:txBody>
      </p:sp>
      <p:sp>
        <p:nvSpPr>
          <p:cNvPr id="11" name="Footnote"/>
          <p:cNvSpPr/>
          <p:nvPr/>
        </p:nvSpPr>
        <p:spPr>
          <a:xfrm>
            <a:off x="2228518" y="6332539"/>
            <a:ext cx="5000958" cy="246221"/>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ct val="1000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algn="l">
              <a:lnSpc>
                <a:spcPct val="100000"/>
              </a:lnSpc>
              <a:spcBef>
                <a:spcPts val="0"/>
              </a:spcBef>
              <a:spcAft>
                <a:spcPts val="0"/>
              </a:spcAft>
            </a:pPr>
            <a:r>
              <a:rPr lang="en-US" sz="800" kern="0" dirty="0"/>
              <a:t>Source: SHUSA RAS March Monthly Report - April</a:t>
            </a:r>
          </a:p>
        </p:txBody>
      </p:sp>
      <p:grpSp>
        <p:nvGrpSpPr>
          <p:cNvPr id="12" name="Group 11"/>
          <p:cNvGrpSpPr/>
          <p:nvPr/>
        </p:nvGrpSpPr>
        <p:grpSpPr>
          <a:xfrm>
            <a:off x="372254" y="6145406"/>
            <a:ext cx="3676170" cy="125740"/>
            <a:chOff x="372254" y="5975278"/>
            <a:chExt cx="3676170" cy="125740"/>
          </a:xfrm>
        </p:grpSpPr>
        <p:sp>
          <p:nvSpPr>
            <p:cNvPr id="13" name="TextBox 12"/>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14" name="Group 13"/>
            <p:cNvGrpSpPr/>
            <p:nvPr/>
          </p:nvGrpSpPr>
          <p:grpSpPr>
            <a:xfrm>
              <a:off x="372254" y="5975278"/>
              <a:ext cx="1731805" cy="119135"/>
              <a:chOff x="372254" y="5494048"/>
              <a:chExt cx="1731805" cy="119135"/>
            </a:xfrm>
          </p:grpSpPr>
          <p:sp>
            <p:nvSpPr>
              <p:cNvPr id="15" name="TextBox 14"/>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2" name="TextBox 21"/>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1430378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3931988"/>
              </p:ext>
            </p:extLst>
          </p:nvPr>
        </p:nvGraphicFramePr>
        <p:xfrm>
          <a:off x="363538" y="1470025"/>
          <a:ext cx="8883650" cy="4466336"/>
        </p:xfrm>
        <a:graphic>
          <a:graphicData uri="http://schemas.openxmlformats.org/drawingml/2006/table">
            <a:tbl>
              <a:tblPr firstRow="1" bandRow="1"/>
              <a:tblGrid>
                <a:gridCol w="1260870"/>
                <a:gridCol w="1809282"/>
                <a:gridCol w="899180"/>
                <a:gridCol w="1536156"/>
                <a:gridCol w="1126054"/>
                <a:gridCol w="1126054"/>
                <a:gridCol w="1126054"/>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Risk type</a:t>
                      </a:r>
                      <a:endParaRPr lang="en-US" sz="1000" b="1" dirty="0">
                        <a:solidFill>
                          <a:srgbClr val="FF0000"/>
                        </a:solidFill>
                        <a:latin typeface="Arial" panose="020B0604020202020204" pitchFamily="34" charset="0"/>
                        <a:cs typeface="Arial" panose="020B0604020202020204" pitchFamily="34" charset="0"/>
                      </a:endParaRPr>
                    </a:p>
                  </a:txBody>
                  <a:tcPr marL="0" marR="18288" marT="18288" marB="18288"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Metric</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Frequency</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a:noFill/>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Portfolio</a:t>
                      </a:r>
                      <a:endParaRPr lang="en-US" sz="1000" b="1" dirty="0">
                        <a:solidFill>
                          <a:srgbClr val="FF0000"/>
                        </a:solidFill>
                        <a:latin typeface="Arial" panose="020B0604020202020204" pitchFamily="34" charset="0"/>
                        <a:cs typeface="Arial" panose="020B0604020202020204" pitchFamily="34" charset="0"/>
                      </a:endParaRPr>
                    </a:p>
                  </a:txBody>
                  <a:tcPr marL="18288" marR="18288" marT="18288" marB="18288" anchor="b">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Mar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905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2700" cmpd="sng">
                      <a:noFill/>
                      <a:prstDash val="soli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18288" marR="18288" marT="18288" marB="18288">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2868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a:t>
                      </a:r>
                      <a:r>
                        <a:rPr lang="en-US" sz="1000" b="1" baseline="0" dirty="0" smtClean="0">
                          <a:solidFill>
                            <a:schemeClr val="tx1"/>
                          </a:solidFill>
                          <a:latin typeface="Arial" panose="020B0604020202020204" pitchFamily="34" charset="0"/>
                          <a:cs typeface="Arial" panose="020B0604020202020204" pitchFamily="34" charset="0"/>
                        </a:rPr>
                        <a:t> adequacy (other)</a:t>
                      </a:r>
                      <a:endParaRPr lang="en-US" sz="1000" b="1" dirty="0" smtClean="0">
                        <a:solidFill>
                          <a:schemeClr val="tx1"/>
                        </a:solidFill>
                        <a:latin typeface="Arial" panose="020B0604020202020204" pitchFamily="34" charset="0"/>
                        <a:cs typeface="Arial" panose="020B0604020202020204" pitchFamily="34" charset="0"/>
                      </a:endParaRP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lnSpc>
                          <a:spcPct val="100000"/>
                        </a:lnSpc>
                        <a:spcBef>
                          <a:spcPts val="200"/>
                        </a:spcBef>
                        <a:spcAft>
                          <a:spcPts val="200"/>
                        </a:spcAft>
                      </a:pPr>
                      <a:r>
                        <a:rPr lang="en-US" sz="1000" i="1" u="none" strike="noStrike" dirty="0">
                          <a:effectLst/>
                          <a:latin typeface="Arial" panose="020B0604020202020204" pitchFamily="34" charset="0"/>
                          <a:cs typeface="Arial" panose="020B0604020202020204" pitchFamily="34" charset="0"/>
                        </a:rPr>
                        <a:t>Impairment to </a:t>
                      </a:r>
                      <a:r>
                        <a:rPr lang="en-US" sz="1000" i="1" u="none" strike="noStrike" dirty="0" smtClean="0">
                          <a:effectLst/>
                          <a:latin typeface="Arial" panose="020B0604020202020204" pitchFamily="34" charset="0"/>
                          <a:cs typeface="Arial" panose="020B0604020202020204" pitchFamily="34" charset="0"/>
                        </a:rPr>
                        <a:t>Pre-Provision </a:t>
                      </a:r>
                      <a:r>
                        <a:rPr lang="en-US" sz="1000" i="1" u="none" strike="noStrike" dirty="0">
                          <a:effectLst/>
                          <a:latin typeface="Arial" panose="020B0604020202020204" pitchFamily="34" charset="0"/>
                          <a:cs typeface="Arial" panose="020B0604020202020204" pitchFamily="34" charset="0"/>
                        </a:rPr>
                        <a:t>N</a:t>
                      </a:r>
                      <a:r>
                        <a:rPr lang="en-US" sz="1000" i="1" u="none" strike="noStrike" dirty="0" smtClean="0">
                          <a:effectLst/>
                          <a:latin typeface="Arial" panose="020B0604020202020204" pitchFamily="34" charset="0"/>
                          <a:cs typeface="Arial" panose="020B0604020202020204" pitchFamily="34" charset="0"/>
                        </a:rPr>
                        <a:t>et </a:t>
                      </a:r>
                      <a:r>
                        <a:rPr lang="en-US" sz="1000" i="1" u="none" strike="noStrike" dirty="0">
                          <a:effectLst/>
                          <a:latin typeface="Arial" panose="020B0604020202020204" pitchFamily="34" charset="0"/>
                          <a:cs typeface="Arial" panose="020B0604020202020204" pitchFamily="34" charset="0"/>
                        </a:rPr>
                        <a:t>R</a:t>
                      </a:r>
                      <a:r>
                        <a:rPr lang="en-US" sz="1000" i="1" u="none" strike="noStrike" dirty="0" smtClean="0">
                          <a:effectLst/>
                          <a:latin typeface="Arial" panose="020B0604020202020204" pitchFamily="34" charset="0"/>
                          <a:cs typeface="Arial" panose="020B0604020202020204" pitchFamily="34" charset="0"/>
                        </a:rPr>
                        <a:t>evenue </a:t>
                      </a:r>
                      <a:r>
                        <a:rPr lang="en-US" sz="1000" i="1" u="none" strike="noStrike" dirty="0">
                          <a:effectLst/>
                          <a:latin typeface="Arial" panose="020B0604020202020204" pitchFamily="34" charset="0"/>
                          <a:cs typeface="Arial" panose="020B0604020202020204" pitchFamily="34" charset="0"/>
                        </a:rPr>
                        <a:t>(PPNR) </a:t>
                      </a:r>
                      <a:endParaRPr lang="en-US" sz="1000" b="0" i="1" u="none" strike="noStrike" dirty="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Annual</a:t>
                      </a:r>
                    </a:p>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(CCAR</a:t>
                      </a:r>
                      <a:r>
                        <a:rPr lang="en-US" sz="1000" baseline="0" dirty="0" smtClean="0">
                          <a:latin typeface="Arial" panose="020B0604020202020204" pitchFamily="34" charset="0"/>
                          <a:cs typeface="Arial" panose="020B0604020202020204" pitchFamily="34" charset="0"/>
                        </a:rPr>
                        <a:t> 9Q)</a:t>
                      </a:r>
                      <a:endParaRPr lang="en-US" sz="100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$1,069M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&gt;=$1,722M</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&gt;=$1,795M</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(losses)</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Total Credit Losses</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Annual</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(CCAR</a:t>
                      </a:r>
                      <a:r>
                        <a:rPr lang="en-US" sz="1000" baseline="0" dirty="0" smtClean="0">
                          <a:latin typeface="Arial" panose="020B0604020202020204" pitchFamily="34" charset="0"/>
                          <a:cs typeface="Arial" panose="020B0604020202020204" pitchFamily="34" charset="0"/>
                        </a:rPr>
                        <a:t> 9Q)</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ts val="1000"/>
                        </a:lnSpc>
                        <a:spcBef>
                          <a:spcPts val="0"/>
                        </a:spcBef>
                        <a:spcAft>
                          <a:spcPts val="0"/>
                        </a:spcAft>
                        <a:buClrTx/>
                        <a:buSzTx/>
                        <a:buFontTx/>
                        <a:buNone/>
                        <a:tabLst/>
                        <a:defRPr/>
                      </a:pPr>
                      <a:r>
                        <a:rPr lang="en-US" sz="1000" b="0" i="0" kern="1200" dirty="0" smtClean="0">
                          <a:solidFill>
                            <a:schemeClr val="tx1"/>
                          </a:solidFill>
                          <a:latin typeface="Arial" panose="020B0604020202020204" pitchFamily="34" charset="0"/>
                          <a:ea typeface="ＭＳ Ｐゴシック"/>
                          <a:cs typeface="Arial" panose="020B0604020202020204" pitchFamily="34" charset="0"/>
                        </a:rPr>
                        <a:t>$1,263M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$2,034M</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dirty="0" smtClean="0">
                          <a:latin typeface="Arial" panose="020B0604020202020204" pitchFamily="34" charset="0"/>
                          <a:cs typeface="Arial" panose="020B0604020202020204" pitchFamily="34" charset="0"/>
                        </a:rPr>
                        <a:t>&gt;=</a:t>
                      </a:r>
                      <a:r>
                        <a:rPr lang="en-US" sz="1000" b="0" i="0" kern="1200" dirty="0" smtClean="0">
                          <a:solidFill>
                            <a:schemeClr val="tx1"/>
                          </a:solidFill>
                          <a:latin typeface="Arial" panose="020B0604020202020204" pitchFamily="34" charset="0"/>
                          <a:ea typeface="+mn-ea"/>
                          <a:cs typeface="Arial" panose="020B0604020202020204" pitchFamily="34" charset="0"/>
                        </a:rPr>
                        <a:t>$2,120M</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1" dirty="0" smtClean="0">
                          <a:latin typeface="Arial" panose="020B0604020202020204" pitchFamily="34" charset="0"/>
                          <a:cs typeface="Arial" panose="020B0604020202020204" pitchFamily="34" charset="0"/>
                        </a:rPr>
                        <a:t>Net Charge-off Rate</a:t>
                      </a:r>
                      <a:endParaRPr lang="en-US" sz="1000" b="0" i="1"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 </a:t>
                      </a:r>
                    </a:p>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(trailing 12m)</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0.53%</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&gt;=0.7%</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&gt;=0.9%</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BB</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0.50%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C&amp;I</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0.10%</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&gt;=0.7%</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CRE</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0.09%</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&gt;=0.3%</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&gt;=0.5%</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1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GCB – Large Corporates</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0.68%</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&gt;=0.2%</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&gt;=0.4%</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vMerge="1">
                  <a:txBody>
                    <a:bodyPr/>
                    <a:lstStyle/>
                    <a:p>
                      <a:pPr>
                        <a:lnSpc>
                          <a:spcPts val="1000"/>
                        </a:lnSpc>
                      </a:pPr>
                      <a:endParaRPr lang="en-US" sz="1000" b="0" dirty="0">
                        <a:latin typeface="Arial" panose="020B0604020202020204" pitchFamily="34" charset="0"/>
                        <a:cs typeface="Arial" panose="020B0604020202020204" pitchFamily="34" charset="0"/>
                      </a:endParaRPr>
                    </a:p>
                  </a:txBody>
                  <a:tcPr marL="48014" marR="48014"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GCB - MRG</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0.02%</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i="1" u="none" strike="noStrike" dirty="0" smtClean="0">
                          <a:effectLst/>
                          <a:latin typeface="Arial" panose="020B0604020202020204" pitchFamily="34" charset="0"/>
                          <a:cs typeface="Arial" panose="020B0604020202020204" pitchFamily="34" charset="0"/>
                        </a:rPr>
                        <a:t>60+ DPD</a:t>
                      </a:r>
                      <a:endParaRPr lang="en-US" sz="1000" b="0" i="1" u="none" strike="noStrike" dirty="0" smtClean="0">
                        <a:solidFill>
                          <a:srgbClr val="000000"/>
                        </a:solidFill>
                        <a:effectLst/>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Retail</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2.06%</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&gt;=2.84%</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&gt;=3.10%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 (concentration)</a:t>
                      </a:r>
                    </a:p>
                  </a:txBody>
                  <a:tcPr marL="0"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200"/>
                        </a:spcBef>
                        <a:spcAft>
                          <a:spcPts val="200"/>
                        </a:spcAft>
                        <a:buClrTx/>
                        <a:buSzTx/>
                        <a:buFontTx/>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*Single Obligor</a:t>
                      </a:r>
                      <a:r>
                        <a:rPr lang="en-US" sz="1000" b="0" i="0" kern="1200" baseline="0" dirty="0" smtClean="0">
                          <a:solidFill>
                            <a:schemeClr val="tx1"/>
                          </a:solidFill>
                          <a:latin typeface="Arial" panose="020B0604020202020204" pitchFamily="34" charset="0"/>
                          <a:ea typeface="+mn-ea"/>
                          <a:cs typeface="Arial" panose="020B0604020202020204" pitchFamily="34" charset="0"/>
                        </a:rPr>
                        <a:t> Exposure (Corporates &amp; FIs)</a:t>
                      </a:r>
                      <a:endParaRPr lang="en-US" sz="1000" b="0" i="0"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$500M</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N/A</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chemeClr val="tx1"/>
                          </a:solidFill>
                          <a:latin typeface="Arial" panose="020B0604020202020204" pitchFamily="34" charset="0"/>
                          <a:ea typeface="+mn-ea"/>
                          <a:cs typeface="Arial" panose="020B0604020202020204" pitchFamily="34" charset="0"/>
                        </a:rPr>
                        <a:t>&gt;$500M</a:t>
                      </a: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*Top 20 Corporates Exposure</a:t>
                      </a:r>
                      <a:endParaRPr lang="en-US" sz="1000" b="0" i="0" dirty="0">
                        <a:solidFill>
                          <a:schemeClr val="tx1"/>
                        </a:solidFill>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$6.17B</a:t>
                      </a:r>
                      <a:endParaRPr lang="en-US" sz="1000" dirty="0">
                        <a:latin typeface="Arial" panose="020B0604020202020204" pitchFamily="34" charset="0"/>
                        <a:cs typeface="Arial" panose="020B0604020202020204" pitchFamily="34" charset="0"/>
                      </a:endParaRP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&gt;=$8.0B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b="0" dirty="0" smtClean="0">
                          <a:solidFill>
                            <a:srgbClr val="008AB3"/>
                          </a:solidFill>
                          <a:latin typeface="Arial" panose="020B0604020202020204" pitchFamily="34" charset="0"/>
                          <a:cs typeface="Arial" panose="020B0604020202020204" pitchFamily="34" charset="0"/>
                        </a:rPr>
                        <a:t>Obligor</a:t>
                      </a:r>
                      <a:r>
                        <a:rPr lang="en-US" sz="1000" b="0" baseline="0" dirty="0" smtClean="0">
                          <a:solidFill>
                            <a:srgbClr val="008AB3"/>
                          </a:solidFill>
                          <a:latin typeface="Arial" panose="020B0604020202020204" pitchFamily="34" charset="0"/>
                          <a:cs typeface="Arial" panose="020B0604020202020204" pitchFamily="34" charset="0"/>
                        </a:rPr>
                        <a:t> Rating Exposure</a:t>
                      </a:r>
                      <a:r>
                        <a:rPr lang="en-US" sz="1000" b="0" baseline="30000" dirty="0" smtClean="0">
                          <a:solidFill>
                            <a:srgbClr val="008AB3"/>
                          </a:solidFill>
                          <a:latin typeface="Arial" panose="020B0604020202020204" pitchFamily="34" charset="0"/>
                          <a:cs typeface="Arial" panose="020B0604020202020204" pitchFamily="34" charset="0"/>
                        </a:rPr>
                        <a:t>1</a:t>
                      </a:r>
                      <a:endParaRPr lang="en-US" sz="1000" b="0" dirty="0">
                        <a:solidFill>
                          <a:srgbClr val="008AB3"/>
                        </a:solidFill>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ts val="1000"/>
                        </a:lnSpc>
                      </a:pPr>
                      <a:r>
                        <a:rPr lang="en-US" sz="1000" dirty="0" smtClean="0">
                          <a:latin typeface="Arial" panose="020B0604020202020204" pitchFamily="34" charset="0"/>
                          <a:cs typeface="Arial" panose="020B0604020202020204" pitchFamily="34" charset="0"/>
                        </a:rPr>
                        <a:t>10</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N/A</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&gt;0</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*Industry Exposure</a:t>
                      </a:r>
                      <a:r>
                        <a:rPr lang="en-US" sz="1000" baseline="30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$4.8B</a:t>
                      </a:r>
                    </a:p>
                  </a:txBody>
                  <a:tcPr marL="18288"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u="none" strike="noStrike" dirty="0" smtClean="0">
                          <a:solidFill>
                            <a:srgbClr val="008AB3"/>
                          </a:solidFill>
                          <a:effectLst/>
                          <a:latin typeface="Arial" panose="020B0604020202020204" pitchFamily="34" charset="0"/>
                          <a:cs typeface="Arial" panose="020B0604020202020204" pitchFamily="34" charset="0"/>
                        </a:rPr>
                        <a:t>*Financial &amp; Insurance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$5.1B</a:t>
                      </a:r>
                    </a:p>
                  </a:txBody>
                  <a:tcPr marL="18288" marR="18288" marT="18288" marB="18288">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&gt;=$5.0B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&gt;=$5.5B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*CRE Exposure</a:t>
                      </a:r>
                      <a:r>
                        <a:rPr lang="en-US" sz="1000" b="0" i="1" kern="1200" baseline="30000" dirty="0" smtClean="0">
                          <a:solidFill>
                            <a:schemeClr val="tx1"/>
                          </a:solidFill>
                          <a:latin typeface="Arial" panose="020B0604020202020204" pitchFamily="34" charset="0"/>
                          <a:ea typeface="+mn-ea"/>
                          <a:cs typeface="Arial" panose="020B0604020202020204" pitchFamily="34" charset="0"/>
                        </a:rPr>
                        <a:t>3</a:t>
                      </a:r>
                      <a:endParaRPr lang="en-US" sz="1000" b="0" i="1" kern="1200" dirty="0" smtClean="0">
                        <a:solidFill>
                          <a:schemeClr val="tx1"/>
                        </a:solidFill>
                        <a:latin typeface="Arial" panose="020B0604020202020204" pitchFamily="34" charset="0"/>
                        <a:ea typeface="+mn-ea"/>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$9.1B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&gt;=$10.1B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0" kern="1200" dirty="0" smtClean="0">
                          <a:solidFill>
                            <a:srgbClr val="008AB3"/>
                          </a:solidFill>
                          <a:latin typeface="Arial" panose="020B0604020202020204" pitchFamily="34" charset="0"/>
                          <a:ea typeface="+mn-ea"/>
                          <a:cs typeface="Arial" panose="020B0604020202020204" pitchFamily="34" charset="0"/>
                        </a:rPr>
                        <a:t>*Project Finance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dirty="0" smtClean="0">
                          <a:latin typeface="Arial" panose="020B0604020202020204" pitchFamily="34" charset="0"/>
                          <a:cs typeface="Arial" panose="020B0604020202020204" pitchFamily="34" charset="0"/>
                        </a:rPr>
                        <a:t>Monthly</a:t>
                      </a:r>
                      <a:endParaRPr lang="en-US" sz="1000" b="0" dirty="0" smtClean="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$2.9B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&gt;=$3.75B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&gt;=$4.25B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GB"/>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200"/>
                        </a:spcBef>
                        <a:spcAft>
                          <a:spcPts val="200"/>
                        </a:spcAft>
                        <a:buClr>
                          <a:schemeClr val="tx1"/>
                        </a:buClr>
                        <a:buSzTx/>
                        <a:buFont typeface="Arial" panose="020B0604020202020204" pitchFamily="34" charset="0"/>
                        <a:buNone/>
                        <a:tabLst/>
                        <a:defRPr/>
                      </a:pPr>
                      <a:r>
                        <a:rPr lang="en-US" sz="1000" b="0" i="1" kern="1200" dirty="0" smtClean="0">
                          <a:solidFill>
                            <a:schemeClr val="tx1"/>
                          </a:solidFill>
                          <a:latin typeface="Arial" panose="020B0604020202020204" pitchFamily="34" charset="0"/>
                          <a:ea typeface="+mn-ea"/>
                          <a:cs typeface="Arial" panose="020B0604020202020204" pitchFamily="34" charset="0"/>
                        </a:rPr>
                        <a:t>*Multifamily Exposure</a:t>
                      </a: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Monthly</a:t>
                      </a:r>
                      <a:endParaRPr lang="en-US" sz="1000" b="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000"/>
                        </a:lnSpc>
                      </a:pPr>
                      <a:r>
                        <a:rPr lang="en-US" sz="1000" dirty="0" smtClean="0">
                          <a:latin typeface="Arial" panose="020B0604020202020204" pitchFamily="34" charset="0"/>
                          <a:cs typeface="Arial" panose="020B0604020202020204" pitchFamily="34" charset="0"/>
                        </a:rPr>
                        <a:t>$10.5B</a:t>
                      </a:r>
                    </a:p>
                  </a:txBody>
                  <a:tcPr marL="48014" marR="48014">
                    <a:lnL w="1905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&gt;=$10.6B</a:t>
                      </a:r>
                      <a:endParaRPr lang="en-US" sz="1000" dirty="0">
                        <a:latin typeface="Arial" panose="020B0604020202020204" pitchFamily="34" charset="0"/>
                        <a:cs typeface="Arial" panose="020B0604020202020204" pitchFamily="34" charset="0"/>
                      </a:endParaRPr>
                    </a:p>
                  </a:txBody>
                  <a:tcPr marL="18288" marR="18288" marT="18288" marB="18288">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&gt;=$11.1B</a:t>
                      </a:r>
                      <a:endParaRPr lang="en-US" sz="1000" dirty="0">
                        <a:latin typeface="Arial" panose="020B0604020202020204" pitchFamily="34" charset="0"/>
                        <a:cs typeface="Arial" panose="020B0604020202020204" pitchFamily="34" charset="0"/>
                      </a:endParaRPr>
                    </a:p>
                  </a:txBody>
                  <a:tcPr marL="18288" marR="18288" marT="18288" marB="18288">
                    <a:lnL>
                      <a:noFill/>
                    </a:lnL>
                    <a:lnR w="1905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Content Placeholder 2"/>
          <p:cNvSpPr>
            <a:spLocks noGrp="1"/>
          </p:cNvSpPr>
          <p:nvPr>
            <p:ph sz="quarter" idx="11"/>
          </p:nvPr>
        </p:nvSpPr>
        <p:spPr/>
        <p:txBody>
          <a:bodyPr/>
          <a:lstStyle/>
          <a:p>
            <a:r>
              <a:rPr lang="en-GB" dirty="0"/>
              <a:t>2016 SBNA RAS </a:t>
            </a:r>
            <a:r>
              <a:rPr lang="en-GB" dirty="0" smtClean="0"/>
              <a:t>metrics &amp; limits</a:t>
            </a:r>
            <a:r>
              <a:rPr lang="en-GB" dirty="0" smtClean="0"/>
              <a:t> </a:t>
            </a:r>
            <a:r>
              <a:rPr lang="en-GB" dirty="0"/>
              <a:t>(2/3</a:t>
            </a:r>
            <a:r>
              <a:rPr lang="en-GB" dirty="0" smtClean="0"/>
              <a:t>)</a:t>
            </a:r>
            <a:endParaRPr lang="en-GB" dirty="0"/>
          </a:p>
        </p:txBody>
      </p:sp>
      <p:sp>
        <p:nvSpPr>
          <p:cNvPr id="11" name="Footnote"/>
          <p:cNvSpPr/>
          <p:nvPr/>
        </p:nvSpPr>
        <p:spPr>
          <a:xfrm>
            <a:off x="1977657" y="6279374"/>
            <a:ext cx="5613990" cy="461665"/>
          </a:xfrm>
          <a:prstGeom prst="rect">
            <a:avLst/>
          </a:prstGeom>
          <a:extLst/>
        </p:spPr>
        <p:txBody>
          <a:bodyPr vert="horz" wrap="square" lIns="0" tIns="0" rIns="0" bIns="0" numCol="1" anchor="t" anchorCtr="0" compatLnSpc="1">
            <a:prstTxWarp prst="textNoShape">
              <a:avLst/>
            </a:prstTxWarp>
            <a:spAutoFit/>
          </a:bodyPr>
          <a:lstStyle/>
          <a:p>
            <a:pPr algn="l" eaLnBrk="1" hangingPunct="1">
              <a:lnSpc>
                <a:spcPts val="900"/>
              </a:lnSpc>
              <a:spcBef>
                <a:spcPts val="0"/>
              </a:spcBef>
              <a:spcAft>
                <a:spcPts val="0"/>
              </a:spcAft>
            </a:pPr>
            <a:r>
              <a:rPr lang="en-US" sz="800" dirty="0">
                <a:solidFill>
                  <a:srgbClr val="000000"/>
                </a:solidFill>
                <a:latin typeface="Arial" panose="020B0604020202020204" pitchFamily="34" charset="0"/>
                <a:cs typeface="Arial" panose="020B0604020202020204" pitchFamily="34" charset="0"/>
                <a:sym typeface="+mn-lt"/>
              </a:rPr>
              <a:t>See Metric Glossary in appendix for metric </a:t>
            </a:r>
            <a:r>
              <a:rPr lang="en-US" sz="800" dirty="0" smtClean="0">
                <a:solidFill>
                  <a:srgbClr val="000000"/>
                </a:solidFill>
                <a:latin typeface="Arial" panose="020B0604020202020204" pitchFamily="34" charset="0"/>
                <a:cs typeface="Arial" panose="020B0604020202020204" pitchFamily="34" charset="0"/>
                <a:sym typeface="+mn-lt"/>
              </a:rPr>
              <a:t>definitions</a:t>
            </a:r>
          </a:p>
          <a:p>
            <a:pPr marL="228600" indent="-228600" algn="l">
              <a:lnSpc>
                <a:spcPts val="900"/>
              </a:lnSpc>
              <a:spcBef>
                <a:spcPts val="0"/>
              </a:spcBef>
              <a:spcAft>
                <a:spcPts val="0"/>
              </a:spcAft>
              <a:buAutoNum type="arabicPeriod"/>
            </a:pPr>
            <a:r>
              <a:rPr lang="en-US" sz="800" dirty="0" smtClean="0">
                <a:solidFill>
                  <a:srgbClr val="000000"/>
                </a:solidFill>
                <a:latin typeface="Arial" panose="020B0604020202020204" pitchFamily="34" charset="0"/>
                <a:cs typeface="Arial" panose="020B0604020202020204" pitchFamily="34" charset="0"/>
              </a:rPr>
              <a:t>Number </a:t>
            </a:r>
            <a:r>
              <a:rPr lang="en-US" sz="800" dirty="0">
                <a:solidFill>
                  <a:srgbClr val="000000"/>
                </a:solidFill>
                <a:latin typeface="Arial" panose="020B0604020202020204" pitchFamily="34" charset="0"/>
                <a:cs typeface="Arial" panose="020B0604020202020204" pitchFamily="34" charset="0"/>
              </a:rPr>
              <a:t>of </a:t>
            </a:r>
            <a:r>
              <a:rPr lang="en-US" sz="800" dirty="0" smtClean="0">
                <a:solidFill>
                  <a:srgbClr val="000000"/>
                </a:solidFill>
                <a:latin typeface="Arial" panose="020B0604020202020204" pitchFamily="34" charset="0"/>
                <a:cs typeface="Arial" panose="020B0604020202020204" pitchFamily="34" charset="0"/>
              </a:rPr>
              <a:t>single obligor counterparties </a:t>
            </a:r>
            <a:r>
              <a:rPr lang="en-US" sz="800" dirty="0">
                <a:solidFill>
                  <a:srgbClr val="000000"/>
                </a:solidFill>
                <a:latin typeface="Arial" panose="020B0604020202020204" pitchFamily="34" charset="0"/>
                <a:cs typeface="Arial" panose="020B0604020202020204" pitchFamily="34" charset="0"/>
              </a:rPr>
              <a:t>with exposure &gt;$100M: </a:t>
            </a:r>
            <a:r>
              <a:rPr lang="en-US" sz="800" dirty="0" smtClean="0">
                <a:solidFill>
                  <a:srgbClr val="000000"/>
                </a:solidFill>
                <a:latin typeface="Arial" panose="020B0604020202020204" pitchFamily="34" charset="0"/>
                <a:cs typeface="Arial" panose="020B0604020202020204" pitchFamily="34" charset="0"/>
              </a:rPr>
              <a:t>Santander Risk Rating (internal) &lt; 5.0</a:t>
            </a:r>
          </a:p>
          <a:p>
            <a:pPr marL="228600" indent="-228600" algn="l">
              <a:lnSpc>
                <a:spcPts val="900"/>
              </a:lnSpc>
              <a:spcBef>
                <a:spcPts val="0"/>
              </a:spcBef>
              <a:spcAft>
                <a:spcPts val="0"/>
              </a:spcAft>
              <a:buAutoNum type="arabicPeriod"/>
            </a:pPr>
            <a:r>
              <a:rPr lang="en-US" sz="800" kern="0" dirty="0" smtClean="0"/>
              <a:t>By </a:t>
            </a:r>
            <a:r>
              <a:rPr lang="en-US" sz="800" kern="0" dirty="0"/>
              <a:t>OCC group </a:t>
            </a:r>
            <a:endParaRPr lang="en-US" sz="800" kern="0" dirty="0" smtClean="0"/>
          </a:p>
          <a:p>
            <a:pPr marL="228600" indent="-228600" algn="l">
              <a:lnSpc>
                <a:spcPts val="900"/>
              </a:lnSpc>
              <a:spcBef>
                <a:spcPts val="0"/>
              </a:spcBef>
              <a:spcAft>
                <a:spcPts val="0"/>
              </a:spcAft>
              <a:buAutoNum type="arabicPeriod"/>
            </a:pPr>
            <a:r>
              <a:rPr lang="en-US" sz="800" kern="0" dirty="0" smtClean="0"/>
              <a:t>Excluding </a:t>
            </a:r>
            <a:r>
              <a:rPr lang="en-US" sz="800" kern="0" dirty="0"/>
              <a:t>Multifamily</a:t>
            </a:r>
          </a:p>
        </p:txBody>
      </p:sp>
      <p:grpSp>
        <p:nvGrpSpPr>
          <p:cNvPr id="18" name="Group 17"/>
          <p:cNvGrpSpPr/>
          <p:nvPr/>
        </p:nvGrpSpPr>
        <p:grpSpPr>
          <a:xfrm>
            <a:off x="372254" y="6145406"/>
            <a:ext cx="3676170" cy="125740"/>
            <a:chOff x="372254" y="5975278"/>
            <a:chExt cx="3676170" cy="125740"/>
          </a:xfrm>
        </p:grpSpPr>
        <p:sp>
          <p:nvSpPr>
            <p:cNvPr id="19" name="TextBox 18"/>
            <p:cNvSpPr txBox="1"/>
            <p:nvPr/>
          </p:nvSpPr>
          <p:spPr>
            <a:xfrm>
              <a:off x="2188941" y="5981883"/>
              <a:ext cx="1859483" cy="119135"/>
            </a:xfrm>
            <a:prstGeom prst="rect">
              <a:avLst/>
            </a:prstGeom>
            <a:noFill/>
          </p:spPr>
          <p:txBody>
            <a:bodyPr wrap="square" lIns="0" tIns="0" rIns="0" bIns="0" rtlCol="0">
              <a:spAutoFit/>
            </a:bodyPr>
            <a:lstStyle/>
            <a:p>
              <a:pPr eaLnBrk="1" hangingPunct="1">
                <a:lnSpc>
                  <a:spcPct val="86000"/>
                </a:lnSpc>
              </a:pPr>
              <a:r>
                <a:rPr lang="en-US" sz="900" dirty="0" smtClean="0">
                  <a:solidFill>
                    <a:srgbClr val="000000"/>
                  </a:solidFill>
                  <a:ea typeface="ＭＳ Ｐゴシック"/>
                </a:rPr>
                <a:t>* </a:t>
              </a:r>
              <a:r>
                <a:rPr lang="en-US" sz="900" dirty="0">
                  <a:solidFill>
                    <a:srgbClr val="000000"/>
                  </a:solidFill>
                  <a:ea typeface="ＭＳ Ｐゴシック"/>
                </a:rPr>
                <a:t>R</a:t>
              </a:r>
              <a:r>
                <a:rPr lang="en-US" sz="900" dirty="0" smtClean="0">
                  <a:solidFill>
                    <a:srgbClr val="000000"/>
                  </a:solidFill>
                  <a:ea typeface="ＭＳ Ｐゴシック"/>
                </a:rPr>
                <a:t>eported in Santander Group RAS</a:t>
              </a:r>
              <a:endParaRPr lang="en-US" sz="900" dirty="0">
                <a:solidFill>
                  <a:srgbClr val="000000"/>
                </a:solidFill>
                <a:ea typeface="ＭＳ Ｐゴシック"/>
              </a:endParaRPr>
            </a:p>
          </p:txBody>
        </p:sp>
        <p:grpSp>
          <p:nvGrpSpPr>
            <p:cNvPr id="20" name="Group 19"/>
            <p:cNvGrpSpPr/>
            <p:nvPr/>
          </p:nvGrpSpPr>
          <p:grpSpPr>
            <a:xfrm>
              <a:off x="372254" y="5975278"/>
              <a:ext cx="1731805" cy="119135"/>
              <a:chOff x="372254" y="5494048"/>
              <a:chExt cx="1731805" cy="119135"/>
            </a:xfrm>
          </p:grpSpPr>
          <p:sp>
            <p:nvSpPr>
              <p:cNvPr id="21" name="TextBox 20"/>
              <p:cNvSpPr txBox="1"/>
              <p:nvPr/>
            </p:nvSpPr>
            <p:spPr>
              <a:xfrm>
                <a:off x="372254" y="5494048"/>
                <a:ext cx="593022" cy="119135"/>
              </a:xfrm>
              <a:prstGeom prst="rect">
                <a:avLst/>
              </a:prstGeom>
              <a:noFill/>
            </p:spPr>
            <p:txBody>
              <a:bodyPr wrap="square" lIns="0" tIns="0" rIns="0" bIns="0" rtlCol="0">
                <a:spAutoFit/>
              </a:bodyPr>
              <a:lstStyle/>
              <a:p>
                <a:pPr algn="l"/>
                <a:r>
                  <a:rPr lang="en-GB" sz="900" b="1" dirty="0" smtClean="0"/>
                  <a:t>Legend</a:t>
                </a:r>
                <a:endParaRPr lang="en-GB" sz="900" b="1" dirty="0"/>
              </a:p>
            </p:txBody>
          </p:sp>
          <p:sp>
            <p:nvSpPr>
              <p:cNvPr id="22" name="TextBox 21"/>
              <p:cNvSpPr txBox="1"/>
              <p:nvPr/>
            </p:nvSpPr>
            <p:spPr>
              <a:xfrm>
                <a:off x="898601" y="5494048"/>
                <a:ext cx="1205458" cy="119135"/>
              </a:xfrm>
              <a:prstGeom prst="rect">
                <a:avLst/>
              </a:prstGeom>
              <a:noFill/>
            </p:spPr>
            <p:txBody>
              <a:bodyPr wrap="none" lIns="0" tIns="0" rIns="0" bIns="0" rtlCol="0">
                <a:spAutoFit/>
              </a:bodyPr>
              <a:lstStyle/>
              <a:p>
                <a:pPr algn="l" eaLnBrk="1" hangingPunct="1"/>
                <a:r>
                  <a:rPr lang="en-US" sz="900" dirty="0">
                    <a:solidFill>
                      <a:srgbClr val="008AB3"/>
                    </a:solidFill>
                    <a:ea typeface="ＭＳ Ｐゴシック"/>
                  </a:rPr>
                  <a:t>New </a:t>
                </a:r>
                <a:r>
                  <a:rPr lang="en-US" sz="900" dirty="0" smtClean="0">
                    <a:solidFill>
                      <a:srgbClr val="008AB3"/>
                    </a:solidFill>
                    <a:ea typeface="ＭＳ Ｐゴシック"/>
                  </a:rPr>
                  <a:t>metric or definition</a:t>
                </a:r>
                <a:endParaRPr lang="en-US" sz="900" dirty="0">
                  <a:solidFill>
                    <a:srgbClr val="008AB3"/>
                  </a:solidFill>
                  <a:ea typeface="ＭＳ Ｐゴシック"/>
                </a:endParaRPr>
              </a:p>
            </p:txBody>
          </p:sp>
        </p:grpSp>
      </p:grpSp>
      <p:sp>
        <p:nvSpPr>
          <p:cNvPr id="23" name="TextBox 22"/>
          <p:cNvSpPr txBox="1"/>
          <p:nvPr/>
        </p:nvSpPr>
        <p:spPr>
          <a:xfrm>
            <a:off x="4126393" y="6143336"/>
            <a:ext cx="3210065" cy="119135"/>
          </a:xfrm>
          <a:prstGeom prst="rect">
            <a:avLst/>
          </a:prstGeom>
          <a:noFill/>
        </p:spPr>
        <p:txBody>
          <a:bodyPr wrap="square" lIns="0" tIns="0" rIns="0" bIns="0" rtlCol="0">
            <a:spAutoFit/>
          </a:bodyPr>
          <a:lstStyle/>
          <a:p>
            <a:pPr eaLnBrk="1" hangingPunct="1">
              <a:lnSpc>
                <a:spcPct val="86000"/>
              </a:lnSpc>
            </a:pPr>
            <a:r>
              <a:rPr lang="en-US" sz="900" i="1" dirty="0" smtClean="0">
                <a:solidFill>
                  <a:srgbClr val="000000"/>
                </a:solidFill>
                <a:ea typeface="ＭＳ Ｐゴシック"/>
              </a:rPr>
              <a:t>Updated limit from 2015 </a:t>
            </a:r>
            <a:r>
              <a:rPr lang="en-US" sz="900" dirty="0" smtClean="0">
                <a:solidFill>
                  <a:srgbClr val="000000"/>
                </a:solidFill>
                <a:ea typeface="ＭＳ Ｐゴシック"/>
              </a:rPr>
              <a:t>(see appendix for comparison)</a:t>
            </a:r>
            <a:endParaRPr lang="en-US" sz="900" dirty="0">
              <a:solidFill>
                <a:srgbClr val="000000"/>
              </a:solidFill>
              <a:ea typeface="ＭＳ Ｐゴシック"/>
            </a:endParaRPr>
          </a:p>
        </p:txBody>
      </p:sp>
    </p:spTree>
    <p:extLst>
      <p:ext uri="{BB962C8B-B14F-4D97-AF65-F5344CB8AC3E}">
        <p14:creationId xmlns:p14="http://schemas.microsoft.com/office/powerpoint/2010/main" val="15152363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86540966304618920000E+000&quot;&gt;&lt;m_msothmcolidx val=&quot;0&quot;/&gt;&lt;m_rgb r=&quot;eb&quot; g=&quot;3&quot; b=&quot;26&quot;/&gt;&lt;m_ppcolschidx tagver0=&quot;23004&quot; tagname0=&quot;m_ppcolschidxUNRECOGNIZED&quot; val=&quot;0&quot;/&gt;&lt;m_nBrightness val=&quot;0&quot;/&gt;&lt;/elem&gt;&lt;elem m_fUsage=&quot;3.88172892307468010000E+000&quot;&gt;&lt;m_msothmcolidx val=&quot;0&quot;/&gt;&lt;m_rgb r=&quot;ff&quot; g=&quot;bf&quot; b=&quot;27&quot;/&gt;&lt;m_ppcolschidx tagver0=&quot;23004&quot; tagname0=&quot;m_ppcolschidxUNRECOGNIZED&quot; val=&quot;0&quot;/&gt;&lt;m_nBrightness val=&quot;0&quot;/&gt;&lt;/elem&gt;&lt;elem m_fUsage=&quot;1.00000000000000000000E+000&quot;&gt;&lt;m_msothmcolidx val=&quot;0&quot;/&gt;&lt;m_rgb r=&quot;ff&quot; g=&quot;0&quot; b=&quot;0&quot;/&gt;&lt;m_ppcolschidx tagver0=&quot;23004&quot; tagname0=&quot;m_ppcolschidxUNRECOGNIZED&quot; val=&quot;0&quot;/&gt;&lt;m_nBrightness val=&quot;0&quot;/&gt;&lt;/elem&gt;&lt;elem m_fUsage=&quot;8.8629381196525081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ISPRING_RESOURCE_PATHS_HASH_PRESENTER" val="f01d211bc0a0c2ddcfd62f283e8fc92d14a39d5d"/>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ody Slide">
  <a:themeElements>
    <a:clrScheme name="Colour Theme propossal">
      <a:dk1>
        <a:srgbClr val="000000"/>
      </a:dk1>
      <a:lt1>
        <a:sysClr val="window" lastClr="FFFFFF"/>
      </a:lt1>
      <a:dk2>
        <a:srgbClr val="000000"/>
      </a:dk2>
      <a:lt2>
        <a:srgbClr val="7F7F7F"/>
      </a:lt2>
      <a:accent1>
        <a:srgbClr val="FF0000"/>
      </a:accent1>
      <a:accent2>
        <a:srgbClr val="A5A5A5"/>
      </a:accent2>
      <a:accent3>
        <a:srgbClr val="FFFFFF"/>
      </a:accent3>
      <a:accent4>
        <a:srgbClr val="3F3F3F"/>
      </a:accent4>
      <a:accent5>
        <a:srgbClr val="FFAAAA"/>
      </a:accent5>
      <a:accent6>
        <a:srgbClr val="AEAEAE"/>
      </a:accent6>
      <a:hlink>
        <a:srgbClr val="777777"/>
      </a:hlink>
      <a:folHlink>
        <a:srgbClr val="29292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tx1"/>
          </a:solidFill>
        </a:ln>
        <a:effectLst/>
      </a:spPr>
      <a:bodyPr rtlCol="0" anchor="ctr"/>
      <a:lstStyle>
        <a:defPPr algn="ctr">
          <a:defRPr sz="1200" dirty="0" smtClean="0">
            <a:solidFill>
              <a:schemeClr val="tx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25241</TotalTime>
  <Words>2677</Words>
  <Application>Microsoft Office PowerPoint</Application>
  <PresentationFormat>Custom</PresentationFormat>
  <Paragraphs>496</Paragraphs>
  <Slides>10</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1_Body Slide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Zhang, Zhiyi</cp:lastModifiedBy>
  <cp:revision>1150</cp:revision>
  <cp:lastPrinted>2016-05-19T17:18:25Z</cp:lastPrinted>
  <dcterms:created xsi:type="dcterms:W3CDTF">2016-03-28T17:49:32Z</dcterms:created>
  <dcterms:modified xsi:type="dcterms:W3CDTF">2016-06-02T22:31:02Z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