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0"/>
  </p:notesMasterIdLst>
  <p:handoutMasterIdLst>
    <p:handoutMasterId r:id="rId11"/>
  </p:handoutMasterIdLst>
  <p:sldIdLst>
    <p:sldId id="684" r:id="rId2"/>
    <p:sldId id="739" r:id="rId3"/>
    <p:sldId id="762" r:id="rId4"/>
    <p:sldId id="764" r:id="rId5"/>
    <p:sldId id="765" r:id="rId6"/>
    <p:sldId id="766" r:id="rId7"/>
    <p:sldId id="724" r:id="rId8"/>
    <p:sldId id="767" r:id="rId9"/>
  </p:sldIdLst>
  <p:sldSz cx="9602788" cy="6858000"/>
  <p:notesSz cx="7010400" cy="9296400"/>
  <p:custDataLst>
    <p:tags r:id="rId12"/>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Slide Number Placeholder 3"/>
          <p:cNvSpPr txBox="1">
            <a:spLocks/>
          </p:cNvSpPr>
          <p:nvPr userDrawn="1"/>
        </p:nvSpPr>
        <p:spPr>
          <a:xfrm>
            <a:off x="8422113" y="114825"/>
            <a:ext cx="913599"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Tree>
    <p:extLst>
      <p:ext uri="{BB962C8B-B14F-4D97-AF65-F5344CB8AC3E}">
        <p14:creationId xmlns:p14="http://schemas.microsoft.com/office/powerpoint/2010/main" val="1847219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97"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 id="2147483788"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SC </a:t>
            </a:r>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SC </a:t>
            </a:r>
            <a:r>
              <a:rPr lang="en-GB" sz="2000"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fontAlgn="auto">
              <a:lnSpc>
                <a:spcPct val="100000"/>
              </a:lnSpc>
              <a:spcAft>
                <a:spcPts val="0"/>
              </a:spcAft>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(MVE) 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SC </a:t>
            </a:r>
            <a:r>
              <a:rPr lang="en-GB"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73836" y="5621151"/>
            <a:ext cx="2251689" cy="1098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262148685"/>
              </p:ext>
            </p:extLst>
          </p:nvPr>
        </p:nvGraphicFramePr>
        <p:xfrm>
          <a:off x="87453" y="888484"/>
          <a:ext cx="9438073" cy="4783000"/>
        </p:xfrm>
        <a:graphic>
          <a:graphicData uri="http://schemas.openxmlformats.org/drawingml/2006/table">
            <a:tbl>
              <a:tblPr firstRow="1" bandRow="1">
                <a:tableStyleId>{2D5ABB26-0587-4C30-8999-92F81FD0307C}</a:tableStyleId>
              </a:tblPr>
              <a:tblGrid>
                <a:gridCol w="4148305"/>
                <a:gridCol w="1017747"/>
                <a:gridCol w="1137111"/>
                <a:gridCol w="1137111"/>
                <a:gridCol w="1137111"/>
                <a:gridCol w="860688"/>
              </a:tblGrid>
              <a:tr h="158681">
                <a:tc>
                  <a:txBody>
                    <a:bodyPr/>
                    <a:lstStyle/>
                    <a:p>
                      <a:pPr algn="ctr"/>
                      <a:r>
                        <a:rPr lang="en-GB" sz="900" b="1" dirty="0" smtClean="0">
                          <a:solidFill>
                            <a:schemeClr val="tx1"/>
                          </a:solidFill>
                          <a:latin typeface="Arial" panose="020B0604020202020204" pitchFamily="34" charset="0"/>
                          <a:cs typeface="Arial" panose="020B0604020202020204" pitchFamily="34" charset="0"/>
                        </a:rPr>
                        <a:t>New Metric</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Frequency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Mar’16 </a:t>
                      </a:r>
                      <a:r>
                        <a:rPr lang="en-GB" sz="900" b="1" baseline="0" dirty="0" smtClean="0">
                          <a:solidFill>
                            <a:schemeClr val="tx1"/>
                          </a:solidFill>
                          <a:latin typeface="Arial" panose="020B0604020202020204" pitchFamily="34" charset="0"/>
                          <a:cs typeface="Arial" panose="020B0604020202020204" pitchFamily="34" charset="0"/>
                        </a:rPr>
                        <a:t>Actual</a:t>
                      </a:r>
                      <a:endParaRPr lang="en-GB" sz="900" b="1"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Amber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Red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Limit</a:t>
                      </a:r>
                      <a:r>
                        <a:rPr lang="en-GB" sz="900" b="1" baseline="0" dirty="0" smtClean="0">
                          <a:solidFill>
                            <a:schemeClr val="tx1"/>
                          </a:solidFill>
                          <a:latin typeface="Arial" panose="020B0604020202020204" pitchFamily="34" charset="0"/>
                          <a:cs typeface="Arial" panose="020B0604020202020204" pitchFamily="34" charset="0"/>
                        </a:rPr>
                        <a:t> Type</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a:t>
                      </a:r>
                      <a:r>
                        <a:rPr lang="en-GB" sz="900" b="1" baseline="0" dirty="0">
                          <a:solidFill>
                            <a:schemeClr val="tx1"/>
                          </a:solidFill>
                          <a:latin typeface="Arial" panose="020B0604020202020204" pitchFamily="34" charset="0"/>
                          <a:cs typeface="Arial" panose="020B0604020202020204" pitchFamily="34" charset="0"/>
                        </a:rPr>
                        <a:t> </a:t>
                      </a:r>
                      <a:r>
                        <a:rPr lang="en-GB" sz="900" b="1" baseline="0" dirty="0" smtClean="0">
                          <a:solidFill>
                            <a:schemeClr val="tx1"/>
                          </a:solidFill>
                          <a:latin typeface="Arial" panose="020B0604020202020204" pitchFamily="34" charset="0"/>
                          <a:cs typeface="Arial" panose="020B0604020202020204" pitchFamily="34" charset="0"/>
                        </a:rPr>
                        <a:t>- Base</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11.38%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9.45%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Base</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11.88%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10.25%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Base</a:t>
                      </a:r>
                      <a:endParaRPr lang="en-US"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12.04%</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11.60%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10.35%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Capital Ratio - Base</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12.73%</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Full Portfolio</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7.67%</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9.30%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9.60%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61+ DPD</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Auto</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4.02%</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5.10%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5.30%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New Originations (after Mar’ 16)</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N/A</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mn-lt"/>
                          <a:cs typeface="Arial" panose="020B0604020202020204" pitchFamily="34" charset="0"/>
                        </a:rPr>
                        <a:t>Net Residual Risk / CRLIT</a:t>
                      </a:r>
                      <a:endParaRPr lang="en-GB" sz="900" b="1" dirty="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2.26%</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Available Committed Liquidity</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4.4 months²</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3</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r>
                        <a:rPr lang="en-US" sz="900" b="1" dirty="0" smtClean="0">
                          <a:latin typeface="+mn-lt"/>
                        </a:rPr>
                        <a:t>NII Sensitivity</a:t>
                      </a:r>
                      <a:r>
                        <a:rPr lang="en-US" sz="900" b="1" baseline="0" dirty="0" smtClean="0">
                          <a:latin typeface="+mn-lt"/>
                        </a:rPr>
                        <a:t> (+/- 100 bps)</a:t>
                      </a:r>
                      <a:endParaRPr lang="en-US" sz="900" b="1" dirty="0">
                        <a:latin typeface="+mn-lt"/>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(1.40)%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(2.50)%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MVE Sensitivity (+/-100 bps)</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(2.38)%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mn-lt"/>
                          <a:cs typeface="Arial" panose="020B0604020202020204" pitchFamily="34" charset="0"/>
                        </a:rPr>
                        <a:t>Total</a:t>
                      </a:r>
                      <a:r>
                        <a:rPr lang="en-GB" sz="900" b="1" baseline="0" dirty="0" smtClean="0">
                          <a:solidFill>
                            <a:schemeClr val="tx1"/>
                          </a:solidFill>
                          <a:latin typeface="+mn-lt"/>
                          <a:cs typeface="Arial" panose="020B0604020202020204" pitchFamily="34" charset="0"/>
                        </a:rPr>
                        <a:t> Risk Weighted Assets</a:t>
                      </a:r>
                      <a:endParaRPr lang="en-GB" sz="900" b="1" dirty="0" smtClean="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$39.8B</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Red</a:t>
                      </a:r>
                      <a:r>
                        <a:rPr lang="en-US" sz="900" baseline="0" dirty="0" smtClean="0">
                          <a:latin typeface="Arial" panose="020B0604020202020204" pitchFamily="34" charset="0"/>
                          <a:cs typeface="Arial" panose="020B0604020202020204" pitchFamily="34" charset="0"/>
                        </a:rPr>
                        <a:t> Limit less $2bn</a:t>
                      </a:r>
                      <a:endParaRPr lang="en-US" sz="900" dirty="0" smtClean="0">
                        <a:latin typeface="Arial" panose="020B0604020202020204" pitchFamily="34" charset="0"/>
                        <a:cs typeface="Arial" panose="020B0604020202020204" pitchFamily="34" charset="0"/>
                      </a:endParaRPr>
                    </a:p>
                  </a:txBody>
                  <a:tcPr marL="96028" marR="96028" marT="27432" marB="36576"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Prior</a:t>
                      </a:r>
                      <a:r>
                        <a:rPr lang="en-GB" sz="900" b="0" baseline="0" dirty="0" smtClean="0">
                          <a:solidFill>
                            <a:schemeClr val="tx1"/>
                          </a:solidFill>
                          <a:latin typeface="Arial" panose="020B0604020202020204" pitchFamily="34" charset="0"/>
                          <a:cs typeface="Arial" panose="020B0604020202020204" pitchFamily="34" charset="0"/>
                        </a:rPr>
                        <a:t> Month CET1$/11%</a:t>
                      </a:r>
                      <a:endParaRPr lang="en-GB" sz="900" b="0" dirty="0" smtClean="0">
                        <a:solidFill>
                          <a:schemeClr val="tx1"/>
                        </a:solidFill>
                        <a:latin typeface="Arial" panose="020B0604020202020204" pitchFamily="34" charset="0"/>
                        <a:cs typeface="Arial" panose="020B0604020202020204" pitchFamily="34" charset="0"/>
                      </a:endParaRPr>
                    </a:p>
                  </a:txBody>
                  <a:tcPr marL="96028" marR="96028" marT="27432" marB="36576"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mn-lt"/>
                          <a:cs typeface="Arial" panose="020B0604020202020204" pitchFamily="34" charset="0"/>
                        </a:rPr>
                        <a:t>SC Subprime Assets as % SHUSA</a:t>
                      </a:r>
                      <a:r>
                        <a:rPr lang="en-GB" sz="900" b="1" baseline="0" dirty="0" smtClean="0">
                          <a:solidFill>
                            <a:schemeClr val="tx1"/>
                          </a:solidFill>
                          <a:latin typeface="+mn-lt"/>
                          <a:cs typeface="Arial" panose="020B0604020202020204" pitchFamily="34" charset="0"/>
                        </a:rPr>
                        <a:t> Credit Exposure</a:t>
                      </a:r>
                      <a:endParaRPr lang="en-GB" sz="900" b="1" dirty="0" smtClean="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20%</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25.00%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SC Services for Others Monthly Net Charge-Off Rate</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0.84%</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1.50%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Open Matters Requiring Immediate Attention (MRIAs)</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N/A</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Gross Operational Risk Losses / Gross Margin</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Quarterly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0.53%</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1.75%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Material Operational Events</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6</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5</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7</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Legacy Tier 1 models in production w/o appropriate approval</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21</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u="sng" dirty="0" smtClean="0">
                          <a:solidFill>
                            <a:schemeClr val="tx1"/>
                          </a:solidFill>
                          <a:latin typeface="Arial" panose="020B0604020202020204" pitchFamily="34" charset="0"/>
                          <a:cs typeface="Arial" panose="020B0604020202020204" pitchFamily="34" charset="0"/>
                        </a:rPr>
                        <a:t> 2016: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Q1: &gt;25  Q2:</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Q3:</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&gt;13  Q4: &gt;  8</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 - Stressed</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8.37%¹</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7.80%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Stressed</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8.97%¹</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6.75%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Total Capital Ratio -</a:t>
                      </a:r>
                      <a:r>
                        <a:rPr lang="en-GB" sz="900" b="1" baseline="0" dirty="0" smtClean="0">
                          <a:solidFill>
                            <a:schemeClr val="tx1"/>
                          </a:solidFill>
                          <a:latin typeface="Arial" panose="020B0604020202020204" pitchFamily="34" charset="0"/>
                          <a:cs typeface="Arial" panose="020B0604020202020204" pitchFamily="34" charset="0"/>
                        </a:rPr>
                        <a:t> Stressed</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9.73%</a:t>
                      </a:r>
                      <a:r>
                        <a:rPr lang="en-US" sz="900" dirty="0" smtClean="0">
                          <a:latin typeface="Arial" panose="020B0604020202020204" pitchFamily="34" charset="0"/>
                          <a:cs typeface="Arial" panose="020B0604020202020204" pitchFamily="34" charset="0"/>
                        </a:rPr>
                        <a:t>¹</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7.75%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Stressed</a:t>
                      </a:r>
                      <a:endParaRPr lang="en-US"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8.53%</a:t>
                      </a:r>
                      <a:r>
                        <a:rPr lang="en-US" sz="900" dirty="0" smtClean="0">
                          <a:latin typeface="Arial" panose="020B0604020202020204" pitchFamily="34" charset="0"/>
                          <a:cs typeface="Arial" panose="020B0604020202020204" pitchFamily="34" charset="0"/>
                        </a:rPr>
                        <a:t>¹</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6.75%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Total Credit Losses - Auto</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$8,439MM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$8,543MM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$8,788MM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Credit Losses - Unsecured</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$849MM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$859MM</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$884MM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Residual Value Deterioration</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$219MM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$222MM</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$228MM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6560">
                <a:tc>
                  <a:txBody>
                    <a:bodyPr/>
                    <a:lstStyle/>
                    <a:p>
                      <a:pPr algn="l"/>
                      <a:r>
                        <a:rPr lang="en-US" sz="900" b="1" dirty="0" smtClean="0">
                          <a:solidFill>
                            <a:schemeClr val="tx1"/>
                          </a:solidFill>
                          <a:latin typeface="Arial" panose="020B0604020202020204" pitchFamily="34" charset="0"/>
                          <a:cs typeface="Arial" panose="020B0604020202020204" pitchFamily="34" charset="0"/>
                        </a:rPr>
                        <a:t>Impairment to Pre-Provision Net Revenue (PPNR)</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$3,603MM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$3,647MM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$3,752MM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3" name="1 Título"/>
          <p:cNvSpPr txBox="1">
            <a:spLocks/>
          </p:cNvSpPr>
          <p:nvPr/>
        </p:nvSpPr>
        <p:spPr bwMode="gray">
          <a:xfrm>
            <a:off x="274247" y="235983"/>
            <a:ext cx="9054295"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a:solidFill>
                  <a:srgbClr val="000000"/>
                </a:solidFill>
                <a:latin typeface="Arial" panose="020B0604020202020204" pitchFamily="34" charset="0"/>
                <a:cs typeface="Arial" panose="020B0604020202020204" pitchFamily="34" charset="0"/>
              </a:rPr>
              <a:t>2016 </a:t>
            </a:r>
            <a:r>
              <a:rPr lang="en-GB" sz="2000" b="1" dirty="0" smtClean="0">
                <a:solidFill>
                  <a:srgbClr val="000000"/>
                </a:solidFill>
                <a:latin typeface="Arial" panose="020B0604020202020204" pitchFamily="34" charset="0"/>
                <a:cs typeface="Arial" panose="020B0604020202020204" pitchFamily="34" charset="0"/>
              </a:rPr>
              <a:t>RAS Update </a:t>
            </a:r>
            <a:r>
              <a:rPr lang="en-GB" sz="2000" b="1" dirty="0" smtClean="0">
                <a:solidFill>
                  <a:srgbClr val="000000"/>
                </a:solidFill>
                <a:latin typeface="Arial" panose="020B0604020202020204" pitchFamily="34" charset="0"/>
                <a:cs typeface="Arial" panose="020B0604020202020204" pitchFamily="34" charset="0"/>
              </a:rPr>
              <a:t>Summary (pending update)</a:t>
            </a:r>
            <a:endParaRPr lang="en-GB" sz="2000" b="1" dirty="0">
              <a:solidFill>
                <a:srgbClr val="000000"/>
              </a:solidFill>
              <a:latin typeface="Arial" panose="020B0604020202020204" pitchFamily="34" charset="0"/>
              <a:cs typeface="Arial" panose="020B0604020202020204" pitchFamily="34" charset="0"/>
            </a:endParaRPr>
          </a:p>
        </p:txBody>
      </p:sp>
      <p:sp>
        <p:nvSpPr>
          <p:cNvPr id="5" name="TextBox 4"/>
          <p:cNvSpPr txBox="1"/>
          <p:nvPr/>
        </p:nvSpPr>
        <p:spPr>
          <a:xfrm>
            <a:off x="87453" y="6488649"/>
            <a:ext cx="6470126" cy="330603"/>
          </a:xfrm>
          <a:prstGeom prst="rect">
            <a:avLst/>
          </a:prstGeom>
          <a:noFill/>
        </p:spPr>
        <p:txBody>
          <a:bodyPr wrap="square" lIns="0" rtlCol="0">
            <a:spAutoFit/>
          </a:bodyPr>
          <a:lstStyle/>
          <a:p>
            <a:r>
              <a:rPr lang="en-US" sz="900" dirty="0"/>
              <a:t>¹</a:t>
            </a:r>
            <a:r>
              <a:rPr lang="en-US" sz="900" dirty="0" smtClean="0"/>
              <a:t>For CCAR Annual metrics, the actuals are from the 2016 CCAR results.</a:t>
            </a:r>
          </a:p>
          <a:p>
            <a:r>
              <a:rPr lang="en-US" sz="900" dirty="0" smtClean="0"/>
              <a:t>²For Available Committed Liquidity, the actual is from the 2016 RAS proposed calculation. </a:t>
            </a:r>
            <a:endParaRPr lang="en-US" sz="900" dirty="0"/>
          </a:p>
        </p:txBody>
      </p:sp>
    </p:spTree>
    <p:extLst>
      <p:ext uri="{BB962C8B-B14F-4D97-AF65-F5344CB8AC3E}">
        <p14:creationId xmlns:p14="http://schemas.microsoft.com/office/powerpoint/2010/main" val="36876432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25244</TotalTime>
  <Words>2326</Words>
  <Application>Microsoft Office PowerPoint</Application>
  <PresentationFormat>Custom</PresentationFormat>
  <Paragraphs>382</Paragraphs>
  <Slides>8</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1153</cp:revision>
  <cp:lastPrinted>2016-05-19T17:18:25Z</cp:lastPrinted>
  <dcterms:created xsi:type="dcterms:W3CDTF">2016-03-28T17:49:32Z</dcterms:created>
  <dcterms:modified xsi:type="dcterms:W3CDTF">2016-06-02T22:35:03Z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