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1"/>
  </p:notesMasterIdLst>
  <p:handoutMasterIdLst>
    <p:handoutMasterId r:id="rId12"/>
  </p:handoutMasterIdLst>
  <p:sldIdLst>
    <p:sldId id="684" r:id="rId2"/>
    <p:sldId id="739" r:id="rId3"/>
    <p:sldId id="762" r:id="rId4"/>
    <p:sldId id="764" r:id="rId5"/>
    <p:sldId id="765" r:id="rId6"/>
    <p:sldId id="766" r:id="rId7"/>
    <p:sldId id="724" r:id="rId8"/>
    <p:sldId id="767" r:id="rId9"/>
    <p:sldId id="768" r:id="rId10"/>
  </p:sldIdLst>
  <p:sldSz cx="9602788" cy="6858000"/>
  <p:notesSz cx="7010400" cy="9296400"/>
  <p:custDataLst>
    <p:tags r:id="rId13"/>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702"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SIS</a:t>
            </a:r>
            <a:r>
              <a:rPr lang="en-US" dirty="0" smtClean="0">
                <a:latin typeface="Arial"/>
                <a:cs typeface="Arial"/>
              </a:rPr>
              <a:t> </a:t>
            </a:r>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SIS</a:t>
            </a:r>
            <a:r>
              <a:rPr lang="en-GB" sz="2000" b="1" dirty="0" smtClean="0">
                <a:solidFill>
                  <a:schemeClr val="bg1">
                    <a:lumMod val="50000"/>
                  </a:schemeClr>
                </a:solidFill>
                <a:latin typeface="Arial" panose="020B0604020202020204" pitchFamily="34" charset="0"/>
                <a:cs typeface="Arial" panose="020B0604020202020204" pitchFamily="34" charset="0"/>
              </a:rPr>
              <a:t> </a:t>
            </a:r>
            <a:r>
              <a:rPr lang="en-GB" sz="2000"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marL="0" indent="0" fontAlgn="auto">
              <a:lnSpc>
                <a:spcPct val="100000"/>
              </a:lnSpc>
              <a:spcAft>
                <a:spcPts val="0"/>
              </a:spcAft>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SIS</a:t>
            </a:r>
            <a:r>
              <a:rPr lang="en-GB" b="1" dirty="0" smtClean="0">
                <a:solidFill>
                  <a:schemeClr val="bg1">
                    <a:lumMod val="50000"/>
                  </a:schemeClr>
                </a:solidFill>
                <a:latin typeface="Arial" panose="020B0604020202020204" pitchFamily="34" charset="0"/>
                <a:cs typeface="Arial" panose="020B0604020202020204" pitchFamily="34" charset="0"/>
              </a:rPr>
              <a:t> </a:t>
            </a:r>
            <a:r>
              <a:rPr lang="en-GB"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0964122"/>
              </p:ext>
            </p:extLst>
          </p:nvPr>
        </p:nvGraphicFramePr>
        <p:xfrm>
          <a:off x="350835" y="1470025"/>
          <a:ext cx="8896352" cy="4713080"/>
        </p:xfrm>
        <a:graphic>
          <a:graphicData uri="http://schemas.openxmlformats.org/drawingml/2006/table">
            <a:tbl>
              <a:tblPr firstRow="1" bandRow="1"/>
              <a:tblGrid>
                <a:gridCol w="1481456"/>
                <a:gridCol w="2398441"/>
                <a:gridCol w="1210847"/>
                <a:gridCol w="1288580"/>
                <a:gridCol w="1255552"/>
                <a:gridCol w="1261476"/>
              </a:tblGrid>
              <a:tr h="2529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5951">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Monthly</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166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 2016)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&gt;=$105M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59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 Leverage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14.3%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(YTD)</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77%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$17M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&lt;=$125M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$459M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 </a:t>
                      </a:r>
                      <a:r>
                        <a:rPr lang="en-US" sz="1100" u="none" strike="noStrike" dirty="0">
                          <a:effectLst/>
                          <a:latin typeface="Arial" panose="020B0604020202020204" pitchFamily="34" charset="0"/>
                          <a:cs typeface="Arial" panose="020B0604020202020204" pitchFamily="34" charset="0"/>
                        </a:rPr>
                        <a:t>(days)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&gt;60 days</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35 days</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30 days</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MTM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10003"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$0.14M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a:t>
            </a:r>
            <a:r>
              <a:rPr lang="en-US" dirty="0" smtClean="0"/>
              <a:t>RAS metrics &amp; limits </a:t>
            </a:r>
            <a:r>
              <a:rPr lang="en-US" dirty="0" smtClean="0"/>
              <a:t>(1/2)</a:t>
            </a:r>
            <a:endParaRPr lang="en-GB" dirty="0"/>
          </a:p>
        </p:txBody>
      </p:sp>
      <p:sp>
        <p:nvSpPr>
          <p:cNvPr id="5" name="TextBox 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99005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13021211"/>
              </p:ext>
            </p:extLst>
          </p:nvPr>
        </p:nvGraphicFramePr>
        <p:xfrm>
          <a:off x="350835" y="1470025"/>
          <a:ext cx="8896352" cy="2850407"/>
        </p:xfrm>
        <a:graphic>
          <a:graphicData uri="http://schemas.openxmlformats.org/drawingml/2006/table">
            <a:tbl>
              <a:tblPr firstRow="1" bandRow="1"/>
              <a:tblGrid>
                <a:gridCol w="1481456"/>
                <a:gridCol w="2398441"/>
                <a:gridCol w="1210847"/>
                <a:gridCol w="1288580"/>
                <a:gridCol w="1255552"/>
                <a:gridCol w="1261476"/>
              </a:tblGrid>
              <a:tr h="26334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276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0.19%</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3.66%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a:t>
            </a:r>
            <a:r>
              <a:rPr lang="en-US" dirty="0" smtClean="0"/>
              <a:t>metrics &amp; </a:t>
            </a:r>
            <a:r>
              <a:rPr lang="en-US" dirty="0" smtClean="0"/>
              <a:t>limits </a:t>
            </a:r>
            <a:r>
              <a:rPr lang="en-US" dirty="0" smtClean="0"/>
              <a:t>(2/2)</a:t>
            </a:r>
            <a:endParaRPr lang="en-GB" dirty="0"/>
          </a:p>
        </p:txBody>
      </p:sp>
      <p:sp>
        <p:nvSpPr>
          <p:cNvPr id="6" name="TextBox 5"/>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7831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25250</TotalTime>
  <Words>2173</Words>
  <Application>Microsoft Office PowerPoint</Application>
  <PresentationFormat>Custom</PresentationFormat>
  <Paragraphs>312</Paragraphs>
  <Slides>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1160</cp:revision>
  <cp:lastPrinted>2016-05-19T17:18:25Z</cp:lastPrinted>
  <dcterms:created xsi:type="dcterms:W3CDTF">2016-03-28T17:49:32Z</dcterms:created>
  <dcterms:modified xsi:type="dcterms:W3CDTF">2016-06-02T22:49:21Z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