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7b8273dd61f5437a" Type="http://schemas.microsoft.com/office/2007/relationships/ui/extensibility" Target="customUI/customUI14.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768" r:id="rId1"/>
  </p:sldMasterIdLst>
  <p:notesMasterIdLst>
    <p:notesMasterId r:id="rId10"/>
  </p:notesMasterIdLst>
  <p:handoutMasterIdLst>
    <p:handoutMasterId r:id="rId11"/>
  </p:handoutMasterIdLst>
  <p:sldIdLst>
    <p:sldId id="684" r:id="rId2"/>
    <p:sldId id="739" r:id="rId3"/>
    <p:sldId id="762" r:id="rId4"/>
    <p:sldId id="764" r:id="rId5"/>
    <p:sldId id="765" r:id="rId6"/>
    <p:sldId id="766" r:id="rId7"/>
    <p:sldId id="724" r:id="rId8"/>
    <p:sldId id="767" r:id="rId9"/>
  </p:sldIdLst>
  <p:sldSz cx="9602788" cy="6858000"/>
  <p:notesSz cx="7010400" cy="9296400"/>
  <p:custDataLst>
    <p:tags r:id="rId12"/>
  </p:custDataLst>
  <p:defaultTex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36" userDrawn="1">
          <p15:clr>
            <a:srgbClr val="A4A3A4"/>
          </p15:clr>
        </p15:guide>
        <p15:guide id="2" orient="horz" pos="881" userDrawn="1">
          <p15:clr>
            <a:srgbClr val="A4A3A4"/>
          </p15:clr>
        </p15:guide>
        <p15:guide id="3" orient="horz" pos="3992" userDrawn="1">
          <p15:clr>
            <a:srgbClr val="A4A3A4"/>
          </p15:clr>
        </p15:guide>
        <p15:guide id="4" orient="horz" pos="4319">
          <p15:clr>
            <a:srgbClr val="A4A3A4"/>
          </p15:clr>
        </p15:guide>
        <p15:guide id="5" pos="288">
          <p15:clr>
            <a:srgbClr val="A4A3A4"/>
          </p15:clr>
        </p15:guide>
        <p15:guide id="6" pos="5765" userDrawn="1">
          <p15:clr>
            <a:srgbClr val="A4A3A4"/>
          </p15:clr>
        </p15:guide>
        <p15:guide id="7" orient="horz" pos="2024"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6E6"/>
    <a:srgbClr val="A6E2EF"/>
    <a:srgbClr val="FFCCCC"/>
    <a:srgbClr val="FFFFCC"/>
    <a:srgbClr val="008AB3"/>
    <a:srgbClr val="FCE0E2"/>
    <a:srgbClr val="BFBFBF"/>
    <a:srgbClr val="CCFFCC"/>
    <a:srgbClr val="00A8C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839DD9DD-9E6C-4910-8AC0-68ADFF6A6AFC}">
  <a:tblStyle styleId="{839DD9DD-9E6C-4910-8AC0-68ADFF6A6AFC}" styleName="Oliver Wyman - default">
    <a:wholeTbl>
      <a:tcTxStyle>
        <a:fontRef idx="minor">
          <a:scrgbClr r="0" g="0" b="0"/>
        </a:fontRef>
        <a:schemeClr val="tx1"/>
      </a:tcTxStyle>
      <a:tcStyle>
        <a:tcBdr>
          <a:left>
            <a:ln>
              <a:noFill/>
            </a:ln>
          </a:left>
          <a:right>
            <a:ln>
              <a:noFill/>
            </a:ln>
          </a:right>
          <a:top>
            <a:ln>
              <a:noFill/>
            </a:ln>
          </a:top>
          <a:bottom>
            <a:ln w="9525" cap="flat" cmpd="sng" algn="ctr">
              <a:solidFill>
                <a:schemeClr val="accent4"/>
              </a:solidFill>
            </a:ln>
          </a:bottom>
          <a:insideH>
            <a:ln w="9525" cap="flat" cmpd="sng" algn="ctr">
              <a:solidFill>
                <a:schemeClr val="accent4"/>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fill>
          <a:noFill/>
        </a:fill>
      </a:tcStyle>
    </a:lastRow>
    <a:firstRow>
      <a:tcTxStyle b="on"/>
      <a:tcStyle>
        <a:tcBdr>
          <a:bottom>
            <a:ln w="9525" cap="flat" cmpd="sng" algn="ctr">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27" autoAdjust="0"/>
    <p:restoredTop sz="99858" autoAdjust="0"/>
  </p:normalViewPr>
  <p:slideViewPr>
    <p:cSldViewPr snapToGrid="0" showGuides="1">
      <p:cViewPr>
        <p:scale>
          <a:sx n="80" d="100"/>
          <a:sy n="80" d="100"/>
        </p:scale>
        <p:origin x="-1242" y="-72"/>
      </p:cViewPr>
      <p:guideLst>
        <p:guide orient="horz" pos="242"/>
        <p:guide orient="horz" pos="1662"/>
        <p:guide orient="horz" pos="3989"/>
        <p:guide orient="horz" pos="1445"/>
        <p:guide orient="horz" pos="1113"/>
        <p:guide orient="horz" pos="926"/>
        <p:guide orient="horz" pos="3295"/>
        <p:guide pos="221"/>
        <p:guide pos="5825"/>
        <p:guide pos="3021"/>
        <p:guide pos="3252"/>
        <p:guide pos="2811"/>
        <p:guide pos="38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p:scale>
          <a:sx n="75" d="100"/>
          <a:sy n="75" d="100"/>
        </p:scale>
        <p:origin x="-2802" y="-72"/>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2"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l" defTabSz="944967">
              <a:lnSpc>
                <a:spcPct val="100000"/>
              </a:lnSpc>
              <a:defRPr sz="1200"/>
            </a:lvl1pPr>
          </a:lstStyle>
          <a:p>
            <a:endParaRPr lang="en-GB" dirty="0">
              <a:latin typeface="+mn-lt"/>
              <a:ea typeface="+mn-lt"/>
              <a:sym typeface="Arial"/>
            </a:endParaRPr>
          </a:p>
        </p:txBody>
      </p:sp>
      <p:sp>
        <p:nvSpPr>
          <p:cNvPr id="19459" name="Rectangle 3"/>
          <p:cNvSpPr>
            <a:spLocks noGrp="1" noChangeArrowheads="1"/>
          </p:cNvSpPr>
          <p:nvPr>
            <p:ph type="dt" sz="quarter" idx="1"/>
          </p:nvPr>
        </p:nvSpPr>
        <p:spPr bwMode="auto">
          <a:xfrm>
            <a:off x="3971084"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r" defTabSz="944967">
              <a:lnSpc>
                <a:spcPct val="100000"/>
              </a:lnSpc>
              <a:defRPr sz="1200"/>
            </a:lvl1pPr>
          </a:lstStyle>
          <a:p>
            <a:endParaRPr lang="en-GB" dirty="0">
              <a:latin typeface="+mn-lt"/>
              <a:ea typeface="+mn-lt"/>
              <a:sym typeface="Arial"/>
            </a:endParaRPr>
          </a:p>
        </p:txBody>
      </p:sp>
      <p:sp>
        <p:nvSpPr>
          <p:cNvPr id="19460" name="Rectangle 4"/>
          <p:cNvSpPr>
            <a:spLocks noGrp="1" noChangeArrowheads="1"/>
          </p:cNvSpPr>
          <p:nvPr>
            <p:ph type="ftr" sz="quarter" idx="2"/>
          </p:nvPr>
        </p:nvSpPr>
        <p:spPr bwMode="auto">
          <a:xfrm>
            <a:off x="2"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l" defTabSz="944967">
              <a:lnSpc>
                <a:spcPct val="100000"/>
              </a:lnSpc>
              <a:defRPr sz="1200"/>
            </a:lvl1pPr>
          </a:lstStyle>
          <a:p>
            <a:endParaRPr lang="en-GB" dirty="0">
              <a:solidFill>
                <a:schemeClr val="accent3"/>
              </a:solidFill>
              <a:latin typeface="+mn-lt"/>
              <a:ea typeface="+mn-lt"/>
              <a:sym typeface="Arial"/>
            </a:endParaRPr>
          </a:p>
        </p:txBody>
      </p:sp>
      <p:sp>
        <p:nvSpPr>
          <p:cNvPr id="19461" name="Rectangle 5"/>
          <p:cNvSpPr>
            <a:spLocks noGrp="1" noChangeArrowheads="1"/>
          </p:cNvSpPr>
          <p:nvPr>
            <p:ph type="sldNum" sz="quarter" idx="3"/>
          </p:nvPr>
        </p:nvSpPr>
        <p:spPr bwMode="auto">
          <a:xfrm>
            <a:off x="3971084"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r" defTabSz="944967">
              <a:lnSpc>
                <a:spcPct val="100000"/>
              </a:lnSpc>
              <a:defRPr sz="1200"/>
            </a:lvl1pPr>
          </a:lstStyle>
          <a:p>
            <a:fld id="{9BBE641A-A38A-4199-A515-2A762F6E34D5}" type="slidenum">
              <a:rPr lang="en-GB" smtClean="0">
                <a:solidFill>
                  <a:schemeClr val="accent3"/>
                </a:solidFill>
                <a:latin typeface="+mn-lt"/>
                <a:ea typeface="+mn-lt"/>
                <a:sym typeface="Arial"/>
              </a:rPr>
              <a:pPr/>
              <a:t>‹#›</a:t>
            </a:fld>
            <a:endParaRPr lang="en-GB" dirty="0">
              <a:solidFill>
                <a:schemeClr val="accent3"/>
              </a:solidFill>
              <a:latin typeface="+mn-lt"/>
              <a:ea typeface="+mn-lt"/>
              <a:sym typeface="Arial"/>
            </a:endParaRPr>
          </a:p>
        </p:txBody>
      </p:sp>
    </p:spTree>
    <p:extLst>
      <p:ext uri="{BB962C8B-B14F-4D97-AF65-F5344CB8AC3E}">
        <p14:creationId xmlns:p14="http://schemas.microsoft.com/office/powerpoint/2010/main" val="2783503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l" defTabSz="944967">
              <a:lnSpc>
                <a:spcPct val="100000"/>
              </a:lnSpc>
              <a:defRPr sz="1200">
                <a:latin typeface="+mn-lt"/>
                <a:ea typeface="+mn-ea"/>
                <a:sym typeface="+mn-lt"/>
              </a:defRPr>
            </a:lvl1pPr>
          </a:lstStyle>
          <a:p>
            <a:endParaRPr lang="en-GB" dirty="0"/>
          </a:p>
        </p:txBody>
      </p:sp>
      <p:sp>
        <p:nvSpPr>
          <p:cNvPr id="3075" name="Rectangle 3"/>
          <p:cNvSpPr>
            <a:spLocks noGrp="1" noChangeArrowheads="1"/>
          </p:cNvSpPr>
          <p:nvPr>
            <p:ph type="dt" idx="1"/>
          </p:nvPr>
        </p:nvSpPr>
        <p:spPr bwMode="auto">
          <a:xfrm>
            <a:off x="3971084"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r" defTabSz="944967">
              <a:lnSpc>
                <a:spcPct val="100000"/>
              </a:lnSpc>
              <a:defRPr sz="1200">
                <a:latin typeface="+mn-lt"/>
                <a:ea typeface="+mn-ea"/>
                <a:sym typeface="+mn-lt"/>
              </a:defRPr>
            </a:lvl1pPr>
          </a:lstStyle>
          <a:p>
            <a:endParaRPr lang="en-GB" dirty="0"/>
          </a:p>
        </p:txBody>
      </p:sp>
      <p:sp>
        <p:nvSpPr>
          <p:cNvPr id="3076" name="Rectangle 4"/>
          <p:cNvSpPr>
            <a:spLocks noGrp="1" noRot="1" noChangeAspect="1" noChangeArrowheads="1" noTextEdit="1"/>
          </p:cNvSpPr>
          <p:nvPr>
            <p:ph type="sldImg" idx="2"/>
          </p:nvPr>
        </p:nvSpPr>
        <p:spPr bwMode="auto">
          <a:xfrm>
            <a:off x="1065213" y="696913"/>
            <a:ext cx="4883150" cy="34877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700410" y="4415157"/>
            <a:ext cx="5609587" cy="4183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marL="229949" lvl="0" indent="-229949" eaLnBrk="1" hangingPunct="1">
              <a:spcBef>
                <a:spcPct val="60000"/>
              </a:spcBef>
              <a:spcAft>
                <a:spcPts val="604"/>
              </a:spcAft>
              <a:buChar char="•"/>
            </a:pPr>
            <a:r>
              <a:rPr lang="en-GB" dirty="0" smtClean="0"/>
              <a:t>Click to edit Master text styles</a:t>
            </a:r>
          </a:p>
          <a:p>
            <a:pPr lvl="1" indent="-229949" eaLnBrk="1" hangingPunct="1">
              <a:spcBef>
                <a:spcPts val="0"/>
              </a:spcBef>
              <a:spcAft>
                <a:spcPts val="604"/>
              </a:spcAft>
              <a:buFont typeface="Arial" charset="0"/>
              <a:buChar char="–"/>
            </a:pPr>
            <a:r>
              <a:rPr lang="en-GB" dirty="0" smtClean="0"/>
              <a:t>2nd level</a:t>
            </a:r>
          </a:p>
          <a:p>
            <a:pPr marL="689846" lvl="2" indent="-229949" eaLnBrk="1" hangingPunct="1">
              <a:spcBef>
                <a:spcPts val="0"/>
              </a:spcBef>
              <a:spcAft>
                <a:spcPts val="604"/>
              </a:spcAft>
              <a:buFont typeface="Arial" charset="0"/>
              <a:buChar char="-"/>
            </a:pPr>
            <a:r>
              <a:rPr lang="en-GB" dirty="0" smtClean="0"/>
              <a:t>3rd level</a:t>
            </a:r>
          </a:p>
          <a:p>
            <a:pPr marL="919795" lvl="3" indent="-229949" eaLnBrk="1" hangingPunct="1">
              <a:spcBef>
                <a:spcPts val="0"/>
              </a:spcBef>
              <a:spcAft>
                <a:spcPts val="604"/>
              </a:spcAft>
              <a:buFont typeface="Arial" charset="0"/>
              <a:buChar char="-"/>
            </a:pPr>
            <a:r>
              <a:rPr lang="en-GB" dirty="0" smtClean="0"/>
              <a:t>4th level</a:t>
            </a:r>
          </a:p>
          <a:p>
            <a:pPr marL="1149744" lvl="4" indent="-229949" eaLnBrk="1" hangingPunct="1">
              <a:spcBef>
                <a:spcPts val="0"/>
              </a:spcBef>
              <a:spcAft>
                <a:spcPts val="604"/>
              </a:spcAft>
              <a:buFont typeface="Arial" panose="020B0604020202020204" pitchFamily="34" charset="0"/>
              <a:buChar char="-"/>
            </a:pPr>
            <a:r>
              <a:rPr lang="en-GB" dirty="0" smtClean="0"/>
              <a:t>5th level</a:t>
            </a:r>
          </a:p>
          <a:p>
            <a:pPr marL="1379692" lvl="5" indent="-229949" fontAlgn="base">
              <a:spcBef>
                <a:spcPts val="0"/>
              </a:spcBef>
              <a:spcAft>
                <a:spcPts val="604"/>
              </a:spcAft>
              <a:buFont typeface="Arial" charset="0"/>
              <a:buChar char="-"/>
            </a:pPr>
            <a:r>
              <a:rPr lang="en-GB" dirty="0" smtClean="0"/>
              <a:t>6th level</a:t>
            </a:r>
          </a:p>
          <a:p>
            <a:pPr marL="1609641" lvl="6" indent="-229949" fontAlgn="base">
              <a:spcBef>
                <a:spcPts val="0"/>
              </a:spcBef>
              <a:spcAft>
                <a:spcPts val="604"/>
              </a:spcAft>
              <a:buFont typeface="Arial" charset="0"/>
              <a:buChar char="-"/>
            </a:pPr>
            <a:r>
              <a:rPr lang="en-GB" dirty="0" smtClean="0"/>
              <a:t>7th level</a:t>
            </a:r>
          </a:p>
          <a:p>
            <a:pPr marL="1839590" lvl="7" indent="-229949" fontAlgn="base">
              <a:spcBef>
                <a:spcPts val="0"/>
              </a:spcBef>
              <a:spcAft>
                <a:spcPts val="604"/>
              </a:spcAft>
              <a:buFont typeface="Arial" charset="0"/>
              <a:buChar char="-"/>
            </a:pPr>
            <a:r>
              <a:rPr lang="en-GB" dirty="0" smtClean="0"/>
              <a:t>8th level</a:t>
            </a:r>
          </a:p>
          <a:p>
            <a:pPr marL="2069539" lvl="8" indent="-229949" fontAlgn="base">
              <a:spcBef>
                <a:spcPts val="0"/>
              </a:spcBef>
              <a:spcAft>
                <a:spcPts val="604"/>
              </a:spcAft>
              <a:buFont typeface="Arial" charset="0"/>
              <a:buChar char="-"/>
            </a:pPr>
            <a:r>
              <a:rPr lang="en-GB" dirty="0" smtClean="0"/>
              <a:t>9th level</a:t>
            </a:r>
          </a:p>
        </p:txBody>
      </p:sp>
      <p:sp>
        <p:nvSpPr>
          <p:cNvPr id="3078" name="Rectangle 6"/>
          <p:cNvSpPr>
            <a:spLocks noGrp="1" noChangeArrowheads="1"/>
          </p:cNvSpPr>
          <p:nvPr>
            <p:ph type="ftr" sz="quarter" idx="4"/>
          </p:nvPr>
        </p:nvSpPr>
        <p:spPr bwMode="auto">
          <a:xfrm>
            <a:off x="2"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l" defTabSz="944967">
              <a:lnSpc>
                <a:spcPct val="100000"/>
              </a:lnSpc>
              <a:defRPr sz="1200">
                <a:solidFill>
                  <a:schemeClr val="accent3"/>
                </a:solidFill>
                <a:latin typeface="+mn-lt"/>
                <a:ea typeface="+mn-ea"/>
                <a:sym typeface="+mn-lt"/>
              </a:defRPr>
            </a:lvl1pPr>
          </a:lstStyle>
          <a:p>
            <a:endParaRPr lang="en-GB" dirty="0"/>
          </a:p>
        </p:txBody>
      </p:sp>
      <p:sp>
        <p:nvSpPr>
          <p:cNvPr id="3079" name="Rectangle 7"/>
          <p:cNvSpPr>
            <a:spLocks noGrp="1" noChangeArrowheads="1"/>
          </p:cNvSpPr>
          <p:nvPr>
            <p:ph type="sldNum" sz="quarter" idx="5"/>
          </p:nvPr>
        </p:nvSpPr>
        <p:spPr bwMode="auto">
          <a:xfrm>
            <a:off x="3971084"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r" defTabSz="944967">
              <a:lnSpc>
                <a:spcPct val="100000"/>
              </a:lnSpc>
              <a:defRPr sz="1200">
                <a:solidFill>
                  <a:schemeClr val="accent3"/>
                </a:solidFill>
                <a:latin typeface="+mn-lt"/>
                <a:ea typeface="+mn-ea"/>
                <a:sym typeface="+mn-lt"/>
              </a:defRPr>
            </a:lvl1pPr>
          </a:lstStyle>
          <a:p>
            <a:fld id="{26BEA98B-8E54-4CD0-82BB-B61F2ACC55F5}" type="slidenum">
              <a:rPr lang="en-GB" smtClean="0"/>
              <a:pPr/>
              <a:t>‹#›</a:t>
            </a:fld>
            <a:endParaRPr lang="en-GB" dirty="0"/>
          </a:p>
        </p:txBody>
      </p:sp>
    </p:spTree>
    <p:extLst>
      <p:ext uri="{BB962C8B-B14F-4D97-AF65-F5344CB8AC3E}">
        <p14:creationId xmlns:p14="http://schemas.microsoft.com/office/powerpoint/2010/main" val="11712697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lang="en-GB" sz="1400" kern="1200" dirty="0" smtClean="0">
        <a:solidFill>
          <a:schemeClr val="tx1"/>
        </a:solidFill>
        <a:latin typeface="+mn-lt"/>
        <a:ea typeface="+mn-ea"/>
        <a:cs typeface="+mn-cs"/>
        <a:sym typeface="+mn-lt"/>
      </a:defRPr>
    </a:lvl1pPr>
    <a:lvl2pPr marL="457200" algn="l" rtl="0" fontAlgn="base">
      <a:spcBef>
        <a:spcPct val="30000"/>
      </a:spcBef>
      <a:spcAft>
        <a:spcPct val="0"/>
      </a:spcAft>
      <a:defRPr lang="en-GB" sz="1400" kern="1200" dirty="0" smtClean="0">
        <a:solidFill>
          <a:schemeClr val="tx1"/>
        </a:solidFill>
        <a:latin typeface="+mn-lt"/>
        <a:ea typeface="+mn-ea"/>
        <a:cs typeface="+mn-cs"/>
        <a:sym typeface="+mn-lt"/>
      </a:defRPr>
    </a:lvl2pPr>
    <a:lvl3pPr marL="914400" algn="l" rtl="0" fontAlgn="base">
      <a:spcBef>
        <a:spcPct val="30000"/>
      </a:spcBef>
      <a:spcAft>
        <a:spcPct val="0"/>
      </a:spcAft>
      <a:defRPr lang="en-GB" sz="1400" kern="1200" dirty="0" smtClean="0">
        <a:solidFill>
          <a:schemeClr val="tx1"/>
        </a:solidFill>
        <a:latin typeface="+mn-lt"/>
        <a:ea typeface="+mn-ea"/>
        <a:cs typeface="+mn-cs"/>
        <a:sym typeface="+mn-lt"/>
      </a:defRPr>
    </a:lvl3pPr>
    <a:lvl4pPr marL="1371600" algn="l" rtl="0" fontAlgn="base">
      <a:spcBef>
        <a:spcPct val="30000"/>
      </a:spcBef>
      <a:spcAft>
        <a:spcPct val="0"/>
      </a:spcAft>
      <a:defRPr lang="en-GB" sz="1400" kern="1200" dirty="0" smtClean="0">
        <a:solidFill>
          <a:schemeClr val="tx1"/>
        </a:solidFill>
        <a:latin typeface="+mn-lt"/>
        <a:ea typeface="+mn-ea"/>
        <a:cs typeface="+mn-cs"/>
        <a:sym typeface="+mn-lt"/>
      </a:defRPr>
    </a:lvl4pPr>
    <a:lvl5pPr marL="1828800" algn="l" rtl="0" fontAlgn="base">
      <a:spcBef>
        <a:spcPct val="30000"/>
      </a:spcBef>
      <a:spcAft>
        <a:spcPct val="0"/>
      </a:spcAft>
      <a:defRPr lang="en-GB" sz="1400" kern="1200" dirty="0" smtClean="0">
        <a:solidFill>
          <a:schemeClr val="tx1"/>
        </a:solidFill>
        <a:latin typeface="+mn-lt"/>
        <a:ea typeface="+mn-ea"/>
        <a:cs typeface="+mn-cs"/>
        <a:sym typeface="+mn-lt"/>
      </a:defRPr>
    </a:lvl5pPr>
    <a:lvl6pPr marL="2286000" algn="l" defTabSz="914400" rtl="0" eaLnBrk="1" latinLnBrk="0" hangingPunct="1">
      <a:defRPr lang="en-GB" sz="1400" kern="1200" baseline="0" dirty="0" smtClean="0">
        <a:solidFill>
          <a:schemeClr val="tx1"/>
        </a:solidFill>
        <a:latin typeface="+mn-lt"/>
        <a:ea typeface="+mn-ea"/>
        <a:cs typeface="+mn-cs"/>
        <a:sym typeface="+mn-lt"/>
      </a:defRPr>
    </a:lvl6pPr>
    <a:lvl7pPr marL="2743200" algn="l" defTabSz="914400" rtl="0" eaLnBrk="1" latinLnBrk="0" hangingPunct="1">
      <a:defRPr lang="en-GB" sz="1400" kern="1200" dirty="0" smtClean="0">
        <a:solidFill>
          <a:schemeClr val="tx1"/>
        </a:solidFill>
        <a:latin typeface="+mn-lt"/>
        <a:ea typeface="+mn-ea"/>
        <a:cs typeface="+mn-cs"/>
        <a:sym typeface="+mn-lt"/>
      </a:defRPr>
    </a:lvl7pPr>
    <a:lvl8pPr marL="3200400" algn="l" defTabSz="914400" rtl="0" eaLnBrk="1" latinLnBrk="0" hangingPunct="1">
      <a:defRPr lang="en-GB" sz="1400" kern="1200" dirty="0" smtClean="0">
        <a:solidFill>
          <a:schemeClr val="tx1"/>
        </a:solidFill>
        <a:latin typeface="+mn-lt"/>
        <a:ea typeface="+mn-ea"/>
        <a:cs typeface="+mn-cs"/>
        <a:sym typeface="+mn-lt"/>
      </a:defRPr>
    </a:lvl8pPr>
    <a:lvl9pPr marL="3657600" algn="l" defTabSz="914400" rtl="0" eaLnBrk="1" latinLnBrk="0" hangingPunct="1">
      <a:defRPr lang="en-GB" sz="1400" kern="1200" baseline="0" dirty="0" smtClean="0">
        <a:solidFill>
          <a:schemeClr val="tx1"/>
        </a:solidFill>
        <a:latin typeface="+mn-lt"/>
        <a:ea typeface="+mn-ea"/>
        <a:cs typeface="+mn-cs"/>
        <a:sym typeface="+mn-lt"/>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5213" y="696913"/>
            <a:ext cx="4883150" cy="3487737"/>
          </a:xfrm>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2</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3</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6</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
        <p:nvSpPr>
          <p:cNvPr id="10" name="Text Placeholder 9"/>
          <p:cNvSpPr>
            <a:spLocks noGrp="1"/>
          </p:cNvSpPr>
          <p:nvPr>
            <p:ph type="body" sz="quarter" idx="10" hasCustomPrompt="1"/>
          </p:nvPr>
        </p:nvSpPr>
        <p:spPr>
          <a:xfrm>
            <a:off x="348437" y="2897188"/>
            <a:ext cx="8549149" cy="349250"/>
          </a:xfrm>
          <a:prstGeom prst="rect">
            <a:avLst/>
          </a:prstGeom>
        </p:spPr>
        <p:txBody>
          <a:bodyPr lIns="0" rIns="163449"/>
          <a:lstStyle>
            <a:lvl1pPr marL="0" indent="0">
              <a:buNone/>
              <a:defRPr sz="2400" b="1">
                <a:solidFill>
                  <a:srgbClr val="FF0000"/>
                </a:solidFill>
                <a:latin typeface="Arial" panose="020B0604020202020204" pitchFamily="34" charset="0"/>
                <a:cs typeface="Arial" panose="020B0604020202020204" pitchFamily="34" charset="0"/>
              </a:defRPr>
            </a:lvl1pPr>
          </a:lstStyle>
          <a:p>
            <a:pPr lvl="0"/>
            <a:r>
              <a:rPr lang="en-US" b="1" dirty="0" smtClean="0">
                <a:solidFill>
                  <a:srgbClr val="FF0000"/>
                </a:solidFill>
                <a:latin typeface="Arial"/>
                <a:cs typeface="Arial"/>
              </a:rPr>
              <a:t>SHUSA COMMITTEE/BOARD (Arial 24pt Bold/Red)</a:t>
            </a:r>
            <a:endParaRPr lang="en-GB" dirty="0"/>
          </a:p>
        </p:txBody>
      </p:sp>
      <p:sp>
        <p:nvSpPr>
          <p:cNvPr id="11" name="Text Placeholder 9"/>
          <p:cNvSpPr>
            <a:spLocks noGrp="1"/>
          </p:cNvSpPr>
          <p:nvPr>
            <p:ph type="body" sz="quarter" idx="11" hasCustomPrompt="1"/>
          </p:nvPr>
        </p:nvSpPr>
        <p:spPr>
          <a:xfrm>
            <a:off x="355938" y="3275665"/>
            <a:ext cx="8541647" cy="349250"/>
          </a:xfrm>
          <a:prstGeom prst="rect">
            <a:avLst/>
          </a:prstGeom>
        </p:spPr>
        <p:txBody>
          <a:bodyPr lIns="0" rIns="199453"/>
          <a:lstStyle>
            <a:lvl1pPr marL="0" marR="0" indent="0" algn="l" defTabSz="457200" rtl="0" eaLnBrk="1" fontAlgn="auto" latinLnBrk="0" hangingPunct="1">
              <a:lnSpc>
                <a:spcPct val="100000"/>
              </a:lnSpc>
              <a:spcBef>
                <a:spcPct val="20000"/>
              </a:spcBef>
              <a:spcAft>
                <a:spcPts val="0"/>
              </a:spcAft>
              <a:buClrTx/>
              <a:buSzTx/>
              <a:buFont typeface="Arial"/>
              <a:buNone/>
              <a:tabLst/>
              <a:defRPr sz="2000" b="1">
                <a:solidFill>
                  <a:schemeClr val="tx1"/>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GB" dirty="0" smtClean="0"/>
              <a:t>Title of Presentation </a:t>
            </a:r>
            <a:r>
              <a:rPr lang="en-US" sz="2000" b="1" dirty="0" smtClean="0">
                <a:solidFill>
                  <a:prstClr val="black"/>
                </a:solidFill>
                <a:latin typeface="Arial" panose="020B0604020202020204" pitchFamily="34" charset="0"/>
                <a:cs typeface="Arial" panose="020B0604020202020204" pitchFamily="34" charset="0"/>
              </a:rPr>
              <a:t>(Must match Agenda, Arial 20pt Bold/Black)</a:t>
            </a:r>
          </a:p>
        </p:txBody>
      </p:sp>
      <p:sp>
        <p:nvSpPr>
          <p:cNvPr id="13" name="Text Placeholder 12"/>
          <p:cNvSpPr>
            <a:spLocks noGrp="1"/>
          </p:cNvSpPr>
          <p:nvPr>
            <p:ph type="body" sz="quarter" idx="12" hasCustomPrompt="1"/>
          </p:nvPr>
        </p:nvSpPr>
        <p:spPr>
          <a:xfrm>
            <a:off x="355938" y="3706427"/>
            <a:ext cx="4547155" cy="430213"/>
          </a:xfrm>
          <a:prstGeom prst="rect">
            <a:avLst/>
          </a:prstGeom>
        </p:spPr>
        <p:txBody>
          <a:bodyPr lIns="0"/>
          <a:lstStyle>
            <a:lvl1pPr marL="0" indent="0">
              <a:buNone/>
              <a:defRPr sz="1800">
                <a:latin typeface="Arial" panose="020B0604020202020204" pitchFamily="34" charset="0"/>
                <a:cs typeface="Arial" panose="020B0604020202020204" pitchFamily="34" charset="0"/>
              </a:defRPr>
            </a:lvl1pPr>
          </a:lstStyle>
          <a:p>
            <a:pPr lvl="0"/>
            <a:r>
              <a:rPr lang="en-US" dirty="0" smtClean="0"/>
              <a:t>Date (Arial 18pt Black)</a:t>
            </a:r>
            <a:endParaRPr lang="en-GB" dirty="0"/>
          </a:p>
        </p:txBody>
      </p:sp>
      <p:sp>
        <p:nvSpPr>
          <p:cNvPr id="14" name="Text Placeholder 12"/>
          <p:cNvSpPr>
            <a:spLocks noGrp="1"/>
          </p:cNvSpPr>
          <p:nvPr>
            <p:ph type="body" sz="quarter" idx="13" hasCustomPrompt="1"/>
          </p:nvPr>
        </p:nvSpPr>
        <p:spPr>
          <a:xfrm>
            <a:off x="355935" y="4339840"/>
            <a:ext cx="8541648" cy="430213"/>
          </a:xfrm>
          <a:prstGeom prst="rect">
            <a:avLst/>
          </a:prstGeom>
        </p:spPr>
        <p:txBody>
          <a:bodyPr lIns="0"/>
          <a:lstStyle>
            <a:lvl1pPr marL="0" indent="0">
              <a:buNone/>
              <a:defRPr sz="1800" baseline="0">
                <a:solidFill>
                  <a:schemeClr val="bg1">
                    <a:lumMod val="50000"/>
                  </a:schemeClr>
                </a:solidFill>
                <a:latin typeface="Arial" panose="020B0604020202020204" pitchFamily="34" charset="0"/>
                <a:cs typeface="Arial" panose="020B0604020202020204" pitchFamily="34" charset="0"/>
              </a:defRPr>
            </a:lvl1pPr>
          </a:lstStyle>
          <a:p>
            <a:pPr lvl="0"/>
            <a:r>
              <a:rPr lang="en-US" dirty="0" smtClean="0"/>
              <a:t>Presenter: Name and Title (Arial 18pt Gray)</a:t>
            </a:r>
            <a:endParaRPr lang="en-GB" dirty="0"/>
          </a:p>
        </p:txBody>
      </p:sp>
    </p:spTree>
    <p:extLst>
      <p:ext uri="{BB962C8B-B14F-4D97-AF65-F5344CB8AC3E}">
        <p14:creationId xmlns:p14="http://schemas.microsoft.com/office/powerpoint/2010/main" val="282479584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7972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Layout">
    <p:spTree>
      <p:nvGrpSpPr>
        <p:cNvPr id="1" name=""/>
        <p:cNvGrpSpPr/>
        <p:nvPr/>
      </p:nvGrpSpPr>
      <p:grpSpPr>
        <a:xfrm>
          <a:off x="0" y="0"/>
          <a:ext cx="0" cy="0"/>
          <a:chOff x="0" y="0"/>
          <a:chExt cx="0" cy="0"/>
        </a:xfrm>
      </p:grpSpPr>
      <p:sp>
        <p:nvSpPr>
          <p:cNvPr id="3" name="Text Placeholder 9"/>
          <p:cNvSpPr>
            <a:spLocks noGrp="1"/>
          </p:cNvSpPr>
          <p:nvPr>
            <p:ph type="body" sz="quarter" idx="11" hasCustomPrompt="1"/>
          </p:nvPr>
        </p:nvSpPr>
        <p:spPr>
          <a:xfrm>
            <a:off x="355938" y="2897188"/>
            <a:ext cx="8541647" cy="349250"/>
          </a:xfrm>
          <a:prstGeom prst="rect">
            <a:avLst/>
          </a:prstGeom>
        </p:spPr>
        <p:txBody>
          <a:bodyPr lIns="0" rIns="163449"/>
          <a:lstStyle>
            <a:lvl1pPr>
              <a:defRPr lang="en-GB" sz="2400" b="1" dirty="0">
                <a:solidFill>
                  <a:schemeClr val="bg1">
                    <a:lumMod val="50000"/>
                  </a:schemeClr>
                </a:solidFill>
                <a:latin typeface="Arial"/>
                <a:cs typeface="Arial"/>
              </a:defRPr>
            </a:lvl1pPr>
          </a:lstStyle>
          <a:p>
            <a:pPr marL="0" lvl="0" indent="0">
              <a:buNone/>
            </a:pPr>
            <a:r>
              <a:rPr lang="en-GB" dirty="0" smtClean="0"/>
              <a:t>Section #</a:t>
            </a:r>
            <a:endParaRPr lang="en-GB" dirty="0"/>
          </a:p>
        </p:txBody>
      </p:sp>
      <p:sp>
        <p:nvSpPr>
          <p:cNvPr id="4"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Tree>
    <p:extLst>
      <p:ext uri="{BB962C8B-B14F-4D97-AF65-F5344CB8AC3E}">
        <p14:creationId xmlns:p14="http://schemas.microsoft.com/office/powerpoint/2010/main" val="21416254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ic Body &amp; Conten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6413082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762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sz="quarter" idx="10" hasCustomPrompt="1"/>
          </p:nvPr>
        </p:nvSpPr>
        <p:spPr>
          <a:xfrm>
            <a:off x="348435" y="1460500"/>
            <a:ext cx="8829230" cy="4992687"/>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Tree>
    <p:extLst>
      <p:ext uri="{BB962C8B-B14F-4D97-AF65-F5344CB8AC3E}">
        <p14:creationId xmlns:p14="http://schemas.microsoft.com/office/powerpoint/2010/main" val="11715771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6500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6227330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864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
        <p:nvSpPr>
          <p:cNvPr id="4" name="Content Placeholder 2"/>
          <p:cNvSpPr>
            <a:spLocks noGrp="1"/>
          </p:cNvSpPr>
          <p:nvPr>
            <p:ph sz="quarter" idx="10" hasCustomPrompt="1"/>
          </p:nvPr>
        </p:nvSpPr>
        <p:spPr>
          <a:xfrm>
            <a:off x="348435"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7" name="Content Placeholder 2"/>
          <p:cNvSpPr>
            <a:spLocks noGrp="1"/>
          </p:cNvSpPr>
          <p:nvPr>
            <p:ph sz="quarter" idx="13" hasCustomPrompt="1"/>
          </p:nvPr>
        </p:nvSpPr>
        <p:spPr>
          <a:xfrm>
            <a:off x="348435"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8" name="Content Placeholder 2"/>
          <p:cNvSpPr>
            <a:spLocks noGrp="1"/>
          </p:cNvSpPr>
          <p:nvPr>
            <p:ph sz="quarter" idx="14" hasCustomPrompt="1"/>
          </p:nvPr>
        </p:nvSpPr>
        <p:spPr>
          <a:xfrm>
            <a:off x="5168378"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1"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ontent Placeholder 2"/>
          <p:cNvSpPr>
            <a:spLocks noGrp="1"/>
          </p:cNvSpPr>
          <p:nvPr>
            <p:ph sz="quarter" idx="15" hasCustomPrompt="1"/>
          </p:nvPr>
        </p:nvSpPr>
        <p:spPr>
          <a:xfrm>
            <a:off x="5162550"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Tree>
    <p:extLst>
      <p:ext uri="{BB962C8B-B14F-4D97-AF65-F5344CB8AC3E}">
        <p14:creationId xmlns:p14="http://schemas.microsoft.com/office/powerpoint/2010/main" val="31577685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3 &amp; 1/3  Layout">
    <p:spTree>
      <p:nvGrpSpPr>
        <p:cNvPr id="1" name=""/>
        <p:cNvGrpSpPr/>
        <p:nvPr/>
      </p:nvGrpSpPr>
      <p:grpSpPr>
        <a:xfrm>
          <a:off x="0" y="0"/>
          <a:ext cx="0" cy="0"/>
          <a:chOff x="0" y="0"/>
          <a:chExt cx="0" cy="0"/>
        </a:xfrm>
      </p:grpSpPr>
      <p:sp>
        <p:nvSpPr>
          <p:cNvPr id="4" name="Content Placeholder 2"/>
          <p:cNvSpPr>
            <a:spLocks noGrp="1"/>
          </p:cNvSpPr>
          <p:nvPr>
            <p:ph sz="quarter" idx="10" hasCustomPrompt="1"/>
          </p:nvPr>
        </p:nvSpPr>
        <p:spPr>
          <a:xfrm>
            <a:off x="6785970" y="1457159"/>
            <a:ext cx="2391695"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6" name="Content Placeholder 2"/>
          <p:cNvSpPr>
            <a:spLocks noGrp="1"/>
          </p:cNvSpPr>
          <p:nvPr>
            <p:ph sz="quarter" idx="12" hasCustomPrompt="1"/>
          </p:nvPr>
        </p:nvSpPr>
        <p:spPr>
          <a:xfrm>
            <a:off x="348435" y="1457159"/>
            <a:ext cx="5837361"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7"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Tree>
    <p:extLst>
      <p:ext uri="{BB962C8B-B14F-4D97-AF65-F5344CB8AC3E}">
        <p14:creationId xmlns:p14="http://schemas.microsoft.com/office/powerpoint/2010/main" val="136005970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2" name="Rectangle 1"/>
          <p:cNvSpPr/>
          <p:nvPr userDrawn="1"/>
        </p:nvSpPr>
        <p:spPr>
          <a:xfrm>
            <a:off x="0" y="0"/>
            <a:ext cx="9602788"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900172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Tree>
    <p:extLst>
      <p:ext uri="{BB962C8B-B14F-4D97-AF65-F5344CB8AC3E}">
        <p14:creationId xmlns:p14="http://schemas.microsoft.com/office/powerpoint/2010/main" val="211573516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797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3"/>
            </p:custDataLst>
            <p:extLst>
              <p:ext uri="{D42A27DB-BD31-4B8C-83A1-F6EECF244321}">
                <p14:modId xmlns:p14="http://schemas.microsoft.com/office/powerpoint/2010/main" val="2866752203"/>
              </p:ext>
            </p:extLst>
          </p:nvPr>
        </p:nvGraphicFramePr>
        <p:xfrm>
          <a:off x="1670" y="1592"/>
          <a:ext cx="1667" cy="1587"/>
        </p:xfrm>
        <a:graphic>
          <a:graphicData uri="http://schemas.openxmlformats.org/presentationml/2006/ole">
            <mc:AlternateContent xmlns:mc="http://schemas.openxmlformats.org/markup-compatibility/2006">
              <mc:Choice xmlns:v="urn:schemas-microsoft-com:vml" Requires="v">
                <p:oleObj spid="_x0000_s145703" name="think-cell Slide" r:id="rId14" imgW="270" imgH="270" progId="TCLayout.ActiveDocument.1">
                  <p:embed/>
                </p:oleObj>
              </mc:Choice>
              <mc:Fallback>
                <p:oleObj name="think-cell Slide" r:id="rId14" imgW="270" imgH="270" progId="TCLayout.ActiveDocument.1">
                  <p:embed/>
                  <p:pic>
                    <p:nvPicPr>
                      <p:cNvPr id="0" name=""/>
                      <p:cNvPicPr/>
                      <p:nvPr/>
                    </p:nvPicPr>
                    <p:blipFill>
                      <a:blip r:embed="rId15"/>
                      <a:stretch>
                        <a:fillRect/>
                      </a:stretch>
                    </p:blipFill>
                    <p:spPr>
                      <a:xfrm>
                        <a:off x="1670" y="1592"/>
                        <a:ext cx="1667" cy="1587"/>
                      </a:xfrm>
                      <a:prstGeom prst="rect">
                        <a:avLst/>
                      </a:prstGeom>
                    </p:spPr>
                  </p:pic>
                </p:oleObj>
              </mc:Fallback>
            </mc:AlternateContent>
          </a:graphicData>
        </a:graphic>
      </p:graphicFrame>
      <p:sp>
        <p:nvSpPr>
          <p:cNvPr id="7" name="Rectangle 6"/>
          <p:cNvSpPr/>
          <p:nvPr userDrawn="1"/>
        </p:nvSpPr>
        <p:spPr>
          <a:xfrm>
            <a:off x="7454130" y="6632624"/>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8" name="Picture 2" descr="C:\Users\n610821\Desktop\sant-MReg_positivo_RGB.300.jpg"/>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606469" y="616695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userDrawn="1"/>
        </p:nvSpPr>
        <p:spPr>
          <a:xfrm>
            <a:off x="235909" y="6321262"/>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Tree>
    <p:extLst>
      <p:ext uri="{BB962C8B-B14F-4D97-AF65-F5344CB8AC3E}">
        <p14:creationId xmlns:p14="http://schemas.microsoft.com/office/powerpoint/2010/main" val="531575078"/>
      </p:ext>
    </p:extLst>
  </p:cSld>
  <p:clrMap bg1="lt1" tx1="dk1" bg2="lt2" tx2="dk2" accent1="accent1" accent2="accent2" accent3="accent3" accent4="accent4" accent5="accent5" accent6="accent6" hlink="hlink" folHlink="folHlink"/>
  <p:sldLayoutIdLst>
    <p:sldLayoutId id="2147483770" r:id="rId1"/>
    <p:sldLayoutId id="2147483769" r:id="rId2"/>
    <p:sldLayoutId id="2147483771" r:id="rId3"/>
    <p:sldLayoutId id="2147483772" r:id="rId4"/>
    <p:sldLayoutId id="2147483774" r:id="rId5"/>
    <p:sldLayoutId id="2147483775" r:id="rId6"/>
    <p:sldLayoutId id="2147483782" r:id="rId7"/>
    <p:sldLayoutId id="2147483784" r:id="rId8"/>
    <p:sldLayoutId id="2147483786" r:id="rId9"/>
    <p:sldLayoutId id="2147483787" r:id="rId10"/>
  </p:sldLayoutIdLst>
  <p:timing>
    <p:tnLst>
      <p:par>
        <p:cTn id="1" dur="indefinite" restart="never" nodeType="tmRoot"/>
      </p:par>
    </p:tnLst>
  </p:timing>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latin typeface="Arial"/>
                <a:cs typeface="Arial"/>
              </a:rPr>
              <a:t>SSLLC</a:t>
            </a:r>
            <a:r>
              <a:rPr lang="en-US" dirty="0" smtClean="0">
                <a:latin typeface="Arial"/>
                <a:cs typeface="Arial"/>
              </a:rPr>
              <a:t> </a:t>
            </a:r>
            <a:r>
              <a:rPr lang="en-US" dirty="0" smtClean="0">
                <a:latin typeface="Arial"/>
                <a:cs typeface="Arial"/>
              </a:rPr>
              <a:t>RAS </a:t>
            </a:r>
            <a:r>
              <a:rPr lang="en-US" dirty="0">
                <a:latin typeface="Arial"/>
                <a:cs typeface="Arial"/>
              </a:rPr>
              <a:t>r</a:t>
            </a:r>
            <a:r>
              <a:rPr lang="en-US" dirty="0" smtClean="0">
                <a:latin typeface="Arial"/>
                <a:cs typeface="Arial"/>
              </a:rPr>
              <a:t>eporting – Dry run for June 2016</a:t>
            </a:r>
            <a:endParaRPr lang="en-US" dirty="0">
              <a:latin typeface="Arial"/>
              <a:cs typeface="Arial"/>
            </a:endParaRPr>
          </a:p>
        </p:txBody>
      </p:sp>
      <p:sp>
        <p:nvSpPr>
          <p:cNvPr id="4" name="Text Placeholder 3"/>
          <p:cNvSpPr>
            <a:spLocks noGrp="1"/>
          </p:cNvSpPr>
          <p:nvPr>
            <p:ph type="body" sz="quarter" idx="12"/>
          </p:nvPr>
        </p:nvSpPr>
        <p:spPr>
          <a:xfrm>
            <a:off x="355938" y="3742052"/>
            <a:ext cx="4547155" cy="430213"/>
          </a:xfrm>
        </p:spPr>
        <p:txBody>
          <a:bodyPr/>
          <a:lstStyle/>
          <a:p>
            <a:r>
              <a:rPr lang="en-US" sz="2000" dirty="0" smtClean="0"/>
              <a:t>06/02/2016</a:t>
            </a:r>
            <a:endParaRPr lang="en-GB" sz="2000" dirty="0"/>
          </a:p>
        </p:txBody>
      </p:sp>
      <p:sp>
        <p:nvSpPr>
          <p:cNvPr id="5" name="Text Placeholder 4"/>
          <p:cNvSpPr>
            <a:spLocks noGrp="1"/>
          </p:cNvSpPr>
          <p:nvPr>
            <p:ph type="body" sz="quarter" idx="13"/>
          </p:nvPr>
        </p:nvSpPr>
        <p:spPr/>
        <p:txBody>
          <a:bodyPr/>
          <a:lstStyle/>
          <a:p>
            <a:r>
              <a:rPr lang="en-US" sz="1600" dirty="0" smtClean="0"/>
              <a:t>Author: Zhiyi (Michael) Zhang</a:t>
            </a:r>
            <a:endParaRPr lang="en-US" sz="1600" dirty="0"/>
          </a:p>
        </p:txBody>
      </p:sp>
      <p:sp>
        <p:nvSpPr>
          <p:cNvPr id="6" name="Text Box 9"/>
          <p:cNvSpPr txBox="1">
            <a:spLocks noChangeArrowheads="1"/>
          </p:cNvSpPr>
          <p:nvPr/>
        </p:nvSpPr>
        <p:spPr bwMode="auto">
          <a:xfrm>
            <a:off x="4153155" y="5520589"/>
            <a:ext cx="5094033" cy="70788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defRPr/>
            </a:pPr>
            <a:r>
              <a:rPr lang="en-GB" altLang="en-US" sz="1600" dirty="0"/>
              <a:t>Date Created</a:t>
            </a:r>
            <a:r>
              <a:rPr lang="en-GB" altLang="en-US" sz="1600" dirty="0" smtClean="0"/>
              <a:t>: June 2016</a:t>
            </a:r>
            <a:endParaRPr lang="en-GB" altLang="en-US" sz="1600" dirty="0"/>
          </a:p>
          <a:p>
            <a:pPr algn="r">
              <a:spcBef>
                <a:spcPct val="50000"/>
              </a:spcBef>
              <a:defRPr/>
            </a:pPr>
            <a:r>
              <a:rPr lang="en-GB" altLang="en-US" sz="1600" dirty="0" smtClean="0"/>
              <a:t>Version</a:t>
            </a:r>
            <a:r>
              <a:rPr lang="en-GB" altLang="en-US" sz="1600" dirty="0"/>
              <a:t>: </a:t>
            </a:r>
            <a:r>
              <a:rPr lang="en-GB" altLang="en-US" sz="1600" dirty="0" smtClean="0"/>
              <a:t>Template</a:t>
            </a:r>
            <a:endParaRPr lang="en-GB" altLang="en-US" sz="1600" dirty="0"/>
          </a:p>
        </p:txBody>
      </p:sp>
    </p:spTree>
    <p:extLst>
      <p:ext uri="{BB962C8B-B14F-4D97-AF65-F5344CB8AC3E}">
        <p14:creationId xmlns:p14="http://schemas.microsoft.com/office/powerpoint/2010/main" val="1278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3"/>
          <p:cNvSpPr>
            <a:spLocks noChangeArrowheads="1"/>
          </p:cNvSpPr>
          <p:nvPr/>
        </p:nvSpPr>
        <p:spPr bwMode="gray">
          <a:xfrm>
            <a:off x="6212785" y="1469770"/>
            <a:ext cx="3024878" cy="762000"/>
          </a:xfrm>
          <a:prstGeom prst="chevron">
            <a:avLst>
              <a:gd name="adj" fmla="val 28867"/>
            </a:avLst>
          </a:prstGeom>
          <a:solidFill>
            <a:srgbClr val="FCE0E2"/>
          </a:solidFill>
          <a:ln w="9525" algn="ctr">
            <a:solidFill>
              <a:srgbClr val="FF0000"/>
            </a:solidFill>
            <a:miter lim="800000"/>
            <a:headEnd/>
            <a:tailEnd/>
          </a:ln>
          <a:effectLst/>
          <a:extLst/>
        </p:spPr>
        <p:txBody>
          <a:bodyPr lIns="72000" tIns="72000" rIns="72000" bIns="72000" anchor="ctr" anchorCtr="1">
            <a:noAutofit/>
          </a:bodyPr>
          <a:lstStyle/>
          <a:p>
            <a:pPr algn="ctr" eaLnBrk="0" hangingPunct="0">
              <a:lnSpc>
                <a:spcPct val="100000"/>
              </a:lnSpc>
            </a:pPr>
            <a:r>
              <a:rPr lang="en-GB" altLang="zh-CN" sz="1400" b="1" dirty="0" smtClean="0">
                <a:latin typeface="Arial" panose="020B0604020202020204" pitchFamily="34" charset="0"/>
                <a:ea typeface="+mj-ea"/>
                <a:cs typeface="Arial" panose="020B0604020202020204" pitchFamily="34" charset="0"/>
              </a:rPr>
              <a:t>Action to take</a:t>
            </a:r>
            <a:endParaRPr lang="en-GB" altLang="zh-CN" sz="1400" b="1" dirty="0">
              <a:latin typeface="Arial" panose="020B0604020202020204" pitchFamily="34" charset="0"/>
              <a:ea typeface="+mj-ea"/>
              <a:cs typeface="Arial" panose="020B0604020202020204" pitchFamily="34" charset="0"/>
            </a:endParaRPr>
          </a:p>
        </p:txBody>
      </p:sp>
      <p:sp>
        <p:nvSpPr>
          <p:cNvPr id="7" name="AutoShape 4"/>
          <p:cNvSpPr>
            <a:spLocks noChangeArrowheads="1"/>
          </p:cNvSpPr>
          <p:nvPr/>
        </p:nvSpPr>
        <p:spPr bwMode="gray">
          <a:xfrm>
            <a:off x="3280611" y="1469770"/>
            <a:ext cx="3024878" cy="762000"/>
          </a:xfrm>
          <a:prstGeom prst="chevron">
            <a:avLst>
              <a:gd name="adj" fmla="val 28867"/>
            </a:avLst>
          </a:prstGeom>
          <a:solidFill>
            <a:schemeClr val="accent5"/>
          </a:solidFill>
          <a:ln w="9525" algn="ctr">
            <a:solidFill>
              <a:srgbClr val="FF0000"/>
            </a:solidFill>
            <a:miter lim="800000"/>
            <a:headEnd/>
            <a:tailEnd/>
          </a:ln>
          <a:effectLst/>
          <a:extLst/>
        </p:spPr>
        <p:txBody>
          <a:bodyPr lIns="72000" tIns="72000" rIns="72000" bIns="72000" anchor="ctr" anchorCtr="1">
            <a:noAutofit/>
          </a:bodyPr>
          <a:lstStyle/>
          <a:p>
            <a:pPr algn="ctr" eaLnBrk="0" hangingPunct="0">
              <a:lnSpc>
                <a:spcPct val="100000"/>
              </a:lnSpc>
            </a:pPr>
            <a:r>
              <a:rPr lang="en-GB" altLang="zh-CN" sz="1400" b="1" dirty="0" smtClean="0">
                <a:latin typeface="Arial" panose="020B0604020202020204" pitchFamily="34" charset="0"/>
                <a:ea typeface="+mj-ea"/>
                <a:cs typeface="Arial" panose="020B0604020202020204" pitchFamily="34" charset="0"/>
              </a:rPr>
              <a:t>Data, reporting template and timeline</a:t>
            </a:r>
            <a:endParaRPr lang="en-GB" altLang="zh-CN" sz="1400" b="1" dirty="0">
              <a:latin typeface="Arial" panose="020B0604020202020204" pitchFamily="34" charset="0"/>
              <a:ea typeface="+mj-ea"/>
              <a:cs typeface="Arial" panose="020B0604020202020204" pitchFamily="34" charset="0"/>
            </a:endParaRPr>
          </a:p>
        </p:txBody>
      </p:sp>
      <p:sp>
        <p:nvSpPr>
          <p:cNvPr id="8" name="AutoShape 5"/>
          <p:cNvSpPr>
            <a:spLocks noChangeArrowheads="1"/>
          </p:cNvSpPr>
          <p:nvPr/>
        </p:nvSpPr>
        <p:spPr bwMode="gray">
          <a:xfrm>
            <a:off x="348437" y="1469770"/>
            <a:ext cx="3024878" cy="762000"/>
          </a:xfrm>
          <a:prstGeom prst="homePlate">
            <a:avLst>
              <a:gd name="adj" fmla="val 28867"/>
            </a:avLst>
          </a:prstGeom>
          <a:solidFill>
            <a:schemeClr val="accent1"/>
          </a:solidFill>
          <a:ln w="9525">
            <a:solidFill>
              <a:srgbClr val="FF0000"/>
            </a:solidFill>
            <a:miter lim="800000"/>
            <a:headEnd/>
            <a:tailEnd/>
          </a:ln>
          <a:effectLst/>
          <a:extLst/>
        </p:spPr>
        <p:txBody>
          <a:bodyPr lIns="72000" tIns="72000" rIns="72000" bIns="72000" anchor="ctr" anchorCtr="1">
            <a:noAutofit/>
          </a:bodyPr>
          <a:lstStyle/>
          <a:p>
            <a:pPr algn="ctr" eaLnBrk="0" hangingPunct="0">
              <a:lnSpc>
                <a:spcPct val="100000"/>
              </a:lnSpc>
            </a:pPr>
            <a:r>
              <a:rPr lang="en-GB" altLang="zh-CN" sz="1400" b="1" dirty="0" smtClean="0">
                <a:solidFill>
                  <a:schemeClr val="bg1"/>
                </a:solidFill>
                <a:latin typeface="Arial" panose="020B0604020202020204" pitchFamily="34" charset="0"/>
                <a:ea typeface="+mj-ea"/>
                <a:cs typeface="Arial" panose="020B0604020202020204" pitchFamily="34" charset="0"/>
              </a:rPr>
              <a:t>2016 RAS metrics</a:t>
            </a:r>
            <a:endParaRPr lang="en-GB" altLang="zh-CN" sz="1400" b="1" dirty="0">
              <a:solidFill>
                <a:schemeClr val="bg1"/>
              </a:solidFill>
              <a:latin typeface="Arial" panose="020B0604020202020204" pitchFamily="34" charset="0"/>
              <a:ea typeface="+mj-ea"/>
              <a:cs typeface="Arial" panose="020B0604020202020204" pitchFamily="34" charset="0"/>
            </a:endParaRPr>
          </a:p>
        </p:txBody>
      </p:sp>
      <p:sp>
        <p:nvSpPr>
          <p:cNvPr id="9" name="Content Placeholder 3"/>
          <p:cNvSpPr txBox="1">
            <a:spLocks/>
          </p:cNvSpPr>
          <p:nvPr/>
        </p:nvSpPr>
        <p:spPr bwMode="gray">
          <a:xfrm>
            <a:off x="348438" y="2301140"/>
            <a:ext cx="2747188" cy="1980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180000" indent="-180000" algn="l" eaLnBrk="1" hangingPunct="1">
              <a:lnSpc>
                <a:spcPct val="100000"/>
              </a:lnSpc>
              <a:spcBef>
                <a:spcPts val="700"/>
              </a:spcBef>
              <a:spcAft>
                <a:spcPts val="0"/>
              </a:spcAft>
              <a:buChar char="•"/>
              <a:defRPr sz="1200" kern="0">
                <a:latin typeface="+mn-lt"/>
              </a:defRPr>
            </a:lvl1pPr>
            <a:lvl2pPr marL="360000" lvl="1" indent="-180000" algn="l" eaLnBrk="1" hangingPunct="1">
              <a:lnSpc>
                <a:spcPct val="100000"/>
              </a:lnSpc>
              <a:spcBef>
                <a:spcPts val="300"/>
              </a:spcBef>
              <a:spcAft>
                <a:spcPts val="0"/>
              </a:spcAft>
              <a:buFont typeface="Arial" charset="0"/>
              <a:buChar char="–"/>
              <a:defRPr sz="1200" kern="0" baseline="0">
                <a:latin typeface="+mn-lt"/>
              </a:defRPr>
            </a:lvl2pPr>
            <a:lvl3pPr marL="540000" lvl="2" indent="-179388" algn="l" eaLnBrk="1" hangingPunct="1">
              <a:lnSpc>
                <a:spcPct val="100000"/>
              </a:lnSpc>
              <a:spcBef>
                <a:spcPts val="300"/>
              </a:spcBef>
              <a:spcAft>
                <a:spcPts val="0"/>
              </a:spcAft>
              <a:buFont typeface="Arial" charset="0"/>
              <a:buChar char="-"/>
              <a:defRPr sz="1200" kern="0">
                <a:latin typeface="+mn-lt"/>
              </a:defRPr>
            </a:lvl3pPr>
            <a:lvl4pPr marL="720000" lvl="3" indent="-179388" algn="l" eaLnBrk="1" hangingPunct="1">
              <a:lnSpc>
                <a:spcPct val="100000"/>
              </a:lnSpc>
              <a:spcBef>
                <a:spcPts val="300"/>
              </a:spcBef>
              <a:spcAft>
                <a:spcPts val="0"/>
              </a:spcAft>
              <a:buFont typeface="Arial" charset="0"/>
              <a:buChar char="-"/>
              <a:defRPr sz="1200" kern="0">
                <a:latin typeface="+mn-lt"/>
              </a:defRPr>
            </a:lvl4pPr>
            <a:lvl5pPr marL="900000" lvl="4" indent="-180000" algn="l" eaLnBrk="1" hangingPunct="1">
              <a:lnSpc>
                <a:spcPct val="100000"/>
              </a:lnSpc>
              <a:spcBef>
                <a:spcPts val="300"/>
              </a:spcBef>
              <a:spcAft>
                <a:spcPts val="0"/>
              </a:spcAft>
              <a:buFont typeface="Arial" panose="020B0604020202020204" pitchFamily="34" charset="0"/>
              <a:buChar char="-"/>
              <a:defRPr sz="1200" kern="0">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r>
              <a:rPr lang="en-GB" sz="1300" b="1" dirty="0" smtClean="0">
                <a:latin typeface="Arial" panose="020B0604020202020204" pitchFamily="34" charset="0"/>
                <a:cs typeface="Arial" panose="020B0604020202020204" pitchFamily="34" charset="0"/>
              </a:rPr>
              <a:t>Full </a:t>
            </a:r>
            <a:r>
              <a:rPr lang="en-GB" sz="1300" b="1" dirty="0">
                <a:latin typeface="Arial" panose="020B0604020202020204" pitchFamily="34" charset="0"/>
                <a:cs typeface="Arial" panose="020B0604020202020204" pitchFamily="34" charset="0"/>
              </a:rPr>
              <a:t>metric list</a:t>
            </a:r>
            <a:r>
              <a:rPr lang="en-GB" sz="1300" dirty="0">
                <a:latin typeface="Arial" panose="020B0604020202020204" pitchFamily="34" charset="0"/>
                <a:cs typeface="Arial" panose="020B0604020202020204" pitchFamily="34" charset="0"/>
              </a:rPr>
              <a:t> built and agreed upon </a:t>
            </a:r>
            <a:r>
              <a:rPr lang="en-GB" sz="1300" b="1" dirty="0">
                <a:latin typeface="Arial" panose="020B0604020202020204" pitchFamily="34" charset="0"/>
                <a:cs typeface="Arial" panose="020B0604020202020204" pitchFamily="34" charset="0"/>
              </a:rPr>
              <a:t>by applicable entities</a:t>
            </a:r>
          </a:p>
          <a:p>
            <a:r>
              <a:rPr lang="en-GB" sz="1300" b="1" dirty="0">
                <a:latin typeface="Arial" panose="020B0604020202020204" pitchFamily="34" charset="0"/>
                <a:cs typeface="Arial" panose="020B0604020202020204" pitchFamily="34" charset="0"/>
              </a:rPr>
              <a:t>Individual </a:t>
            </a:r>
            <a:r>
              <a:rPr lang="en-GB" sz="1300" b="1" dirty="0" smtClean="0">
                <a:latin typeface="Arial" panose="020B0604020202020204" pitchFamily="34" charset="0"/>
                <a:cs typeface="Arial" panose="020B0604020202020204" pitchFamily="34" charset="0"/>
              </a:rPr>
              <a:t>RAS Board proposals</a:t>
            </a:r>
            <a:r>
              <a:rPr lang="en-GB" sz="1300" dirty="0" smtClean="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prepared for each entity, following the SHUSA RAS methodology and </a:t>
            </a:r>
            <a:r>
              <a:rPr lang="en-GB" sz="1300" dirty="0" smtClean="0">
                <a:latin typeface="Arial" panose="020B0604020202020204" pitchFamily="34" charset="0"/>
                <a:cs typeface="Arial" panose="020B0604020202020204" pitchFamily="34" charset="0"/>
              </a:rPr>
              <a:t>structure</a:t>
            </a:r>
          </a:p>
          <a:p>
            <a:r>
              <a:rPr lang="en-GB" sz="1300" b="1" dirty="0" smtClean="0">
                <a:latin typeface="Arial" panose="020B0604020202020204" pitchFamily="34" charset="0"/>
                <a:cs typeface="Arial" panose="020B0604020202020204" pitchFamily="34" charset="0"/>
              </a:rPr>
              <a:t>Incorporate new IHC entities in SHUSA RAS reporting </a:t>
            </a:r>
            <a:r>
              <a:rPr lang="en-GB" sz="1300" dirty="0" smtClean="0">
                <a:latin typeface="Arial" panose="020B0604020202020204" pitchFamily="34" charset="0"/>
                <a:cs typeface="Arial" panose="020B0604020202020204" pitchFamily="34" charset="0"/>
              </a:rPr>
              <a:t>to reflect their risk characteristics</a:t>
            </a:r>
            <a:endParaRPr lang="en-GB" sz="1300" dirty="0">
              <a:latin typeface="Arial" panose="020B0604020202020204" pitchFamily="34" charset="0"/>
              <a:cs typeface="Arial" panose="020B0604020202020204" pitchFamily="34" charset="0"/>
            </a:endParaRPr>
          </a:p>
        </p:txBody>
      </p:sp>
      <p:sp>
        <p:nvSpPr>
          <p:cNvPr id="10" name="Content Placeholder 3"/>
          <p:cNvSpPr txBox="1">
            <a:spLocks/>
          </p:cNvSpPr>
          <p:nvPr/>
        </p:nvSpPr>
        <p:spPr bwMode="gray">
          <a:xfrm>
            <a:off x="3262497" y="2301140"/>
            <a:ext cx="2797482" cy="255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180000" indent="-180000" algn="l" eaLnBrk="1" hangingPunct="1">
              <a:lnSpc>
                <a:spcPct val="100000"/>
              </a:lnSpc>
              <a:spcBef>
                <a:spcPts val="700"/>
              </a:spcBef>
              <a:spcAft>
                <a:spcPts val="0"/>
              </a:spcAft>
              <a:buChar char="•"/>
              <a:defRPr sz="1200" kern="0">
                <a:latin typeface="+mn-lt"/>
              </a:defRPr>
            </a:lvl1pPr>
            <a:lvl2pPr marL="360000" lvl="1" indent="-180000" algn="l" eaLnBrk="1" hangingPunct="1">
              <a:lnSpc>
                <a:spcPct val="100000"/>
              </a:lnSpc>
              <a:spcBef>
                <a:spcPts val="300"/>
              </a:spcBef>
              <a:spcAft>
                <a:spcPts val="0"/>
              </a:spcAft>
              <a:buFont typeface="Arial" charset="0"/>
              <a:buChar char="–"/>
              <a:defRPr sz="1200" kern="0" baseline="0">
                <a:latin typeface="+mn-lt"/>
              </a:defRPr>
            </a:lvl2pPr>
            <a:lvl3pPr marL="540000" lvl="2" indent="-179388" algn="l" eaLnBrk="1" hangingPunct="1">
              <a:lnSpc>
                <a:spcPct val="100000"/>
              </a:lnSpc>
              <a:spcBef>
                <a:spcPts val="300"/>
              </a:spcBef>
              <a:spcAft>
                <a:spcPts val="0"/>
              </a:spcAft>
              <a:buFont typeface="Arial" charset="0"/>
              <a:buChar char="-"/>
              <a:defRPr sz="1200" kern="0">
                <a:latin typeface="+mn-lt"/>
              </a:defRPr>
            </a:lvl3pPr>
            <a:lvl4pPr marL="720000" lvl="3" indent="-179388" algn="l" eaLnBrk="1" hangingPunct="1">
              <a:lnSpc>
                <a:spcPct val="100000"/>
              </a:lnSpc>
              <a:spcBef>
                <a:spcPts val="300"/>
              </a:spcBef>
              <a:spcAft>
                <a:spcPts val="0"/>
              </a:spcAft>
              <a:buFont typeface="Arial" charset="0"/>
              <a:buChar char="-"/>
              <a:defRPr sz="1200" kern="0">
                <a:latin typeface="+mn-lt"/>
              </a:defRPr>
            </a:lvl4pPr>
            <a:lvl5pPr marL="900000" lvl="4" indent="-180000" algn="l" eaLnBrk="1" hangingPunct="1">
              <a:lnSpc>
                <a:spcPct val="100000"/>
              </a:lnSpc>
              <a:spcBef>
                <a:spcPts val="300"/>
              </a:spcBef>
              <a:spcAft>
                <a:spcPts val="0"/>
              </a:spcAft>
              <a:buFont typeface="Arial" panose="020B0604020202020204" pitchFamily="34" charset="0"/>
              <a:buChar char="-"/>
              <a:defRPr sz="1200" kern="0">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pPr marL="180000" lvl="1">
              <a:spcBef>
                <a:spcPts val="700"/>
              </a:spcBef>
              <a:buChar char="•"/>
            </a:pPr>
            <a:r>
              <a:rPr lang="en-GB" sz="1300" b="1" dirty="0" smtClean="0">
                <a:latin typeface="Arial" panose="020B0604020202020204" pitchFamily="34" charset="0"/>
                <a:cs typeface="Arial" panose="020B0604020202020204" pitchFamily="34" charset="0"/>
              </a:rPr>
              <a:t>April 2016</a:t>
            </a:r>
            <a:r>
              <a:rPr lang="en-GB" sz="1300" dirty="0" smtClean="0">
                <a:latin typeface="Arial" panose="020B0604020202020204" pitchFamily="34" charset="0"/>
                <a:cs typeface="Arial" panose="020B0604020202020204" pitchFamily="34" charset="0"/>
              </a:rPr>
              <a:t> data used for test run</a:t>
            </a:r>
          </a:p>
          <a:p>
            <a:pPr marL="180000" lvl="1">
              <a:spcBef>
                <a:spcPts val="700"/>
              </a:spcBef>
              <a:buChar char="•"/>
            </a:pPr>
            <a:r>
              <a:rPr lang="en-US" sz="1300" b="1" dirty="0" smtClean="0">
                <a:latin typeface="Arial" panose="020B0604020202020204" pitchFamily="34" charset="0"/>
                <a:cs typeface="Arial" panose="020B0604020202020204" pitchFamily="34" charset="0"/>
              </a:rPr>
              <a:t>Regular RAS reporting template </a:t>
            </a:r>
            <a:r>
              <a:rPr lang="en-US" sz="1300" dirty="0" smtClean="0">
                <a:latin typeface="Arial" panose="020B0604020202020204" pitchFamily="34" charset="0"/>
                <a:cs typeface="Arial" panose="020B0604020202020204" pitchFamily="34" charset="0"/>
              </a:rPr>
              <a:t>based on </a:t>
            </a:r>
            <a:r>
              <a:rPr lang="en-US" sz="1300" dirty="0">
                <a:latin typeface="Arial" panose="020B0604020202020204" pitchFamily="34" charset="0"/>
                <a:cs typeface="Arial" panose="020B0604020202020204" pitchFamily="34" charset="0"/>
              </a:rPr>
              <a:t>the </a:t>
            </a:r>
            <a:r>
              <a:rPr lang="en-US" sz="1300" dirty="0" smtClean="0">
                <a:latin typeface="Arial" panose="020B0604020202020204" pitchFamily="34" charset="0"/>
                <a:cs typeface="Arial" panose="020B0604020202020204" pitchFamily="34" charset="0"/>
              </a:rPr>
              <a:t>entity RAS </a:t>
            </a:r>
            <a:r>
              <a:rPr lang="en-US" sz="1300" dirty="0">
                <a:latin typeface="Arial" panose="020B0604020202020204" pitchFamily="34" charset="0"/>
                <a:cs typeface="Arial" panose="020B0604020202020204" pitchFamily="34" charset="0"/>
              </a:rPr>
              <a:t>Board </a:t>
            </a:r>
            <a:r>
              <a:rPr lang="en-US" sz="1300" dirty="0" smtClean="0">
                <a:latin typeface="Arial" panose="020B0604020202020204" pitchFamily="34" charset="0"/>
                <a:cs typeface="Arial" panose="020B0604020202020204" pitchFamily="34" charset="0"/>
              </a:rPr>
              <a:t>proposals (included in appendix)</a:t>
            </a:r>
          </a:p>
          <a:p>
            <a:pPr marL="180000" lvl="1">
              <a:spcBef>
                <a:spcPts val="700"/>
              </a:spcBef>
              <a:buFont typeface="Arial" charset="0"/>
              <a:buChar char="•"/>
            </a:pPr>
            <a:r>
              <a:rPr lang="en-US" sz="1300" dirty="0" smtClean="0">
                <a:latin typeface="Arial" panose="020B0604020202020204" pitchFamily="34" charset="0"/>
                <a:cs typeface="Arial" panose="020B0604020202020204" pitchFamily="34" charset="0"/>
              </a:rPr>
              <a:t>Finalized RAS </a:t>
            </a:r>
            <a:r>
              <a:rPr lang="en-US" sz="1300" b="1" dirty="0" smtClean="0">
                <a:latin typeface="Arial" panose="020B0604020202020204" pitchFamily="34" charset="0"/>
                <a:cs typeface="Arial" panose="020B0604020202020204" pitchFamily="34" charset="0"/>
              </a:rPr>
              <a:t>templates distributed by June 3</a:t>
            </a:r>
          </a:p>
          <a:p>
            <a:pPr marL="180000" lvl="1">
              <a:spcBef>
                <a:spcPts val="700"/>
              </a:spcBef>
              <a:buFont typeface="Arial" charset="0"/>
              <a:buChar char="•"/>
            </a:pPr>
            <a:r>
              <a:rPr lang="en-US" sz="1300" b="1" dirty="0" smtClean="0">
                <a:solidFill>
                  <a:srgbClr val="FF0000"/>
                </a:solidFill>
                <a:latin typeface="Arial" panose="020B0604020202020204" pitchFamily="34" charset="0"/>
                <a:cs typeface="Arial" panose="020B0604020202020204" pitchFamily="34" charset="0"/>
              </a:rPr>
              <a:t>Submit populated </a:t>
            </a:r>
            <a:r>
              <a:rPr lang="en-US" sz="1300" b="1" dirty="0">
                <a:solidFill>
                  <a:srgbClr val="FF0000"/>
                </a:solidFill>
                <a:latin typeface="Arial" panose="020B0604020202020204" pitchFamily="34" charset="0"/>
                <a:cs typeface="Arial" panose="020B0604020202020204" pitchFamily="34" charset="0"/>
              </a:rPr>
              <a:t>report for dry </a:t>
            </a:r>
            <a:r>
              <a:rPr lang="en-US" sz="1300" b="1" dirty="0" smtClean="0">
                <a:solidFill>
                  <a:srgbClr val="FF0000"/>
                </a:solidFill>
                <a:latin typeface="Arial" panose="020B0604020202020204" pitchFamily="34" charset="0"/>
                <a:cs typeface="Arial" panose="020B0604020202020204" pitchFamily="34" charset="0"/>
              </a:rPr>
              <a:t>run by June 17 </a:t>
            </a:r>
          </a:p>
          <a:p>
            <a:pPr marL="180000" lvl="1">
              <a:spcBef>
                <a:spcPts val="700"/>
              </a:spcBef>
              <a:buFont typeface="Arial" charset="0"/>
              <a:buChar char="•"/>
            </a:pPr>
            <a:r>
              <a:rPr lang="en-US" sz="1300" dirty="0" smtClean="0">
                <a:latin typeface="Arial" panose="020B0604020202020204" pitchFamily="34" charset="0"/>
                <a:cs typeface="Arial" panose="020B0604020202020204" pitchFamily="34" charset="0"/>
              </a:rPr>
              <a:t>Draft report will be collected by </a:t>
            </a:r>
            <a:r>
              <a:rPr lang="en-US" sz="1300" b="1" dirty="0" smtClean="0">
                <a:latin typeface="Arial" panose="020B0604020202020204" pitchFamily="34" charset="0"/>
                <a:cs typeface="Arial" panose="020B0604020202020204" pitchFamily="34" charset="0"/>
              </a:rPr>
              <a:t>the 25</a:t>
            </a:r>
            <a:r>
              <a:rPr lang="en-US" sz="1300" b="1" baseline="30000" dirty="0" smtClean="0">
                <a:latin typeface="Arial" panose="020B0604020202020204" pitchFamily="34" charset="0"/>
                <a:cs typeface="Arial" panose="020B0604020202020204" pitchFamily="34" charset="0"/>
              </a:rPr>
              <a:t>th</a:t>
            </a:r>
            <a:r>
              <a:rPr lang="en-US" sz="1300" dirty="0" smtClean="0">
                <a:latin typeface="Arial" panose="020B0604020202020204" pitchFamily="34" charset="0"/>
                <a:cs typeface="Arial" panose="020B0604020202020204" pitchFamily="34" charset="0"/>
              </a:rPr>
              <a:t> </a:t>
            </a:r>
            <a:r>
              <a:rPr lang="en-US" sz="1300" b="1" dirty="0" smtClean="0">
                <a:latin typeface="Arial" panose="020B0604020202020204" pitchFamily="34" charset="0"/>
                <a:cs typeface="Arial" panose="020B0604020202020204" pitchFamily="34" charset="0"/>
              </a:rPr>
              <a:t>of every month </a:t>
            </a:r>
            <a:r>
              <a:rPr lang="en-US" sz="1300" dirty="0" smtClean="0">
                <a:latin typeface="Arial" panose="020B0604020202020204" pitchFamily="34" charset="0"/>
                <a:cs typeface="Arial" panose="020B0604020202020204" pitchFamily="34" charset="0"/>
              </a:rPr>
              <a:t>for ongoing reporting </a:t>
            </a:r>
            <a:r>
              <a:rPr lang="en-US" sz="1300" b="1" dirty="0">
                <a:latin typeface="Arial" panose="020B0604020202020204" pitchFamily="34" charset="0"/>
                <a:cs typeface="Arial" panose="020B0604020202020204" pitchFamily="34" charset="0"/>
              </a:rPr>
              <a:t>starting in July </a:t>
            </a:r>
            <a:r>
              <a:rPr lang="en-US" sz="1300" b="1" dirty="0" smtClean="0">
                <a:latin typeface="Arial" panose="020B0604020202020204" pitchFamily="34" charset="0"/>
                <a:cs typeface="Arial" panose="020B0604020202020204" pitchFamily="34" charset="0"/>
              </a:rPr>
              <a:t>2016</a:t>
            </a:r>
          </a:p>
        </p:txBody>
      </p:sp>
      <p:sp>
        <p:nvSpPr>
          <p:cNvPr id="11" name="Content Placeholder 3"/>
          <p:cNvSpPr txBox="1">
            <a:spLocks/>
          </p:cNvSpPr>
          <p:nvPr/>
        </p:nvSpPr>
        <p:spPr bwMode="gray">
          <a:xfrm>
            <a:off x="6212785" y="2301140"/>
            <a:ext cx="2827780" cy="266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180000" indent="-180000" algn="l" eaLnBrk="1" hangingPunct="1">
              <a:lnSpc>
                <a:spcPct val="100000"/>
              </a:lnSpc>
              <a:spcBef>
                <a:spcPts val="700"/>
              </a:spcBef>
              <a:spcAft>
                <a:spcPts val="0"/>
              </a:spcAft>
              <a:buChar char="•"/>
              <a:defRPr sz="1200" kern="0">
                <a:latin typeface="+mn-lt"/>
              </a:defRPr>
            </a:lvl1pPr>
            <a:lvl2pPr marL="360000" lvl="1" indent="-180000" algn="l" eaLnBrk="1" hangingPunct="1">
              <a:lnSpc>
                <a:spcPct val="100000"/>
              </a:lnSpc>
              <a:spcBef>
                <a:spcPts val="300"/>
              </a:spcBef>
              <a:spcAft>
                <a:spcPts val="0"/>
              </a:spcAft>
              <a:buFont typeface="Arial" charset="0"/>
              <a:buChar char="–"/>
              <a:defRPr sz="1200" kern="0" baseline="0">
                <a:latin typeface="+mn-lt"/>
              </a:defRPr>
            </a:lvl2pPr>
            <a:lvl3pPr marL="540000" lvl="2" indent="-179388" algn="l" eaLnBrk="1" hangingPunct="1">
              <a:lnSpc>
                <a:spcPct val="100000"/>
              </a:lnSpc>
              <a:spcBef>
                <a:spcPts val="300"/>
              </a:spcBef>
              <a:spcAft>
                <a:spcPts val="0"/>
              </a:spcAft>
              <a:buFont typeface="Arial" charset="0"/>
              <a:buChar char="-"/>
              <a:defRPr sz="1200" kern="0">
                <a:latin typeface="+mn-lt"/>
              </a:defRPr>
            </a:lvl3pPr>
            <a:lvl4pPr marL="720000" lvl="3" indent="-179388" algn="l" eaLnBrk="1" hangingPunct="1">
              <a:lnSpc>
                <a:spcPct val="100000"/>
              </a:lnSpc>
              <a:spcBef>
                <a:spcPts val="300"/>
              </a:spcBef>
              <a:spcAft>
                <a:spcPts val="0"/>
              </a:spcAft>
              <a:buFont typeface="Arial" charset="0"/>
              <a:buChar char="-"/>
              <a:defRPr sz="1200" kern="0">
                <a:latin typeface="+mn-lt"/>
              </a:defRPr>
            </a:lvl4pPr>
            <a:lvl5pPr marL="900000" lvl="4" indent="-180000" algn="l" eaLnBrk="1" hangingPunct="1">
              <a:lnSpc>
                <a:spcPct val="100000"/>
              </a:lnSpc>
              <a:spcBef>
                <a:spcPts val="300"/>
              </a:spcBef>
              <a:spcAft>
                <a:spcPts val="0"/>
              </a:spcAft>
              <a:buFont typeface="Arial" panose="020B0604020202020204" pitchFamily="34" charset="0"/>
              <a:buChar char="-"/>
              <a:defRPr sz="1200" kern="0">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r>
              <a:rPr lang="en-US" sz="1300" dirty="0" smtClean="0">
                <a:latin typeface="Arial" panose="020B0604020202020204" pitchFamily="34" charset="0"/>
                <a:cs typeface="Arial" panose="020B0604020202020204" pitchFamily="34" charset="0"/>
              </a:rPr>
              <a:t>Add and update </a:t>
            </a:r>
            <a:r>
              <a:rPr lang="en-US" sz="1300" dirty="0">
                <a:latin typeface="Arial" panose="020B0604020202020204" pitchFamily="34" charset="0"/>
                <a:cs typeface="Arial" panose="020B0604020202020204" pitchFamily="34" charset="0"/>
              </a:rPr>
              <a:t>the actuals column </a:t>
            </a:r>
            <a:r>
              <a:rPr lang="en-US" sz="1300" dirty="0" smtClean="0">
                <a:latin typeface="Arial" panose="020B0604020202020204" pitchFamily="34" charset="0"/>
                <a:cs typeface="Arial" panose="020B0604020202020204" pitchFamily="34" charset="0"/>
              </a:rPr>
              <a:t>with numbers </a:t>
            </a:r>
            <a:r>
              <a:rPr lang="en-US" sz="1300" dirty="0">
                <a:latin typeface="Arial" panose="020B0604020202020204" pitchFamily="34" charset="0"/>
                <a:cs typeface="Arial" panose="020B0604020202020204" pitchFamily="34" charset="0"/>
              </a:rPr>
              <a:t>from </a:t>
            </a:r>
            <a:r>
              <a:rPr lang="en-US" sz="1300" b="1" dirty="0">
                <a:latin typeface="Arial" panose="020B0604020202020204" pitchFamily="34" charset="0"/>
                <a:cs typeface="Arial" panose="020B0604020202020204" pitchFamily="34" charset="0"/>
              </a:rPr>
              <a:t>April </a:t>
            </a:r>
            <a:r>
              <a:rPr lang="en-US" sz="1300" b="1" dirty="0" smtClean="0">
                <a:latin typeface="Arial" panose="020B0604020202020204" pitchFamily="34" charset="0"/>
                <a:cs typeface="Arial" panose="020B0604020202020204" pitchFamily="34" charset="0"/>
              </a:rPr>
              <a:t>2016 for monthly metrics</a:t>
            </a:r>
          </a:p>
          <a:p>
            <a:r>
              <a:rPr lang="en-US" sz="1300" dirty="0">
                <a:latin typeface="Arial" panose="020B0604020202020204" pitchFamily="34" charset="0"/>
                <a:cs typeface="Arial" panose="020B0604020202020204" pitchFamily="34" charset="0"/>
              </a:rPr>
              <a:t>F</a:t>
            </a:r>
            <a:r>
              <a:rPr lang="en-US" sz="1300" dirty="0" smtClean="0">
                <a:latin typeface="Arial" panose="020B0604020202020204" pitchFamily="34" charset="0"/>
                <a:cs typeface="Arial" panose="020B0604020202020204" pitchFamily="34" charset="0"/>
              </a:rPr>
              <a:t>ootnote </a:t>
            </a:r>
            <a:r>
              <a:rPr lang="en-US" sz="1300" dirty="0">
                <a:latin typeface="Arial" panose="020B0604020202020204" pitchFamily="34" charset="0"/>
                <a:cs typeface="Arial" panose="020B0604020202020204" pitchFamily="34" charset="0"/>
              </a:rPr>
              <a:t>items for which April actuals are not </a:t>
            </a:r>
            <a:r>
              <a:rPr lang="en-US" sz="1300" dirty="0" smtClean="0">
                <a:latin typeface="Arial" panose="020B0604020202020204" pitchFamily="34" charset="0"/>
                <a:cs typeface="Arial" panose="020B0604020202020204" pitchFamily="34" charset="0"/>
              </a:rPr>
              <a:t>available</a:t>
            </a:r>
            <a:endParaRPr lang="en-US" sz="1300" dirty="0">
              <a:latin typeface="Arial" panose="020B0604020202020204" pitchFamily="34" charset="0"/>
              <a:cs typeface="Arial" panose="020B0604020202020204" pitchFamily="34" charset="0"/>
            </a:endParaRPr>
          </a:p>
          <a:p>
            <a:r>
              <a:rPr lang="en-US" sz="1300" dirty="0" smtClean="0">
                <a:latin typeface="Arial" panose="020B0604020202020204" pitchFamily="34" charset="0"/>
                <a:cs typeface="Arial" panose="020B0604020202020204" pitchFamily="34" charset="0"/>
              </a:rPr>
              <a:t>Check actuals against limits to identify breaches and provide </a:t>
            </a:r>
            <a:r>
              <a:rPr lang="en-US" sz="1300" b="1" dirty="0" smtClean="0">
                <a:latin typeface="Arial" panose="020B0604020202020204" pitchFamily="34" charset="0"/>
                <a:cs typeface="Arial" panose="020B0604020202020204" pitchFamily="34" charset="0"/>
              </a:rPr>
              <a:t>qualitative assessment</a:t>
            </a:r>
            <a:r>
              <a:rPr lang="en-US" sz="1300" dirty="0" smtClean="0">
                <a:latin typeface="Arial" panose="020B0604020202020204" pitchFamily="34" charset="0"/>
                <a:cs typeface="Arial" panose="020B0604020202020204" pitchFamily="34" charset="0"/>
              </a:rPr>
              <a:t> and </a:t>
            </a:r>
            <a:r>
              <a:rPr lang="en-US" sz="1300" b="1" dirty="0" smtClean="0">
                <a:latin typeface="Arial" panose="020B0604020202020204" pitchFamily="34" charset="0"/>
                <a:cs typeface="Arial" panose="020B0604020202020204" pitchFamily="34" charset="0"/>
              </a:rPr>
              <a:t>action plan </a:t>
            </a:r>
            <a:r>
              <a:rPr lang="en-US" sz="1300" dirty="0" smtClean="0">
                <a:latin typeface="Arial" panose="020B0604020202020204" pitchFamily="34" charset="0"/>
                <a:cs typeface="Arial" panose="020B0604020202020204" pitchFamily="34" charset="0"/>
              </a:rPr>
              <a:t>for metrics in breach (10 days to prepare action plan after spotting breach)</a:t>
            </a:r>
          </a:p>
          <a:p>
            <a:endParaRPr lang="en-GB" sz="13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1"/>
          </p:nvPr>
        </p:nvSpPr>
        <p:spPr>
          <a:xfrm>
            <a:off x="348437" y="452510"/>
            <a:ext cx="8666245" cy="435610"/>
          </a:xfrm>
        </p:spPr>
        <p:txBody>
          <a:bodyPr/>
          <a:lstStyle/>
          <a:p>
            <a:r>
              <a:rPr lang="en-GB" dirty="0" smtClean="0"/>
              <a:t>June RAS reporting dry run guide</a:t>
            </a:r>
            <a:endParaRPr lang="en-GB" dirty="0"/>
          </a:p>
        </p:txBody>
      </p:sp>
      <p:graphicFrame>
        <p:nvGraphicFramePr>
          <p:cNvPr id="13" name="Conclusion"/>
          <p:cNvGraphicFramePr>
            <a:graphicFrameLocks noGrp="1"/>
          </p:cNvGraphicFramePr>
          <p:nvPr>
            <p:extLst>
              <p:ext uri="{D42A27DB-BD31-4B8C-83A1-F6EECF244321}">
                <p14:modId xmlns:p14="http://schemas.microsoft.com/office/powerpoint/2010/main" val="2770888685"/>
              </p:ext>
            </p:extLst>
          </p:nvPr>
        </p:nvGraphicFramePr>
        <p:xfrm>
          <a:off x="350837" y="5481100"/>
          <a:ext cx="8886825" cy="640080"/>
        </p:xfrm>
        <a:graphic>
          <a:graphicData uri="http://schemas.openxmlformats.org/drawingml/2006/table">
            <a:tbl>
              <a:tblPr firstRow="1" bandRow="1">
                <a:tableStyleId>{839DD9DD-9E6C-4910-8AC0-68ADFF6A6AFC}</a:tableStyleId>
              </a:tblPr>
              <a:tblGrid>
                <a:gridCol w="8886825"/>
              </a:tblGrid>
              <a:tr h="254000">
                <a:tc>
                  <a:txBody>
                    <a:bodyPr/>
                    <a:lstStyle/>
                    <a:p>
                      <a:r>
                        <a:rPr kumimoji="0" lang="en-GB" sz="1800" b="1" i="0" u="none" baseline="0" dirty="0" smtClean="0">
                          <a:solidFill>
                            <a:schemeClr val="accent1"/>
                          </a:solidFill>
                          <a:latin typeface="Arial" panose="020B0604020202020204" pitchFamily="34" charset="0"/>
                          <a:cs typeface="Arial" panose="020B0604020202020204" pitchFamily="34" charset="0"/>
                          <a:sym typeface="+mj-lt"/>
                        </a:rPr>
                        <a:t>Objective: conduct dry run to prepare for </a:t>
                      </a:r>
                      <a:r>
                        <a:rPr kumimoji="0" lang="en-US" sz="1800" b="1" i="0" u="none" baseline="0" dirty="0" smtClean="0">
                          <a:solidFill>
                            <a:schemeClr val="accent1"/>
                          </a:solidFill>
                          <a:latin typeface="Arial" panose="020B0604020202020204" pitchFamily="34" charset="0"/>
                          <a:cs typeface="Arial" panose="020B0604020202020204" pitchFamily="34" charset="0"/>
                          <a:sym typeface="+mj-lt"/>
                        </a:rPr>
                        <a:t>ongoing monthly reporting starting in July 2016 </a:t>
                      </a:r>
                    </a:p>
                  </a:txBody>
                  <a:tcPr anchor="b">
                    <a:lnT w="9525">
                      <a:solidFill>
                        <a:schemeClr val="accent4"/>
                      </a:solidFill>
                    </a:lnT>
                    <a:lnB w="9525" cap="flat" cmpd="sng" algn="ctr">
                      <a:solidFill>
                        <a:schemeClr val="accent4"/>
                      </a:solidFill>
                    </a:lnB>
                  </a:tcPr>
                </a:tc>
              </a:tr>
            </a:tbl>
          </a:graphicData>
        </a:graphic>
      </p:graphicFrame>
    </p:spTree>
    <p:extLst>
      <p:ext uri="{BB962C8B-B14F-4D97-AF65-F5344CB8AC3E}">
        <p14:creationId xmlns:p14="http://schemas.microsoft.com/office/powerpoint/2010/main" val="22258642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55938" y="2897188"/>
            <a:ext cx="8541647" cy="349250"/>
          </a:xfrm>
        </p:spPr>
        <p:txBody>
          <a:bodyPr/>
          <a:lstStyle/>
          <a:p>
            <a:pPr marL="0" indent="0">
              <a:buNone/>
            </a:pPr>
            <a:r>
              <a:rPr lang="en-GB" sz="3200" dirty="0" smtClean="0">
                <a:solidFill>
                  <a:schemeClr val="bg1">
                    <a:lumMod val="50000"/>
                  </a:schemeClr>
                </a:solidFill>
                <a:latin typeface="Arial" panose="020B0604020202020204" pitchFamily="34" charset="0"/>
                <a:cs typeface="Arial" panose="020B0604020202020204" pitchFamily="34" charset="0"/>
              </a:rPr>
              <a:t>Appendix</a:t>
            </a:r>
          </a:p>
        </p:txBody>
      </p:sp>
      <p:sp>
        <p:nvSpPr>
          <p:cNvPr id="3" name="Text Placeholder 1"/>
          <p:cNvSpPr txBox="1">
            <a:spLocks/>
          </p:cNvSpPr>
          <p:nvPr/>
        </p:nvSpPr>
        <p:spPr>
          <a:xfrm>
            <a:off x="2729023" y="3236090"/>
            <a:ext cx="8541647" cy="34925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lnSpc>
                <a:spcPct val="100000"/>
              </a:lnSpc>
              <a:spcAft>
                <a:spcPts val="0"/>
              </a:spcAft>
            </a:pPr>
            <a:r>
              <a:rPr lang="en-GB" sz="2000" b="1" dirty="0" smtClean="0">
                <a:solidFill>
                  <a:schemeClr val="bg1">
                    <a:lumMod val="50000"/>
                  </a:schemeClr>
                </a:solidFill>
                <a:latin typeface="Arial" panose="020B0604020202020204" pitchFamily="34" charset="0"/>
                <a:cs typeface="Arial" panose="020B0604020202020204" pitchFamily="34" charset="0"/>
              </a:rPr>
              <a:t>SSLLC </a:t>
            </a:r>
            <a:r>
              <a:rPr lang="en-GB" sz="2000" b="1" dirty="0" smtClean="0">
                <a:solidFill>
                  <a:schemeClr val="bg1">
                    <a:lumMod val="50000"/>
                  </a:schemeClr>
                </a:solidFill>
                <a:latin typeface="Arial" panose="020B0604020202020204" pitchFamily="34" charset="0"/>
                <a:cs typeface="Arial" panose="020B0604020202020204" pitchFamily="34" charset="0"/>
              </a:rPr>
              <a:t>2016 Reporting Metrics &amp; Limits</a:t>
            </a:r>
            <a:endParaRPr lang="en-GB" sz="2000" b="1" dirty="0">
              <a:solidFill>
                <a:schemeClr val="bg1">
                  <a:lumMod val="50000"/>
                </a:schemeClr>
              </a:solidFill>
              <a:latin typeface="Arial" panose="020B0604020202020204" pitchFamily="34" charset="0"/>
              <a:cs typeface="Arial" panose="020B0604020202020204" pitchFamily="34" charset="0"/>
            </a:endParaRPr>
          </a:p>
        </p:txBody>
      </p:sp>
      <p:sp>
        <p:nvSpPr>
          <p:cNvPr id="9" name="Text Placeholder 1"/>
          <p:cNvSpPr txBox="1">
            <a:spLocks/>
          </p:cNvSpPr>
          <p:nvPr/>
        </p:nvSpPr>
        <p:spPr>
          <a:xfrm>
            <a:off x="2738923" y="2426615"/>
            <a:ext cx="8541647" cy="34925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lnSpc>
                <a:spcPct val="100000"/>
              </a:lnSpc>
              <a:spcAft>
                <a:spcPts val="0"/>
              </a:spcAft>
            </a:pPr>
            <a:r>
              <a:rPr lang="en-GB" sz="2000" b="1" dirty="0">
                <a:solidFill>
                  <a:schemeClr val="bg1">
                    <a:lumMod val="50000"/>
                  </a:schemeClr>
                </a:solidFill>
                <a:latin typeface="Arial" panose="020B0604020202020204" pitchFamily="34" charset="0"/>
                <a:cs typeface="Arial" panose="020B0604020202020204" pitchFamily="34" charset="0"/>
              </a:rPr>
              <a:t>Risk Appetite Statement </a:t>
            </a:r>
            <a:r>
              <a:rPr lang="en-GB" sz="2000" b="1" dirty="0" smtClean="0">
                <a:solidFill>
                  <a:schemeClr val="bg1">
                    <a:lumMod val="50000"/>
                  </a:schemeClr>
                </a:solidFill>
                <a:latin typeface="Arial" panose="020B0604020202020204" pitchFamily="34" charset="0"/>
                <a:cs typeface="Arial" panose="020B0604020202020204" pitchFamily="34" charset="0"/>
              </a:rPr>
              <a:t>Dashboard &amp; Red / Amber</a:t>
            </a:r>
          </a:p>
          <a:p>
            <a:pPr marL="0" indent="0" fontAlgn="auto">
              <a:lnSpc>
                <a:spcPct val="100000"/>
              </a:lnSpc>
              <a:spcAft>
                <a:spcPts val="0"/>
              </a:spcAft>
              <a:buNone/>
            </a:pPr>
            <a:r>
              <a:rPr lang="en-GB" sz="2000" b="1" dirty="0" smtClean="0">
                <a:solidFill>
                  <a:schemeClr val="bg1">
                    <a:lumMod val="50000"/>
                  </a:schemeClr>
                </a:solidFill>
                <a:latin typeface="Arial" panose="020B0604020202020204" pitchFamily="34" charset="0"/>
                <a:cs typeface="Arial" panose="020B0604020202020204" pitchFamily="34" charset="0"/>
              </a:rPr>
              <a:t>     Metrics Sample</a:t>
            </a:r>
          </a:p>
          <a:p>
            <a:pPr marL="0" indent="0" fontAlgn="auto">
              <a:lnSpc>
                <a:spcPct val="100000"/>
              </a:lnSpc>
              <a:spcAft>
                <a:spcPts val="0"/>
              </a:spcAft>
              <a:buNone/>
            </a:pPr>
            <a:endParaRPr lang="en-GB" sz="2000"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4878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355938" y="2897188"/>
            <a:ext cx="8871189" cy="34925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lnSpc>
                <a:spcPct val="100000"/>
              </a:lnSpc>
              <a:spcAft>
                <a:spcPts val="0"/>
              </a:spcAft>
              <a:buNone/>
            </a:pPr>
            <a:r>
              <a:rPr lang="en-GB" b="1" dirty="0" smtClean="0">
                <a:solidFill>
                  <a:schemeClr val="bg1">
                    <a:lumMod val="50000"/>
                  </a:schemeClr>
                </a:solidFill>
                <a:latin typeface="Arial" panose="020B0604020202020204" pitchFamily="34" charset="0"/>
                <a:cs typeface="Arial" panose="020B0604020202020204" pitchFamily="34" charset="0"/>
              </a:rPr>
              <a:t>Risk </a:t>
            </a:r>
            <a:r>
              <a:rPr lang="en-GB" b="1" dirty="0">
                <a:solidFill>
                  <a:schemeClr val="bg1">
                    <a:lumMod val="50000"/>
                  </a:schemeClr>
                </a:solidFill>
                <a:latin typeface="Arial" panose="020B0604020202020204" pitchFamily="34" charset="0"/>
                <a:cs typeface="Arial" panose="020B0604020202020204" pitchFamily="34" charset="0"/>
              </a:rPr>
              <a:t>Appetite Statement Dashboard </a:t>
            </a:r>
            <a:r>
              <a:rPr lang="en-GB" b="1" dirty="0" smtClean="0">
                <a:solidFill>
                  <a:schemeClr val="bg1">
                    <a:lumMod val="50000"/>
                  </a:schemeClr>
                </a:solidFill>
                <a:latin typeface="Arial" panose="020B0604020202020204" pitchFamily="34" charset="0"/>
                <a:cs typeface="Arial" panose="020B0604020202020204" pitchFamily="34" charset="0"/>
              </a:rPr>
              <a:t>and Red / Amber metrics Sample</a:t>
            </a:r>
            <a:endParaRPr lang="en-GB" b="1" dirty="0">
              <a:solidFill>
                <a:schemeClr val="bg1">
                  <a:lumMod val="50000"/>
                </a:schemeClr>
              </a:solidFill>
              <a:latin typeface="Arial" panose="020B0604020202020204" pitchFamily="34" charset="0"/>
              <a:cs typeface="Arial" panose="020B0604020202020204" pitchFamily="34" charset="0"/>
            </a:endParaRPr>
          </a:p>
          <a:p>
            <a:pPr marL="0" indent="0" fontAlgn="auto">
              <a:lnSpc>
                <a:spcPct val="100000"/>
              </a:lnSpc>
              <a:spcAft>
                <a:spcPts val="0"/>
              </a:spcAft>
              <a:buNone/>
            </a:pPr>
            <a:endParaRPr lang="en-GB"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73840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81313846"/>
              </p:ext>
            </p:extLst>
          </p:nvPr>
        </p:nvGraphicFramePr>
        <p:xfrm>
          <a:off x="338030" y="714900"/>
          <a:ext cx="8926729" cy="5396737"/>
        </p:xfrm>
        <a:graphic>
          <a:graphicData uri="http://schemas.openxmlformats.org/drawingml/2006/table">
            <a:tbl>
              <a:tblPr firstRow="1" bandRow="1">
                <a:tableStyleId>{5C22544A-7EE6-4342-B048-85BDC9FD1C3A}</a:tableStyleId>
              </a:tblPr>
              <a:tblGrid>
                <a:gridCol w="557921"/>
                <a:gridCol w="3347523"/>
                <a:gridCol w="5021285"/>
              </a:tblGrid>
              <a:tr h="130937">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Risk Type</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RAS Metric Summary</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smtClean="0">
                          <a:solidFill>
                            <a:srgbClr val="000000"/>
                          </a:solidFill>
                          <a:effectLst/>
                          <a:latin typeface="Arial" panose="020B0604020202020204" pitchFamily="34" charset="0"/>
                          <a:cs typeface="Arial" panose="020B0604020202020204" pitchFamily="34" charset="0"/>
                        </a:rPr>
                        <a:t>Assessment &amp; Key Actions</a:t>
                      </a:r>
                      <a:endParaRPr lang="en-US" sz="800" b="1" i="0" u="none" strike="noStrike" dirty="0">
                        <a:solidFill>
                          <a:srgbClr val="000000"/>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455433">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Strategic</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65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dirty="0" smtClean="0">
                          <a:solidFill>
                            <a:prstClr val="black"/>
                          </a:solidFill>
                          <a:latin typeface="Arial" panose="020B0604020202020204" pitchFamily="34" charset="0"/>
                          <a:ea typeface="MS PGothic" pitchFamily="34" charset="-128"/>
                          <a:cs typeface="Arial" panose="020B0604020202020204" pitchFamily="34" charset="0"/>
                        </a:rPr>
                        <a:t>Strategic Risk, spanning every risk category, is managed through  strategic planning, capital planning, material risk program, new products/business activities and recovery/ resolution processes. Strategic</a:t>
                      </a:r>
                      <a:r>
                        <a:rPr lang="en-US" sz="600" baseline="0" dirty="0" smtClean="0">
                          <a:solidFill>
                            <a:prstClr val="black"/>
                          </a:solidFill>
                          <a:latin typeface="Arial" panose="020B0604020202020204" pitchFamily="34" charset="0"/>
                          <a:ea typeface="MS PGothic" pitchFamily="34" charset="-128"/>
                          <a:cs typeface="Arial" panose="020B0604020202020204" pitchFamily="34" charset="0"/>
                        </a:rPr>
                        <a:t> Risk is</a:t>
                      </a:r>
                      <a:r>
                        <a:rPr lang="en-US" sz="600" dirty="0" smtClean="0">
                          <a:solidFill>
                            <a:prstClr val="black"/>
                          </a:solidFill>
                          <a:latin typeface="Arial" panose="020B0604020202020204" pitchFamily="34" charset="0"/>
                          <a:ea typeface="MS PGothic" pitchFamily="34" charset="-128"/>
                          <a:cs typeface="Arial" panose="020B0604020202020204" pitchFamily="34" charset="0"/>
                        </a:rPr>
                        <a:t> represented by qualitative statements for strategic risk, and monitored through all RAS metrics being presented in each risk category. </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kern="1200" dirty="0" smtClean="0">
                          <a:solidFill>
                            <a:schemeClr val="dk1"/>
                          </a:solidFill>
                          <a:effectLst/>
                          <a:latin typeface="Arial" panose="020B0604020202020204" pitchFamily="34" charset="0"/>
                          <a:ea typeface="+mn-ea"/>
                          <a:cs typeface="Arial" panose="020B0604020202020204" pitchFamily="34" charset="0"/>
                        </a:rPr>
                        <a:t>TBD June: Agreement</a:t>
                      </a:r>
                      <a:r>
                        <a:rPr lang="en-US" sz="600" kern="1200" baseline="0" dirty="0" smtClean="0">
                          <a:solidFill>
                            <a:schemeClr val="dk1"/>
                          </a:solidFill>
                          <a:effectLst/>
                          <a:latin typeface="Arial" panose="020B0604020202020204" pitchFamily="34" charset="0"/>
                          <a:ea typeface="+mn-ea"/>
                          <a:cs typeface="Arial" panose="020B0604020202020204" pitchFamily="34" charset="0"/>
                        </a:rPr>
                        <a:t> with Strategic Risk Working group </a:t>
                      </a:r>
                      <a:r>
                        <a:rPr lang="en-US" sz="600" kern="1200" dirty="0" smtClean="0">
                          <a:solidFill>
                            <a:schemeClr val="dk1"/>
                          </a:solidFill>
                          <a:effectLst/>
                          <a:latin typeface="Arial" panose="020B0604020202020204" pitchFamily="34" charset="0"/>
                          <a:ea typeface="+mn-ea"/>
                          <a:cs typeface="Arial" panose="020B0604020202020204" pitchFamily="34" charset="0"/>
                        </a:rPr>
                        <a:t>to add a qualitative assessment against our strategic plans based on the core items the strategic planning group sees as key to achieving our</a:t>
                      </a:r>
                      <a:r>
                        <a:rPr lang="en-US" sz="600" kern="1200" baseline="0" dirty="0" smtClean="0">
                          <a:solidFill>
                            <a:schemeClr val="dk1"/>
                          </a:solidFill>
                          <a:effectLst/>
                          <a:latin typeface="Arial" panose="020B0604020202020204" pitchFamily="34" charset="0"/>
                          <a:ea typeface="+mn-ea"/>
                          <a:cs typeface="Arial" panose="020B0604020202020204" pitchFamily="34" charset="0"/>
                        </a:rPr>
                        <a:t> </a:t>
                      </a:r>
                      <a:r>
                        <a:rPr lang="en-US" sz="600" kern="1200" dirty="0" smtClean="0">
                          <a:solidFill>
                            <a:schemeClr val="dk1"/>
                          </a:solidFill>
                          <a:effectLst/>
                          <a:latin typeface="Arial" panose="020B0604020202020204" pitchFamily="34" charset="0"/>
                          <a:ea typeface="+mn-ea"/>
                          <a:cs typeface="Arial" panose="020B0604020202020204" pitchFamily="34" charset="0"/>
                        </a:rPr>
                        <a:t>plans. The strategic planning working group will assess RAG status and put in statements on progress each month as a starting point. </a:t>
                      </a:r>
                      <a:endParaRPr lang="en-US" sz="600" dirty="0" smtClean="0">
                        <a:solidFill>
                          <a:prstClr val="black"/>
                        </a:solidFill>
                        <a:latin typeface="Arial" panose="020B0604020202020204" pitchFamily="34" charset="0"/>
                        <a:ea typeface="MS PGothic" pitchFamily="34" charset="-128"/>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55433">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Capital </a:t>
                      </a:r>
                      <a:r>
                        <a:rPr lang="en-US" sz="600" b="1" i="0" u="none" strike="noStrike" dirty="0">
                          <a:solidFill>
                            <a:schemeClr val="tx1"/>
                          </a:solidFill>
                          <a:effectLst/>
                          <a:latin typeface="Arial" panose="020B0604020202020204" pitchFamily="34" charset="0"/>
                          <a:cs typeface="Arial" panose="020B0604020202020204" pitchFamily="34" charset="0"/>
                        </a:rPr>
                        <a:t>Adequacy</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All metrics within limits</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in </a:t>
                      </a:r>
                      <a:r>
                        <a:rPr lang="en-US" sz="600" b="0" i="0" u="none" strike="noStrike" dirty="0" smtClean="0">
                          <a:solidFill>
                            <a:srgbClr val="000000"/>
                          </a:solidFill>
                          <a:effectLst/>
                          <a:latin typeface="Arial" panose="020B0604020202020204" pitchFamily="34" charset="0"/>
                          <a:cs typeface="Arial" panose="020B0604020202020204" pitchFamily="34" charset="0"/>
                        </a:rPr>
                        <a:t>RAS and 2016 Capital Policy</a:t>
                      </a:r>
                    </a:p>
                    <a:p>
                      <a:pPr algn="l" fontAlgn="t"/>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SC</a:t>
                      </a:r>
                      <a:r>
                        <a:rPr lang="en-US" sz="600" b="0" i="0" u="none" strike="noStrike" dirty="0" smtClean="0">
                          <a:solidFill>
                            <a:srgbClr val="000000"/>
                          </a:solidFill>
                          <a:effectLst/>
                          <a:latin typeface="Arial" panose="020B0604020202020204" pitchFamily="34" charset="0"/>
                          <a:cs typeface="Arial" panose="020B0604020202020204" pitchFamily="34" charset="0"/>
                        </a:rPr>
                        <a:t> RWA improved as the value decreased from </a:t>
                      </a:r>
                      <a:r>
                        <a:rPr lang="en-US" sz="600" b="1" i="0" u="none" strike="noStrike" dirty="0" smtClean="0">
                          <a:solidFill>
                            <a:srgbClr val="FFC000"/>
                          </a:solidFill>
                          <a:effectLst/>
                          <a:latin typeface="Arial" panose="020B0604020202020204" pitchFamily="34" charset="0"/>
                          <a:cs typeface="Arial" panose="020B0604020202020204" pitchFamily="34" charset="0"/>
                        </a:rPr>
                        <a:t>Amber </a:t>
                      </a:r>
                      <a:r>
                        <a:rPr lang="en-US" sz="600" b="0" i="0" u="none" strike="noStrike" dirty="0" smtClean="0">
                          <a:solidFill>
                            <a:srgbClr val="000000"/>
                          </a:solidFill>
                          <a:effectLst/>
                          <a:latin typeface="Arial" panose="020B0604020202020204" pitchFamily="34" charset="0"/>
                          <a:cs typeface="Arial" panose="020B0604020202020204" pitchFamily="34" charset="0"/>
                        </a:rPr>
                        <a:t>$38.9bn in Mar’16 (Limit $39.1bn) to </a:t>
                      </a:r>
                      <a:r>
                        <a:rPr lang="en-US" sz="600" b="1" i="0" u="none" strike="noStrike" dirty="0" smtClean="0">
                          <a:solidFill>
                            <a:srgbClr val="00B050"/>
                          </a:solidFill>
                          <a:effectLst/>
                          <a:latin typeface="Arial" panose="020B0604020202020204" pitchFamily="34" charset="0"/>
                          <a:cs typeface="Arial" panose="020B0604020202020204" pitchFamily="34" charset="0"/>
                        </a:rPr>
                        <a:t>Green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$37.0bn in Apr’16 (Limit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$40.2bn). When excluding the personal lending portfolio, RWA drops to $35.0bn.</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Closed: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Received ERMC and Capital Committee approval to use a risk weighting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of 20%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for restricted cash.</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The revised risk weighting was applied</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in this report.</a:t>
                      </a:r>
                      <a:endPar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55433">
                <a:tc rowSpan="5">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Credit</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SBNA Industry </a:t>
                      </a:r>
                      <a:r>
                        <a:rPr lang="en-US" sz="600" b="1" i="0" u="none" strike="noStrike" dirty="0">
                          <a:solidFill>
                            <a:srgbClr val="000000"/>
                          </a:solidFill>
                          <a:effectLst/>
                          <a:latin typeface="Arial" panose="020B0604020202020204" pitchFamily="34" charset="0"/>
                          <a:cs typeface="Arial" panose="020B0604020202020204" pitchFamily="34" charset="0"/>
                        </a:rPr>
                        <a:t>Exposure: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trigger for </a:t>
                      </a:r>
                      <a:r>
                        <a:rPr lang="en-US" sz="600" b="0" i="0" u="none" strike="noStrike" dirty="0" smtClean="0">
                          <a:solidFill>
                            <a:srgbClr val="000000"/>
                          </a:solidFill>
                          <a:effectLst/>
                          <a:latin typeface="Arial" panose="020B0604020202020204" pitchFamily="34" charset="0"/>
                          <a:cs typeface="Arial" panose="020B0604020202020204" pitchFamily="34" charset="0"/>
                        </a:rPr>
                        <a:t>Finance </a:t>
                      </a:r>
                      <a:r>
                        <a:rPr lang="en-US" sz="600" b="0" i="0" u="none" strike="noStrike" dirty="0">
                          <a:solidFill>
                            <a:srgbClr val="000000"/>
                          </a:solidFill>
                          <a:effectLst/>
                          <a:latin typeface="Arial" panose="020B0604020202020204" pitchFamily="34" charset="0"/>
                          <a:cs typeface="Arial" panose="020B0604020202020204" pitchFamily="34" charset="0"/>
                        </a:rPr>
                        <a:t>&amp; </a:t>
                      </a:r>
                      <a:r>
                        <a:rPr lang="en-US" sz="600" b="0" i="0" u="none" strike="noStrike" dirty="0" smtClean="0">
                          <a:solidFill>
                            <a:srgbClr val="000000"/>
                          </a:solidFill>
                          <a:effectLst/>
                          <a:latin typeface="Arial" panose="020B0604020202020204" pitchFamily="34" charset="0"/>
                          <a:cs typeface="Arial" panose="020B0604020202020204" pitchFamily="34" charset="0"/>
                        </a:rPr>
                        <a:t>Insurance (ongoing)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and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0" i="0" u="none" strike="noStrike" dirty="0" smtClean="0">
                          <a:solidFill>
                            <a:srgbClr val="FFC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trigger for Utilities (ongoing). </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A Red limit increase to $5.5BN is temporarily approved until June (Amber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limit unchanged). Utilities  </a:t>
                      </a:r>
                      <a:r>
                        <a:rPr lang="en-US" sz="600" b="1" i="0" u="none" strike="noStrike" dirty="0">
                          <a:solidFill>
                            <a:srgbClr val="FFC000"/>
                          </a:solidFill>
                          <a:effectLst/>
                          <a:latin typeface="Arial" panose="020B0604020202020204" pitchFamily="34" charset="0"/>
                          <a:cs typeface="Arial" panose="020B0604020202020204" pitchFamily="34" charset="0"/>
                        </a:rPr>
                        <a:t>Amber</a:t>
                      </a:r>
                      <a:r>
                        <a:rPr lang="en-US" sz="600" b="0" i="0" u="none" strike="noStrike" dirty="0">
                          <a:solidFill>
                            <a:srgbClr val="FFC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due to the reclassification of exposures from other OCC categories. </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baseline="0" dirty="0" smtClean="0">
                          <a:solidFill>
                            <a:srgbClr val="000000"/>
                          </a:solidFill>
                          <a:effectLst/>
                          <a:latin typeface="Arial" panose="020B0604020202020204" pitchFamily="34" charset="0"/>
                          <a:cs typeface="Arial" panose="020B0604020202020204" pitchFamily="34" charset="0"/>
                        </a:rPr>
                        <a:t>A</a:t>
                      </a:r>
                      <a:r>
                        <a:rPr lang="en-US" sz="600" b="0" i="0" u="none" strike="noStrike" dirty="0" smtClean="0">
                          <a:solidFill>
                            <a:srgbClr val="000000"/>
                          </a:solidFill>
                          <a:effectLst/>
                          <a:latin typeface="Arial" panose="020B0604020202020204" pitchFamily="34" charset="0"/>
                          <a:cs typeface="Arial" panose="020B0604020202020204" pitchFamily="34" charset="0"/>
                        </a:rPr>
                        <a:t> limit increase to $5.5 BN for Finance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&amp; Insurance </a:t>
                      </a:r>
                      <a:r>
                        <a:rPr lang="en-US" sz="600" b="0" i="0" u="none" strike="noStrike" dirty="0" smtClean="0">
                          <a:solidFill>
                            <a:srgbClr val="000000"/>
                          </a:solidFill>
                          <a:effectLst/>
                          <a:latin typeface="Arial" panose="020B0604020202020204" pitchFamily="34" charset="0"/>
                          <a:cs typeface="Arial" panose="020B0604020202020204" pitchFamily="34" charset="0"/>
                        </a:rPr>
                        <a:t>based on 2016 growth plans</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has been a</a:t>
                      </a:r>
                      <a:r>
                        <a:rPr lang="en-US" sz="600" b="0" i="0" u="none" strike="noStrike" dirty="0" smtClean="0">
                          <a:solidFill>
                            <a:srgbClr val="000000"/>
                          </a:solidFill>
                          <a:effectLst/>
                          <a:latin typeface="Arial" panose="020B0604020202020204" pitchFamily="34" charset="0"/>
                          <a:cs typeface="Arial" panose="020B0604020202020204" pitchFamily="34" charset="0"/>
                        </a:rPr>
                        <a:t>pproved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by SBNA Board temporarily until June and will be reassessed after June.</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64346">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The </a:t>
                      </a:r>
                      <a:r>
                        <a:rPr lang="en-US" sz="600" b="1" i="0" u="none" strike="noStrike" dirty="0" smtClean="0">
                          <a:solidFill>
                            <a:srgbClr val="000000"/>
                          </a:solidFill>
                          <a:effectLst/>
                          <a:latin typeface="Arial" panose="020B0604020202020204" pitchFamily="34" charset="0"/>
                          <a:cs typeface="Arial" panose="020B0604020202020204" pitchFamily="34" charset="0"/>
                        </a:rPr>
                        <a:t># of counterparties with SRR &lt; 5.0 and exposure &gt; $100MM </a:t>
                      </a:r>
                      <a:r>
                        <a:rPr lang="en-US" sz="600" b="0" i="0" u="none" strike="noStrike" dirty="0" smtClean="0">
                          <a:solidFill>
                            <a:srgbClr val="000000"/>
                          </a:solidFill>
                          <a:effectLst/>
                          <a:latin typeface="Arial" panose="020B0604020202020204" pitchFamily="34" charset="0"/>
                          <a:cs typeface="Arial" panose="020B0604020202020204" pitchFamily="34" charset="0"/>
                        </a:rPr>
                        <a:t>decreased from 10 to 9</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above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1" i="0" u="none" strike="noStrike" baseline="0" dirty="0" smtClean="0">
                          <a:solidFill>
                            <a:srgbClr val="FF0000"/>
                          </a:solidFill>
                          <a:effectLst/>
                          <a:latin typeface="Arial" panose="020B0604020202020204" pitchFamily="34" charset="0"/>
                          <a:cs typeface="Arial" panose="020B0604020202020204" pitchFamily="34" charset="0"/>
                        </a:rPr>
                        <a:t>Red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limit by 9</a:t>
                      </a:r>
                      <a:r>
                        <a:rPr lang="en-US" sz="600" b="0" i="0" u="none" strike="noStrike" dirty="0" smtClean="0">
                          <a:solidFill>
                            <a:srgbClr val="000000"/>
                          </a:solidFill>
                          <a:effectLst/>
                          <a:latin typeface="Arial" panose="020B0604020202020204" pitchFamily="34" charset="0"/>
                          <a:cs typeface="Arial" panose="020B0604020202020204" pitchFamily="34" charset="0"/>
                        </a:rPr>
                        <a:t>. In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total 9, 4 for CRE, 2 for Global Banking, 1 for Large Corporate, 1 for Middle Market and 1 for Energy</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Primarily the result of an OCC directive to risk rate CRE Construction transactions as low pass, causing otherwise strong One Obligor relationships to not reach the 5.0 risk rating hurdle.</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baseline="0" dirty="0" smtClean="0">
                          <a:solidFill>
                            <a:schemeClr val="tx1"/>
                          </a:solidFill>
                          <a:effectLst/>
                          <a:latin typeface="Arial" panose="020B0604020202020204" pitchFamily="34" charset="0"/>
                          <a:cs typeface="Arial" panose="020B0604020202020204" pitchFamily="34" charset="0"/>
                        </a:rPr>
                        <a:t>Action plan: TBD</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64346">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1" i="0" u="none" strike="noStrike" dirty="0" smtClean="0">
                          <a:solidFill>
                            <a:srgbClr val="000000"/>
                          </a:solidFill>
                          <a:effectLst/>
                          <a:latin typeface="Arial" panose="020B0604020202020204" pitchFamily="34" charset="0"/>
                          <a:cs typeface="Arial" panose="020B0604020202020204" pitchFamily="34" charset="0"/>
                        </a:rPr>
                        <a:t>Net Charge-Off GCB </a:t>
                      </a:r>
                      <a:r>
                        <a:rPr lang="en-US" sz="600" b="0" i="0" u="none" strike="noStrike" dirty="0" smtClean="0">
                          <a:solidFill>
                            <a:srgbClr val="000000"/>
                          </a:solidFill>
                          <a:effectLst/>
                          <a:latin typeface="Arial" panose="020B0604020202020204" pitchFamily="34" charset="0"/>
                          <a:cs typeface="Arial" panose="020B0604020202020204" pitchFamily="34" charset="0"/>
                        </a:rPr>
                        <a:t>remains in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NCO trigger caused by $24MM charge-off of Oil &amp; Gas account Paragon Offshore Limited after the November sale of  SBNA’s participation in a syndicated loan at 68.7</a:t>
                      </a:r>
                      <a:r>
                        <a:rPr lang="en-US" sz="600" b="0" i="0" u="none" strike="noStrike" dirty="0" smtClean="0">
                          <a:solidFill>
                            <a:schemeClr val="tx1"/>
                          </a:solidFill>
                          <a:effectLst/>
                          <a:latin typeface="Arial" panose="020B0604020202020204" pitchFamily="34" charset="0"/>
                          <a:cs typeface="Arial" panose="020B0604020202020204" pitchFamily="34" charset="0"/>
                        </a:rPr>
                        <a:t>%.</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 NCO</a:t>
                      </a:r>
                      <a:r>
                        <a:rPr lang="en-US" sz="600" b="0" i="0" u="none" strike="noStrike" dirty="0" smtClean="0">
                          <a:solidFill>
                            <a:schemeClr val="tx1"/>
                          </a:solidFill>
                          <a:effectLst/>
                          <a:latin typeface="Arial" panose="020B0604020202020204" pitchFamily="34" charset="0"/>
                          <a:cs typeface="Arial" panose="020B0604020202020204" pitchFamily="34" charset="0"/>
                        </a:rPr>
                        <a:t> is calculated on a rolling 12 month basis. No further NCOs have been booked.</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Oil and Gas group has seen a continued increase in classified assets, higher provisions and charge offs.</a:t>
                      </a:r>
                      <a:r>
                        <a:rPr lang="en-US" sz="600" b="0" i="0" u="none" strike="noStrike" dirty="0" smtClean="0">
                          <a:solidFill>
                            <a:srgbClr val="000000"/>
                          </a:solidFill>
                          <a:effectLst/>
                          <a:latin typeface="Arial" panose="020B0604020202020204" pitchFamily="34" charset="0"/>
                          <a:cs typeface="Arial" panose="020B0604020202020204" pitchFamily="34" charset="0"/>
                        </a:rPr>
                        <a:t> </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64346">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1" i="0" u="none" strike="noStrike" dirty="0" smtClean="0">
                          <a:solidFill>
                            <a:srgbClr val="000000"/>
                          </a:solidFill>
                          <a:effectLst/>
                          <a:latin typeface="Arial" panose="020B0604020202020204" pitchFamily="34" charset="0"/>
                          <a:cs typeface="Arial" panose="020B0604020202020204" pitchFamily="34" charset="0"/>
                        </a:rPr>
                        <a:t>Multifamily</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 exposure</a:t>
                      </a:r>
                      <a:r>
                        <a:rPr lang="en-US" sz="600" b="1" i="0" u="none" strike="noStrike" baseline="0" dirty="0" smtClean="0">
                          <a:solidFill>
                            <a:srgbClr val="FFC000"/>
                          </a:solidFill>
                          <a:effectLst/>
                          <a:latin typeface="Arial" panose="020B0604020202020204" pitchFamily="34" charset="0"/>
                          <a:cs typeface="Arial" panose="020B0604020202020204" pitchFamily="34" charset="0"/>
                        </a:rPr>
                        <a:t> Amber </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(ongoing) (pending update)</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baseline="0" dirty="0" smtClean="0">
                          <a:solidFill>
                            <a:schemeClr val="dk1"/>
                          </a:solidFill>
                          <a:effectLst/>
                          <a:latin typeface="Arial" panose="020B0604020202020204" pitchFamily="34" charset="0"/>
                          <a:ea typeface="SimSun"/>
                          <a:cs typeface="Arial" panose="020B0604020202020204" pitchFamily="34" charset="0"/>
                        </a:rPr>
                        <a:t>Action plan: TBD</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55433">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1" i="0" u="none" strike="noStrike" baseline="0" dirty="0" smtClean="0">
                          <a:solidFill>
                            <a:srgbClr val="000000"/>
                          </a:solidFill>
                          <a:effectLst/>
                          <a:latin typeface="Arial" panose="020B0604020202020204" pitchFamily="34" charset="0"/>
                          <a:cs typeface="Arial" panose="020B0604020202020204" pitchFamily="34" charset="0"/>
                        </a:rPr>
                        <a:t>SC</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Auto NCO deteriorated as the values increased from 7.67% in Mar’16 to 7.90% in Apr’16, which caused the metric to trigger </a:t>
                      </a:r>
                      <a:r>
                        <a:rPr lang="en-US" sz="600" b="1" i="0" u="none" strike="noStrike" baseline="0" dirty="0" smtClean="0">
                          <a:solidFill>
                            <a:srgbClr val="FFC000"/>
                          </a:solidFill>
                          <a:effectLst/>
                          <a:latin typeface="Arial" panose="020B0604020202020204" pitchFamily="34" charset="0"/>
                          <a:cs typeface="Arial" panose="020B0604020202020204" pitchFamily="34" charset="0"/>
                        </a:rPr>
                        <a:t>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baseline="0" dirty="0" smtClean="0">
                          <a:solidFill>
                            <a:srgbClr val="000000"/>
                          </a:solidFill>
                          <a:effectLst/>
                          <a:latin typeface="Arial" panose="020B0604020202020204" pitchFamily="34" charset="0"/>
                          <a:cs typeface="Arial" panose="020B0604020202020204" pitchFamily="34" charset="0"/>
                        </a:rPr>
                        <a:t>Due to the change in SC credit mix, charge-offs on the auto portfolio have risen and will continue to rise in 2016. </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Implemented Buy Box credit changes that will improve credit quality of loans being originated by reducing thin file originations. Change implemented EOM Mar’16. Will take time for a) the loans still on SCs Book to work their way through the system, and b) for the credit mix to be fully impacted by the Buy Box changes.</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191660">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Residual </a:t>
                      </a:r>
                      <a:r>
                        <a:rPr lang="en-US" sz="600" b="1" i="0" u="none" strike="noStrike" dirty="0">
                          <a:solidFill>
                            <a:schemeClr val="tx1"/>
                          </a:solidFill>
                          <a:effectLst/>
                          <a:latin typeface="Arial" panose="020B0604020202020204" pitchFamily="34" charset="0"/>
                          <a:cs typeface="Arial" panose="020B0604020202020204" pitchFamily="34" charset="0"/>
                        </a:rPr>
                        <a:t>Value</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Metrics within appetite</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43549">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Liquidity/ Funding</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600" b="1" i="0" u="none" strike="noStrike" kern="1200" dirty="0" smtClean="0">
                          <a:solidFill>
                            <a:schemeClr val="tx1"/>
                          </a:solidFill>
                          <a:effectLst/>
                          <a:latin typeface="Arial" panose="020B0604020202020204" pitchFamily="34" charset="0"/>
                          <a:ea typeface="+mn-ea"/>
                          <a:cs typeface="Arial" panose="020B0604020202020204" pitchFamily="34" charset="0"/>
                        </a:rPr>
                        <a:t>SBNA</a:t>
                      </a:r>
                      <a:r>
                        <a:rPr lang="en-US" sz="600" b="1" i="0" u="none" strike="noStrike" kern="1200" dirty="0" smtClean="0">
                          <a:solidFill>
                            <a:srgbClr val="000000"/>
                          </a:solidFill>
                          <a:effectLst/>
                          <a:latin typeface="Arial" panose="020B0604020202020204" pitchFamily="34" charset="0"/>
                          <a:ea typeface="+mn-ea"/>
                          <a:cs typeface="Arial" panose="020B0604020202020204" pitchFamily="34" charset="0"/>
                        </a:rPr>
                        <a:t>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Liquidity Coverage Ratio (LCR) 111% below </a:t>
                      </a:r>
                      <a:r>
                        <a:rPr lang="en-US" sz="600" b="1" i="0" u="none" strike="noStrike" kern="1200" baseline="0" dirty="0" smtClean="0">
                          <a:solidFill>
                            <a:srgbClr val="FFC000"/>
                          </a:solidFill>
                          <a:effectLst/>
                          <a:latin typeface="Arial" panose="020B0604020202020204" pitchFamily="34" charset="0"/>
                          <a:ea typeface="+mn-ea"/>
                          <a:cs typeface="Arial" panose="020B0604020202020204" pitchFamily="34" charset="0"/>
                        </a:rPr>
                        <a:t>Amber</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trigger 120% </a:t>
                      </a:r>
                      <a:endParaRPr lang="en-US" sz="600" b="0" i="1" u="none" strike="noStrike" kern="1200" dirty="0" smtClean="0">
                        <a:solidFill>
                          <a:srgbClr val="000000"/>
                        </a:solidFill>
                        <a:effectLst/>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The implementation of enhanced data sourcing includes a more detailed calculation of the metric under US regulatory standards which resulted in lower results since February 2016. SBNA is currently in the process of approving new RAS limits and threshold.(New:</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105% for 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100% for Red vs. Current: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120% for Amber, 110% for Red</a:t>
                      </a:r>
                      <a:r>
                        <a:rPr lang="en-US" sz="600" b="0" i="0" u="none" strike="noStrike" dirty="0" smtClean="0">
                          <a:solidFill>
                            <a:srgbClr val="000000"/>
                          </a:solidFill>
                          <a:effectLst/>
                          <a:latin typeface="Arial" panose="020B0604020202020204" pitchFamily="34" charset="0"/>
                          <a:cs typeface="Arial" panose="020B0604020202020204" pitchFamily="34" charset="0"/>
                        </a:rPr>
                        <a:t>) Current RAS limit for Basel LCR is being discontinued in the new proposal.</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54839">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Interest Rate</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Market value </a:t>
                      </a:r>
                      <a:r>
                        <a:rPr lang="en-US" sz="600" b="0" i="0" u="none" strike="noStrike" kern="1200" smtClean="0">
                          <a:solidFill>
                            <a:srgbClr val="000000"/>
                          </a:solidFill>
                          <a:effectLst/>
                          <a:latin typeface="Arial" panose="020B0604020202020204" pitchFamily="34" charset="0"/>
                          <a:ea typeface="+mn-ea"/>
                          <a:cs typeface="Arial" panose="020B0604020202020204" pitchFamily="34" charset="0"/>
                        </a:rPr>
                        <a:t>of equity (MVE)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sensitivity (+/- 200 bps shock)</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$(890)mm below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1" i="0" u="none" strike="noStrike" baseline="0" dirty="0" smtClean="0">
                          <a:solidFill>
                            <a:srgbClr val="FFC000"/>
                          </a:solidFill>
                          <a:effectLst/>
                          <a:latin typeface="Arial" panose="020B0604020202020204" pitchFamily="34" charset="0"/>
                          <a:cs typeface="Arial" panose="020B0604020202020204" pitchFamily="34" charset="0"/>
                        </a:rPr>
                        <a:t> </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trigger $(825)mm</a:t>
                      </a:r>
                      <a:endParaRPr lang="en-US" sz="600" b="0" i="0"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p>
                      <a:pPr marL="0" marR="0" lvl="1" indent="0" algn="l" defTabSz="457200" rtl="0" eaLnBrk="1" fontAlgn="t" latinLnBrk="0" hangingPunct="1">
                        <a:lnSpc>
                          <a:spcPct val="100000"/>
                        </a:lnSpc>
                        <a:spcBef>
                          <a:spcPts val="0"/>
                        </a:spcBef>
                        <a:spcAft>
                          <a:spcPts val="0"/>
                        </a:spcAft>
                        <a:buClrTx/>
                        <a:buSzTx/>
                        <a:buFontTx/>
                        <a:buNone/>
                        <a:tabLst/>
                        <a:defRPr/>
                      </a:pPr>
                      <a:r>
                        <a:rPr lang="en-US" sz="600" b="1" i="0" u="none" strike="noStrike" kern="1200" baseline="0" dirty="0" smtClean="0">
                          <a:solidFill>
                            <a:srgbClr val="000000"/>
                          </a:solidFill>
                          <a:effectLst/>
                          <a:latin typeface="Arial" panose="020B0604020202020204" pitchFamily="34" charset="0"/>
                          <a:ea typeface="+mn-ea"/>
                          <a:cs typeface="Arial" panose="020B0604020202020204" pitchFamily="34" charset="0"/>
                        </a:rPr>
                        <a:t>SHUSA </a:t>
                      </a:r>
                      <a:r>
                        <a:rPr lang="en-US" sz="600" b="0" dirty="0" smtClean="0">
                          <a:solidFill>
                            <a:schemeClr val="tx1"/>
                          </a:solidFill>
                          <a:latin typeface="Arial" panose="020B0604020202020204" pitchFamily="34" charset="0"/>
                          <a:cs typeface="Arial" panose="020B0604020202020204" pitchFamily="34" charset="0"/>
                        </a:rPr>
                        <a:t>NII</a:t>
                      </a:r>
                      <a:r>
                        <a:rPr lang="en-US" sz="600" b="0" baseline="0" dirty="0" smtClean="0">
                          <a:solidFill>
                            <a:schemeClr val="tx1"/>
                          </a:solidFill>
                          <a:latin typeface="Arial" panose="020B0604020202020204" pitchFamily="34" charset="0"/>
                          <a:cs typeface="Arial" panose="020B0604020202020204" pitchFamily="34" charset="0"/>
                        </a:rPr>
                        <a:t> sensitivity (+/- 100 bps shock) $(133)mm below </a:t>
                      </a:r>
                      <a:r>
                        <a:rPr lang="en-US" sz="600" b="1" i="0" u="none" strike="noStrike" dirty="0" smtClean="0">
                          <a:solidFill>
                            <a:srgbClr val="FFC000"/>
                          </a:solidFill>
                          <a:effectLst/>
                          <a:latin typeface="Arial" panose="020B0604020202020204" pitchFamily="34" charset="0"/>
                          <a:cs typeface="Arial" panose="020B0604020202020204" pitchFamily="34" charset="0"/>
                        </a:rPr>
                        <a:t>Amber </a:t>
                      </a:r>
                      <a:r>
                        <a:rPr lang="en-US" sz="600" b="0" i="0" u="none" strike="noStrike" dirty="0" smtClean="0">
                          <a:solidFill>
                            <a:schemeClr val="tx1"/>
                          </a:solidFill>
                          <a:effectLst/>
                          <a:latin typeface="Arial" panose="020B0604020202020204" pitchFamily="34" charset="0"/>
                          <a:cs typeface="Arial" panose="020B0604020202020204" pitchFamily="34" charset="0"/>
                        </a:rPr>
                        <a:t>trigger $(120)mm</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SHUSA</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t</a:t>
                      </a:r>
                      <a:r>
                        <a:rPr lang="en-US" sz="600" b="0" i="0" u="none" strike="noStrike" dirty="0" smtClean="0">
                          <a:solidFill>
                            <a:srgbClr val="000000"/>
                          </a:solidFill>
                          <a:effectLst/>
                          <a:latin typeface="Arial" panose="020B0604020202020204" pitchFamily="34" charset="0"/>
                          <a:cs typeface="Arial" panose="020B0604020202020204" pitchFamily="34" charset="0"/>
                        </a:rPr>
                        <a:t>erminated $1.5 </a:t>
                      </a:r>
                      <a:r>
                        <a:rPr lang="en-US" sz="600" b="0" i="0" u="none" strike="noStrike" dirty="0" err="1" smtClean="0">
                          <a:solidFill>
                            <a:srgbClr val="000000"/>
                          </a:solidFill>
                          <a:effectLst/>
                          <a:latin typeface="Arial" panose="020B0604020202020204" pitchFamily="34" charset="0"/>
                          <a:cs typeface="Arial" panose="020B0604020202020204" pitchFamily="34" charset="0"/>
                        </a:rPr>
                        <a:t>bn</a:t>
                      </a:r>
                      <a:r>
                        <a:rPr lang="en-US" sz="600" b="0" i="0" u="none" strike="noStrike" dirty="0" smtClean="0">
                          <a:solidFill>
                            <a:srgbClr val="000000"/>
                          </a:solidFill>
                          <a:effectLst/>
                          <a:latin typeface="Arial" panose="020B0604020202020204" pitchFamily="34" charset="0"/>
                          <a:cs typeface="Arial" panose="020B0604020202020204" pitchFamily="34" charset="0"/>
                        </a:rPr>
                        <a:t> in Existing FHLB Pay-Fixed Swaps on 05/20</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improving NII sensitivity </a:t>
                      </a:r>
                      <a:r>
                        <a:rPr lang="en-US" sz="600" b="0" i="0" u="none" strike="noStrike" dirty="0" smtClean="0">
                          <a:solidFill>
                            <a:srgbClr val="000000"/>
                          </a:solidFill>
                          <a:effectLst/>
                          <a:latin typeface="Arial" panose="020B0604020202020204" pitchFamily="34" charset="0"/>
                          <a:cs typeface="Arial" panose="020B0604020202020204" pitchFamily="34" charset="0"/>
                        </a:rPr>
                        <a:t>from $(133) mm to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119) mm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and improving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MVE by 28 mm. The termination of swap makes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SHUSA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NII sensitivity metric from Amber to Green.  Swap $750 mm of 2018 Debt Maturities to Floating Rate is expected to be executed by 05/31/2016 and will further reduce the risk of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MVE.</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182173">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MTM </a:t>
                      </a:r>
                      <a:r>
                        <a:rPr lang="en-US" sz="600" b="1" i="0" u="none" strike="noStrike" dirty="0">
                          <a:solidFill>
                            <a:schemeClr val="tx1"/>
                          </a:solidFill>
                          <a:effectLst/>
                          <a:latin typeface="Arial" panose="020B0604020202020204" pitchFamily="34" charset="0"/>
                          <a:cs typeface="Arial" panose="020B0604020202020204" pitchFamily="34" charset="0"/>
                        </a:rPr>
                        <a:t>portfolio </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smtClean="0">
                          <a:solidFill>
                            <a:srgbClr val="000000"/>
                          </a:solidFill>
                          <a:effectLst/>
                          <a:latin typeface="Arial" panose="020B0604020202020204" pitchFamily="34" charset="0"/>
                          <a:cs typeface="Arial" panose="020B0604020202020204" pitchFamily="34" charset="0"/>
                        </a:rPr>
                        <a:t>Metric </a:t>
                      </a:r>
                      <a:r>
                        <a:rPr lang="en-US" sz="600" b="0" i="0" u="none" strike="noStrike" dirty="0">
                          <a:solidFill>
                            <a:srgbClr val="000000"/>
                          </a:solidFill>
                          <a:effectLst/>
                          <a:latin typeface="Arial" panose="020B0604020202020204" pitchFamily="34" charset="0"/>
                          <a:cs typeface="Arial" panose="020B0604020202020204" pitchFamily="34" charset="0"/>
                        </a:rPr>
                        <a:t>within </a:t>
                      </a:r>
                      <a:r>
                        <a:rPr lang="en-US" sz="600" b="0" i="0" u="none" strike="noStrike" dirty="0" smtClean="0">
                          <a:solidFill>
                            <a:srgbClr val="000000"/>
                          </a:solidFill>
                          <a:effectLst/>
                          <a:latin typeface="Arial" panose="020B0604020202020204" pitchFamily="34" charset="0"/>
                          <a:cs typeface="Arial" panose="020B0604020202020204" pitchFamily="34" charset="0"/>
                        </a:rPr>
                        <a:t>appetite (projected)</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64346">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Operational</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1" i="0" u="none" strike="noStrike" dirty="0" smtClean="0">
                          <a:solidFill>
                            <a:srgbClr val="000000"/>
                          </a:solidFill>
                          <a:effectLst/>
                          <a:latin typeface="Arial" panose="020B0604020202020204" pitchFamily="34" charset="0"/>
                          <a:cs typeface="Arial" panose="020B0604020202020204" pitchFamily="34" charset="0"/>
                        </a:rPr>
                        <a:t>SC: </a:t>
                      </a:r>
                      <a:r>
                        <a:rPr lang="en-US" sz="600" b="0" i="0" u="none" strike="noStrike" dirty="0" smtClean="0">
                          <a:solidFill>
                            <a:srgbClr val="000000"/>
                          </a:solidFill>
                          <a:effectLst/>
                          <a:latin typeface="Arial" panose="020B0604020202020204" pitchFamily="34" charset="0"/>
                          <a:cs typeface="Arial" panose="020B0604020202020204" pitchFamily="34" charset="0"/>
                        </a:rPr>
                        <a:t>The Operational Risk metrics are only reported quarterly,. To note, there were 0 material events (&gt;$200K)</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in </a:t>
                      </a:r>
                      <a:r>
                        <a:rPr lang="en-US" sz="600" b="0" i="0" u="none" strike="noStrike" dirty="0" smtClean="0">
                          <a:solidFill>
                            <a:srgbClr val="000000"/>
                          </a:solidFill>
                          <a:effectLst/>
                          <a:latin typeface="Arial" panose="020B0604020202020204" pitchFamily="34" charset="0"/>
                          <a:cs typeface="Arial" panose="020B0604020202020204" pitchFamily="34" charset="0"/>
                        </a:rPr>
                        <a:t>Apr’16 and  this improves Gross Operational Risk Losses/Gross Margin to 0.17%.</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1" i="0" u="none" strike="noStrike" dirty="0" smtClean="0">
                          <a:solidFill>
                            <a:schemeClr val="tx1"/>
                          </a:solidFill>
                          <a:effectLst/>
                          <a:latin typeface="Arial" panose="020B0604020202020204" pitchFamily="34" charset="0"/>
                          <a:cs typeface="Arial" panose="020B0604020202020204" pitchFamily="34" charset="0"/>
                        </a:rPr>
                        <a:t>SC</a:t>
                      </a:r>
                      <a:r>
                        <a:rPr lang="en-US" sz="600" b="0" i="0" u="none" strike="noStrike" dirty="0" smtClean="0">
                          <a:solidFill>
                            <a:schemeClr val="tx1"/>
                          </a:solidFill>
                          <a:effectLst/>
                          <a:latin typeface="Arial" panose="020B0604020202020204" pitchFamily="34" charset="0"/>
                          <a:cs typeface="Arial" panose="020B0604020202020204" pitchFamily="34" charset="0"/>
                        </a:rPr>
                        <a:t>: A new reconciliation process has been set up between SC Operational Risk and Legal. Action plan was implemented in February.  Once the final quarterly number comes in, this will be updated from Amber</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 to Green.</a:t>
                      </a:r>
                      <a:endParaRPr lang="en-US" sz="600" b="0" i="0" u="none" strike="noStrike" dirty="0" smtClean="0">
                        <a:solidFill>
                          <a:schemeClr val="tx1"/>
                        </a:solidFill>
                        <a:effectLst/>
                        <a:latin typeface="Arial" panose="020B0604020202020204" pitchFamily="34" charset="0"/>
                        <a:cs typeface="Arial" panose="020B0604020202020204" pitchFamily="34" charset="0"/>
                      </a:endParaRPr>
                    </a:p>
                    <a:p>
                      <a:pPr marL="0" marR="0" indent="0" algn="l" defTabSz="457200" rtl="0" eaLnBrk="1" fontAlgn="t" latinLnBrk="0" hangingPunct="1">
                        <a:lnSpc>
                          <a:spcPct val="100000"/>
                        </a:lnSpc>
                        <a:spcBef>
                          <a:spcPts val="0"/>
                        </a:spcBef>
                        <a:spcAft>
                          <a:spcPts val="0"/>
                        </a:spcAft>
                        <a:buClrTx/>
                        <a:buSzTx/>
                        <a:buFontTx/>
                        <a:buNone/>
                        <a:tabLst/>
                        <a:defRPr/>
                      </a:pP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41632">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Model</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Metric</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is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within appetite</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kern="1200" baseline="0" dirty="0">
                          <a:solidFill>
                            <a:srgbClr val="000000"/>
                          </a:solidFill>
                          <a:effectLst/>
                          <a:latin typeface="Arial" panose="020B0604020202020204" pitchFamily="34" charset="0"/>
                          <a:ea typeface="+mn-ea"/>
                          <a:cs typeface="Arial" panose="020B0604020202020204" pitchFamily="34" charset="0"/>
                        </a:rPr>
                        <a:t> </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Due to the potential for validation delays of market global risk models, the overall status is set to </a:t>
                      </a:r>
                      <a:r>
                        <a:rPr lang="en-US" sz="600" b="1" i="0" u="none" strike="noStrike" kern="1200" baseline="0" dirty="0" smtClean="0">
                          <a:solidFill>
                            <a:srgbClr val="FFC000"/>
                          </a:solidFill>
                          <a:effectLst/>
                          <a:latin typeface="Arial" panose="020B0604020202020204" pitchFamily="34" charset="0"/>
                          <a:ea typeface="+mn-ea"/>
                          <a:cs typeface="Arial" panose="020B0604020202020204" pitchFamily="34" charset="0"/>
                        </a:rPr>
                        <a:t>Amber </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until this is resolved.</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546519">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Compliance </a:t>
                      </a:r>
                      <a:r>
                        <a:rPr lang="en-US" sz="600" b="1" i="0" u="none" strike="noStrike" dirty="0">
                          <a:solidFill>
                            <a:schemeClr val="tx1"/>
                          </a:solidFill>
                          <a:effectLst/>
                          <a:latin typeface="Arial" panose="020B0604020202020204" pitchFamily="34" charset="0"/>
                          <a:cs typeface="Arial" panose="020B0604020202020204" pitchFamily="34" charset="0"/>
                        </a:rPr>
                        <a:t>and </a:t>
                      </a:r>
                      <a:r>
                        <a:rPr lang="en-US" sz="600" b="1" i="0" u="none" strike="noStrike" dirty="0" smtClean="0">
                          <a:solidFill>
                            <a:schemeClr val="tx1"/>
                          </a:solidFill>
                          <a:effectLst/>
                          <a:latin typeface="Arial" panose="020B0604020202020204" pitchFamily="34" charset="0"/>
                          <a:cs typeface="Arial" panose="020B0604020202020204" pitchFamily="34" charset="0"/>
                        </a:rPr>
                        <a:t>Reputational</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SHUSA</a:t>
                      </a:r>
                      <a:r>
                        <a:rPr lang="en-US" sz="600" b="1" i="0" u="none" strike="noStrike" dirty="0">
                          <a:solidFill>
                            <a:srgbClr val="000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Remains at 25 open MRIAs  </a:t>
                      </a:r>
                      <a:r>
                        <a:rPr lang="en-US" sz="600" b="0" i="0" u="sng" strike="noStrike" dirty="0">
                          <a:solidFill>
                            <a:srgbClr val="000000"/>
                          </a:solidFill>
                          <a:effectLst/>
                          <a:latin typeface="Arial" panose="020B0604020202020204" pitchFamily="34" charset="0"/>
                          <a:cs typeface="Arial" panose="020B0604020202020204" pitchFamily="34" charset="0"/>
                        </a:rPr>
                        <a:t/>
                      </a:r>
                      <a:br>
                        <a:rPr lang="en-US" sz="600" b="0" i="0" u="sng" strike="noStrike" dirty="0">
                          <a:solidFill>
                            <a:srgbClr val="000000"/>
                          </a:solidFill>
                          <a:effectLst/>
                          <a:latin typeface="Arial" panose="020B0604020202020204" pitchFamily="34" charset="0"/>
                          <a:cs typeface="Arial" panose="020B0604020202020204" pitchFamily="34" charset="0"/>
                        </a:rPr>
                      </a:br>
                      <a:r>
                        <a:rPr lang="en-US" sz="600" b="1" i="0" u="none" strike="noStrike" dirty="0" smtClean="0">
                          <a:solidFill>
                            <a:srgbClr val="000000"/>
                          </a:solidFill>
                          <a:effectLst/>
                          <a:latin typeface="Arial" panose="020B0604020202020204" pitchFamily="34" charset="0"/>
                          <a:cs typeface="Arial" panose="020B0604020202020204" pitchFamily="34" charset="0"/>
                        </a:rPr>
                        <a:t>SBNA: </a:t>
                      </a:r>
                      <a:r>
                        <a:rPr lang="en-US" sz="600" b="0" i="0" u="none" strike="noStrike" dirty="0" smtClean="0">
                          <a:solidFill>
                            <a:srgbClr val="000000"/>
                          </a:solidFill>
                          <a:effectLst/>
                          <a:latin typeface="Arial" panose="020B0604020202020204" pitchFamily="34" charset="0"/>
                          <a:cs typeface="Arial" panose="020B0604020202020204" pitchFamily="34" charset="0"/>
                        </a:rPr>
                        <a:t>3 OCC enforcement actions against SBNA: </a:t>
                      </a:r>
                      <a:br>
                        <a:rPr lang="en-US" sz="600" b="0" i="0" u="none" strike="noStrike" dirty="0" smtClean="0">
                          <a:solidFill>
                            <a:srgbClr val="000000"/>
                          </a:solidFill>
                          <a:effectLst/>
                          <a:latin typeface="Arial" panose="020B0604020202020204" pitchFamily="34" charset="0"/>
                          <a:cs typeface="Arial" panose="020B0604020202020204" pitchFamily="34" charset="0"/>
                        </a:rPr>
                      </a:br>
                      <a:r>
                        <a:rPr lang="en-US" sz="600" b="0" i="0" u="none" strike="noStrike" dirty="0" smtClean="0">
                          <a:solidFill>
                            <a:srgbClr val="000000"/>
                          </a:solidFill>
                          <a:effectLst/>
                          <a:latin typeface="Arial" panose="020B0604020202020204" pitchFamily="34" charset="0"/>
                          <a:cs typeface="Arial" panose="020B0604020202020204" pitchFamily="34" charset="0"/>
                        </a:rPr>
                        <a:t>1) Commitment to Address Findings from Pre-charter Conversion                          </a:t>
                      </a:r>
                    </a:p>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2) BSA/AML Part 30 Notice                                                                                                      3) Sovereign Identity Protector Consent Order (pending update)</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SHUSA: </a:t>
                      </a:r>
                      <a:r>
                        <a:rPr lang="en-US" sz="600" b="0" i="0" u="none" strike="noStrike" dirty="0" smtClean="0">
                          <a:solidFill>
                            <a:srgbClr val="000000"/>
                          </a:solidFill>
                          <a:effectLst/>
                          <a:latin typeface="Arial" panose="020B0604020202020204" pitchFamily="34" charset="0"/>
                          <a:cs typeface="Arial" panose="020B0604020202020204" pitchFamily="34" charset="0"/>
                        </a:rPr>
                        <a:t>CART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plans addressing MR(I)As</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SBNA</a:t>
                      </a:r>
                      <a:r>
                        <a:rPr lang="en-US" sz="600" b="0" i="0" u="none" strike="noStrike" dirty="0" smtClean="0">
                          <a:solidFill>
                            <a:srgbClr val="000000"/>
                          </a:solidFill>
                          <a:effectLst/>
                          <a:latin typeface="Arial" panose="020B0604020202020204" pitchFamily="34" charset="0"/>
                          <a:cs typeface="Arial" panose="020B0604020202020204" pitchFamily="34" charset="0"/>
                        </a:rPr>
                        <a:t>: Continued work on Heightened Standards and on existing OCC enforcement actions; Board is monitoring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progress and is aware of the status.</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
        <p:nvSpPr>
          <p:cNvPr id="8" name="TextBox 7"/>
          <p:cNvSpPr txBox="1"/>
          <p:nvPr/>
        </p:nvSpPr>
        <p:spPr>
          <a:xfrm>
            <a:off x="266744" y="248488"/>
            <a:ext cx="9336044" cy="357021"/>
          </a:xfrm>
          <a:prstGeom prst="rect">
            <a:avLst/>
          </a:prstGeom>
          <a:noFill/>
        </p:spPr>
        <p:txBody>
          <a:bodyPr wrap="square" rtlCol="0">
            <a:spAutoFit/>
          </a:bodyPr>
          <a:lstStyle/>
          <a:p>
            <a:pPr algn="l" eaLnBrk="0" fontAlgn="base" hangingPunct="0">
              <a:spcBef>
                <a:spcPct val="0"/>
              </a:spcBef>
              <a:spcAft>
                <a:spcPct val="0"/>
              </a:spcAft>
            </a:pPr>
            <a:r>
              <a:rPr lang="en-US" sz="2000" b="1" dirty="0">
                <a:solidFill>
                  <a:prstClr val="black"/>
                </a:solidFill>
                <a:latin typeface="Arial" charset="0"/>
                <a:ea typeface="MS PGothic" pitchFamily="34" charset="-128"/>
              </a:rPr>
              <a:t>1</a:t>
            </a:r>
            <a:r>
              <a:rPr lang="en-US" sz="2000" b="1" dirty="0" smtClean="0">
                <a:solidFill>
                  <a:prstClr val="black"/>
                </a:solidFill>
                <a:latin typeface="Arial" charset="0"/>
                <a:ea typeface="MS PGothic" pitchFamily="34" charset="-128"/>
              </a:rPr>
              <a:t>. Risk Appetite Statement Dashboard Sample</a:t>
            </a:r>
          </a:p>
        </p:txBody>
      </p:sp>
      <p:grpSp>
        <p:nvGrpSpPr>
          <p:cNvPr id="154" name="Group 153"/>
          <p:cNvGrpSpPr/>
          <p:nvPr/>
        </p:nvGrpSpPr>
        <p:grpSpPr>
          <a:xfrm>
            <a:off x="6875598" y="6734886"/>
            <a:ext cx="2720794" cy="105863"/>
            <a:chOff x="1201643" y="6031365"/>
            <a:chExt cx="3491000" cy="140904"/>
          </a:xfrm>
        </p:grpSpPr>
        <p:sp>
          <p:nvSpPr>
            <p:cNvPr id="155" name="80 CuadroTexto"/>
            <p:cNvSpPr txBox="1"/>
            <p:nvPr/>
          </p:nvSpPr>
          <p:spPr bwMode="gray">
            <a:xfrm>
              <a:off x="1358881" y="6031365"/>
              <a:ext cx="1138487" cy="140904"/>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Focus of concern</a:t>
              </a:r>
              <a:endParaRPr lang="en-GB" sz="800" kern="0" dirty="0">
                <a:solidFill>
                  <a:srgbClr val="515151"/>
                </a:solidFill>
                <a:ea typeface="MS PGothic" pitchFamily="34" charset="-128"/>
              </a:endParaRPr>
            </a:p>
          </p:txBody>
        </p:sp>
        <p:sp>
          <p:nvSpPr>
            <p:cNvPr id="156" name="80 CuadroTexto"/>
            <p:cNvSpPr txBox="1"/>
            <p:nvPr/>
          </p:nvSpPr>
          <p:spPr bwMode="gray">
            <a:xfrm>
              <a:off x="2533608" y="6031365"/>
              <a:ext cx="993775" cy="140904"/>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Area of attention </a:t>
              </a:r>
              <a:endParaRPr lang="en-GB" sz="800" kern="0" dirty="0">
                <a:solidFill>
                  <a:srgbClr val="515151"/>
                </a:solidFill>
                <a:ea typeface="MS PGothic" pitchFamily="34" charset="-128"/>
              </a:endParaRPr>
            </a:p>
          </p:txBody>
        </p:sp>
        <p:sp>
          <p:nvSpPr>
            <p:cNvPr id="157" name="80 CuadroTexto"/>
            <p:cNvSpPr txBox="1"/>
            <p:nvPr/>
          </p:nvSpPr>
          <p:spPr bwMode="gray">
            <a:xfrm>
              <a:off x="3785070" y="6031365"/>
              <a:ext cx="907573" cy="140904"/>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a:solidFill>
                    <a:srgbClr val="515151"/>
                  </a:solidFill>
                  <a:ea typeface="MS PGothic" pitchFamily="34" charset="-128"/>
                </a:rPr>
                <a:t>Not a concern</a:t>
              </a:r>
            </a:p>
          </p:txBody>
        </p:sp>
        <p:sp>
          <p:nvSpPr>
            <p:cNvPr id="158" name="116 Elipse"/>
            <p:cNvSpPr/>
            <p:nvPr/>
          </p:nvSpPr>
          <p:spPr bwMode="gray">
            <a:xfrm>
              <a:off x="3622233" y="6037858"/>
              <a:ext cx="120077" cy="120078"/>
            </a:xfrm>
            <a:prstGeom prst="ellipse">
              <a:avLst/>
            </a:prstGeom>
            <a:solidFill>
              <a:srgbClr val="6699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59" name="117 Elipse"/>
            <p:cNvSpPr/>
            <p:nvPr/>
          </p:nvSpPr>
          <p:spPr bwMode="gray">
            <a:xfrm>
              <a:off x="2381418" y="6037858"/>
              <a:ext cx="120077" cy="120078"/>
            </a:xfrm>
            <a:prstGeom prst="ellipse">
              <a:avLst/>
            </a:prstGeom>
            <a:solidFill>
              <a:srgbClr val="FFCC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60" name="119 Elipse"/>
            <p:cNvSpPr/>
            <p:nvPr/>
          </p:nvSpPr>
          <p:spPr bwMode="gray">
            <a:xfrm>
              <a:off x="1201643" y="6037857"/>
              <a:ext cx="120078" cy="120078"/>
            </a:xfrm>
            <a:prstGeom prst="ellipse">
              <a:avLst/>
            </a:prstGeom>
            <a:solidFill>
              <a:srgbClr val="FF00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grpSp>
      <p:sp>
        <p:nvSpPr>
          <p:cNvPr id="3" name="Rectangle 2"/>
          <p:cNvSpPr/>
          <p:nvPr/>
        </p:nvSpPr>
        <p:spPr>
          <a:xfrm>
            <a:off x="282749" y="6680932"/>
            <a:ext cx="6112704" cy="171714"/>
          </a:xfrm>
          <a:prstGeom prst="rect">
            <a:avLst/>
          </a:prstGeom>
        </p:spPr>
        <p:txBody>
          <a:bodyPr wrap="square">
            <a:spAutoFit/>
          </a:bodyPr>
          <a:lstStyle/>
          <a:p>
            <a:pPr defTabSz="457200" fontAlgn="t">
              <a:defRPr/>
            </a:pPr>
            <a:r>
              <a:rPr lang="en-US" sz="600" dirty="0">
                <a:solidFill>
                  <a:prstClr val="black"/>
                </a:solidFill>
                <a:latin typeface="Arial" panose="020B0604020202020204" pitchFamily="34" charset="0"/>
                <a:ea typeface="MS PGothic" pitchFamily="34" charset="-128"/>
                <a:cs typeface="Arial" panose="020B0604020202020204" pitchFamily="34" charset="0"/>
              </a:rPr>
              <a:t>Aggregated RAS status for the purpose of this summary is based on expert judgment and reviewed by ERMC prior to RC and Board. </a:t>
            </a:r>
          </a:p>
        </p:txBody>
      </p:sp>
    </p:spTree>
    <p:extLst>
      <p:ext uri="{BB962C8B-B14F-4D97-AF65-F5344CB8AC3E}">
        <p14:creationId xmlns:p14="http://schemas.microsoft.com/office/powerpoint/2010/main" val="30504117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102872574"/>
              </p:ext>
            </p:extLst>
          </p:nvPr>
        </p:nvGraphicFramePr>
        <p:xfrm>
          <a:off x="304835" y="477986"/>
          <a:ext cx="8926726" cy="5687568"/>
        </p:xfrm>
        <a:graphic>
          <a:graphicData uri="http://schemas.openxmlformats.org/drawingml/2006/table">
            <a:tbl>
              <a:tblPr firstRow="1" bandRow="1"/>
              <a:tblGrid>
                <a:gridCol w="864325"/>
                <a:gridCol w="769240"/>
                <a:gridCol w="1315442"/>
                <a:gridCol w="898265"/>
                <a:gridCol w="759941"/>
                <a:gridCol w="759941"/>
                <a:gridCol w="531959"/>
                <a:gridCol w="654123"/>
                <a:gridCol w="2373490"/>
              </a:tblGrid>
              <a:tr h="0">
                <a:tc gridSpan="8">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8014" marR="48014" anchor="ctr">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8014" marR="48014" anchor="ctr">
                    <a:lnL>
                      <a:noFill/>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Entity</a:t>
                      </a:r>
                      <a:r>
                        <a:rPr lang="en-US" sz="600" b="1" baseline="0" dirty="0" smtClean="0">
                          <a:solidFill>
                            <a:srgbClr val="FF0000"/>
                          </a:solidFill>
                          <a:latin typeface="Arial" panose="020B0604020202020204" pitchFamily="34" charset="0"/>
                          <a:cs typeface="Arial" panose="020B0604020202020204" pitchFamily="34" charset="0"/>
                        </a:rPr>
                        <a:t> / </a:t>
                      </a:r>
                      <a:r>
                        <a:rPr lang="en-US" sz="600" b="1" dirty="0" smtClean="0">
                          <a:solidFill>
                            <a:srgbClr val="FF0000"/>
                          </a:solidFill>
                          <a:latin typeface="Arial" panose="020B0604020202020204" pitchFamily="34" charset="0"/>
                          <a:cs typeface="Arial" panose="020B0604020202020204" pitchFamily="34" charset="0"/>
                        </a:rPr>
                        <a:t>portfolio</a:t>
                      </a:r>
                      <a:endParaRPr lang="en-US" sz="600" b="1" dirty="0">
                        <a:solidFill>
                          <a:srgbClr val="FF0000"/>
                        </a:solidFill>
                        <a:latin typeface="Arial" panose="020B0604020202020204" pitchFamily="34" charset="0"/>
                        <a:cs typeface="Arial" panose="020B0604020202020204" pitchFamily="34" charset="0"/>
                      </a:endParaRPr>
                    </a:p>
                  </a:txBody>
                  <a:tcPr marL="48014" marR="48014" anchor="ctr">
                    <a:lnL>
                      <a:no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Risk Type</a:t>
                      </a:r>
                      <a:endParaRPr lang="en-US" sz="600" b="1" dirty="0">
                        <a:solidFill>
                          <a:srgbClr val="FF0000"/>
                        </a:solidFill>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Metrics</a:t>
                      </a:r>
                      <a:endParaRPr lang="en-US" sz="600" b="1" dirty="0">
                        <a:solidFill>
                          <a:srgbClr val="FF0000"/>
                        </a:solidFill>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Apr-16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Mar 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latinLnBrk="0" hangingPunct="1"/>
                      <a:r>
                        <a:rPr lang="en-US" sz="600" b="1" kern="1200" baseline="0" dirty="0" smtClean="0">
                          <a:solidFill>
                            <a:schemeClr val="tx1"/>
                          </a:solidFill>
                          <a:latin typeface="Arial" panose="020B0604020202020204" pitchFamily="34" charset="0"/>
                          <a:ea typeface="+mn-ea"/>
                          <a:cs typeface="Arial" panose="020B0604020202020204" pitchFamily="34" charset="0"/>
                        </a:rPr>
                        <a:t>Feb 16</a:t>
                      </a:r>
                      <a:r>
                        <a:rPr lang="en-US" sz="600" b="1" kern="1200" dirty="0" smtClean="0">
                          <a:solidFill>
                            <a:schemeClr val="tx1"/>
                          </a:solidFill>
                          <a:latin typeface="Arial" panose="020B0604020202020204" pitchFamily="34" charset="0"/>
                          <a:ea typeface="+mn-ea"/>
                          <a:cs typeface="Arial" panose="020B0604020202020204" pitchFamily="34" charset="0"/>
                        </a:rPr>
                        <a:t> </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600" b="1" kern="1200" dirty="0" smtClean="0">
                          <a:solidFill>
                            <a:schemeClr val="tx1"/>
                          </a:solidFill>
                          <a:latin typeface="Arial" panose="020B0604020202020204" pitchFamily="34" charset="0"/>
                          <a:ea typeface="+mn-ea"/>
                          <a:cs typeface="Arial" panose="020B0604020202020204" pitchFamily="34" charset="0"/>
                        </a:rPr>
                        <a:t>Amber limit</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600" b="1" kern="1200" dirty="0" smtClean="0">
                          <a:solidFill>
                            <a:schemeClr val="bg1"/>
                          </a:solidFill>
                          <a:latin typeface="Arial" panose="020B0604020202020204" pitchFamily="34" charset="0"/>
                          <a:ea typeface="+mn-ea"/>
                          <a:cs typeface="Arial" panose="020B0604020202020204" pitchFamily="34" charset="0"/>
                        </a:rPr>
                        <a:t>Red limit</a:t>
                      </a:r>
                      <a:endParaRPr lang="en-US" sz="600" b="1" kern="1200" dirty="0">
                        <a:solidFill>
                          <a:schemeClr val="bg1"/>
                        </a:solidFill>
                        <a:latin typeface="Arial" panose="020B0604020202020204" pitchFamily="34" charset="0"/>
                        <a:ea typeface="+mn-ea"/>
                        <a:cs typeface="Arial" panose="020B0604020202020204" pitchFamily="34" charset="0"/>
                      </a:endParaRPr>
                    </a:p>
                  </a:txBody>
                  <a:tcPr marL="48014" marR="48014"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indent="0" algn="ctr" defTabSz="457200" rtl="0" eaLnBrk="1" latinLnBrk="0" hangingPunct="1">
                        <a:buFont typeface="Arial" panose="020B0604020202020204" pitchFamily="34" charset="0"/>
                        <a:buNone/>
                      </a:pPr>
                      <a:r>
                        <a:rPr lang="en-US" sz="600" b="1" kern="1200" dirty="0" smtClean="0">
                          <a:solidFill>
                            <a:schemeClr val="bg1"/>
                          </a:solidFill>
                          <a:latin typeface="Arial" panose="020B0604020202020204" pitchFamily="34" charset="0"/>
                          <a:ea typeface="+mn-ea"/>
                          <a:cs typeface="Arial" panose="020B0604020202020204" pitchFamily="34" charset="0"/>
                        </a:rPr>
                        <a:t>Action Plan</a:t>
                      </a:r>
                      <a:endParaRPr lang="en-US" sz="600" b="1" kern="1200" dirty="0">
                        <a:solidFill>
                          <a:schemeClr val="bg1"/>
                        </a:solidFill>
                        <a:latin typeface="Arial" panose="020B0604020202020204" pitchFamily="34" charset="0"/>
                        <a:ea typeface="+mn-ea"/>
                        <a:cs typeface="Arial" panose="020B0604020202020204" pitchFamily="34" charset="0"/>
                      </a:endParaRPr>
                    </a:p>
                  </a:txBody>
                  <a:tcPr marL="48014" marR="48014" anchor="ctr">
                    <a:lnL w="12700" cap="flat" cmpd="sng" algn="ctr">
                      <a:solidFill>
                        <a:srgbClr val="FFC000"/>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12609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1" dirty="0" smtClean="0">
                          <a:solidFill>
                            <a:schemeClr val="tx1"/>
                          </a:solidFill>
                          <a:latin typeface="Arial" panose="020B0604020202020204" pitchFamily="34" charset="0"/>
                          <a:cs typeface="Arial" panose="020B0604020202020204" pitchFamily="34" charset="0"/>
                        </a:rPr>
                        <a:t>SHUSA</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Interest</a:t>
                      </a:r>
                      <a:r>
                        <a:rPr lang="en-US" sz="600" b="1" baseline="0" dirty="0" smtClean="0">
                          <a:solidFill>
                            <a:schemeClr val="tx1"/>
                          </a:solidFill>
                          <a:latin typeface="Arial" panose="020B0604020202020204" pitchFamily="34" charset="0"/>
                          <a:cs typeface="Arial" panose="020B0604020202020204" pitchFamily="34" charset="0"/>
                        </a:rPr>
                        <a:t> rate</a:t>
                      </a:r>
                      <a:endParaRPr lang="en-US" sz="600" b="1"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dirty="0" smtClean="0">
                          <a:solidFill>
                            <a:schemeClr val="tx1"/>
                          </a:solidFill>
                          <a:latin typeface="Arial" panose="020B0604020202020204" pitchFamily="34" charset="0"/>
                          <a:cs typeface="Arial" panose="020B0604020202020204" pitchFamily="34" charset="0"/>
                        </a:rPr>
                        <a:t>NII</a:t>
                      </a:r>
                      <a:r>
                        <a:rPr lang="en-US" sz="600" b="0" baseline="0" dirty="0" smtClean="0">
                          <a:solidFill>
                            <a:schemeClr val="tx1"/>
                          </a:solidFill>
                          <a:latin typeface="Arial" panose="020B0604020202020204" pitchFamily="34" charset="0"/>
                          <a:cs typeface="Arial" panose="020B0604020202020204" pitchFamily="34" charset="0"/>
                        </a:rPr>
                        <a:t> sensitivity (+/- 100 bps shock)</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48014" marR="48014">
                    <a:lnL w="9525"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$(133)MM</a:t>
                      </a:r>
                    </a:p>
                  </a:txBody>
                  <a:tcPr marL="0" marR="0" marT="0"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$(113)MM</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600" b="0" i="0" u="none" strike="noStrike" dirty="0" smtClean="0">
                          <a:solidFill>
                            <a:schemeClr val="tx1"/>
                          </a:solidFill>
                          <a:effectLst/>
                          <a:latin typeface="Arial" panose="020B0604020202020204" pitchFamily="34" charset="0"/>
                          <a:cs typeface="Arial" panose="020B0604020202020204" pitchFamily="34" charset="0"/>
                        </a:rPr>
                        <a:t>$(112)MM</a:t>
                      </a:r>
                      <a:endParaRPr lang="en-US" sz="6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$(120)MM </a:t>
                      </a: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$(140)MM </a:t>
                      </a: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SHUSA</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t</a:t>
                      </a:r>
                      <a:r>
                        <a:rPr lang="en-US" sz="600" b="0" i="0" u="none" strike="noStrike" dirty="0" smtClean="0">
                          <a:solidFill>
                            <a:srgbClr val="000000"/>
                          </a:solidFill>
                          <a:effectLst/>
                          <a:latin typeface="Arial" panose="020B0604020202020204" pitchFamily="34" charset="0"/>
                          <a:cs typeface="Arial" panose="020B0604020202020204" pitchFamily="34" charset="0"/>
                        </a:rPr>
                        <a:t>erminated $1.5 </a:t>
                      </a:r>
                      <a:r>
                        <a:rPr lang="en-US" sz="600" b="0" i="0" u="none" strike="noStrike" dirty="0" err="1" smtClean="0">
                          <a:solidFill>
                            <a:srgbClr val="000000"/>
                          </a:solidFill>
                          <a:effectLst/>
                          <a:latin typeface="Arial" panose="020B0604020202020204" pitchFamily="34" charset="0"/>
                          <a:cs typeface="Arial" panose="020B0604020202020204" pitchFamily="34" charset="0"/>
                        </a:rPr>
                        <a:t>bn</a:t>
                      </a:r>
                      <a:r>
                        <a:rPr lang="en-US" sz="600" b="0" i="0" u="none" strike="noStrike" dirty="0" smtClean="0">
                          <a:solidFill>
                            <a:srgbClr val="000000"/>
                          </a:solidFill>
                          <a:effectLst/>
                          <a:latin typeface="Arial" panose="020B0604020202020204" pitchFamily="34" charset="0"/>
                          <a:cs typeface="Arial" panose="020B0604020202020204" pitchFamily="34" charset="0"/>
                        </a:rPr>
                        <a:t> in Existing FHLB Pay-Fixed Swaps on 05/20</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improving NII sensitivity </a:t>
                      </a:r>
                      <a:r>
                        <a:rPr lang="en-US" sz="600" b="0" i="0" u="none" strike="noStrike" dirty="0" smtClean="0">
                          <a:solidFill>
                            <a:srgbClr val="000000"/>
                          </a:solidFill>
                          <a:effectLst/>
                          <a:latin typeface="Arial" panose="020B0604020202020204" pitchFamily="34" charset="0"/>
                          <a:cs typeface="Arial" panose="020B0604020202020204" pitchFamily="34" charset="0"/>
                        </a:rPr>
                        <a:t>from $(133) mm to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119) mm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termination of swap makes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SHUSA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NII sensitivity metric from Amber to Green.</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Compliance and reputational</a:t>
                      </a:r>
                    </a:p>
                  </a:txBody>
                  <a:tcPr marL="48014" marR="48014">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baseline="0" dirty="0" smtClean="0">
                          <a:solidFill>
                            <a:schemeClr val="tx1"/>
                          </a:solidFill>
                          <a:latin typeface="Arial" panose="020B0604020202020204" pitchFamily="34" charset="0"/>
                          <a:ea typeface="+mn-ea"/>
                          <a:cs typeface="Arial" panose="020B0604020202020204" pitchFamily="34" charset="0"/>
                        </a:rPr>
                        <a:t># Matters Requiring Immediate Attention (MRIAs)</a:t>
                      </a: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8014" marR="48014">
                    <a:lnL w="9525"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600" b="1" i="0" kern="1200" dirty="0" smtClean="0">
                          <a:solidFill>
                            <a:schemeClr val="tx1"/>
                          </a:solidFill>
                          <a:latin typeface="Arial" panose="020B0604020202020204" pitchFamily="34" charset="0"/>
                          <a:ea typeface="+mn-ea"/>
                          <a:cs typeface="Arial" panose="020B0604020202020204" pitchFamily="34" charset="0"/>
                        </a:rPr>
                        <a:t>25</a:t>
                      </a:r>
                      <a:endParaRPr lang="en-US" sz="600" b="1"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600" b="0" i="0" kern="1200" dirty="0" smtClean="0">
                          <a:solidFill>
                            <a:schemeClr val="tx1"/>
                          </a:solidFill>
                          <a:latin typeface="Arial" panose="020B0604020202020204" pitchFamily="34" charset="0"/>
                          <a:ea typeface="+mn-ea"/>
                          <a:cs typeface="Arial" panose="020B0604020202020204" pitchFamily="34" charset="0"/>
                        </a:rPr>
                        <a:t>25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25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0</a:t>
                      </a: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l" defTabSz="457200" rtl="0" eaLnBrk="1" fontAlgn="b" latinLnBrk="0" hangingPunct="1"/>
                      <a:r>
                        <a:rPr lang="en-US" sz="600" b="0" i="0" kern="1200" dirty="0" smtClean="0">
                          <a:solidFill>
                            <a:schemeClr val="tx1"/>
                          </a:solidFill>
                          <a:latin typeface="Arial" panose="020B0604020202020204" pitchFamily="34" charset="0"/>
                          <a:ea typeface="+mn-ea"/>
                          <a:cs typeface="Arial" panose="020B0604020202020204" pitchFamily="34" charset="0"/>
                        </a:rPr>
                        <a:t>CART plans addressing</a:t>
                      </a:r>
                      <a:r>
                        <a:rPr lang="en-US" sz="600" b="0" i="0" kern="1200" baseline="0" dirty="0" smtClean="0">
                          <a:solidFill>
                            <a:schemeClr val="tx1"/>
                          </a:solidFill>
                          <a:latin typeface="Arial" panose="020B0604020202020204" pitchFamily="34" charset="0"/>
                          <a:ea typeface="+mn-ea"/>
                          <a:cs typeface="Arial" panose="020B0604020202020204" pitchFamily="34" charset="0"/>
                        </a:rPr>
                        <a:t> MR(I)As</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1" dirty="0" smtClean="0">
                          <a:solidFill>
                            <a:schemeClr val="tx1"/>
                          </a:solidFill>
                          <a:latin typeface="Arial" panose="020B0604020202020204" pitchFamily="34" charset="0"/>
                          <a:cs typeface="Arial" panose="020B0604020202020204" pitchFamily="34" charset="0"/>
                        </a:rPr>
                        <a:t>SBNA</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Credit</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ＭＳ Ｐゴシック"/>
                          <a:cs typeface="Arial" panose="020B0604020202020204" pitchFamily="34" charset="0"/>
                        </a:rPr>
                        <a:t>Net charge-off rate GCB</a:t>
                      </a:r>
                      <a:endPar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600" b="1" dirty="0" smtClean="0">
                          <a:solidFill>
                            <a:schemeClr val="tx1"/>
                          </a:solidFill>
                          <a:latin typeface="Arial" panose="020B0604020202020204" pitchFamily="34" charset="0"/>
                          <a:cs typeface="Arial" panose="020B0604020202020204" pitchFamily="34" charset="0"/>
                        </a:rPr>
                        <a:t>0.28%</a:t>
                      </a:r>
                      <a:endParaRPr lang="en-US" sz="600" b="1" dirty="0">
                        <a:solidFill>
                          <a:schemeClr val="tx1"/>
                        </a:solidFill>
                        <a:latin typeface="Arial" panose="020B0604020202020204" pitchFamily="34" charset="0"/>
                        <a:cs typeface="Arial" panose="020B0604020202020204" pitchFamily="34" charset="0"/>
                      </a:endParaRPr>
                    </a:p>
                  </a:txBody>
                  <a:tcPr marL="10003" marR="10003" marT="9525"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rgbClr val="000000"/>
                        </a:solidFill>
                        <a:effectLst/>
                        <a:latin typeface="Arial"/>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a:rPr>
                        <a:t>0.28%</a:t>
                      </a:r>
                    </a:p>
                    <a:p>
                      <a:pPr algn="ctr"/>
                      <a:endParaRPr lang="en-US" sz="600" b="0" dirty="0">
                        <a:solidFill>
                          <a:schemeClr val="tx1"/>
                        </a:solidFill>
                        <a:latin typeface="Arial" panose="020B0604020202020204" pitchFamily="34" charset="0"/>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00000"/>
                        </a:lnSpc>
                      </a:pPr>
                      <a:r>
                        <a:rPr lang="en-US" sz="600" b="0" dirty="0" smtClean="0">
                          <a:solidFill>
                            <a:schemeClr val="tx1"/>
                          </a:solidFill>
                          <a:latin typeface="Arial" panose="020B0604020202020204" pitchFamily="34" charset="0"/>
                          <a:cs typeface="Arial" panose="020B0604020202020204" pitchFamily="34" charset="0"/>
                        </a:rPr>
                        <a:t>0.28%</a:t>
                      </a:r>
                      <a:endParaRPr lang="en-US" sz="600" b="0" dirty="0">
                        <a:solidFill>
                          <a:schemeClr val="tx1"/>
                        </a:solidFill>
                        <a:latin typeface="Arial" panose="020B0604020202020204" pitchFamily="34" charset="0"/>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0.2%</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0.4%</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sz="600" dirty="0" smtClean="0">
                          <a:solidFill>
                            <a:prstClr val="black"/>
                          </a:solidFill>
                          <a:latin typeface="Arial" panose="020B0604020202020204" pitchFamily="34" charset="0"/>
                          <a:ea typeface="MS PGothic" pitchFamily="34" charset="-128"/>
                          <a:cs typeface="Arial" panose="020B0604020202020204" pitchFamily="34" charset="0"/>
                        </a:rPr>
                        <a:t>NCO</a:t>
                      </a:r>
                      <a:r>
                        <a:rPr lang="en-US" sz="600" baseline="0" dirty="0" smtClean="0">
                          <a:solidFill>
                            <a:prstClr val="black"/>
                          </a:solidFill>
                          <a:latin typeface="Arial" panose="020B0604020202020204" pitchFamily="34" charset="0"/>
                          <a:ea typeface="MS PGothic" pitchFamily="34" charset="-128"/>
                          <a:cs typeface="Arial" panose="020B0604020202020204" pitchFamily="34" charset="0"/>
                        </a:rPr>
                        <a:t> r</a:t>
                      </a:r>
                      <a:r>
                        <a:rPr lang="en-US" sz="600" dirty="0" smtClean="0">
                          <a:solidFill>
                            <a:prstClr val="black"/>
                          </a:solidFill>
                          <a:latin typeface="Arial" panose="020B0604020202020204" pitchFamily="34" charset="0"/>
                          <a:ea typeface="MS PGothic" pitchFamily="34" charset="-128"/>
                          <a:cs typeface="Arial" panose="020B0604020202020204" pitchFamily="34" charset="0"/>
                        </a:rPr>
                        <a:t>emains in </a:t>
                      </a:r>
                      <a:r>
                        <a:rPr lang="en-US" sz="600" b="1" dirty="0" smtClean="0">
                          <a:solidFill>
                            <a:srgbClr val="FFC000"/>
                          </a:solidFill>
                          <a:latin typeface="Arial" panose="020B0604020202020204" pitchFamily="34" charset="0"/>
                          <a:ea typeface="MS PGothic" pitchFamily="34" charset="-128"/>
                          <a:cs typeface="Arial" panose="020B0604020202020204" pitchFamily="34" charset="0"/>
                        </a:rPr>
                        <a:t>Amber</a:t>
                      </a:r>
                      <a:r>
                        <a:rPr lang="en-US" sz="600" dirty="0" smtClean="0">
                          <a:solidFill>
                            <a:prstClr val="black"/>
                          </a:solidFill>
                          <a:latin typeface="Arial" panose="020B0604020202020204" pitchFamily="34" charset="0"/>
                          <a:ea typeface="MS PGothic" pitchFamily="34" charset="-128"/>
                          <a:cs typeface="Arial" panose="020B0604020202020204" pitchFamily="34" charset="0"/>
                        </a:rPr>
                        <a:t> as it is calculated on a rolling 12 month basis. No further NCOs have been booked. No further actions to take</a:t>
                      </a: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i="0" kern="1200" baseline="0" dirty="0" smtClean="0">
                        <a:solidFill>
                          <a:schemeClr val="tx1"/>
                        </a:solidFill>
                        <a:latin typeface="Arial" panose="020B0604020202020204" pitchFamily="34" charset="0"/>
                        <a:ea typeface="+mn-ea"/>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i="0" kern="1200" baseline="0" dirty="0" smtClean="0">
                          <a:solidFill>
                            <a:schemeClr val="tx1"/>
                          </a:solidFill>
                          <a:latin typeface="Arial" panose="020B0604020202020204" pitchFamily="34" charset="0"/>
                          <a:ea typeface="ＭＳ Ｐゴシック"/>
                          <a:cs typeface="Arial" panose="020B0604020202020204" pitchFamily="34" charset="0"/>
                        </a:rPr>
                        <a:t># of counterparties  with Santander Risk Rating (internal) &lt; 5.0 and exposure &gt; $100MM</a:t>
                      </a:r>
                      <a:r>
                        <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rPr>
                        <a:t>2</a:t>
                      </a:r>
                      <a:endParaRPr lang="en-US" sz="6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i="0" kern="1200" dirty="0" smtClean="0">
                          <a:solidFill>
                            <a:schemeClr val="tx1"/>
                          </a:solidFill>
                          <a:latin typeface="Arial" panose="020B0604020202020204" pitchFamily="34" charset="0"/>
                          <a:ea typeface="+mn-ea"/>
                          <a:cs typeface="Arial" panose="020B0604020202020204" pitchFamily="34" charset="0"/>
                        </a:rPr>
                        <a:t>9</a:t>
                      </a:r>
                    </a:p>
                  </a:txBody>
                  <a:tcPr marL="48014" marR="48014"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a:t>
                      </a: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7</a:t>
                      </a:r>
                    </a:p>
                  </a:txBody>
                  <a:tcPr marL="48014" marR="48014"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0</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baseline="0" dirty="0" smtClean="0">
                          <a:solidFill>
                            <a:schemeClr val="tx1"/>
                          </a:solidFill>
                          <a:effectLst/>
                          <a:latin typeface="Arial" panose="020B0604020202020204" pitchFamily="34" charset="0"/>
                          <a:ea typeface="MS PGothic" pitchFamily="34" charset="-128"/>
                          <a:cs typeface="Arial" panose="020B0604020202020204" pitchFamily="34" charset="0"/>
                        </a:rPr>
                        <a:t>Action plan: TBD</a:t>
                      </a:r>
                      <a:endParaRPr lang="en-US" sz="600" b="1" u="none" dirty="0" smtClean="0">
                        <a:solidFill>
                          <a:srgbClr val="FF0000"/>
                        </a:solidFill>
                        <a:latin typeface="Arial" panose="020B0604020202020204" pitchFamily="34" charset="0"/>
                        <a:ea typeface="MS PGothic" pitchFamily="34" charset="-128"/>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90786">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i="0" kern="1200" baseline="0" dirty="0" smtClean="0">
                          <a:solidFill>
                            <a:schemeClr val="tx1"/>
                          </a:solidFill>
                          <a:latin typeface="Arial" panose="020B0604020202020204" pitchFamily="34" charset="0"/>
                          <a:ea typeface="ＭＳ Ｐゴシック"/>
                          <a:cs typeface="Arial" panose="020B0604020202020204" pitchFamily="34" charset="0"/>
                        </a:rPr>
                        <a:t>Industry exposure (by OCC group)</a:t>
                      </a:r>
                    </a:p>
                  </a:txBody>
                  <a:tcPr marL="48014" marR="48014">
                    <a:lnL w="12700" cap="flat" cmpd="sng" algn="ctr">
                      <a:no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lnSpc>
                          <a:spcPct val="100000"/>
                        </a:lnSpc>
                        <a:spcBef>
                          <a:spcPts val="0"/>
                        </a:spcBef>
                        <a:spcAft>
                          <a:spcPts val="0"/>
                        </a:spcAft>
                      </a:pPr>
                      <a:r>
                        <a:rPr lang="en-US" sz="600" b="1" i="0" u="none" strike="noStrike" kern="1200" dirty="0" smtClean="0">
                          <a:solidFill>
                            <a:srgbClr val="000000"/>
                          </a:solidFill>
                          <a:effectLst/>
                          <a:latin typeface="Arial"/>
                          <a:ea typeface="+mn-ea"/>
                          <a:cs typeface="+mn-cs"/>
                        </a:rPr>
                        <a:t>$4.98B</a:t>
                      </a:r>
                    </a:p>
                    <a:p>
                      <a:pPr marL="0" algn="ctr" defTabSz="457200" rtl="0" eaLnBrk="1" fontAlgn="b" latinLnBrk="0" hangingPunct="1">
                        <a:lnSpc>
                          <a:spcPct val="100000"/>
                        </a:lnSpc>
                        <a:spcBef>
                          <a:spcPts val="0"/>
                        </a:spcBef>
                        <a:spcAft>
                          <a:spcPts val="0"/>
                        </a:spcAft>
                      </a:pPr>
                      <a:r>
                        <a:rPr lang="en-US" sz="600" b="1" i="0" u="none" strike="noStrike" kern="1200" dirty="0" smtClean="0">
                          <a:solidFill>
                            <a:schemeClr val="bg1">
                              <a:lumMod val="50000"/>
                            </a:schemeClr>
                          </a:solidFill>
                          <a:effectLst/>
                          <a:latin typeface="Arial"/>
                          <a:ea typeface="+mn-ea"/>
                          <a:cs typeface="+mn-cs"/>
                        </a:rPr>
                        <a:t>(Financial &amp; Insurance)</a:t>
                      </a:r>
                      <a:endParaRPr lang="en-US" sz="600" b="1" i="0" u="none" strike="noStrike" kern="1200" dirty="0">
                        <a:solidFill>
                          <a:schemeClr val="bg1">
                            <a:lumMod val="50000"/>
                          </a:schemeClr>
                        </a:solidFill>
                        <a:effectLst/>
                        <a:latin typeface="Arial"/>
                        <a:ea typeface="+mn-ea"/>
                        <a:cs typeface="+mn-cs"/>
                      </a:endParaRPr>
                    </a:p>
                  </a:txBody>
                  <a:tcPr marL="28808" marR="28808" marT="27432" marB="27432"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spcBef>
                          <a:spcPts val="0"/>
                        </a:spcBef>
                        <a:spcAft>
                          <a:spcPts val="0"/>
                        </a:spcAft>
                      </a:pPr>
                      <a:r>
                        <a:rPr lang="en-US" sz="600" b="0" i="0" u="none" strike="noStrike" kern="1200" dirty="0" smtClean="0">
                          <a:solidFill>
                            <a:srgbClr val="000000"/>
                          </a:solidFill>
                          <a:effectLst/>
                          <a:latin typeface="Arial"/>
                        </a:rPr>
                        <a:t>$5.1B</a:t>
                      </a:r>
                      <a:endParaRPr lang="en-US" sz="600" b="0" i="0" u="none" strike="noStrike" dirty="0">
                        <a:effectLst/>
                        <a:latin typeface="Arial"/>
                      </a:endParaRPr>
                    </a:p>
                    <a:p>
                      <a:pPr marL="0" algn="ctr" rtl="0" eaLnBrk="1" fontAlgn="b" latinLnBrk="0" hangingPunct="1">
                        <a:spcBef>
                          <a:spcPts val="0"/>
                        </a:spcBef>
                        <a:spcAft>
                          <a:spcPts val="0"/>
                        </a:spcAft>
                      </a:pPr>
                      <a:r>
                        <a:rPr lang="en-US" sz="600" b="0" i="0" u="none" strike="noStrike" kern="1200" dirty="0">
                          <a:solidFill>
                            <a:srgbClr val="000000"/>
                          </a:solidFill>
                          <a:effectLst/>
                          <a:latin typeface="Arial"/>
                        </a:rPr>
                        <a:t>(</a:t>
                      </a:r>
                      <a:r>
                        <a:rPr lang="en-US" sz="600" b="0" i="0" u="none" strike="noStrike" kern="1200" dirty="0" smtClean="0">
                          <a:solidFill>
                            <a:srgbClr val="000000"/>
                          </a:solidFill>
                          <a:effectLst/>
                          <a:latin typeface="Arial"/>
                        </a:rPr>
                        <a:t>Financial</a:t>
                      </a:r>
                      <a:r>
                        <a:rPr lang="en-US" sz="600" b="0" i="0" u="none" strike="noStrike" kern="1200" baseline="0" dirty="0" smtClean="0">
                          <a:solidFill>
                            <a:srgbClr val="000000"/>
                          </a:solidFill>
                          <a:effectLst/>
                          <a:latin typeface="Arial"/>
                        </a:rPr>
                        <a:t> &amp; </a:t>
                      </a:r>
                      <a:r>
                        <a:rPr lang="en-US" sz="600" b="0" i="0" u="none" strike="noStrike" kern="1200" dirty="0" smtClean="0">
                          <a:solidFill>
                            <a:srgbClr val="000000"/>
                          </a:solidFill>
                          <a:effectLst/>
                          <a:latin typeface="Arial"/>
                        </a:rPr>
                        <a:t>Insurance</a:t>
                      </a:r>
                      <a:r>
                        <a:rPr lang="en-US" sz="600" b="0" i="0" u="none" strike="noStrike" kern="1200" dirty="0">
                          <a:solidFill>
                            <a:srgbClr val="000000"/>
                          </a:solidFill>
                          <a:effectLst/>
                          <a:latin typeface="Arial"/>
                        </a:rPr>
                        <a:t>)</a:t>
                      </a:r>
                      <a:endParaRPr lang="en-US" sz="600" b="0" i="0" u="none" strike="noStrike" dirty="0">
                        <a:effectLst/>
                        <a:latin typeface="Arial"/>
                      </a:endParaRPr>
                    </a:p>
                  </a:txBody>
                  <a:tcPr marL="28808" marR="28808"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dirty="0" smtClean="0">
                          <a:solidFill>
                            <a:schemeClr val="tx1"/>
                          </a:solidFill>
                          <a:effectLst/>
                          <a:latin typeface="Arial" panose="020B0604020202020204" pitchFamily="34" charset="0"/>
                          <a:ea typeface="Calibri"/>
                          <a:cs typeface="Arial" panose="020B0604020202020204" pitchFamily="34" charset="0"/>
                        </a:rPr>
                        <a:t>$4.9B</a:t>
                      </a:r>
                    </a:p>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baseline="0" dirty="0" smtClean="0">
                          <a:solidFill>
                            <a:schemeClr val="tx1"/>
                          </a:solidFill>
                          <a:effectLst/>
                          <a:latin typeface="Arial" panose="020B0604020202020204" pitchFamily="34" charset="0"/>
                          <a:ea typeface="Calibri"/>
                          <a:cs typeface="Arial" panose="020B0604020202020204" pitchFamily="34" charset="0"/>
                        </a:rPr>
                        <a:t> </a:t>
                      </a:r>
                      <a:r>
                        <a:rPr lang="en-US" sz="600" b="0" i="0" kern="1200" dirty="0" smtClean="0">
                          <a:solidFill>
                            <a:schemeClr val="tx1"/>
                          </a:solidFill>
                          <a:latin typeface="Arial" panose="020B0604020202020204" pitchFamily="34" charset="0"/>
                          <a:ea typeface="+mn-ea"/>
                          <a:cs typeface="Arial" panose="020B0604020202020204" pitchFamily="34" charset="0"/>
                        </a:rPr>
                        <a:t>(Financial</a:t>
                      </a:r>
                      <a:r>
                        <a:rPr lang="en-US" sz="600" b="0" i="0" kern="1200" baseline="0" dirty="0" smtClean="0">
                          <a:solidFill>
                            <a:schemeClr val="tx1"/>
                          </a:solidFill>
                          <a:latin typeface="Arial" panose="020B0604020202020204" pitchFamily="34" charset="0"/>
                          <a:ea typeface="+mn-ea"/>
                          <a:cs typeface="Arial" panose="020B0604020202020204" pitchFamily="34" charset="0"/>
                        </a:rPr>
                        <a:t> &amp; Insurance)</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$4.5B</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$5.0B</a:t>
                      </a:r>
                      <a:r>
                        <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rPr>
                        <a:t>3</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A limit increase to $5.5 BN for Finance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&amp; Insurance </a:t>
                      </a:r>
                      <a:r>
                        <a:rPr lang="en-US" sz="600" b="0" i="0" u="none" strike="noStrike" dirty="0" smtClean="0">
                          <a:solidFill>
                            <a:srgbClr val="000000"/>
                          </a:solidFill>
                          <a:effectLst/>
                          <a:latin typeface="Arial" panose="020B0604020202020204" pitchFamily="34" charset="0"/>
                          <a:cs typeface="Arial" panose="020B0604020202020204" pitchFamily="34" charset="0"/>
                        </a:rPr>
                        <a:t>based on 2016 growth plans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has been a</a:t>
                      </a:r>
                      <a:r>
                        <a:rPr lang="en-US" sz="600" b="0" i="0" u="none" strike="noStrike" dirty="0" smtClean="0">
                          <a:solidFill>
                            <a:srgbClr val="000000"/>
                          </a:solidFill>
                          <a:effectLst/>
                          <a:latin typeface="Arial" panose="020B0604020202020204" pitchFamily="34" charset="0"/>
                          <a:cs typeface="Arial" panose="020B0604020202020204" pitchFamily="34" charset="0"/>
                        </a:rPr>
                        <a:t>pproved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by SBNA Board temporarily until June and will be reassessed after June.</a:t>
                      </a:r>
                      <a:endParaRPr lang="en-US" sz="600" dirty="0" smtClean="0">
                        <a:solidFill>
                          <a:srgbClr val="000000"/>
                        </a:solidFill>
                        <a:latin typeface="Arial" panose="020B0604020202020204" pitchFamily="34" charset="0"/>
                        <a:ea typeface="MS PGothic" pitchFamily="34" charset="-128"/>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algn="ctr" rtl="0" eaLnBrk="1" fontAlgn="b" latinLnBrk="0" hangingPunct="1">
                        <a:lnSpc>
                          <a:spcPct val="100000"/>
                        </a:lnSpc>
                        <a:spcBef>
                          <a:spcPts val="0"/>
                        </a:spcBef>
                        <a:spcAft>
                          <a:spcPts val="0"/>
                        </a:spcAft>
                      </a:pPr>
                      <a:r>
                        <a:rPr lang="en-US" sz="600" b="1" i="0" u="none" strike="noStrike" kern="1200" dirty="0" smtClean="0">
                          <a:solidFill>
                            <a:srgbClr val="000000"/>
                          </a:solidFill>
                          <a:effectLst/>
                          <a:latin typeface="Arial"/>
                          <a:ea typeface="+mn-ea"/>
                          <a:cs typeface="+mn-cs"/>
                        </a:rPr>
                        <a:t>$4.69B</a:t>
                      </a:r>
                    </a:p>
                    <a:p>
                      <a:pPr marL="0" algn="ctr" rtl="0" eaLnBrk="1" fontAlgn="b" latinLnBrk="0" hangingPunct="1">
                        <a:lnSpc>
                          <a:spcPct val="100000"/>
                        </a:lnSpc>
                        <a:spcBef>
                          <a:spcPts val="0"/>
                        </a:spcBef>
                        <a:spcAft>
                          <a:spcPts val="0"/>
                        </a:spcAft>
                      </a:pPr>
                      <a:r>
                        <a:rPr lang="en-US" sz="600" b="1" i="0" u="none" strike="noStrike" baseline="0" dirty="0" smtClean="0">
                          <a:solidFill>
                            <a:schemeClr val="bg1">
                              <a:lumMod val="50000"/>
                            </a:schemeClr>
                          </a:solidFill>
                          <a:effectLst/>
                          <a:latin typeface="Arial"/>
                        </a:rPr>
                        <a:t>(Utilities)</a:t>
                      </a:r>
                      <a:endParaRPr lang="en-US" sz="600" b="1" i="0" u="none" strike="noStrike" dirty="0">
                        <a:solidFill>
                          <a:schemeClr val="bg1">
                            <a:lumMod val="50000"/>
                          </a:schemeClr>
                        </a:solidFill>
                        <a:effectLst/>
                        <a:latin typeface="Arial"/>
                      </a:endParaRPr>
                    </a:p>
                  </a:txBody>
                  <a:tcPr marL="28808" marR="28808" marT="27432" marB="27432"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spcBef>
                          <a:spcPts val="0"/>
                        </a:spcBef>
                        <a:spcAft>
                          <a:spcPts val="0"/>
                        </a:spcAft>
                      </a:pPr>
                      <a:r>
                        <a:rPr lang="en-US" sz="600" b="0" i="0" u="none" strike="noStrike" kern="1200" dirty="0" smtClean="0">
                          <a:solidFill>
                            <a:srgbClr val="000000"/>
                          </a:solidFill>
                          <a:effectLst/>
                          <a:latin typeface="Arial"/>
                        </a:rPr>
                        <a:t>$4.8B</a:t>
                      </a:r>
                      <a:endParaRPr lang="en-US" sz="600" b="0" i="0" u="none" strike="noStrike" dirty="0">
                        <a:effectLst/>
                        <a:latin typeface="Arial"/>
                      </a:endParaRPr>
                    </a:p>
                    <a:p>
                      <a:pPr marL="0" algn="ctr" rtl="0" eaLnBrk="1" fontAlgn="b" latinLnBrk="0" hangingPunct="1">
                        <a:spcBef>
                          <a:spcPts val="0"/>
                        </a:spcBef>
                        <a:spcAft>
                          <a:spcPts val="0"/>
                        </a:spcAft>
                      </a:pPr>
                      <a:r>
                        <a:rPr lang="en-US" sz="600" b="0" i="0" u="none" strike="noStrike" kern="1200" dirty="0">
                          <a:solidFill>
                            <a:srgbClr val="000000"/>
                          </a:solidFill>
                          <a:effectLst/>
                          <a:latin typeface="Arial"/>
                        </a:rPr>
                        <a:t>(Utilities)</a:t>
                      </a:r>
                      <a:endParaRPr lang="en-US" sz="600" b="0" i="0" u="none" strike="noStrike" dirty="0">
                        <a:effectLst/>
                        <a:latin typeface="Arial"/>
                      </a:endParaRPr>
                    </a:p>
                  </a:txBody>
                  <a:tcPr marL="28808" marR="28808"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dirty="0" smtClean="0">
                          <a:solidFill>
                            <a:schemeClr val="tx1"/>
                          </a:solidFill>
                          <a:effectLst/>
                          <a:latin typeface="Arial" panose="020B0604020202020204" pitchFamily="34" charset="0"/>
                          <a:ea typeface="Calibri"/>
                          <a:cs typeface="Arial" panose="020B0604020202020204" pitchFamily="34" charset="0"/>
                        </a:rPr>
                        <a:t>$4.8B</a:t>
                      </a:r>
                      <a:endParaRPr lang="en-US" sz="600" b="0" i="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effectLst/>
                          <a:latin typeface="Arial" panose="020B0604020202020204" pitchFamily="34" charset="0"/>
                          <a:ea typeface="+mn-ea"/>
                          <a:cs typeface="Arial" panose="020B0604020202020204" pitchFamily="34" charset="0"/>
                        </a:rPr>
                        <a:t>(Utilities)</a:t>
                      </a:r>
                      <a:endParaRPr lang="en-US" sz="600" b="0" kern="1200" dirty="0" smtClean="0">
                        <a:solidFill>
                          <a:schemeClr val="tx1"/>
                        </a:solidFill>
                        <a:effectLst/>
                        <a:latin typeface="Arial" panose="020B0604020202020204" pitchFamily="34" charset="0"/>
                        <a:ea typeface="Calibri"/>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Multifamily exposure</a:t>
                      </a:r>
                      <a:endParaRPr lang="en-US" sz="6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spcBef>
                          <a:spcPts val="0"/>
                        </a:spcBef>
                        <a:spcAft>
                          <a:spcPts val="0"/>
                        </a:spcAft>
                      </a:pPr>
                      <a:r>
                        <a:rPr lang="en-US" sz="600" b="1" i="0" u="none" strike="noStrike" kern="1200" dirty="0" smtClean="0">
                          <a:solidFill>
                            <a:srgbClr val="000000"/>
                          </a:solidFill>
                          <a:effectLst/>
                          <a:latin typeface="Arial"/>
                          <a:ea typeface="+mn-ea"/>
                          <a:cs typeface="+mn-cs"/>
                        </a:rPr>
                        <a:t>$10.5B</a:t>
                      </a:r>
                      <a:endParaRPr lang="en-US" sz="600" b="1" i="0" u="none" strike="noStrike" kern="1200" dirty="0">
                        <a:solidFill>
                          <a:srgbClr val="000000"/>
                        </a:solidFill>
                        <a:effectLst/>
                        <a:latin typeface="Arial"/>
                        <a:ea typeface="+mn-ea"/>
                        <a:cs typeface="+mn-cs"/>
                      </a:endParaRPr>
                    </a:p>
                  </a:txBody>
                  <a:tcPr marL="28808" marR="28808" marT="27432" marB="27432"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spcBef>
                          <a:spcPts val="0"/>
                        </a:spcBef>
                        <a:spcAft>
                          <a:spcPts val="0"/>
                        </a:spcAft>
                      </a:pPr>
                      <a:r>
                        <a:rPr lang="en-US" sz="600" b="0" i="0" u="none" strike="noStrike" kern="1200" dirty="0" smtClean="0">
                          <a:solidFill>
                            <a:srgbClr val="000000"/>
                          </a:solidFill>
                          <a:effectLst/>
                          <a:latin typeface="Arial"/>
                          <a:ea typeface="+mn-ea"/>
                          <a:cs typeface="+mn-cs"/>
                        </a:rPr>
                        <a:t>$10.5B</a:t>
                      </a:r>
                      <a:endParaRPr lang="en-US" sz="600" b="0" i="0" u="none" strike="noStrike" kern="1200" dirty="0">
                        <a:solidFill>
                          <a:srgbClr val="000000"/>
                        </a:solidFill>
                        <a:effectLst/>
                        <a:latin typeface="Arial"/>
                        <a:ea typeface="+mn-ea"/>
                        <a:cs typeface="+mn-cs"/>
                      </a:endParaRPr>
                    </a:p>
                  </a:txBody>
                  <a:tcPr marL="28808" marR="28808"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$10.4B</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$10.5B</a:t>
                      </a:r>
                      <a:endParaRPr lang="en-US" sz="600" b="0" i="1"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$11.0B</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Multifamily</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exposure </a:t>
                      </a:r>
                      <a:r>
                        <a:rPr lang="en-US" sz="600" b="0" i="0" u="none" strike="noStrike" dirty="0" smtClean="0">
                          <a:solidFill>
                            <a:srgbClr val="000000"/>
                          </a:solidFill>
                          <a:effectLst/>
                          <a:latin typeface="Arial" panose="020B0604020202020204" pitchFamily="34" charset="0"/>
                          <a:cs typeface="Arial" panose="020B0604020202020204" pitchFamily="34" charset="0"/>
                        </a:rPr>
                        <a:t>is being monitored and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breach escalated. Action plan: TBD</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201746">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Liquidity </a:t>
                      </a:r>
                      <a:r>
                        <a:rPr lang="en-US" sz="600" b="1" baseline="0" dirty="0" smtClean="0">
                          <a:latin typeface="Arial" panose="020B0604020202020204" pitchFamily="34" charset="0"/>
                          <a:cs typeface="Arial" panose="020B0604020202020204" pitchFamily="34" charset="0"/>
                        </a:rPr>
                        <a:t>/ funding</a:t>
                      </a:r>
                      <a:endParaRPr lang="en-US" sz="6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Liquidity Coverage Ratio</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aseline="0"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111%</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112%</a:t>
                      </a:r>
                      <a:endParaRPr lang="en-US" sz="600" b="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600" b="0" i="0" kern="1200" dirty="0" smtClean="0">
                          <a:solidFill>
                            <a:schemeClr val="tx1"/>
                          </a:solidFill>
                          <a:latin typeface="Arial" panose="020B0604020202020204" pitchFamily="34" charset="0"/>
                          <a:ea typeface="+mn-ea"/>
                          <a:cs typeface="Arial" panose="020B0604020202020204" pitchFamily="34" charset="0"/>
                        </a:rPr>
                        <a:t>170.5%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dirty="0" smtClean="0">
                          <a:latin typeface="Arial" panose="020B0604020202020204" pitchFamily="34" charset="0"/>
                          <a:cs typeface="Arial" panose="020B0604020202020204" pitchFamily="34" charset="0"/>
                        </a:rPr>
                        <a:t>120%</a:t>
                      </a:r>
                      <a:endParaRPr lang="en-US" sz="600" dirty="0">
                        <a:latin typeface="Arial" panose="020B0604020202020204" pitchFamily="34" charset="0"/>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dirty="0" smtClean="0">
                          <a:latin typeface="Arial" panose="020B0604020202020204" pitchFamily="34" charset="0"/>
                          <a:cs typeface="Arial" panose="020B0604020202020204" pitchFamily="34" charset="0"/>
                        </a:rPr>
                        <a:t>110%</a:t>
                      </a:r>
                      <a:endParaRPr lang="en-US" sz="600" dirty="0">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The implementation of enhanced data sourcing includes a more detailed calculation of the metric under US regulatory standards which resulted in lower results since February 2016. SBNA is currently in the process of approving new RAS limits and threshold.(New:</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105% for 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100% for Red vs. Current: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120% for Amber, 110% for Red</a:t>
                      </a:r>
                      <a:r>
                        <a:rPr lang="en-US" sz="600" b="0" i="0" u="none" strike="noStrike" dirty="0" smtClean="0">
                          <a:solidFill>
                            <a:srgbClr val="000000"/>
                          </a:solidFill>
                          <a:effectLst/>
                          <a:latin typeface="Arial" panose="020B0604020202020204" pitchFamily="34" charset="0"/>
                          <a:cs typeface="Arial" panose="020B0604020202020204" pitchFamily="34" charset="0"/>
                        </a:rPr>
                        <a:t>) Current RAS limit for Basel LCR is being discontinued in the new proposal.</a:t>
                      </a: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126091">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Interest rate</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Market value of equity sensitivity (+/- 200 bps shock)</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$(890)MM</a:t>
                      </a:r>
                    </a:p>
                  </a:txBody>
                  <a:tcPr marL="0" marR="0" marT="0"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$(849)MM</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600" b="0" i="0" u="none" strike="noStrike" dirty="0" smtClean="0">
                          <a:solidFill>
                            <a:schemeClr val="tx1"/>
                          </a:solidFill>
                          <a:effectLst/>
                          <a:latin typeface="Arial" panose="020B0604020202020204" pitchFamily="34" charset="0"/>
                          <a:cs typeface="Arial" panose="020B0604020202020204" pitchFamily="34" charset="0"/>
                        </a:rPr>
                        <a:t>$(791)MM</a:t>
                      </a:r>
                      <a:endParaRPr lang="en-US" sz="6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$(825)MM</a:t>
                      </a: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$(1,100)MM</a:t>
                      </a: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0" u="none" strike="noStrike" baseline="0" dirty="0" smtClean="0">
                          <a:solidFill>
                            <a:srgbClr val="000000"/>
                          </a:solidFill>
                          <a:effectLst/>
                          <a:latin typeface="Arial" panose="020B0604020202020204" pitchFamily="34" charset="0"/>
                          <a:cs typeface="Arial" panose="020B0604020202020204" pitchFamily="34" charset="0"/>
                        </a:rPr>
                        <a:t>T</a:t>
                      </a:r>
                      <a:r>
                        <a:rPr lang="en-US" sz="600" b="0" i="0" u="none" strike="noStrike" dirty="0" smtClean="0">
                          <a:solidFill>
                            <a:srgbClr val="000000"/>
                          </a:solidFill>
                          <a:effectLst/>
                          <a:latin typeface="Arial" panose="020B0604020202020204" pitchFamily="34" charset="0"/>
                          <a:cs typeface="Arial" panose="020B0604020202020204" pitchFamily="34" charset="0"/>
                        </a:rPr>
                        <a:t>ermination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of</a:t>
                      </a:r>
                      <a:r>
                        <a:rPr lang="en-US" sz="600" b="0" i="0" u="none" strike="noStrike" dirty="0" smtClean="0">
                          <a:solidFill>
                            <a:srgbClr val="000000"/>
                          </a:solidFill>
                          <a:effectLst/>
                          <a:latin typeface="Arial" panose="020B0604020202020204" pitchFamily="34" charset="0"/>
                          <a:cs typeface="Arial" panose="020B0604020202020204" pitchFamily="34" charset="0"/>
                        </a:rPr>
                        <a:t> $1.5 </a:t>
                      </a:r>
                      <a:r>
                        <a:rPr lang="en-US" sz="600" b="0" i="0" u="none" strike="noStrike" dirty="0" err="1" smtClean="0">
                          <a:solidFill>
                            <a:srgbClr val="000000"/>
                          </a:solidFill>
                          <a:effectLst/>
                          <a:latin typeface="Arial" panose="020B0604020202020204" pitchFamily="34" charset="0"/>
                          <a:cs typeface="Arial" panose="020B0604020202020204" pitchFamily="34" charset="0"/>
                        </a:rPr>
                        <a:t>bn</a:t>
                      </a:r>
                      <a:r>
                        <a:rPr lang="en-US" sz="600" b="0" i="0" u="none" strike="noStrike" dirty="0" smtClean="0">
                          <a:solidFill>
                            <a:srgbClr val="000000"/>
                          </a:solidFill>
                          <a:effectLst/>
                          <a:latin typeface="Arial" panose="020B0604020202020204" pitchFamily="34" charset="0"/>
                          <a:cs typeface="Arial" panose="020B0604020202020204" pitchFamily="34" charset="0"/>
                        </a:rPr>
                        <a:t> in Existing FHLB Pay-Fixed Swaps on 05/20 improved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MVE by 28 mm. Swap $750 mm of 2018 Debt Maturities to Floating Rate is expected to be executed by 05/31/2016 and will further reduce the risk of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MVE.</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Compliance and reputational</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baseline="0" dirty="0" smtClean="0">
                          <a:solidFill>
                            <a:schemeClr val="tx1"/>
                          </a:solidFill>
                          <a:latin typeface="Arial" panose="020B0604020202020204" pitchFamily="34" charset="0"/>
                          <a:ea typeface="+mn-ea"/>
                          <a:cs typeface="Arial" panose="020B0604020202020204" pitchFamily="34" charset="0"/>
                        </a:rPr>
                        <a:t># of OCC enforcement actions </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600" b="1" dirty="0" smtClean="0">
                          <a:solidFill>
                            <a:schemeClr val="tx1"/>
                          </a:solidFill>
                          <a:effectLst/>
                          <a:latin typeface="Arial" panose="020B0604020202020204" pitchFamily="34" charset="0"/>
                          <a:ea typeface="Calibri"/>
                          <a:cs typeface="Arial" panose="020B0604020202020204" pitchFamily="34" charset="0"/>
                        </a:rPr>
                        <a:t>3</a:t>
                      </a:r>
                    </a:p>
                  </a:txBody>
                  <a:tcPr marL="48014" marR="48014"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a:lnSpc>
                          <a:spcPct val="100000"/>
                        </a:lnSpc>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8014" marR="48014"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fontAlgn="b" latinLnBrk="0" hangingPunct="1">
                        <a:lnSpc>
                          <a:spcPct val="100000"/>
                        </a:lnSpc>
                        <a:buFont typeface="Arial" panose="020B0604020202020204" pitchFamily="34" charset="0"/>
                        <a:buNone/>
                      </a:pPr>
                      <a:r>
                        <a:rPr lang="en-US" sz="600" b="0" i="0" kern="1200" baseline="0" dirty="0" smtClean="0">
                          <a:solidFill>
                            <a:schemeClr val="tx1"/>
                          </a:solidFill>
                          <a:latin typeface="Arial" panose="020B0604020202020204" pitchFamily="34" charset="0"/>
                          <a:ea typeface="+mn-ea"/>
                          <a:cs typeface="Arial" panose="020B0604020202020204" pitchFamily="34" charset="0"/>
                        </a:rPr>
                        <a:t>0</a:t>
                      </a: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Continued work on Heightened Standards and on existing OCC enforcement actions; Board is monitoring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progress and is aware of the status</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a:t>
                      </a:r>
                      <a:endParaRPr lang="en-US" sz="600" b="0" i="0" u="sng" strike="noStrike" dirty="0">
                        <a:solidFill>
                          <a:srgbClr val="00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176528">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SC</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Credit</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Net</a:t>
                      </a:r>
                      <a:r>
                        <a:rPr lang="en-US" sz="600" b="0" kern="1200" baseline="0" dirty="0" smtClean="0">
                          <a:solidFill>
                            <a:schemeClr val="tx1"/>
                          </a:solidFill>
                          <a:latin typeface="Arial" panose="020B0604020202020204" pitchFamily="34" charset="0"/>
                          <a:ea typeface="+mn-ea"/>
                          <a:cs typeface="Arial" panose="020B0604020202020204" pitchFamily="34" charset="0"/>
                        </a:rPr>
                        <a:t> Charge Off - Auto</a:t>
                      </a:r>
                      <a:endParaRPr lang="en-US" sz="600" b="0" kern="1200" dirty="0" smtClean="0">
                        <a:solidFill>
                          <a:schemeClr val="tx1"/>
                        </a:solidFill>
                        <a:latin typeface="Arial" panose="020B0604020202020204" pitchFamily="34" charset="0"/>
                        <a:ea typeface="+mn-ea"/>
                        <a:cs typeface="Arial" panose="020B0604020202020204" pitchFamily="34" charset="0"/>
                      </a:endParaRPr>
                    </a:p>
                    <a:p>
                      <a:endParaRPr lang="en-US" sz="600" b="0" dirty="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457200" rtl="0" eaLnBrk="1" fontAlgn="ctr" latinLnBrk="0" hangingPunct="1">
                        <a:lnSpc>
                          <a:spcPct val="100000"/>
                        </a:lnSpc>
                        <a:spcBef>
                          <a:spcPts val="0"/>
                        </a:spcBef>
                        <a:spcAft>
                          <a:spcPts val="0"/>
                        </a:spcAft>
                      </a:pPr>
                      <a:r>
                        <a:rPr lang="en-US" sz="600" b="1" kern="1200" dirty="0" smtClean="0">
                          <a:solidFill>
                            <a:schemeClr val="tx1"/>
                          </a:solidFill>
                          <a:effectLst/>
                          <a:latin typeface="Arial" panose="020B0604020202020204" pitchFamily="34" charset="0"/>
                          <a:ea typeface="Calibri"/>
                          <a:cs typeface="Arial" panose="020B0604020202020204" pitchFamily="34" charset="0"/>
                        </a:rPr>
                        <a:t>7.90%</a:t>
                      </a:r>
                      <a:endParaRPr lang="en-US" sz="600" b="1" kern="1200" dirty="0">
                        <a:solidFill>
                          <a:schemeClr val="tx1"/>
                        </a:solidFill>
                        <a:effectLst/>
                        <a:latin typeface="Arial" panose="020B0604020202020204" pitchFamily="34" charset="0"/>
                        <a:ea typeface="Calibri"/>
                        <a:cs typeface="Arial" panose="020B0604020202020204" pitchFamily="34" charset="0"/>
                      </a:endParaRPr>
                    </a:p>
                  </a:txBody>
                  <a:tcPr marL="10003" marR="10003" marT="9525"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7.67%</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7.54%</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7.9%</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8.6%</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SC implemented Buy Box credit changes that will improve the credit quality of loans being originated by reducing thin file originations.  Since this change was implemented EOM Mar’16 it will take time for a) the loans still on SCs Book to work their way through the system, and b) for the credit mix to be fully impacted by the Buy Box changes</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1" kern="1200" dirty="0" smtClean="0">
                        <a:solidFill>
                          <a:schemeClr val="tx1"/>
                        </a:solidFill>
                        <a:latin typeface="Arial" panose="020B0604020202020204" pitchFamily="34" charset="0"/>
                        <a:ea typeface="+mn-ea"/>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600" b="0" dirty="0">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1Q 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4Q</a:t>
                      </a:r>
                      <a:r>
                        <a:rPr lang="en-US" sz="600" b="1" kern="1200" baseline="0" dirty="0" smtClean="0">
                          <a:solidFill>
                            <a:schemeClr val="tx1"/>
                          </a:solidFill>
                          <a:latin typeface="Arial" panose="020B0604020202020204" pitchFamily="34" charset="0"/>
                          <a:ea typeface="+mn-ea"/>
                          <a:cs typeface="Arial" panose="020B0604020202020204" pitchFamily="34" charset="0"/>
                        </a:rPr>
                        <a:t> 15</a:t>
                      </a:r>
                      <a:r>
                        <a:rPr lang="en-US" sz="600" b="1" kern="1200" dirty="0" smtClean="0">
                          <a:solidFill>
                            <a:schemeClr val="tx1"/>
                          </a:solidFill>
                          <a:latin typeface="Arial" panose="020B0604020202020204" pitchFamily="34" charset="0"/>
                          <a:ea typeface="+mn-ea"/>
                          <a:cs typeface="Arial" panose="020B0604020202020204" pitchFamily="34" charset="0"/>
                        </a:rPr>
                        <a:t> </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3Q 15</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b="1" dirty="0" smtClean="0">
                          <a:solidFill>
                            <a:schemeClr val="tx1"/>
                          </a:solidFill>
                          <a:latin typeface="Arial" panose="020B0604020202020204" pitchFamily="34" charset="0"/>
                          <a:cs typeface="Arial" panose="020B0604020202020204" pitchFamily="34" charset="0"/>
                        </a:rPr>
                        <a:t>Amber trigger</a:t>
                      </a:r>
                      <a:endParaRPr lang="en-US" sz="600" b="1" dirty="0">
                        <a:solidFill>
                          <a:schemeClr val="tx1"/>
                        </a:solidFill>
                        <a:latin typeface="Arial" panose="020B0604020202020204" pitchFamily="34" charset="0"/>
                        <a:cs typeface="Arial" panose="020B0604020202020204" pitchFamily="34" charset="0"/>
                      </a:endParaRPr>
                    </a:p>
                  </a:txBody>
                  <a:tcPr marL="48014" marR="48014">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600" b="1" dirty="0" smtClean="0">
                          <a:solidFill>
                            <a:schemeClr val="bg1"/>
                          </a:solidFill>
                          <a:latin typeface="Arial" panose="020B0604020202020204" pitchFamily="34" charset="0"/>
                          <a:cs typeface="Arial" panose="020B0604020202020204" pitchFamily="34" charset="0"/>
                        </a:rPr>
                        <a:t>Red</a:t>
                      </a:r>
                      <a:r>
                        <a:rPr lang="en-US" sz="600" b="1" baseline="0" dirty="0" smtClean="0">
                          <a:solidFill>
                            <a:schemeClr val="bg1"/>
                          </a:solidFill>
                          <a:latin typeface="Arial" panose="020B0604020202020204" pitchFamily="34" charset="0"/>
                          <a:cs typeface="Arial" panose="020B0604020202020204" pitchFamily="34" charset="0"/>
                        </a:rPr>
                        <a:t> limit</a:t>
                      </a:r>
                      <a:endParaRPr lang="en-US" sz="600" b="1" dirty="0">
                        <a:solidFill>
                          <a:schemeClr val="bg1"/>
                        </a:solidFill>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1" dirty="0" smtClean="0">
                          <a:latin typeface="Arial" panose="020B0604020202020204" pitchFamily="34" charset="0"/>
                          <a:cs typeface="Arial" panose="020B0604020202020204" pitchFamily="34" charset="0"/>
                        </a:rPr>
                        <a:t>SHUSA</a:t>
                      </a:r>
                      <a:endParaRPr lang="en-US" sz="600" b="1" dirty="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baseline="0" dirty="0" smtClean="0">
                          <a:latin typeface="Arial" panose="020B0604020202020204" pitchFamily="34" charset="0"/>
                          <a:cs typeface="Arial" panose="020B0604020202020204" pitchFamily="34" charset="0"/>
                        </a:rPr>
                        <a:t>Operational</a:t>
                      </a:r>
                      <a:endParaRPr lang="en-US" sz="600" baseline="0"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aseline="0" dirty="0" smtClean="0">
                          <a:latin typeface="Arial" panose="020B0604020202020204" pitchFamily="34" charset="0"/>
                          <a:cs typeface="Arial" panose="020B0604020202020204" pitchFamily="34" charset="0"/>
                        </a:rPr>
                        <a:t>Frequency of events &gt;$200K in losses</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9</a:t>
                      </a:r>
                    </a:p>
                  </a:txBody>
                  <a:tcPr marL="48014" marR="48014">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7</a:t>
                      </a:r>
                    </a:p>
                  </a:txBody>
                  <a:tcPr marL="48014" marR="48014">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9</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chemeClr val="tx1"/>
                          </a:solidFill>
                          <a:effectLst/>
                          <a:latin typeface="Arial" panose="020B0604020202020204" pitchFamily="34" charset="0"/>
                          <a:cs typeface="Arial" panose="020B0604020202020204" pitchFamily="34" charset="0"/>
                        </a:rPr>
                        <a:t>A new reconciliation process has been set up between SC Operational Risk and Legal. Action plan was implemented in February. </a:t>
                      </a:r>
                    </a:p>
                    <a:p>
                      <a:pPr marL="0" marR="0" indent="0" algn="l"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chemeClr val="tx1"/>
                          </a:solidFill>
                          <a:effectLst/>
                          <a:latin typeface="Arial" panose="020B0604020202020204" pitchFamily="34" charset="0"/>
                          <a:cs typeface="Arial" panose="020B0604020202020204" pitchFamily="34" charset="0"/>
                        </a:rPr>
                        <a:t>SC</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 has</a:t>
                      </a:r>
                      <a:r>
                        <a:rPr lang="en-US" sz="600" b="0" i="0" u="none" strike="noStrike" dirty="0" smtClean="0">
                          <a:solidFill>
                            <a:schemeClr val="tx1"/>
                          </a:solidFill>
                          <a:effectLst/>
                          <a:latin typeface="Arial" panose="020B0604020202020204" pitchFamily="34" charset="0"/>
                          <a:cs typeface="Arial" panose="020B0604020202020204" pitchFamily="34" charset="0"/>
                        </a:rPr>
                        <a:t> 0 material events (&gt;$200K) in Apr’16.</a:t>
                      </a: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1" dirty="0" smtClean="0">
                          <a:latin typeface="Arial" panose="020B0604020202020204" pitchFamily="34" charset="0"/>
                          <a:cs typeface="Arial" panose="020B0604020202020204" pitchFamily="34" charset="0"/>
                        </a:rPr>
                        <a:t>SC</a:t>
                      </a:r>
                      <a:endParaRPr lang="en-US" sz="600" b="1" dirty="0">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1" kern="1200" baseline="0" dirty="0" smtClean="0">
                          <a:solidFill>
                            <a:schemeClr val="tx1"/>
                          </a:solidFill>
                          <a:latin typeface="Arial" panose="020B0604020202020204" pitchFamily="34" charset="0"/>
                          <a:ea typeface="+mn-ea"/>
                          <a:cs typeface="Arial" panose="020B0604020202020204" pitchFamily="34" charset="0"/>
                        </a:rPr>
                        <a:t>6</a:t>
                      </a:r>
                    </a:p>
                  </a:txBody>
                  <a:tcPr marL="48014" marR="48014">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0" dirty="0" smtClean="0">
                          <a:solidFill>
                            <a:schemeClr val="tx1"/>
                          </a:solidFill>
                          <a:effectLst/>
                          <a:latin typeface="Arial" panose="020B0604020202020204" pitchFamily="34" charset="0"/>
                          <a:ea typeface="Calibri"/>
                          <a:cs typeface="Arial" panose="020B0604020202020204" pitchFamily="34" charset="0"/>
                        </a:rPr>
                        <a:t>1</a:t>
                      </a:r>
                      <a:endParaRPr lang="en-US" sz="600" b="0" kern="1200" baseline="0" dirty="0" smtClean="0">
                        <a:solidFill>
                          <a:schemeClr val="tx1"/>
                        </a:solidFill>
                        <a:latin typeface="Arial" panose="020B0604020202020204" pitchFamily="34" charset="0"/>
                        <a:ea typeface="+mn-ea"/>
                        <a:cs typeface="Arial" panose="020B0604020202020204" pitchFamily="34" charset="0"/>
                      </a:endParaRP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4</a:t>
                      </a:r>
                    </a:p>
                  </a:txBody>
                  <a:tcPr marL="48014" marR="48014">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3</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chemeClr val="bg1">
                            <a:lumMod val="75000"/>
                          </a:schemeClr>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1" dirty="0" smtClean="0">
                          <a:latin typeface="Arial" panose="020B0604020202020204" pitchFamily="34" charset="0"/>
                          <a:cs typeface="Arial" panose="020B0604020202020204" pitchFamily="34" charset="0"/>
                        </a:rPr>
                        <a:t>SBNA</a:t>
                      </a:r>
                      <a:endParaRPr lang="en-US" sz="600" b="1" dirty="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3</a:t>
                      </a:r>
                    </a:p>
                  </a:txBody>
                  <a:tcPr marL="48014" marR="48014">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2</a:t>
                      </a: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3</a:t>
                      </a:r>
                    </a:p>
                  </a:txBody>
                  <a:tcPr marL="48014" marR="48014">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chemeClr val="bg1">
                            <a:lumMod val="75000"/>
                          </a:schemeClr>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 name="TextBox 7"/>
          <p:cNvSpPr txBox="1"/>
          <p:nvPr/>
        </p:nvSpPr>
        <p:spPr>
          <a:xfrm>
            <a:off x="266744" y="248488"/>
            <a:ext cx="9336044" cy="357021"/>
          </a:xfrm>
          <a:prstGeom prst="rect">
            <a:avLst/>
          </a:prstGeom>
          <a:noFill/>
        </p:spPr>
        <p:txBody>
          <a:bodyPr wrap="square" rtlCol="0">
            <a:spAutoFit/>
          </a:bodyPr>
          <a:lstStyle/>
          <a:p>
            <a:pPr algn="l" eaLnBrk="0" fontAlgn="base" hangingPunct="0">
              <a:spcBef>
                <a:spcPct val="0"/>
              </a:spcBef>
              <a:spcAft>
                <a:spcPct val="0"/>
              </a:spcAft>
            </a:pPr>
            <a:r>
              <a:rPr lang="en-US" sz="2000" b="1" dirty="0">
                <a:solidFill>
                  <a:prstClr val="black"/>
                </a:solidFill>
                <a:latin typeface="Arial" charset="0"/>
                <a:ea typeface="MS PGothic" pitchFamily="34" charset="-128"/>
              </a:rPr>
              <a:t>2</a:t>
            </a:r>
            <a:r>
              <a:rPr lang="en-US" sz="2000" b="1" dirty="0" smtClean="0">
                <a:solidFill>
                  <a:prstClr val="black"/>
                </a:solidFill>
                <a:latin typeface="Arial" charset="0"/>
                <a:ea typeface="MS PGothic" pitchFamily="34" charset="-128"/>
              </a:rPr>
              <a:t>. Risk Appetite </a:t>
            </a:r>
            <a:r>
              <a:rPr lang="en-US" sz="2000" b="1" dirty="0">
                <a:solidFill>
                  <a:prstClr val="black"/>
                </a:solidFill>
                <a:latin typeface="Arial" charset="0"/>
                <a:ea typeface="MS PGothic" pitchFamily="34" charset="-128"/>
              </a:rPr>
              <a:t>Statement </a:t>
            </a:r>
            <a:r>
              <a:rPr lang="en-US" sz="2000" b="1" dirty="0" smtClean="0">
                <a:solidFill>
                  <a:prstClr val="black"/>
                </a:solidFill>
                <a:latin typeface="Arial" charset="0"/>
                <a:ea typeface="MS PGothic" pitchFamily="34" charset="-128"/>
              </a:rPr>
              <a:t>– Amber and Red metrics Sample</a:t>
            </a:r>
            <a:endParaRPr lang="en-US" sz="2000" b="1" dirty="0">
              <a:solidFill>
                <a:prstClr val="black"/>
              </a:solidFill>
              <a:latin typeface="Arial" charset="0"/>
              <a:ea typeface="MS PGothic" pitchFamily="34" charset="-128"/>
            </a:endParaRPr>
          </a:p>
        </p:txBody>
      </p:sp>
      <p:sp>
        <p:nvSpPr>
          <p:cNvPr id="10" name="Footnote"/>
          <p:cNvSpPr/>
          <p:nvPr/>
        </p:nvSpPr>
        <p:spPr bwMode="auto">
          <a:xfrm>
            <a:off x="1979523" y="6606134"/>
            <a:ext cx="8903637" cy="238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Metric is on a </a:t>
            </a:r>
            <a:r>
              <a:rPr lang="en-US" sz="600" dirty="0" smtClean="0">
                <a:latin typeface="Arial" panose="020B0604020202020204" pitchFamily="34" charset="0"/>
                <a:ea typeface="MS PGothic" pitchFamily="34" charset="-128"/>
                <a:cs typeface="Arial" panose="020B0604020202020204" pitchFamily="34" charset="0"/>
                <a:sym typeface="Arial"/>
              </a:rPr>
              <a:t>two-month </a:t>
            </a:r>
            <a:r>
              <a:rPr lang="en-US" sz="600" dirty="0">
                <a:latin typeface="Arial" panose="020B0604020202020204" pitchFamily="34" charset="0"/>
                <a:ea typeface="MS PGothic" pitchFamily="34" charset="-128"/>
                <a:cs typeface="Arial" panose="020B0604020202020204" pitchFamily="34" charset="0"/>
                <a:sym typeface="Arial"/>
              </a:rPr>
              <a:t>lag</a:t>
            </a:r>
          </a:p>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A Santander Risk Rating (internal rating scale) of 5.0 maps to a BB+ according to the S&amp;P rating scale</a:t>
            </a:r>
          </a:p>
          <a:p>
            <a:pPr marL="228600" lvl="1" indent="-228600">
              <a:buFontTx/>
              <a:buAutoNum type="arabicPeriod"/>
            </a:pPr>
            <a:r>
              <a:rPr lang="en-US" sz="600" dirty="0" smtClean="0">
                <a:latin typeface="Arial" panose="020B0604020202020204" pitchFamily="34" charset="0"/>
                <a:ea typeface="MS PGothic" pitchFamily="34" charset="-128"/>
                <a:cs typeface="Arial" panose="020B0604020202020204" pitchFamily="34" charset="0"/>
                <a:sym typeface="Arial"/>
              </a:rPr>
              <a:t>Two </a:t>
            </a:r>
            <a:r>
              <a:rPr lang="en-US" sz="600" dirty="0">
                <a:latin typeface="Arial" panose="020B0604020202020204" pitchFamily="34" charset="0"/>
                <a:ea typeface="MS PGothic" pitchFamily="34" charset="-128"/>
                <a:cs typeface="Arial" panose="020B0604020202020204" pitchFamily="34" charset="0"/>
                <a:sym typeface="Arial"/>
              </a:rPr>
              <a:t>months temporary red limit increase from 5.0 to </a:t>
            </a:r>
            <a:r>
              <a:rPr lang="en-US" sz="600" dirty="0" smtClean="0">
                <a:latin typeface="Arial" panose="020B0604020202020204" pitchFamily="34" charset="0"/>
                <a:ea typeface="MS PGothic" pitchFamily="34" charset="-128"/>
                <a:cs typeface="Arial" panose="020B0604020202020204" pitchFamily="34" charset="0"/>
                <a:sym typeface="Arial"/>
              </a:rPr>
              <a:t>5.5BN for Finance &amp; Insurance in Industry </a:t>
            </a:r>
            <a:r>
              <a:rPr lang="en-US" sz="600" dirty="0">
                <a:latin typeface="Arial" panose="020B0604020202020204" pitchFamily="34" charset="0"/>
                <a:ea typeface="MS PGothic" pitchFamily="34" charset="-128"/>
                <a:cs typeface="Arial" panose="020B0604020202020204" pitchFamily="34" charset="0"/>
                <a:sym typeface="Arial"/>
              </a:rPr>
              <a:t>exposure </a:t>
            </a:r>
            <a:r>
              <a:rPr lang="en-US" sz="600" dirty="0" smtClean="0">
                <a:latin typeface="Arial" panose="020B0604020202020204" pitchFamily="34" charset="0"/>
                <a:ea typeface="MS PGothic" pitchFamily="34" charset="-128"/>
                <a:cs typeface="Arial" panose="020B0604020202020204" pitchFamily="34" charset="0"/>
                <a:sym typeface="Arial"/>
              </a:rPr>
              <a:t>metric</a:t>
            </a:r>
          </a:p>
        </p:txBody>
      </p:sp>
    </p:spTree>
    <p:extLst>
      <p:ext uri="{BB962C8B-B14F-4D97-AF65-F5344CB8AC3E}">
        <p14:creationId xmlns:p14="http://schemas.microsoft.com/office/powerpoint/2010/main" val="6704822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355938" y="2897188"/>
            <a:ext cx="8541647" cy="34925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lnSpc>
                <a:spcPct val="100000"/>
              </a:lnSpc>
              <a:spcAft>
                <a:spcPts val="0"/>
              </a:spcAft>
              <a:buNone/>
            </a:pPr>
            <a:r>
              <a:rPr lang="en-GB" b="1" dirty="0" smtClean="0">
                <a:solidFill>
                  <a:schemeClr val="bg1">
                    <a:lumMod val="50000"/>
                  </a:schemeClr>
                </a:solidFill>
                <a:latin typeface="Arial" panose="020B0604020202020204" pitchFamily="34" charset="0"/>
                <a:cs typeface="Arial" panose="020B0604020202020204" pitchFamily="34" charset="0"/>
              </a:rPr>
              <a:t>SSLLC </a:t>
            </a:r>
            <a:r>
              <a:rPr lang="en-GB" b="1" dirty="0" smtClean="0">
                <a:solidFill>
                  <a:schemeClr val="bg1">
                    <a:lumMod val="50000"/>
                  </a:schemeClr>
                </a:solidFill>
                <a:latin typeface="Arial" panose="020B0604020202020204" pitchFamily="34" charset="0"/>
                <a:cs typeface="Arial" panose="020B0604020202020204" pitchFamily="34" charset="0"/>
              </a:rPr>
              <a:t>2016 Reporting Metrics &amp; Limits</a:t>
            </a:r>
            <a:endParaRPr lang="en-GB"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211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50373620"/>
              </p:ext>
            </p:extLst>
          </p:nvPr>
        </p:nvGraphicFramePr>
        <p:xfrm>
          <a:off x="350838" y="1470025"/>
          <a:ext cx="8891845" cy="3712592"/>
        </p:xfrm>
        <a:graphic>
          <a:graphicData uri="http://schemas.openxmlformats.org/drawingml/2006/table">
            <a:tbl>
              <a:tblPr firstRow="1" bandRow="1"/>
              <a:tblGrid>
                <a:gridCol w="1480706"/>
                <a:gridCol w="2397226"/>
                <a:gridCol w="1231402"/>
                <a:gridCol w="1260837"/>
                <a:gridCol w="1260837"/>
                <a:gridCol w="1260837"/>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pPr>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sz="1100" b="1" dirty="0" smtClean="0">
                          <a:solidFill>
                            <a:srgbClr val="FF0000"/>
                          </a:solidFill>
                          <a:latin typeface="Arial" panose="020B0604020202020204" pitchFamily="34" charset="0"/>
                          <a:cs typeface="Arial" panose="020B0604020202020204" pitchFamily="34" charset="0"/>
                        </a:rPr>
                        <a:t>Metric</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pPr>
                      <a:r>
                        <a:rPr lang="en-US" sz="1100" b="1" kern="1200" dirty="0" smtClean="0">
                          <a:solidFill>
                            <a:schemeClr val="tx1"/>
                          </a:solidFill>
                          <a:latin typeface="Arial" panose="020B0604020202020204" pitchFamily="34" charset="0"/>
                          <a:ea typeface="+mn-ea"/>
                          <a:cs typeface="Arial" panose="020B0604020202020204" pitchFamily="34" charset="0"/>
                        </a:rPr>
                        <a:t>March 16</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pPr>
                      <a:r>
                        <a:rPr lang="en-US" sz="1100" b="1"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lnL w="12700" cmpd="sng">
                      <a:noFill/>
                      <a:prstDash val="soli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buFont typeface="Arial" panose="020B0604020202020204" pitchFamily="34" charset="0"/>
                        <a:buNone/>
                      </a:pPr>
                      <a:r>
                        <a:rPr lang="en-US" sz="1100" b="1" kern="1200" dirty="0" smtClean="0">
                          <a:solidFill>
                            <a:schemeClr val="bg1"/>
                          </a:solidFill>
                          <a:latin typeface="Arial" panose="020B0604020202020204" pitchFamily="34" charset="0"/>
                          <a:ea typeface="+mn-ea"/>
                          <a:cs typeface="Arial" panose="020B0604020202020204" pitchFamily="34" charset="0"/>
                        </a:rPr>
                        <a:t>Red limit</a:t>
                      </a:r>
                      <a:endParaRPr lang="en-US" sz="1100" b="1" kern="1200" dirty="0">
                        <a:solidFill>
                          <a:schemeClr val="bg1"/>
                        </a:solidFill>
                        <a:latin typeface="Arial" panose="020B0604020202020204" pitchFamily="34" charset="0"/>
                        <a:ea typeface="+mn-ea"/>
                        <a:cs typeface="Arial" panose="020B0604020202020204" pitchFamily="34" charset="0"/>
                      </a:endParaRPr>
                    </a:p>
                  </a:txBody>
                  <a:tcPr marL="48014" marR="48014">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31689">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Capital</a:t>
                      </a:r>
                      <a:r>
                        <a:rPr lang="en-US" sz="1100" b="1" baseline="0" dirty="0" smtClean="0">
                          <a:solidFill>
                            <a:schemeClr val="tx1"/>
                          </a:solidFill>
                          <a:latin typeface="Arial" panose="020B0604020202020204" pitchFamily="34" charset="0"/>
                          <a:cs typeface="Arial" panose="020B0604020202020204" pitchFamily="34" charset="0"/>
                        </a:rPr>
                        <a:t> adequacy</a:t>
                      </a: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Excess Net Capital</a:t>
                      </a: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$6.27M</a:t>
                      </a:r>
                    </a:p>
                  </a:txBody>
                  <a:tcPr marL="45720" marR="4572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&lt;=$10M</a:t>
                      </a:r>
                      <a:endParaRPr lang="en-US" sz="11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&lt;=$5M</a:t>
                      </a:r>
                      <a:endParaRPr lang="en-US" sz="1100" dirty="0">
                        <a:latin typeface="Arial" panose="020B0604020202020204" pitchFamily="34" charset="0"/>
                        <a:cs typeface="Arial" panose="020B0604020202020204" pitchFamily="34" charset="0"/>
                      </a:endParaRPr>
                    </a:p>
                  </a:txBody>
                  <a:tcPr marL="45720" marR="45720">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1689">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u="none" strike="noStrike" dirty="0">
                          <a:effectLst/>
                          <a:latin typeface="Arial" panose="020B0604020202020204" pitchFamily="34" charset="0"/>
                          <a:cs typeface="Arial" panose="020B0604020202020204" pitchFamily="34" charset="0"/>
                        </a:rPr>
                        <a:t>Impairment to </a:t>
                      </a:r>
                      <a:r>
                        <a:rPr lang="en-US" sz="1100" u="none" strike="noStrike" dirty="0" smtClean="0">
                          <a:effectLst/>
                          <a:latin typeface="Arial" panose="020B0604020202020204" pitchFamily="34" charset="0"/>
                          <a:cs typeface="Arial" panose="020B0604020202020204" pitchFamily="34" charset="0"/>
                        </a:rPr>
                        <a:t>Pre-Provision </a:t>
                      </a:r>
                      <a:r>
                        <a:rPr lang="en-US" sz="1100" u="none" strike="noStrike" dirty="0">
                          <a:effectLst/>
                          <a:latin typeface="Arial" panose="020B0604020202020204" pitchFamily="34" charset="0"/>
                          <a:cs typeface="Arial" panose="020B0604020202020204" pitchFamily="34" charset="0"/>
                        </a:rPr>
                        <a:t>N</a:t>
                      </a:r>
                      <a:r>
                        <a:rPr lang="en-US" sz="1100" u="none" strike="noStrike" dirty="0" smtClean="0">
                          <a:effectLst/>
                          <a:latin typeface="Arial" panose="020B0604020202020204" pitchFamily="34" charset="0"/>
                          <a:cs typeface="Arial" panose="020B0604020202020204" pitchFamily="34" charset="0"/>
                        </a:rPr>
                        <a:t>et </a:t>
                      </a:r>
                      <a:r>
                        <a:rPr lang="en-US" sz="1100" u="none" strike="noStrike" dirty="0">
                          <a:effectLst/>
                          <a:latin typeface="Arial" panose="020B0604020202020204" pitchFamily="34" charset="0"/>
                          <a:cs typeface="Arial" panose="020B0604020202020204" pitchFamily="34" charset="0"/>
                        </a:rPr>
                        <a:t>R</a:t>
                      </a:r>
                      <a:r>
                        <a:rPr lang="en-US" sz="1100" u="none" strike="noStrike" dirty="0" smtClean="0">
                          <a:effectLst/>
                          <a:latin typeface="Arial" panose="020B0604020202020204" pitchFamily="34" charset="0"/>
                          <a:cs typeface="Arial" panose="020B0604020202020204" pitchFamily="34" charset="0"/>
                        </a:rPr>
                        <a:t>evenue </a:t>
                      </a:r>
                      <a:r>
                        <a:rPr lang="en-US" sz="1100" u="none" strike="noStrike" dirty="0">
                          <a:effectLst/>
                          <a:latin typeface="Arial" panose="020B0604020202020204" pitchFamily="34" charset="0"/>
                          <a:cs typeface="Arial" panose="020B0604020202020204" pitchFamily="34" charset="0"/>
                        </a:rPr>
                        <a:t>(PPNR)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8381" marT="8381"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Annual</a:t>
                      </a:r>
                    </a:p>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(CCAR</a:t>
                      </a:r>
                      <a:r>
                        <a:rPr lang="en-US" sz="1100" baseline="0" dirty="0" smtClean="0">
                          <a:latin typeface="Arial" panose="020B0604020202020204" pitchFamily="34" charset="0"/>
                          <a:cs typeface="Arial" panose="020B0604020202020204" pitchFamily="34" charset="0"/>
                        </a:rPr>
                        <a:t> 9Q)</a:t>
                      </a:r>
                      <a:endParaRPr lang="en-US" sz="1100" dirty="0" smtClean="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$11M</a:t>
                      </a:r>
                    </a:p>
                  </a:txBody>
                  <a:tcPr marL="45720" marR="4572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&gt;=$14M</a:t>
                      </a:r>
                      <a:endParaRPr lang="en-US" sz="11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&gt;=$16M</a:t>
                      </a:r>
                      <a:endParaRPr lang="en-US" sz="1100" dirty="0">
                        <a:latin typeface="Arial" panose="020B0604020202020204" pitchFamily="34" charset="0"/>
                        <a:cs typeface="Arial" panose="020B0604020202020204" pitchFamily="34" charset="0"/>
                      </a:endParaRPr>
                    </a:p>
                  </a:txBody>
                  <a:tcPr marL="45720" marR="45720">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1689">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Operational risk</a:t>
                      </a:r>
                    </a:p>
                  </a:txBody>
                  <a:tcPr marL="0" marR="4572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u="none" strike="noStrike" dirty="0" smtClean="0">
                          <a:effectLst/>
                          <a:latin typeface="Arial" panose="020B0604020202020204" pitchFamily="34" charset="0"/>
                          <a:cs typeface="Arial" panose="020B0604020202020204" pitchFamily="34" charset="0"/>
                        </a:rPr>
                        <a:t>*Gross Operational</a:t>
                      </a:r>
                      <a:r>
                        <a:rPr lang="en-US" sz="1100" u="none" strike="noStrike" baseline="0" dirty="0" smtClean="0">
                          <a:effectLst/>
                          <a:latin typeface="Arial" panose="020B0604020202020204" pitchFamily="34" charset="0"/>
                          <a:cs typeface="Arial" panose="020B0604020202020204" pitchFamily="34" charset="0"/>
                        </a:rPr>
                        <a:t> Risk L</a:t>
                      </a:r>
                      <a:r>
                        <a:rPr lang="en-US" sz="1100" u="none" strike="noStrike" dirty="0" smtClean="0">
                          <a:effectLst/>
                          <a:latin typeface="Arial" panose="020B0604020202020204" pitchFamily="34" charset="0"/>
                          <a:cs typeface="Arial" panose="020B0604020202020204" pitchFamily="34" charset="0"/>
                        </a:rPr>
                        <a:t>osses </a:t>
                      </a:r>
                      <a:r>
                        <a:rPr lang="en-US" sz="1100" u="none" strike="noStrike" dirty="0">
                          <a:effectLst/>
                          <a:latin typeface="Arial" panose="020B0604020202020204" pitchFamily="34" charset="0"/>
                          <a:cs typeface="Arial" panose="020B0604020202020204" pitchFamily="34" charset="0"/>
                        </a:rPr>
                        <a:t>/ </a:t>
                      </a:r>
                      <a:r>
                        <a:rPr lang="en-US" sz="1100" u="none" strike="noStrike" dirty="0" smtClean="0">
                          <a:effectLst/>
                          <a:latin typeface="Arial" panose="020B0604020202020204" pitchFamily="34" charset="0"/>
                          <a:cs typeface="Arial" panose="020B0604020202020204" pitchFamily="34" charset="0"/>
                        </a:rPr>
                        <a:t>Gross Margin</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Quarterly</a:t>
                      </a:r>
                    </a:p>
                    <a:p>
                      <a:pPr algn="ctr">
                        <a:lnSpc>
                          <a:spcPct val="100000"/>
                        </a:lnSpc>
                      </a:pPr>
                      <a:r>
                        <a:rPr lang="en-US" sz="1100" b="0" dirty="0" smtClean="0">
                          <a:latin typeface="Arial" panose="020B0604020202020204" pitchFamily="34" charset="0"/>
                          <a:cs typeface="Arial" panose="020B0604020202020204" pitchFamily="34" charset="0"/>
                        </a:rPr>
                        <a:t>(trailing 12m)</a:t>
                      </a:r>
                      <a:endParaRPr lang="en-US" sz="1100" b="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2%</a:t>
                      </a:r>
                    </a:p>
                  </a:txBody>
                  <a:tcPr marL="45720" marR="4572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&gt;=1.5%</a:t>
                      </a:r>
                      <a:endParaRPr lang="en-US" sz="11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&gt;=2.0%</a:t>
                      </a:r>
                      <a:endParaRPr lang="en-US" sz="1100" dirty="0">
                        <a:latin typeface="Arial" panose="020B0604020202020204" pitchFamily="34" charset="0"/>
                        <a:cs typeface="Arial" panose="020B0604020202020204" pitchFamily="34" charset="0"/>
                      </a:endParaRPr>
                    </a:p>
                  </a:txBody>
                  <a:tcPr marL="45720" marR="45720">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1689">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u="none" strike="noStrike" dirty="0" smtClean="0">
                          <a:effectLst/>
                          <a:latin typeface="Arial" panose="020B0604020202020204" pitchFamily="34" charset="0"/>
                          <a:cs typeface="Arial" panose="020B0604020202020204" pitchFamily="34" charset="0"/>
                        </a:rPr>
                        <a:t>Material</a:t>
                      </a:r>
                      <a:r>
                        <a:rPr lang="en-US" sz="1100" u="none" strike="noStrike" baseline="0" dirty="0" smtClean="0">
                          <a:effectLst/>
                          <a:latin typeface="Arial" panose="020B0604020202020204" pitchFamily="34" charset="0"/>
                          <a:cs typeface="Arial" panose="020B0604020202020204" pitchFamily="34" charset="0"/>
                        </a:rPr>
                        <a:t> Operational Risk E</a:t>
                      </a:r>
                      <a:r>
                        <a:rPr lang="en-US" sz="1100" u="none" strike="noStrike" dirty="0" smtClean="0">
                          <a:effectLst/>
                          <a:latin typeface="Arial" panose="020B0604020202020204" pitchFamily="34" charset="0"/>
                          <a:cs typeface="Arial" panose="020B0604020202020204" pitchFamily="34" charset="0"/>
                        </a:rPr>
                        <a:t>vents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2</a:t>
                      </a:r>
                    </a:p>
                  </a:txBody>
                  <a:tcPr marL="45720" marR="4572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a:t>
                      </a:r>
                      <a:endParaRPr lang="en-US" sz="11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&gt;2</a:t>
                      </a:r>
                    </a:p>
                  </a:txBody>
                  <a:tcPr marL="45720" marR="45720">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1689">
                <a:tc row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Compliance &amp;</a:t>
                      </a:r>
                      <a:r>
                        <a:rPr lang="en-US" sz="1100" b="1" baseline="0" dirty="0" smtClean="0">
                          <a:solidFill>
                            <a:schemeClr val="tx1"/>
                          </a:solidFill>
                          <a:latin typeface="Arial" panose="020B0604020202020204" pitchFamily="34" charset="0"/>
                          <a:cs typeface="Arial" panose="020B0604020202020204" pitchFamily="34" charset="0"/>
                        </a:rPr>
                        <a:t> Reputational</a:t>
                      </a:r>
                      <a:r>
                        <a:rPr lang="en-US" sz="1100" b="1" dirty="0" smtClean="0">
                          <a:solidFill>
                            <a:schemeClr val="tx1"/>
                          </a:solidFill>
                          <a:latin typeface="Arial" panose="020B0604020202020204" pitchFamily="34" charset="0"/>
                          <a:cs typeface="Arial" panose="020B0604020202020204" pitchFamily="34" charset="0"/>
                        </a:rPr>
                        <a:t> risk</a:t>
                      </a:r>
                    </a:p>
                  </a:txBody>
                  <a:tcPr marL="0" marR="4572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i="0" u="none" kern="1200" baseline="0" dirty="0" smtClean="0">
                          <a:solidFill>
                            <a:schemeClr val="tx1"/>
                          </a:solidFill>
                          <a:latin typeface="Arial" panose="020B0604020202020204" pitchFamily="34" charset="0"/>
                          <a:ea typeface="ＭＳ Ｐゴシック"/>
                          <a:cs typeface="Arial" panose="020B0604020202020204" pitchFamily="34" charset="0"/>
                        </a:rPr>
                        <a:t>Open MRIAs and other equivalent matters requiring immediate attention</a:t>
                      </a: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0</a:t>
                      </a:r>
                    </a:p>
                  </a:txBody>
                  <a:tcPr marL="45720" marR="4572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N/A</a:t>
                      </a:r>
                      <a:endParaRPr lang="en-US" sz="11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&gt;=0</a:t>
                      </a:r>
                    </a:p>
                  </a:txBody>
                  <a:tcPr marL="45720" marR="45720">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1689">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b="0" i="0" u="none" strike="noStrike" dirty="0" smtClean="0">
                          <a:solidFill>
                            <a:srgbClr val="000000"/>
                          </a:solidFill>
                          <a:effectLst/>
                          <a:latin typeface="Arial" panose="020B0604020202020204" pitchFamily="34" charset="0"/>
                          <a:cs typeface="Arial" panose="020B0604020202020204" pitchFamily="34" charset="0"/>
                        </a:rPr>
                        <a:t>High risk customers as % of total customers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8381" marT="8381"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&lt;1%</a:t>
                      </a:r>
                    </a:p>
                  </a:txBody>
                  <a:tcPr marL="45720" marR="4572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&gt;=2%</a:t>
                      </a:r>
                      <a:endParaRPr lang="en-US" sz="11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&gt;=4%</a:t>
                      </a:r>
                      <a:endParaRPr lang="en-US" sz="1100" dirty="0">
                        <a:latin typeface="Arial" panose="020B0604020202020204" pitchFamily="34" charset="0"/>
                        <a:cs typeface="Arial" panose="020B0604020202020204" pitchFamily="34" charset="0"/>
                      </a:endParaRPr>
                    </a:p>
                  </a:txBody>
                  <a:tcPr marL="45720" marR="45720">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1689">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lnSpc>
                          <a:spcPct val="100000"/>
                        </a:lnSpc>
                      </a:pPr>
                      <a:r>
                        <a:rPr lang="en-US" sz="1100" b="0" i="0" u="none" strike="noStrike" dirty="0">
                          <a:solidFill>
                            <a:srgbClr val="000000"/>
                          </a:solidFill>
                          <a:effectLst/>
                          <a:latin typeface="Arial" panose="020B0604020202020204" pitchFamily="34" charset="0"/>
                          <a:cs typeface="Arial" panose="020B0604020202020204" pitchFamily="34" charset="0"/>
                        </a:rPr>
                        <a:t>Total new monthly arbitrations and court proceedings</a:t>
                      </a:r>
                    </a:p>
                  </a:txBody>
                  <a:tcPr marL="45720" marR="9525" marT="9525"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3</a:t>
                      </a:r>
                    </a:p>
                  </a:txBody>
                  <a:tcPr marL="45720" marR="4572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a:t>
                      </a:r>
                      <a:endParaRPr lang="en-US" sz="11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&gt;=2</a:t>
                      </a:r>
                      <a:endParaRPr lang="en-US" sz="1100" dirty="0">
                        <a:latin typeface="Arial" panose="020B0604020202020204" pitchFamily="34" charset="0"/>
                        <a:cs typeface="Arial" panose="020B0604020202020204" pitchFamily="34" charset="0"/>
                      </a:endParaRPr>
                    </a:p>
                  </a:txBody>
                  <a:tcPr marL="45720" marR="45720">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1689">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lnSpc>
                          <a:spcPct val="100000"/>
                        </a:lnSpc>
                      </a:pPr>
                      <a:r>
                        <a:rPr lang="en-US" sz="1100" b="0" i="0" u="none" strike="noStrike" dirty="0">
                          <a:solidFill>
                            <a:srgbClr val="000000"/>
                          </a:solidFill>
                          <a:effectLst/>
                          <a:latin typeface="Arial" panose="020B0604020202020204" pitchFamily="34" charset="0"/>
                          <a:cs typeface="Arial" panose="020B0604020202020204" pitchFamily="34" charset="0"/>
                        </a:rPr>
                        <a:t>Total number of sales practice </a:t>
                      </a:r>
                      <a:r>
                        <a:rPr lang="en-US" sz="1100" b="0" i="0" u="none" strike="noStrike" dirty="0" smtClean="0">
                          <a:solidFill>
                            <a:srgbClr val="000000"/>
                          </a:solidFill>
                          <a:effectLst/>
                          <a:latin typeface="Arial" panose="020B0604020202020204" pitchFamily="34" charset="0"/>
                          <a:cs typeface="Arial" panose="020B0604020202020204" pitchFamily="34" charset="0"/>
                        </a:rPr>
                        <a:t>complaints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9525" marT="9525"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14</a:t>
                      </a:r>
                    </a:p>
                  </a:txBody>
                  <a:tcPr marL="45720" marR="4572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&gt;=15</a:t>
                      </a:r>
                      <a:endParaRPr lang="en-US" sz="11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&gt;=20</a:t>
                      </a:r>
                      <a:endParaRPr lang="en-US" sz="1100" dirty="0">
                        <a:latin typeface="Arial" panose="020B0604020202020204" pitchFamily="34" charset="0"/>
                        <a:cs typeface="Arial" panose="020B0604020202020204" pitchFamily="34" charset="0"/>
                      </a:endParaRPr>
                    </a:p>
                  </a:txBody>
                  <a:tcPr marL="45720" marR="45720">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3" name="Content Placeholder 2"/>
          <p:cNvSpPr>
            <a:spLocks noGrp="1"/>
          </p:cNvSpPr>
          <p:nvPr>
            <p:ph sz="quarter" idx="11"/>
          </p:nvPr>
        </p:nvSpPr>
        <p:spPr/>
        <p:txBody>
          <a:bodyPr/>
          <a:lstStyle/>
          <a:p>
            <a:pPr lvl="0"/>
            <a:r>
              <a:rPr lang="en-US" kern="0" dirty="0">
                <a:solidFill>
                  <a:srgbClr val="000000"/>
                </a:solidFill>
                <a:latin typeface="Arial"/>
                <a:ea typeface="ＭＳ Ｐゴシック"/>
              </a:rPr>
              <a:t>2016 SSLLC RAS </a:t>
            </a:r>
            <a:r>
              <a:rPr lang="en-US" dirty="0" smtClean="0"/>
              <a:t>metrics &amp; </a:t>
            </a:r>
            <a:r>
              <a:rPr lang="en-US" kern="0" dirty="0" smtClean="0">
                <a:solidFill>
                  <a:srgbClr val="000000"/>
                </a:solidFill>
                <a:latin typeface="Arial"/>
                <a:ea typeface="ＭＳ Ｐゴシック"/>
              </a:rPr>
              <a:t>limits</a:t>
            </a:r>
            <a:endParaRPr lang="en-US" kern="0" dirty="0">
              <a:solidFill>
                <a:srgbClr val="000000"/>
              </a:solidFill>
              <a:latin typeface="Arial"/>
              <a:ea typeface="ＭＳ Ｐゴシック"/>
            </a:endParaRPr>
          </a:p>
        </p:txBody>
      </p:sp>
      <p:sp>
        <p:nvSpPr>
          <p:cNvPr id="7" name="Footnote"/>
          <p:cNvSpPr/>
          <p:nvPr/>
        </p:nvSpPr>
        <p:spPr>
          <a:xfrm>
            <a:off x="2228518" y="6332539"/>
            <a:ext cx="5000958" cy="123111"/>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a:t>
            </a:r>
            <a:r>
              <a:rPr lang="en-US" sz="800" dirty="0" smtClean="0">
                <a:solidFill>
                  <a:srgbClr val="000000"/>
                </a:solidFill>
                <a:latin typeface="Arial" panose="020B0604020202020204" pitchFamily="34" charset="0"/>
                <a:cs typeface="Arial" panose="020B0604020202020204" pitchFamily="34" charset="0"/>
                <a:sym typeface="+mn-lt"/>
              </a:rPr>
              <a:t>definitions</a:t>
            </a:r>
          </a:p>
        </p:txBody>
      </p:sp>
      <p:sp>
        <p:nvSpPr>
          <p:cNvPr id="5" name="TextBox 4"/>
          <p:cNvSpPr txBox="1"/>
          <p:nvPr/>
        </p:nvSpPr>
        <p:spPr>
          <a:xfrm>
            <a:off x="6200707" y="5851525"/>
            <a:ext cx="3049233" cy="224677"/>
          </a:xfrm>
          <a:prstGeom prst="rect">
            <a:avLst/>
          </a:prstGeom>
          <a:noFill/>
        </p:spPr>
        <p:txBody>
          <a:bodyPr wrap="none" rtlCol="0">
            <a:spAutoFit/>
          </a:bodyPr>
          <a:lstStyle/>
          <a:p>
            <a:pPr algn="ctr" eaLnBrk="1" hangingPunct="1">
              <a:lnSpc>
                <a:spcPct val="86000"/>
              </a:lnSpc>
            </a:pPr>
            <a:r>
              <a:rPr lang="en-US" sz="1000" dirty="0" smtClean="0">
                <a:solidFill>
                  <a:srgbClr val="000000"/>
                </a:solidFill>
                <a:ea typeface="ＭＳ Ｐゴシック"/>
              </a:rPr>
              <a:t>* SHUSA metric reported in Santander Group RAS</a:t>
            </a:r>
            <a:endParaRPr lang="en-US" sz="1000" dirty="0">
              <a:solidFill>
                <a:srgbClr val="000000"/>
              </a:solidFill>
              <a:ea typeface="ＭＳ Ｐゴシック"/>
            </a:endParaRPr>
          </a:p>
        </p:txBody>
      </p:sp>
    </p:spTree>
    <p:extLst>
      <p:ext uri="{BB962C8B-B14F-4D97-AF65-F5344CB8AC3E}">
        <p14:creationId xmlns:p14="http://schemas.microsoft.com/office/powerpoint/2010/main" val="179620440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f19bde990ad741f46f5ea7ce4e19f2444f18fb"/>
  <p:tag name="THINKCELLPRESENTATIONDONOTDELETE" val="&lt;?xml version=&quot;1.0&quot; encoding=&quot;UTF-16&quot; standalone=&quot;yes&quot;?&gt;&#10;&lt;root reqver=&quot;21047&quot;&gt;&lt;version val=&quot;2326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m/%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precDefaultWeek/&gt;&lt;m_precDefaultDay&gt;&lt;m_bNumberIsYear val=&quot;0&quot;/&gt;&lt;m_strFormatTime&gt;%#d&lt;/m_strFormatTime&gt;&lt;/m_precDefaultDay&gt;&lt;m_mruColor&gt;&lt;m_vecMRU length=&quot;4&quot;&gt;&lt;elem m_fUsage=&quot;4.86540966304618920000E+000&quot;&gt;&lt;m_msothmcolidx val=&quot;0&quot;/&gt;&lt;m_rgb r=&quot;eb&quot; g=&quot;3&quot; b=&quot;26&quot;/&gt;&lt;m_ppcolschidx tagver0=&quot;23004&quot; tagname0=&quot;m_ppcolschidxUNRECOGNIZED&quot; val=&quot;0&quot;/&gt;&lt;m_nBrightness val=&quot;0&quot;/&gt;&lt;/elem&gt;&lt;elem m_fUsage=&quot;3.88172892307468010000E+000&quot;&gt;&lt;m_msothmcolidx val=&quot;0&quot;/&gt;&lt;m_rgb r=&quot;ff&quot; g=&quot;bf&quot; b=&quot;27&quot;/&gt;&lt;m_ppcolschidx tagver0=&quot;23004&quot; tagname0=&quot;m_ppcolschidxUNRECOGNIZED&quot; val=&quot;0&quot;/&gt;&lt;m_nBrightness val=&quot;0&quot;/&gt;&lt;/elem&gt;&lt;elem m_fUsage=&quot;1.00000000000000000000E+000&quot;&gt;&lt;m_msothmcolidx val=&quot;0&quot;/&gt;&lt;m_rgb r=&quot;ff&quot; g=&quot;0&quot; b=&quot;0&quot;/&gt;&lt;m_ppcolschidx tagver0=&quot;23004&quot; tagname0=&quot;m_ppcolschidxUNRECOGNIZED&quot; val=&quot;0&quot;/&gt;&lt;m_nBrightness val=&quot;0&quot;/&gt;&lt;/elem&gt;&lt;elem m_fUsage=&quot;8.86293811965250810000E-002&quot;&gt;&lt;m_msothmcolidx val=&quot;0&quot;/&gt;&lt;m_rgb r=&quot;ff&quot; g=&quot;fa&quot; b=&quot;26&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 name="ISPRING_RESOURCE_PATHS_HASH_PRESENTER" val="f01d211bc0a0c2ddcfd62f283e8fc92d14a39d5d"/>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Body Slide">
  <a:themeElements>
    <a:clrScheme name="Colour Theme propossal">
      <a:dk1>
        <a:srgbClr val="000000"/>
      </a:dk1>
      <a:lt1>
        <a:sysClr val="window" lastClr="FFFFFF"/>
      </a:lt1>
      <a:dk2>
        <a:srgbClr val="000000"/>
      </a:dk2>
      <a:lt2>
        <a:srgbClr val="7F7F7F"/>
      </a:lt2>
      <a:accent1>
        <a:srgbClr val="FF0000"/>
      </a:accent1>
      <a:accent2>
        <a:srgbClr val="A5A5A5"/>
      </a:accent2>
      <a:accent3>
        <a:srgbClr val="FFFFFF"/>
      </a:accent3>
      <a:accent4>
        <a:srgbClr val="3F3F3F"/>
      </a:accent4>
      <a:accent5>
        <a:srgbClr val="FFAAAA"/>
      </a:accent5>
      <a:accent6>
        <a:srgbClr val="AEAEAE"/>
      </a:accent6>
      <a:hlink>
        <a:srgbClr val="777777"/>
      </a:hlink>
      <a:folHlink>
        <a:srgbClr val="29292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solidFill>
            <a:schemeClr val="tx1"/>
          </a:solidFill>
        </a:ln>
        <a:effectLst/>
      </a:spPr>
      <a:bodyPr rtlCol="0" anchor="ctr"/>
      <a:lstStyle>
        <a:defPPr algn="ctr">
          <a:defRPr sz="1200" dirty="0" smtClean="0">
            <a:solidFill>
              <a:schemeClr val="tx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14.xml><?xml version="1.0" encoding="utf-8"?>
<mso:customUI xmlns:mso="http://schemas.microsoft.com/office/2009/07/customui">
  <mso:ribbon>
    <mso:contextualTabs>
      <mso:tabSet idMso="TabSetTableTools">
        <mso:tab idQ="mso:TabTableToolsDesign">
          <mso:group idQ="mso:GroupTableStylesPowerPoint" visible="false"/>
          <mso:group id="OWTable" label="Table" autoScale="true">
            <mso:gallery idQ="mso:ShadingColorPicker" showInRibbon="false" visible="true"/>
            <mso:control idQ="mso:TableBordersMenu" visible="true"/>
          </mso:group>
        </mso:tab>
      </mso:tabSet>
    </mso:contextualTabs>
  </mso:ribbon>
</mso:customUI>
</file>

<file path=docProps/app.xml><?xml version="1.0" encoding="utf-8"?>
<Properties xmlns="http://schemas.openxmlformats.org/officeDocument/2006/extended-properties" xmlns:vt="http://schemas.openxmlformats.org/officeDocument/2006/docPropsVTypes">
  <Template>blank</Template>
  <TotalTime>25251</TotalTime>
  <Words>2045</Words>
  <Application>Microsoft Office PowerPoint</Application>
  <PresentationFormat>Custom</PresentationFormat>
  <Paragraphs>269</Paragraphs>
  <Slides>8</Slides>
  <Notes>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0" baseType="lpstr">
      <vt:lpstr>1_Body Slide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Oliver Wyman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Cheng, Wanxin</dc:creator>
  <cp:keywords>Template version: 2015/07/23;Update Pack: 2015/09/15</cp:keywords>
  <cp:lastModifiedBy>Zhang, Zhiyi</cp:lastModifiedBy>
  <cp:revision>1161</cp:revision>
  <cp:lastPrinted>2016-05-19T17:18:25Z</cp:lastPrinted>
  <dcterms:created xsi:type="dcterms:W3CDTF">2016-03-28T17:49:32Z</dcterms:created>
  <dcterms:modified xsi:type="dcterms:W3CDTF">2016-06-02T22:51:29Z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Version">
    <vt:lpwstr>2015/07/23</vt:lpwstr>
  </property>
  <property fmtid="{D5CDD505-2E9C-101B-9397-08002B2CF9AE}" pid="3" name="DocumentMSOLanguageID">
    <vt:lpwstr>msoLanguageIDEnglishUK</vt:lpwstr>
  </property>
  <property fmtid="{D5CDD505-2E9C-101B-9397-08002B2CF9AE}" pid="4" name="LogoName">
    <vt:lpwstr>Oliver Wyman</vt:lpwstr>
  </property>
</Properties>
</file>