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7b8273dd61f5437a" Type="http://schemas.microsoft.com/office/2007/relationships/ui/extensibility" Target="customUI/customUI14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8" r:id="rId1"/>
  </p:sldMasterIdLst>
  <p:notesMasterIdLst>
    <p:notesMasterId r:id="rId10"/>
  </p:notesMasterIdLst>
  <p:handoutMasterIdLst>
    <p:handoutMasterId r:id="rId11"/>
  </p:handoutMasterIdLst>
  <p:sldIdLst>
    <p:sldId id="1117" r:id="rId2"/>
    <p:sldId id="1109" r:id="rId3"/>
    <p:sldId id="1110" r:id="rId4"/>
    <p:sldId id="1114" r:id="rId5"/>
    <p:sldId id="1112" r:id="rId6"/>
    <p:sldId id="1113" r:id="rId7"/>
    <p:sldId id="1115" r:id="rId8"/>
    <p:sldId id="1116" r:id="rId9"/>
  </p:sldIdLst>
  <p:sldSz cx="9602788" cy="6858000"/>
  <p:notesSz cx="6973888" cy="9236075"/>
  <p:custDataLst>
    <p:tags r:id="rId12"/>
  </p:custDataLst>
  <p:defaultTextStyle>
    <a:defPPr>
      <a:defRPr lang="en-GB"/>
    </a:defPPr>
    <a:lvl1pPr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6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3992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88">
          <p15:clr>
            <a:srgbClr val="A4A3A4"/>
          </p15:clr>
        </p15:guide>
        <p15:guide id="6" pos="5765" userDrawn="1">
          <p15:clr>
            <a:srgbClr val="A4A3A4"/>
          </p15:clr>
        </p15:guide>
        <p15:guide id="7" orient="horz" pos="202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008AB3"/>
    <a:srgbClr val="FFCCCC"/>
    <a:srgbClr val="BFBFBF"/>
    <a:srgbClr val="A6E2EF"/>
    <a:srgbClr val="E8F6E6"/>
    <a:srgbClr val="FCE0E2"/>
    <a:srgbClr val="00A8C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7" autoAdjust="0"/>
    <p:restoredTop sz="97949" autoAdjust="0"/>
  </p:normalViewPr>
  <p:slideViewPr>
    <p:cSldViewPr snapToGrid="0" showGuides="1">
      <p:cViewPr>
        <p:scale>
          <a:sx n="100" d="100"/>
          <a:sy n="100" d="100"/>
        </p:scale>
        <p:origin x="-324" y="-324"/>
      </p:cViewPr>
      <p:guideLst>
        <p:guide orient="horz" pos="1052"/>
        <p:guide orient="horz" pos="187"/>
        <p:guide orient="horz" pos="1306"/>
        <p:guide orient="horz" pos="3952"/>
        <p:guide pos="231"/>
        <p:guide pos="5322"/>
        <p:guide pos="3213"/>
        <p:guide pos="2799"/>
      </p:guideLst>
    </p:cSldViewPr>
  </p:slideViewPr>
  <p:outlineViewPr>
    <p:cViewPr>
      <p:scale>
        <a:sx n="33" d="100"/>
        <a:sy n="33" d="100"/>
      </p:scale>
      <p:origin x="0" y="56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160"/>
    </p:cViewPr>
  </p:sorterViewPr>
  <p:notesViewPr>
    <p:cSldViewPr snapToGrid="0" showGuides="1">
      <p:cViewPr>
        <p:scale>
          <a:sx n="75" d="100"/>
          <a:sy n="75" d="100"/>
        </p:scale>
        <p:origin x="-2802" y="-72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0ED01-0D64-4CB2-8655-0CF11B62B1C3}" type="doc">
      <dgm:prSet loTypeId="urn:microsoft.com/office/officeart/2009/3/layout/BlockDescending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FFB9F6C-ED8A-4D74-B70F-1AF990741904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Excluded – Zero Tolerance Metrics</a:t>
          </a:r>
          <a:endParaRPr lang="en-US" b="1" dirty="0"/>
        </a:p>
      </dgm:t>
    </dgm:pt>
    <dgm:pt modelId="{29C42CDA-42A9-463E-BABB-07276772DE6F}" type="parTrans" cxnId="{1BC86300-1E9A-4B04-81F7-5157942B7781}">
      <dgm:prSet/>
      <dgm:spPr/>
      <dgm:t>
        <a:bodyPr/>
        <a:lstStyle/>
        <a:p>
          <a:endParaRPr lang="en-US"/>
        </a:p>
      </dgm:t>
    </dgm:pt>
    <dgm:pt modelId="{A9D484E2-AD25-469B-8653-48CB6127A474}" type="sibTrans" cxnId="{1BC86300-1E9A-4B04-81F7-5157942B7781}">
      <dgm:prSet/>
      <dgm:spPr/>
      <dgm:t>
        <a:bodyPr/>
        <a:lstStyle/>
        <a:p>
          <a:endParaRPr lang="en-US"/>
        </a:p>
      </dgm:t>
    </dgm:pt>
    <dgm:pt modelId="{9D170AED-5DEF-4F0F-A081-6EA9BB114224}">
      <dgm:prSet phldrT="[Text]" custT="1"/>
      <dgm:spPr>
        <a:solidFill>
          <a:schemeClr val="bg1"/>
        </a:solidFill>
      </dgm:spPr>
      <dgm:t>
        <a:bodyPr/>
        <a:lstStyle/>
        <a:p>
          <a:endParaRPr lang="en-US" sz="1300" dirty="0" smtClean="0"/>
        </a:p>
        <a:p>
          <a:r>
            <a:rPr lang="en-US" sz="1400" dirty="0" smtClean="0"/>
            <a:t>Obligor Rating</a:t>
          </a:r>
        </a:p>
        <a:p>
          <a:endParaRPr lang="en-US" sz="1400" dirty="0"/>
        </a:p>
      </dgm:t>
    </dgm:pt>
    <dgm:pt modelId="{7F4BDB5F-34B5-4348-A193-DBCF9D396858}" type="parTrans" cxnId="{7ABDA0F1-1D92-441E-96F2-0C3B45313868}">
      <dgm:prSet/>
      <dgm:spPr/>
      <dgm:t>
        <a:bodyPr/>
        <a:lstStyle/>
        <a:p>
          <a:endParaRPr lang="en-US"/>
        </a:p>
      </dgm:t>
    </dgm:pt>
    <dgm:pt modelId="{38574E40-76B1-451D-B537-725B923203F2}" type="sibTrans" cxnId="{7ABDA0F1-1D92-441E-96F2-0C3B45313868}">
      <dgm:prSet/>
      <dgm:spPr/>
      <dgm:t>
        <a:bodyPr/>
        <a:lstStyle/>
        <a:p>
          <a:endParaRPr lang="en-US"/>
        </a:p>
      </dgm:t>
    </dgm:pt>
    <dgm:pt modelId="{FC2D7270-0AAE-4E6D-9197-A119F9CE310B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dirty="0" smtClean="0"/>
            <a:t>MRIAs</a:t>
          </a:r>
        </a:p>
        <a:p>
          <a:endParaRPr lang="en-US" sz="1400" dirty="0" smtClean="0"/>
        </a:p>
        <a:p>
          <a:r>
            <a:rPr lang="en-US" sz="1400" dirty="0" smtClean="0"/>
            <a:t>CFPB Complaints</a:t>
          </a:r>
        </a:p>
        <a:p>
          <a:endParaRPr lang="en-US" sz="1400" dirty="0" smtClean="0"/>
        </a:p>
        <a:p>
          <a:r>
            <a:rPr lang="en-US" sz="1400" dirty="0" smtClean="0"/>
            <a:t>OCC Enforcement Actions</a:t>
          </a:r>
          <a:endParaRPr lang="en-US" sz="1400" dirty="0"/>
        </a:p>
      </dgm:t>
    </dgm:pt>
    <dgm:pt modelId="{254E0A87-88FE-4015-8411-4E1388D54F61}" type="parTrans" cxnId="{C5A58F38-6DDE-444B-B72B-B16883B1185F}">
      <dgm:prSet/>
      <dgm:spPr/>
      <dgm:t>
        <a:bodyPr/>
        <a:lstStyle/>
        <a:p>
          <a:endParaRPr lang="en-US"/>
        </a:p>
      </dgm:t>
    </dgm:pt>
    <dgm:pt modelId="{6E877D8A-F38F-4BF1-9519-3A5E5EAF7BC9}" type="sibTrans" cxnId="{C5A58F38-6DDE-444B-B72B-B16883B1185F}">
      <dgm:prSet/>
      <dgm:spPr/>
      <dgm:t>
        <a:bodyPr/>
        <a:lstStyle/>
        <a:p>
          <a:endParaRPr lang="en-US"/>
        </a:p>
      </dgm:t>
    </dgm:pt>
    <dgm:pt modelId="{CE6B896F-F346-4219-822B-A137B6941A71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Quantitative Calculation</a:t>
          </a:r>
          <a:endParaRPr lang="en-US" b="1" dirty="0"/>
        </a:p>
      </dgm:t>
    </dgm:pt>
    <dgm:pt modelId="{868EB775-B1E5-499A-9CEC-A07BE14A787C}" type="parTrans" cxnId="{6F4E75F0-CE5E-4F94-AABF-4966992D4606}">
      <dgm:prSet/>
      <dgm:spPr/>
      <dgm:t>
        <a:bodyPr/>
        <a:lstStyle/>
        <a:p>
          <a:endParaRPr lang="en-US"/>
        </a:p>
      </dgm:t>
    </dgm:pt>
    <dgm:pt modelId="{F506DBD0-5A6E-4FC0-92B6-01F03AAD4BE1}" type="sibTrans" cxnId="{6F4E75F0-CE5E-4F94-AABF-4966992D4606}">
      <dgm:prSet/>
      <dgm:spPr/>
      <dgm:t>
        <a:bodyPr/>
        <a:lstStyle/>
        <a:p>
          <a:endParaRPr lang="en-US"/>
        </a:p>
      </dgm:t>
    </dgm:pt>
    <dgm:pt modelId="{A00ADF23-8F0F-4862-BB1E-144D16CA65D9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Amber = .04 </a:t>
          </a:r>
          <a:r>
            <a:rPr lang="en-US" dirty="0" smtClean="0">
              <a:solidFill>
                <a:schemeClr val="tx1"/>
              </a:solidFill>
            </a:rPr>
            <a:t>per Month if Breach occurs (.25% total per measure)</a:t>
          </a:r>
        </a:p>
        <a:p>
          <a:endParaRPr lang="en-US" dirty="0" smtClean="0"/>
        </a:p>
        <a:p>
          <a:r>
            <a:rPr lang="en-US" dirty="0" smtClean="0">
              <a:solidFill>
                <a:schemeClr val="tx1"/>
              </a:solidFill>
            </a:rPr>
            <a:t>Red = .17 per </a:t>
          </a:r>
          <a:r>
            <a:rPr lang="en-US" b="0" dirty="0" smtClean="0">
              <a:solidFill>
                <a:schemeClr val="tx1"/>
              </a:solidFill>
            </a:rPr>
            <a:t>Month if</a:t>
          </a:r>
          <a:r>
            <a:rPr lang="en-US" dirty="0" smtClean="0">
              <a:solidFill>
                <a:schemeClr val="tx1"/>
              </a:solidFill>
            </a:rPr>
            <a:t> Breach occurs (1% total per measure)</a:t>
          </a:r>
        </a:p>
        <a:p>
          <a:endParaRPr lang="en-US" dirty="0" smtClean="0"/>
        </a:p>
        <a:p>
          <a:r>
            <a:rPr lang="en-US" dirty="0" smtClean="0"/>
            <a:t>2 Month Allowance for Expected Random Volatility</a:t>
          </a:r>
        </a:p>
        <a:p>
          <a:endParaRPr lang="en-US" dirty="0"/>
        </a:p>
      </dgm:t>
    </dgm:pt>
    <dgm:pt modelId="{E45538DC-20FC-400D-B942-AA6D80AAAE18}" type="parTrans" cxnId="{D41F89D4-3DF1-4D30-A02A-CAD9431011E6}">
      <dgm:prSet/>
      <dgm:spPr/>
      <dgm:t>
        <a:bodyPr/>
        <a:lstStyle/>
        <a:p>
          <a:endParaRPr lang="en-US"/>
        </a:p>
      </dgm:t>
    </dgm:pt>
    <dgm:pt modelId="{95541248-8184-4646-BD0F-EAC6B355C8A6}" type="sibTrans" cxnId="{D41F89D4-3DF1-4D30-A02A-CAD9431011E6}">
      <dgm:prSet/>
      <dgm:spPr/>
      <dgm:t>
        <a:bodyPr/>
        <a:lstStyle/>
        <a:p>
          <a:endParaRPr lang="en-US"/>
        </a:p>
      </dgm:t>
    </dgm:pt>
    <dgm:pt modelId="{55A1FBB3-1CCB-4426-8AE1-FEF86C29311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Qualitative Adjustment</a:t>
          </a:r>
          <a:endParaRPr lang="en-US" b="1" dirty="0"/>
        </a:p>
      </dgm:t>
    </dgm:pt>
    <dgm:pt modelId="{785CFED6-AB42-4560-81E1-19716701471A}" type="parTrans" cxnId="{BE47FB60-6D95-4E3A-B6F9-4BB7BE9048B8}">
      <dgm:prSet/>
      <dgm:spPr/>
      <dgm:t>
        <a:bodyPr/>
        <a:lstStyle/>
        <a:p>
          <a:endParaRPr lang="en-US"/>
        </a:p>
      </dgm:t>
    </dgm:pt>
    <dgm:pt modelId="{EF702373-C669-40CF-9046-0BC45DDC7D9E}" type="sibTrans" cxnId="{BE47FB60-6D95-4E3A-B6F9-4BB7BE9048B8}">
      <dgm:prSet/>
      <dgm:spPr/>
      <dgm:t>
        <a:bodyPr/>
        <a:lstStyle/>
        <a:p>
          <a:endParaRPr lang="en-US"/>
        </a:p>
      </dgm:t>
    </dgm:pt>
    <dgm:pt modelId="{B558DE89-33C9-4136-B22E-E3B15292941A}">
      <dgm:prSet phldrT="[Text]" custT="1"/>
      <dgm:spPr/>
      <dgm:t>
        <a:bodyPr/>
        <a:lstStyle/>
        <a:p>
          <a:endParaRPr lang="en-US" sz="1400" dirty="0" smtClean="0"/>
        </a:p>
        <a:p>
          <a:r>
            <a:rPr lang="en-US" sz="1400" dirty="0" smtClean="0"/>
            <a:t>12 Month Trailing Metrics</a:t>
          </a:r>
          <a:endParaRPr lang="en-US" sz="1400" dirty="0"/>
        </a:p>
      </dgm:t>
    </dgm:pt>
    <dgm:pt modelId="{5E2DE4E4-2FFA-48F7-B24E-530F0D4CC12A}" type="parTrans" cxnId="{71B6CF27-FA7A-4129-9DD1-3C3BC4761C0E}">
      <dgm:prSet/>
      <dgm:spPr/>
      <dgm:t>
        <a:bodyPr/>
        <a:lstStyle/>
        <a:p>
          <a:endParaRPr lang="en-US"/>
        </a:p>
      </dgm:t>
    </dgm:pt>
    <dgm:pt modelId="{C5C3AFF3-11DA-47F3-B48F-52070DA5328B}" type="sibTrans" cxnId="{71B6CF27-FA7A-4129-9DD1-3C3BC4761C0E}">
      <dgm:prSet/>
      <dgm:spPr/>
      <dgm:t>
        <a:bodyPr/>
        <a:lstStyle/>
        <a:p>
          <a:endParaRPr lang="en-US"/>
        </a:p>
      </dgm:t>
    </dgm:pt>
    <dgm:pt modelId="{9739690C-F4AB-45A3-A642-E2DB4EAEC19E}">
      <dgm:prSet phldrT="[Text]" custT="1"/>
      <dgm:spPr/>
      <dgm:t>
        <a:bodyPr/>
        <a:lstStyle/>
        <a:p>
          <a:endParaRPr lang="en-US" sz="1400" dirty="0" smtClean="0"/>
        </a:p>
        <a:p>
          <a:r>
            <a:rPr lang="en-US" sz="1400" dirty="0" smtClean="0"/>
            <a:t>Action Plan Immediately Delivered</a:t>
          </a:r>
        </a:p>
        <a:p>
          <a:endParaRPr lang="en-US" sz="1400" dirty="0" smtClean="0"/>
        </a:p>
        <a:p>
          <a:r>
            <a:rPr lang="en-US" sz="1400" dirty="0" smtClean="0"/>
            <a:t>Temporary Agreement to Breach</a:t>
          </a:r>
          <a:endParaRPr lang="en-US" sz="1400" dirty="0"/>
        </a:p>
      </dgm:t>
    </dgm:pt>
    <dgm:pt modelId="{EBD6CA2E-5A53-4E86-A238-ADEFCBF90081}" type="parTrans" cxnId="{263FE3E1-0D6F-4071-9FB0-CD527BD1D336}">
      <dgm:prSet/>
      <dgm:spPr/>
      <dgm:t>
        <a:bodyPr/>
        <a:lstStyle/>
        <a:p>
          <a:endParaRPr lang="en-US"/>
        </a:p>
      </dgm:t>
    </dgm:pt>
    <dgm:pt modelId="{2D8493D9-CAE3-4A41-8608-24CC976DA388}" type="sibTrans" cxnId="{263FE3E1-0D6F-4071-9FB0-CD527BD1D336}">
      <dgm:prSet/>
      <dgm:spPr/>
      <dgm:t>
        <a:bodyPr/>
        <a:lstStyle/>
        <a:p>
          <a:endParaRPr lang="en-US"/>
        </a:p>
      </dgm:t>
    </dgm:pt>
    <dgm:pt modelId="{70C10114-716B-4D5F-92E3-C90D01DA7BCF}" type="pres">
      <dgm:prSet presAssocID="{E3B0ED01-0D64-4CB2-8655-0CF11B62B1C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4ECC054-0FBA-4548-B2C8-AF4EF1F82A66}" type="pres">
      <dgm:prSet presAssocID="{3FFB9F6C-ED8A-4D74-B70F-1AF990741904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A56B-CEE0-4884-B062-DFEA8B457A88}" type="pres">
      <dgm:prSet presAssocID="{3FFB9F6C-ED8A-4D74-B70F-1AF990741904}" presName="childText_1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56D368-77BD-48EA-9025-90DA8F333EE8}" type="pres">
      <dgm:prSet presAssocID="{3FFB9F6C-ED8A-4D74-B70F-1AF990741904}" presName="accentShape_1" presStyleCnt="0"/>
      <dgm:spPr/>
    </dgm:pt>
    <dgm:pt modelId="{47C6A235-AC0D-45CE-BD64-4D926FB91070}" type="pres">
      <dgm:prSet presAssocID="{3FFB9F6C-ED8A-4D74-B70F-1AF990741904}" presName="imageRepeatNode" presStyleLbl="node1" presStyleIdx="0" presStyleCnt="3"/>
      <dgm:spPr/>
      <dgm:t>
        <a:bodyPr/>
        <a:lstStyle/>
        <a:p>
          <a:endParaRPr lang="en-US"/>
        </a:p>
      </dgm:t>
    </dgm:pt>
    <dgm:pt modelId="{081F863D-3FA2-4EC4-BBF2-6DB59585B447}" type="pres">
      <dgm:prSet presAssocID="{CE6B896F-F346-4219-822B-A137B6941A71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C9816-2016-4620-A18E-B180FD7F9F2B}" type="pres">
      <dgm:prSet presAssocID="{CE6B896F-F346-4219-822B-A137B6941A71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97C59-82FF-4B00-912A-4EB38398DBF5}" type="pres">
      <dgm:prSet presAssocID="{CE6B896F-F346-4219-822B-A137B6941A71}" presName="accentShape_2" presStyleCnt="0"/>
      <dgm:spPr/>
    </dgm:pt>
    <dgm:pt modelId="{F735EDBA-8468-4BBE-8488-7F3EA4D65600}" type="pres">
      <dgm:prSet presAssocID="{CE6B896F-F346-4219-822B-A137B6941A71}" presName="imageRepeatNode" presStyleLbl="node1" presStyleIdx="1" presStyleCnt="3"/>
      <dgm:spPr/>
      <dgm:t>
        <a:bodyPr/>
        <a:lstStyle/>
        <a:p>
          <a:endParaRPr lang="en-US"/>
        </a:p>
      </dgm:t>
    </dgm:pt>
    <dgm:pt modelId="{531DF60B-9029-4970-8CAF-26586DB680BA}" type="pres">
      <dgm:prSet presAssocID="{55A1FBB3-1CCB-4426-8AE1-FEF86C293119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B449E-D810-43AC-9ADC-7AA752EF189F}" type="pres">
      <dgm:prSet presAssocID="{55A1FBB3-1CCB-4426-8AE1-FEF86C293119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7D8C6-30DC-4FA0-80EA-5C98C8F0069A}" type="pres">
      <dgm:prSet presAssocID="{55A1FBB3-1CCB-4426-8AE1-FEF86C293119}" presName="accentShape_3" presStyleCnt="0"/>
      <dgm:spPr/>
    </dgm:pt>
    <dgm:pt modelId="{0C4A056A-3E8B-4878-850A-7D802C19F148}" type="pres">
      <dgm:prSet presAssocID="{55A1FBB3-1CCB-4426-8AE1-FEF86C293119}" presName="imageRepeatNod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D41F89D4-3DF1-4D30-A02A-CAD9431011E6}" srcId="{CE6B896F-F346-4219-822B-A137B6941A71}" destId="{A00ADF23-8F0F-4862-BB1E-144D16CA65D9}" srcOrd="0" destOrd="0" parTransId="{E45538DC-20FC-400D-B942-AA6D80AAAE18}" sibTransId="{95541248-8184-4646-BD0F-EAC6B355C8A6}"/>
    <dgm:cxn modelId="{7ABDA0F1-1D92-441E-96F2-0C3B45313868}" srcId="{3FFB9F6C-ED8A-4D74-B70F-1AF990741904}" destId="{9D170AED-5DEF-4F0F-A081-6EA9BB114224}" srcOrd="0" destOrd="0" parTransId="{7F4BDB5F-34B5-4348-A193-DBCF9D396858}" sibTransId="{38574E40-76B1-451D-B537-725B923203F2}"/>
    <dgm:cxn modelId="{D585E2A7-3F36-4CEA-BBCE-E825D4900EB5}" type="presOf" srcId="{B558DE89-33C9-4136-B22E-E3B15292941A}" destId="{3FBB449E-D810-43AC-9ADC-7AA752EF189F}" srcOrd="0" destOrd="0" presId="urn:microsoft.com/office/officeart/2009/3/layout/BlockDescendingList"/>
    <dgm:cxn modelId="{3B26979A-69CC-41D2-875D-02B68FDB8817}" type="presOf" srcId="{9739690C-F4AB-45A3-A642-E2DB4EAEC19E}" destId="{3FBB449E-D810-43AC-9ADC-7AA752EF189F}" srcOrd="0" destOrd="1" presId="urn:microsoft.com/office/officeart/2009/3/layout/BlockDescendingList"/>
    <dgm:cxn modelId="{71B6CF27-FA7A-4129-9DD1-3C3BC4761C0E}" srcId="{55A1FBB3-1CCB-4426-8AE1-FEF86C293119}" destId="{B558DE89-33C9-4136-B22E-E3B15292941A}" srcOrd="0" destOrd="0" parTransId="{5E2DE4E4-2FFA-48F7-B24E-530F0D4CC12A}" sibTransId="{C5C3AFF3-11DA-47F3-B48F-52070DA5328B}"/>
    <dgm:cxn modelId="{E18D3718-CD9B-441C-B7BC-D90055E071A8}" type="presOf" srcId="{55A1FBB3-1CCB-4426-8AE1-FEF86C293119}" destId="{531DF60B-9029-4970-8CAF-26586DB680BA}" srcOrd="0" destOrd="0" presId="urn:microsoft.com/office/officeart/2009/3/layout/BlockDescendingList"/>
    <dgm:cxn modelId="{9F86A75D-FE06-4FBE-903E-ABC22A9496E8}" type="presOf" srcId="{CE6B896F-F346-4219-822B-A137B6941A71}" destId="{F735EDBA-8468-4BBE-8488-7F3EA4D65600}" srcOrd="1" destOrd="0" presId="urn:microsoft.com/office/officeart/2009/3/layout/BlockDescendingList"/>
    <dgm:cxn modelId="{C5A58F38-6DDE-444B-B72B-B16883B1185F}" srcId="{3FFB9F6C-ED8A-4D74-B70F-1AF990741904}" destId="{FC2D7270-0AAE-4E6D-9197-A119F9CE310B}" srcOrd="1" destOrd="0" parTransId="{254E0A87-88FE-4015-8411-4E1388D54F61}" sibTransId="{6E877D8A-F38F-4BF1-9519-3A5E5EAF7BC9}"/>
    <dgm:cxn modelId="{35FD8A08-E06B-4515-946C-7FE881F3CBC6}" type="presOf" srcId="{CE6B896F-F346-4219-822B-A137B6941A71}" destId="{081F863D-3FA2-4EC4-BBF2-6DB59585B447}" srcOrd="0" destOrd="0" presId="urn:microsoft.com/office/officeart/2009/3/layout/BlockDescendingList"/>
    <dgm:cxn modelId="{B040DA10-B668-4BA7-AE73-984A2662CB18}" type="presOf" srcId="{3FFB9F6C-ED8A-4D74-B70F-1AF990741904}" destId="{47C6A235-AC0D-45CE-BD64-4D926FB91070}" srcOrd="1" destOrd="0" presId="urn:microsoft.com/office/officeart/2009/3/layout/BlockDescendingList"/>
    <dgm:cxn modelId="{263FE3E1-0D6F-4071-9FB0-CD527BD1D336}" srcId="{55A1FBB3-1CCB-4426-8AE1-FEF86C293119}" destId="{9739690C-F4AB-45A3-A642-E2DB4EAEC19E}" srcOrd="1" destOrd="0" parTransId="{EBD6CA2E-5A53-4E86-A238-ADEFCBF90081}" sibTransId="{2D8493D9-CAE3-4A41-8608-24CC976DA388}"/>
    <dgm:cxn modelId="{28F05C7C-8A07-4273-92EA-B150E40FF226}" type="presOf" srcId="{FC2D7270-0AAE-4E6D-9197-A119F9CE310B}" destId="{01EFA56B-CEE0-4884-B062-DFEA8B457A88}" srcOrd="0" destOrd="1" presId="urn:microsoft.com/office/officeart/2009/3/layout/BlockDescendingList"/>
    <dgm:cxn modelId="{CD3A6F97-5FAB-4E00-8BD2-973F6A08C417}" type="presOf" srcId="{9D170AED-5DEF-4F0F-A081-6EA9BB114224}" destId="{01EFA56B-CEE0-4884-B062-DFEA8B457A88}" srcOrd="0" destOrd="0" presId="urn:microsoft.com/office/officeart/2009/3/layout/BlockDescendingList"/>
    <dgm:cxn modelId="{A81F501E-DE8D-49D8-94EF-8002350F5E25}" type="presOf" srcId="{3FFB9F6C-ED8A-4D74-B70F-1AF990741904}" destId="{F4ECC054-0FBA-4548-B2C8-AF4EF1F82A66}" srcOrd="0" destOrd="0" presId="urn:microsoft.com/office/officeart/2009/3/layout/BlockDescendingList"/>
    <dgm:cxn modelId="{87AFA9E4-5245-47D4-A156-912809E3448F}" type="presOf" srcId="{55A1FBB3-1CCB-4426-8AE1-FEF86C293119}" destId="{0C4A056A-3E8B-4878-850A-7D802C19F148}" srcOrd="1" destOrd="0" presId="urn:microsoft.com/office/officeart/2009/3/layout/BlockDescendingList"/>
    <dgm:cxn modelId="{6F4E75F0-CE5E-4F94-AABF-4966992D4606}" srcId="{E3B0ED01-0D64-4CB2-8655-0CF11B62B1C3}" destId="{CE6B896F-F346-4219-822B-A137B6941A71}" srcOrd="1" destOrd="0" parTransId="{868EB775-B1E5-499A-9CEC-A07BE14A787C}" sibTransId="{F506DBD0-5A6E-4FC0-92B6-01F03AAD4BE1}"/>
    <dgm:cxn modelId="{BE47FB60-6D95-4E3A-B6F9-4BB7BE9048B8}" srcId="{E3B0ED01-0D64-4CB2-8655-0CF11B62B1C3}" destId="{55A1FBB3-1CCB-4426-8AE1-FEF86C293119}" srcOrd="2" destOrd="0" parTransId="{785CFED6-AB42-4560-81E1-19716701471A}" sibTransId="{EF702373-C669-40CF-9046-0BC45DDC7D9E}"/>
    <dgm:cxn modelId="{37579B8B-25EE-4E66-BA50-73130FA57EBC}" type="presOf" srcId="{A00ADF23-8F0F-4862-BB1E-144D16CA65D9}" destId="{25BC9816-2016-4620-A18E-B180FD7F9F2B}" srcOrd="0" destOrd="0" presId="urn:microsoft.com/office/officeart/2009/3/layout/BlockDescendingList"/>
    <dgm:cxn modelId="{4858F79C-47F1-456B-B661-635848F4299A}" type="presOf" srcId="{E3B0ED01-0D64-4CB2-8655-0CF11B62B1C3}" destId="{70C10114-716B-4D5F-92E3-C90D01DA7BCF}" srcOrd="0" destOrd="0" presId="urn:microsoft.com/office/officeart/2009/3/layout/BlockDescendingList"/>
    <dgm:cxn modelId="{1BC86300-1E9A-4B04-81F7-5157942B7781}" srcId="{E3B0ED01-0D64-4CB2-8655-0CF11B62B1C3}" destId="{3FFB9F6C-ED8A-4D74-B70F-1AF990741904}" srcOrd="0" destOrd="0" parTransId="{29C42CDA-42A9-463E-BABB-07276772DE6F}" sibTransId="{A9D484E2-AD25-469B-8653-48CB6127A474}"/>
    <dgm:cxn modelId="{3AC93EEB-C299-4A45-9A38-91BA2751CCED}" type="presParOf" srcId="{70C10114-716B-4D5F-92E3-C90D01DA7BCF}" destId="{F4ECC054-0FBA-4548-B2C8-AF4EF1F82A66}" srcOrd="0" destOrd="0" presId="urn:microsoft.com/office/officeart/2009/3/layout/BlockDescendingList"/>
    <dgm:cxn modelId="{8C8E9B09-F7E8-4D66-B56E-99ABE9941153}" type="presParOf" srcId="{70C10114-716B-4D5F-92E3-C90D01DA7BCF}" destId="{01EFA56B-CEE0-4884-B062-DFEA8B457A88}" srcOrd="1" destOrd="0" presId="urn:microsoft.com/office/officeart/2009/3/layout/BlockDescendingList"/>
    <dgm:cxn modelId="{61FC01FA-10BD-4994-8460-3836DC7FA025}" type="presParOf" srcId="{70C10114-716B-4D5F-92E3-C90D01DA7BCF}" destId="{5D56D368-77BD-48EA-9025-90DA8F333EE8}" srcOrd="2" destOrd="0" presId="urn:microsoft.com/office/officeart/2009/3/layout/BlockDescendingList"/>
    <dgm:cxn modelId="{12FF6EE6-C63C-4FFA-B000-5BBBCBC442E3}" type="presParOf" srcId="{5D56D368-77BD-48EA-9025-90DA8F333EE8}" destId="{47C6A235-AC0D-45CE-BD64-4D926FB91070}" srcOrd="0" destOrd="0" presId="urn:microsoft.com/office/officeart/2009/3/layout/BlockDescendingList"/>
    <dgm:cxn modelId="{6DC45937-1D21-4572-8599-6BAEA0C75208}" type="presParOf" srcId="{70C10114-716B-4D5F-92E3-C90D01DA7BCF}" destId="{081F863D-3FA2-4EC4-BBF2-6DB59585B447}" srcOrd="3" destOrd="0" presId="urn:microsoft.com/office/officeart/2009/3/layout/BlockDescendingList"/>
    <dgm:cxn modelId="{189CA083-9051-4A1E-90FF-8DC6C6E982E8}" type="presParOf" srcId="{70C10114-716B-4D5F-92E3-C90D01DA7BCF}" destId="{25BC9816-2016-4620-A18E-B180FD7F9F2B}" srcOrd="4" destOrd="0" presId="urn:microsoft.com/office/officeart/2009/3/layout/BlockDescendingList"/>
    <dgm:cxn modelId="{201C7C99-4790-4BF9-A076-A5C9B9C8E4A6}" type="presParOf" srcId="{70C10114-716B-4D5F-92E3-C90D01DA7BCF}" destId="{BBC97C59-82FF-4B00-912A-4EB38398DBF5}" srcOrd="5" destOrd="0" presId="urn:microsoft.com/office/officeart/2009/3/layout/BlockDescendingList"/>
    <dgm:cxn modelId="{815B1353-E7BE-4879-9C5F-A7B987065C09}" type="presParOf" srcId="{BBC97C59-82FF-4B00-912A-4EB38398DBF5}" destId="{F735EDBA-8468-4BBE-8488-7F3EA4D65600}" srcOrd="0" destOrd="0" presId="urn:microsoft.com/office/officeart/2009/3/layout/BlockDescendingList"/>
    <dgm:cxn modelId="{1BABEBF7-4CC4-4CD2-98C0-4FD0D552DA3A}" type="presParOf" srcId="{70C10114-716B-4D5F-92E3-C90D01DA7BCF}" destId="{531DF60B-9029-4970-8CAF-26586DB680BA}" srcOrd="6" destOrd="0" presId="urn:microsoft.com/office/officeart/2009/3/layout/BlockDescendingList"/>
    <dgm:cxn modelId="{72870931-80E0-47F5-AFB5-A2D5971DEBC4}" type="presParOf" srcId="{70C10114-716B-4D5F-92E3-C90D01DA7BCF}" destId="{3FBB449E-D810-43AC-9ADC-7AA752EF189F}" srcOrd="7" destOrd="0" presId="urn:microsoft.com/office/officeart/2009/3/layout/BlockDescendingList"/>
    <dgm:cxn modelId="{FE1D8DBB-554B-4B76-962F-680BE553F1E8}" type="presParOf" srcId="{70C10114-716B-4D5F-92E3-C90D01DA7BCF}" destId="{81C7D8C6-30DC-4FA0-80EA-5C98C8F0069A}" srcOrd="8" destOrd="0" presId="urn:microsoft.com/office/officeart/2009/3/layout/BlockDescendingList"/>
    <dgm:cxn modelId="{A8429624-E9CA-48CB-B4A7-0A93F45457D2}" type="presParOf" srcId="{81C7D8C6-30DC-4FA0-80EA-5C98C8F0069A}" destId="{0C4A056A-3E8B-4878-850A-7D802C19F148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A056A-3E8B-4878-850A-7D802C19F148}">
      <dsp:nvSpPr>
        <dsp:cNvPr id="0" name=""/>
        <dsp:cNvSpPr/>
      </dsp:nvSpPr>
      <dsp:spPr>
        <a:xfrm>
          <a:off x="4195150" y="1048624"/>
          <a:ext cx="1682204" cy="3200502"/>
        </a:xfrm>
        <a:prstGeom prst="rect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Qualitative Adjustment</a:t>
          </a:r>
          <a:endParaRPr lang="en-US" sz="1700" b="1" kern="1200" dirty="0"/>
        </a:p>
      </dsp:txBody>
      <dsp:txXfrm rot="16200000">
        <a:off x="4176904" y="2270164"/>
        <a:ext cx="2880452" cy="437373"/>
      </dsp:txXfrm>
    </dsp:sp>
    <dsp:sp modelId="{F735EDBA-8468-4BBE-8488-7F3EA4D65600}">
      <dsp:nvSpPr>
        <dsp:cNvPr id="0" name=""/>
        <dsp:cNvSpPr/>
      </dsp:nvSpPr>
      <dsp:spPr>
        <a:xfrm>
          <a:off x="2362534" y="508734"/>
          <a:ext cx="1682204" cy="3738685"/>
        </a:xfrm>
        <a:prstGeom prst="rect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Quantitative Calculation</a:t>
          </a:r>
          <a:endParaRPr lang="en-US" sz="1700" b="1" kern="1200" dirty="0"/>
        </a:p>
      </dsp:txBody>
      <dsp:txXfrm rot="16200000">
        <a:off x="2102106" y="1972456"/>
        <a:ext cx="3364817" cy="437373"/>
      </dsp:txXfrm>
    </dsp:sp>
    <dsp:sp modelId="{47C6A235-AC0D-45CE-BD64-4D926FB91070}">
      <dsp:nvSpPr>
        <dsp:cNvPr id="0" name=""/>
        <dsp:cNvSpPr/>
      </dsp:nvSpPr>
      <dsp:spPr>
        <a:xfrm>
          <a:off x="524504" y="0"/>
          <a:ext cx="1682204" cy="4247420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Excluded – Zero Tolerance Metrics</a:t>
          </a:r>
          <a:endParaRPr lang="en-US" sz="1700" b="1" kern="1200" dirty="0"/>
        </a:p>
      </dsp:txBody>
      <dsp:txXfrm rot="16200000">
        <a:off x="35145" y="1692652"/>
        <a:ext cx="3822678" cy="437373"/>
      </dsp:txXfrm>
    </dsp:sp>
    <dsp:sp modelId="{01EFA56B-CEE0-4884-B062-DFEA8B457A88}">
      <dsp:nvSpPr>
        <dsp:cNvPr id="0" name=""/>
        <dsp:cNvSpPr/>
      </dsp:nvSpPr>
      <dsp:spPr>
        <a:xfrm>
          <a:off x="524504" y="0"/>
          <a:ext cx="1194364" cy="42679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Obligor Rating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MRIAs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CFPB Complaints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OCC Enforcement Actions</a:t>
          </a:r>
          <a:endParaRPr lang="en-US" sz="1400" kern="1200" dirty="0"/>
        </a:p>
      </dsp:txBody>
      <dsp:txXfrm>
        <a:off x="524504" y="0"/>
        <a:ext cx="1194364" cy="4267906"/>
      </dsp:txXfrm>
    </dsp:sp>
    <dsp:sp modelId="{25BC9816-2016-4620-A18E-B180FD7F9F2B}">
      <dsp:nvSpPr>
        <dsp:cNvPr id="0" name=""/>
        <dsp:cNvSpPr/>
      </dsp:nvSpPr>
      <dsp:spPr>
        <a:xfrm>
          <a:off x="2362534" y="508734"/>
          <a:ext cx="1194364" cy="37591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Amber = .04 </a:t>
          </a:r>
          <a:r>
            <a:rPr lang="en-US" sz="1300" kern="1200" dirty="0" smtClean="0">
              <a:solidFill>
                <a:schemeClr val="tx1"/>
              </a:solidFill>
            </a:rPr>
            <a:t>per Month if Breach occurs (.25% total per measure)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Red = .17 per </a:t>
          </a:r>
          <a:r>
            <a:rPr lang="en-US" sz="1300" b="0" kern="1200" dirty="0" smtClean="0">
              <a:solidFill>
                <a:schemeClr val="tx1"/>
              </a:solidFill>
            </a:rPr>
            <a:t>Month if</a:t>
          </a:r>
          <a:r>
            <a:rPr lang="en-US" sz="1300" kern="1200" dirty="0" smtClean="0">
              <a:solidFill>
                <a:schemeClr val="tx1"/>
              </a:solidFill>
            </a:rPr>
            <a:t> Breach occurs (1% total per measure)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 Month Allowance for Expected Random Volatility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362534" y="508734"/>
        <a:ext cx="1194364" cy="3759171"/>
      </dsp:txXfrm>
    </dsp:sp>
    <dsp:sp modelId="{3FBB449E-D810-43AC-9ADC-7AA752EF189F}">
      <dsp:nvSpPr>
        <dsp:cNvPr id="0" name=""/>
        <dsp:cNvSpPr/>
      </dsp:nvSpPr>
      <dsp:spPr>
        <a:xfrm>
          <a:off x="4195150" y="1048624"/>
          <a:ext cx="1194364" cy="32192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12 Month Trailing Metrics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Action Plan Immediately Delivered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Temporary Agreement to Breach</a:t>
          </a:r>
          <a:endParaRPr lang="en-US" sz="1400" kern="1200" dirty="0"/>
        </a:p>
      </dsp:txBody>
      <dsp:txXfrm>
        <a:off x="4195150" y="1048624"/>
        <a:ext cx="1194364" cy="3219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40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/>
            </a:lvl1pPr>
          </a:lstStyle>
          <a:p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40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/>
            </a:lvl1pPr>
          </a:lstStyle>
          <a:p>
            <a:fld id="{9BBE641A-A38A-4199-A515-2A762F6E34D5}" type="slidenum">
              <a:rPr lang="en-GB" smtClean="0">
                <a:solidFill>
                  <a:schemeClr val="accent3"/>
                </a:solidFill>
                <a:latin typeface="+mn-lt"/>
                <a:ea typeface="+mn-lt"/>
                <a:sym typeface="Arial"/>
              </a:rPr>
              <a:pPr/>
              <a:t>‹#›</a:t>
            </a:fld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50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040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2038" y="692150"/>
            <a:ext cx="4851400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761" y="4386507"/>
            <a:ext cx="5580371" cy="415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 eaLnBrk="1" hangingPunct="1">
              <a:spcBef>
                <a:spcPct val="60000"/>
              </a:spcBef>
              <a:spcAft>
                <a:spcPts val="600"/>
              </a:spcAft>
              <a:buChar char="•"/>
            </a:pPr>
            <a:r>
              <a:rPr lang="en-GB" dirty="0" smtClean="0"/>
              <a:t>Click to edit Master text styles</a:t>
            </a:r>
          </a:p>
          <a:p>
            <a:pPr lvl="1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GB" dirty="0" smtClean="0"/>
              <a:t>2nd level</a:t>
            </a:r>
          </a:p>
          <a:p>
            <a:pPr marL="685800" lvl="2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3rd level</a:t>
            </a:r>
          </a:p>
          <a:p>
            <a:pPr marL="914400" lvl="3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4th level</a:t>
            </a:r>
          </a:p>
          <a:p>
            <a:pPr marL="1143000" lvl="4" indent="-2286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GB" dirty="0" smtClean="0"/>
              <a:t>5th level</a:t>
            </a:r>
          </a:p>
          <a:p>
            <a:pPr marL="1371600" lvl="5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6th level</a:t>
            </a:r>
          </a:p>
          <a:p>
            <a:pPr marL="1600200" lvl="6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7th level</a:t>
            </a:r>
          </a:p>
          <a:p>
            <a:pPr marL="1828800" lvl="7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8th level</a:t>
            </a:r>
          </a:p>
          <a:p>
            <a:pPr marL="2057400" lvl="8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9th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040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fld id="{26BEA98B-8E54-4CD0-82BB-B61F2ACC55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1pPr>
    <a:lvl2pPr marL="4572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2pPr>
    <a:lvl3pPr marL="9144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3pPr>
    <a:lvl4pPr marL="13716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4pPr>
    <a:lvl5pPr marL="18288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5pPr>
    <a:lvl6pPr marL="22860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6pPr>
    <a:lvl7pPr marL="27432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7pPr>
    <a:lvl8pPr marL="32004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8pPr>
    <a:lvl9pPr marL="36576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327400"/>
            <a:ext cx="8541647" cy="349250"/>
          </a:xfrm>
          <a:prstGeom prst="rect">
            <a:avLst/>
          </a:prstGeom>
        </p:spPr>
        <p:txBody>
          <a:bodyPr lIns="0" rIns="199453" anchor="ctr"/>
          <a:lstStyle>
            <a:lvl1pPr marL="0" indent="0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Section 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62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349250"/>
          </a:xfrm>
          <a:prstGeom prst="rect">
            <a:avLst/>
          </a:prstGeom>
        </p:spPr>
        <p:txBody>
          <a:bodyPr lIns="0" rIns="163449"/>
          <a:lstStyle>
            <a:lvl1pPr marL="0" indent="0">
              <a:buNone/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SHUSA COMMITTEE/BOARD (Arial 24pt Bold/Red)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275665"/>
            <a:ext cx="8541647" cy="349250"/>
          </a:xfrm>
          <a:prstGeom prst="rect">
            <a:avLst/>
          </a:prstGeom>
        </p:spPr>
        <p:txBody>
          <a:bodyPr lIns="0" rIns="199453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Title of Presentation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(Must match Agenda, Arial 20pt Bold/Black)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5938" y="3706427"/>
            <a:ext cx="4547155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18pt Black)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5935" y="4339840"/>
            <a:ext cx="8541648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Presenter: Name and Title (Arial 18pt Gray)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79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1460500"/>
            <a:ext cx="8829230" cy="4992687"/>
          </a:xfrm>
          <a:prstGeom prst="rect">
            <a:avLst/>
          </a:prstGeom>
        </p:spPr>
        <p:txBody>
          <a:bodyPr lIns="19431"/>
          <a:lstStyle>
            <a:lvl1pPr marL="285750" indent="-285750" algn="l" defTabSz="914400" rtl="0" eaLnBrk="1" latinLnBrk="0" hangingPunct="1"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285750" algn="l" defTabSz="914400" rtl="0" eaLnBrk="1" latinLnBrk="0" hangingPunct="1"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85750" algn="l" defTabSz="914400" rtl="0" eaLnBrk="1" latinLnBrk="0" hangingPunct="1"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1550" indent="-285750" algn="l" defTabSz="914400" rtl="0" eaLnBrk="1" latinLnBrk="0" hangingPunct="1"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 algn="l" defTabSz="914400" rtl="0" eaLnBrk="1" latinLnBrk="0" hangingPunct="1"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</a:pPr>
            <a:r>
              <a:rPr lang="en-US" dirty="0" smtClean="0"/>
              <a:t>Fifth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val="117157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348435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28575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8575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1550" indent="-28575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</a:pPr>
            <a:r>
              <a:rPr lang="en-US" dirty="0" smtClean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48435" y="1460500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1374" y="1460500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5"/>
          </p:nvPr>
        </p:nvSpPr>
        <p:spPr>
          <a:xfrm>
            <a:off x="5095546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lvl="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</a:pPr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776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785970" y="1457159"/>
            <a:ext cx="2391695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48435" y="1457159"/>
            <a:ext cx="5837361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val="136005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348435" y="3804460"/>
            <a:ext cx="1791588" cy="0"/>
          </a:xfrm>
          <a:prstGeom prst="line">
            <a:avLst/>
          </a:prstGeom>
          <a:noFill/>
          <a:ln w="12700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907272"/>
          </a:xfrm>
          <a:prstGeom prst="rect">
            <a:avLst/>
          </a:prstGeom>
        </p:spPr>
        <p:txBody>
          <a:bodyPr lIns="0" rIns="163449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Appendix #</a:t>
            </a:r>
          </a:p>
        </p:txBody>
      </p:sp>
    </p:spTree>
    <p:extLst>
      <p:ext uri="{BB962C8B-B14F-4D97-AF65-F5344CB8AC3E}">
        <p14:creationId xmlns:p14="http://schemas.microsoft.com/office/powerpoint/2010/main" val="3922657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1" y="99784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48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78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779389699"/>
              </p:ext>
            </p:extLst>
          </p:nvPr>
        </p:nvGraphicFramePr>
        <p:xfrm>
          <a:off x="1670" y="1592"/>
          <a:ext cx="166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9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0" y="1592"/>
                        <a:ext cx="166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7454130" y="6632624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n610821\Desktop\sant-MReg_positivo_RGB.300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69" y="6166951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35909" y="6321262"/>
            <a:ext cx="17476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baseline="30000" dirty="0" smtClean="0">
                <a:solidFill>
                  <a:schemeClr val="tx1"/>
                </a:solidFill>
              </a:rPr>
              <a:t>Santander Holdings USA</a:t>
            </a:r>
            <a:r>
              <a:rPr lang="en-US" sz="1500" b="1" baseline="0" dirty="0" smtClean="0">
                <a:solidFill>
                  <a:schemeClr val="tx1"/>
                </a:solidFill>
              </a:rPr>
              <a:t> 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4" r:id="rId5"/>
    <p:sldLayoutId id="2147483775" r:id="rId6"/>
    <p:sldLayoutId id="2147483776" r:id="rId7"/>
    <p:sldLayoutId id="2147483784" r:id="rId8"/>
    <p:sldLayoutId id="2147483816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Risk Appetite Scorecard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6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RAS </a:t>
            </a:r>
            <a:r>
              <a:rPr lang="en-US" dirty="0"/>
              <a:t>S</a:t>
            </a:r>
            <a:r>
              <a:rPr lang="en-US" dirty="0" smtClean="0"/>
              <a:t>corecard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en-GB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13175219"/>
              </p:ext>
            </p:extLst>
          </p:nvPr>
        </p:nvGraphicFramePr>
        <p:xfrm>
          <a:off x="1600464" y="1295047"/>
          <a:ext cx="6401859" cy="4267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5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RAS </a:t>
            </a:r>
            <a:r>
              <a:rPr lang="en-US" dirty="0"/>
              <a:t>S</a:t>
            </a:r>
            <a:r>
              <a:rPr lang="en-US" dirty="0" smtClean="0"/>
              <a:t>corecard Results</a:t>
            </a:r>
            <a:endParaRPr lang="en-GB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gray">
          <a:xfrm>
            <a:off x="367486" y="912720"/>
            <a:ext cx="4242615" cy="204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180000" indent="-180000" algn="l" ea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har char="•"/>
              <a:defRPr sz="1200" kern="0">
                <a:latin typeface="+mn-lt"/>
              </a:defRPr>
            </a:lvl1pPr>
            <a:lvl2pPr marL="360000" lvl="1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1200" kern="0" baseline="0">
                <a:latin typeface="+mn-lt"/>
              </a:defRPr>
            </a:lvl2pPr>
            <a:lvl3pPr marL="540000" lvl="2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3pPr>
            <a:lvl4pPr marL="720000" lvl="3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4pPr>
            <a:lvl5pPr marL="900000" lvl="4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200" kern="0">
                <a:latin typeface="+mn-lt"/>
              </a:defRPr>
            </a:lvl5pPr>
            <a:lvl6pPr marL="108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6pPr>
            <a:lvl7pPr marL="126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7pPr>
            <a:lvl8pPr marL="144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8pPr>
            <a:lvl9pPr marL="162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Quantitative Outcome:</a:t>
            </a:r>
          </a:p>
          <a:p>
            <a:pPr>
              <a:spcBef>
                <a:spcPts val="0"/>
              </a:spcBef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SHUSA Bonus Reduction = .71%,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Payout = 4.29%</a:t>
            </a:r>
          </a:p>
          <a:p>
            <a:pPr>
              <a:spcBef>
                <a:spcPts val="0"/>
              </a:spcBef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SBNA Bonus Reduction = 1.04%,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Payout = 3.96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lvl="1">
              <a:spcBef>
                <a:spcPts val="0"/>
              </a:spcBef>
            </a:pPr>
            <a:endParaRPr lang="en-US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100" b="1" dirty="0"/>
              <a:t>SHUSA</a:t>
            </a:r>
          </a:p>
          <a:p>
            <a:pPr lvl="1">
              <a:spcBef>
                <a:spcPts val="0"/>
              </a:spcBef>
            </a:pPr>
            <a:r>
              <a:rPr lang="en-US" sz="1100" dirty="0" smtClean="0"/>
              <a:t>Bonus reduction due to: Multifamily and Industry </a:t>
            </a:r>
            <a:r>
              <a:rPr lang="en-US" sz="1100" dirty="0"/>
              <a:t>credit </a:t>
            </a:r>
            <a:r>
              <a:rPr lang="en-US" sz="1100" dirty="0" smtClean="0"/>
              <a:t>exposure, as well as Market/ Liquidity Survival Horizon triggering Amber/ Red RAS limits multiple months</a:t>
            </a:r>
          </a:p>
          <a:p>
            <a:pPr>
              <a:spcBef>
                <a:spcPts val="0"/>
              </a:spcBef>
            </a:pPr>
            <a:r>
              <a:rPr lang="en-US" sz="1100" b="1" dirty="0" smtClean="0"/>
              <a:t>SBNA</a:t>
            </a:r>
          </a:p>
          <a:p>
            <a:pPr lvl="1">
              <a:spcBef>
                <a:spcPts val="0"/>
              </a:spcBef>
            </a:pPr>
            <a:r>
              <a:rPr lang="en-US" sz="1100" dirty="0" smtClean="0"/>
              <a:t>Bonus reduction due to: Multifamily and Industry credit exposure, Market/ Liquidity Coverage Ratio and Market-Value-Equity Amber/ Red RAS limits for multiple months</a:t>
            </a:r>
            <a:endParaRPr lang="en-GB" sz="11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58099"/>
              </p:ext>
            </p:extLst>
          </p:nvPr>
        </p:nvGraphicFramePr>
        <p:xfrm>
          <a:off x="4962526" y="1015206"/>
          <a:ext cx="4297768" cy="1630680"/>
        </p:xfrm>
        <a:graphic>
          <a:graphicData uri="http://schemas.openxmlformats.org/drawingml/2006/table">
            <a:tbl>
              <a:tblPr/>
              <a:tblGrid>
                <a:gridCol w="720889"/>
                <a:gridCol w="466819"/>
                <a:gridCol w="558921"/>
                <a:gridCol w="609733"/>
                <a:gridCol w="42342"/>
                <a:gridCol w="679598"/>
                <a:gridCol w="609733"/>
                <a:gridCol w="609733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BEFORE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SHUSA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SBNA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Subtotal 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Amber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Amber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Capital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Credit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Treasury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Compliance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87608"/>
              </p:ext>
            </p:extLst>
          </p:nvPr>
        </p:nvGraphicFramePr>
        <p:xfrm>
          <a:off x="4991099" y="3379725"/>
          <a:ext cx="4290048" cy="1630680"/>
        </p:xfrm>
        <a:graphic>
          <a:graphicData uri="http://schemas.openxmlformats.org/drawingml/2006/table">
            <a:tbl>
              <a:tblPr/>
              <a:tblGrid>
                <a:gridCol w="714376"/>
                <a:gridCol w="590318"/>
                <a:gridCol w="536510"/>
                <a:gridCol w="585284"/>
                <a:gridCol w="40645"/>
                <a:gridCol w="652347"/>
                <a:gridCol w="585284"/>
                <a:gridCol w="585284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AFTER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SHUSA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SBNA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Subtotal 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Amber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Amber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Capital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Credit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Treasury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Compliance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ontent Placeholder 3"/>
          <p:cNvSpPr txBox="1">
            <a:spLocks/>
          </p:cNvSpPr>
          <p:nvPr/>
        </p:nvSpPr>
        <p:spPr bwMode="gray">
          <a:xfrm>
            <a:off x="367485" y="3179670"/>
            <a:ext cx="4242615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180000" indent="-180000" algn="l" ea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har char="•"/>
              <a:defRPr sz="1200" kern="0">
                <a:latin typeface="+mn-lt"/>
              </a:defRPr>
            </a:lvl1pPr>
            <a:lvl2pPr marL="360000" lvl="1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1200" kern="0" baseline="0">
                <a:latin typeface="+mn-lt"/>
              </a:defRPr>
            </a:lvl2pPr>
            <a:lvl3pPr marL="540000" lvl="2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3pPr>
            <a:lvl4pPr marL="720000" lvl="3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4pPr>
            <a:lvl5pPr marL="900000" lvl="4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200" kern="0">
                <a:latin typeface="+mn-lt"/>
              </a:defRPr>
            </a:lvl5pPr>
            <a:lvl6pPr marL="108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6pPr>
            <a:lvl7pPr marL="126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7pPr>
            <a:lvl8pPr marL="144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8pPr>
            <a:lvl9pPr marL="162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Post Qualitative Adjustments:</a:t>
            </a:r>
          </a:p>
          <a:p>
            <a:pPr>
              <a:spcBef>
                <a:spcPts val="0"/>
              </a:spcBef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Qualitative adjustments returned a bonus credit of = .16% to SHUSA and .25% to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SBNA</a:t>
            </a:r>
          </a:p>
          <a:p>
            <a:pPr>
              <a:spcBef>
                <a:spcPts val="0"/>
              </a:spcBef>
            </a:pPr>
            <a:endParaRPr lang="en-US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SHUSA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Bonus Reduction = .55%,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Payout = 4.45%</a:t>
            </a:r>
          </a:p>
          <a:p>
            <a:pPr lvl="1">
              <a:spcBef>
                <a:spcPts val="0"/>
              </a:spcBef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SBNA Bonus Reduction = .79%,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Payout = 4.21%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gray">
          <a:xfrm>
            <a:off x="367487" y="4077894"/>
            <a:ext cx="4242614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180000" indent="-180000" algn="l" ea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har char="•"/>
              <a:defRPr sz="1200" kern="0">
                <a:latin typeface="+mn-lt"/>
              </a:defRPr>
            </a:lvl1pPr>
            <a:lvl2pPr marL="360000" lvl="1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1200" kern="0" baseline="0">
                <a:latin typeface="+mn-lt"/>
              </a:defRPr>
            </a:lvl2pPr>
            <a:lvl3pPr marL="540000" lvl="2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3pPr>
            <a:lvl4pPr marL="720000" lvl="3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4pPr>
            <a:lvl5pPr marL="900000" lvl="4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200" kern="0">
                <a:latin typeface="+mn-lt"/>
              </a:defRPr>
            </a:lvl5pPr>
            <a:lvl6pPr marL="108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6pPr>
            <a:lvl7pPr marL="126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7pPr>
            <a:lvl8pPr marL="144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8pPr>
            <a:lvl9pPr marL="162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endParaRPr lang="en-US" sz="1100" b="1" dirty="0" smtClean="0"/>
          </a:p>
          <a:p>
            <a:pPr>
              <a:spcBef>
                <a:spcPts val="0"/>
              </a:spcBef>
            </a:pPr>
            <a:endParaRPr lang="en-US" sz="1100" b="1" dirty="0" smtClean="0"/>
          </a:p>
          <a:p>
            <a:pPr>
              <a:spcBef>
                <a:spcPts val="1200"/>
              </a:spcBef>
            </a:pPr>
            <a:r>
              <a:rPr lang="en-US" sz="1100" b="1" dirty="0" smtClean="0"/>
              <a:t>SHUSA</a:t>
            </a:r>
            <a:endParaRPr lang="en-US" sz="1100" b="1" dirty="0"/>
          </a:p>
          <a:p>
            <a:pPr lvl="1">
              <a:spcBef>
                <a:spcPts val="0"/>
              </a:spcBef>
            </a:pPr>
            <a:r>
              <a:rPr lang="en-US" sz="1100" dirty="0"/>
              <a:t>Survival under stress; Action Plan delayed 1 month, then on glide path; partial credit returned </a:t>
            </a:r>
          </a:p>
          <a:p>
            <a:pPr lvl="1">
              <a:spcBef>
                <a:spcPts val="0"/>
              </a:spcBef>
            </a:pPr>
            <a:r>
              <a:rPr lang="en-US" sz="1100" dirty="0"/>
              <a:t>Industry Exposure, Multifamily Exposure; Action Plan delayed; no credit </a:t>
            </a:r>
            <a:r>
              <a:rPr lang="en-US" sz="1100" dirty="0" smtClean="0"/>
              <a:t>returned</a:t>
            </a:r>
          </a:p>
          <a:p>
            <a:pPr>
              <a:spcBef>
                <a:spcPts val="0"/>
              </a:spcBef>
            </a:pPr>
            <a:r>
              <a:rPr lang="en-US" sz="1100" b="1" dirty="0" smtClean="0"/>
              <a:t>SBNA</a:t>
            </a:r>
          </a:p>
          <a:p>
            <a:pPr lvl="1">
              <a:spcBef>
                <a:spcPts val="0"/>
              </a:spcBef>
            </a:pPr>
            <a:r>
              <a:rPr lang="en-US" sz="1100" dirty="0" smtClean="0"/>
              <a:t>GBM NCO - No delay in action plan; partial credit returned</a:t>
            </a:r>
          </a:p>
          <a:p>
            <a:pPr lvl="1">
              <a:spcBef>
                <a:spcPts val="0"/>
              </a:spcBef>
            </a:pPr>
            <a:r>
              <a:rPr lang="en-US" sz="1100" dirty="0" smtClean="0"/>
              <a:t>Industry </a:t>
            </a:r>
            <a:r>
              <a:rPr lang="en-US" sz="1100" dirty="0"/>
              <a:t>Exposure, Multifamily </a:t>
            </a:r>
            <a:r>
              <a:rPr lang="en-US" sz="1100" dirty="0" smtClean="0"/>
              <a:t>Exposure and LCR; Action Plan delayed; no credit returned</a:t>
            </a:r>
            <a:endParaRPr lang="en-US" sz="1100" dirty="0"/>
          </a:p>
          <a:p>
            <a:pPr lvl="1">
              <a:spcBef>
                <a:spcPts val="0"/>
              </a:spcBef>
            </a:pPr>
            <a:r>
              <a:rPr lang="en-US" sz="1100" dirty="0" smtClean="0"/>
              <a:t>ALM MVE – No delay in action plan; full credit returned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67487" y="2952750"/>
            <a:ext cx="8913664" cy="47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8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RAS </a:t>
            </a:r>
            <a:r>
              <a:rPr lang="en-US" dirty="0"/>
              <a:t>S</a:t>
            </a:r>
            <a:r>
              <a:rPr lang="en-US" dirty="0" smtClean="0"/>
              <a:t>corecard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en-GB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gray">
          <a:xfrm>
            <a:off x="367486" y="1046070"/>
            <a:ext cx="905273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180000" indent="-180000" algn="l" ea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har char="•"/>
              <a:defRPr sz="1200" kern="0">
                <a:latin typeface="+mn-lt"/>
              </a:defRPr>
            </a:lvl1pPr>
            <a:lvl2pPr marL="360000" lvl="1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1200" kern="0" baseline="0">
                <a:latin typeface="+mn-lt"/>
              </a:defRPr>
            </a:lvl2pPr>
            <a:lvl3pPr marL="540000" lvl="2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3pPr>
            <a:lvl4pPr marL="720000" lvl="3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4pPr>
            <a:lvl5pPr marL="900000" lvl="4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200" kern="0">
                <a:latin typeface="+mn-lt"/>
              </a:defRPr>
            </a:lvl5pPr>
            <a:lvl6pPr marL="108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6pPr>
            <a:lvl7pPr marL="126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7pPr>
            <a:lvl8pPr marL="144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8pPr>
            <a:lvl9pPr marL="162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SHUSA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and SBNA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RAS monthly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Jan-16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May-16 (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months) were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 to analyze breach behavior relative to RAS 5% compensation scheme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Excluded Metrics</a:t>
            </a:r>
          </a:p>
          <a:p>
            <a:pPr>
              <a:spcBef>
                <a:spcPts val="1200"/>
              </a:spcBef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Metrics that have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zero tolerance, but will always be above zero.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These metrics are set to zero to set the tone from the top and should not count against compensation</a:t>
            </a:r>
          </a:p>
          <a:p>
            <a:pPr lvl="1">
              <a:spcBef>
                <a:spcPts val="1200"/>
              </a:spcBef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Obligor Risk Rating &lt; 5.0, MRIAs, CFPB Complaints, OCC Enforcement Actions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Quantitative Discount</a:t>
            </a:r>
          </a:p>
          <a:p>
            <a:pPr>
              <a:spcBef>
                <a:spcPts val="1200"/>
              </a:spcBef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Amber Discount of .25% per 6 breaches, each breach counts .04</a:t>
            </a:r>
          </a:p>
          <a:p>
            <a:pPr>
              <a:spcBef>
                <a:spcPts val="1200"/>
              </a:spcBef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Red Discount of 1% per 6 breaches, each breach counts .17</a:t>
            </a:r>
          </a:p>
          <a:p>
            <a:pPr>
              <a:spcBef>
                <a:spcPts val="1200"/>
              </a:spcBef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2 Month allowance to realign Amber and Red Breaches (allow for small amounts of variability)</a:t>
            </a:r>
          </a:p>
          <a:p>
            <a:pPr lvl="1">
              <a:spcBef>
                <a:spcPts val="1200"/>
              </a:spcBef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Some businesses set tighter amber and red limits to align business strategy, so some volatility around amber/ red limits is expected</a:t>
            </a:r>
          </a:p>
          <a:p>
            <a:pPr lvl="1">
              <a:spcBef>
                <a:spcPts val="1200"/>
              </a:spcBef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If the Amber or Red breaches are not within limits after 2 months, full discount is applied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to each month to encourage control over the metric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Qualitative Adjustment Upward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Some metrics are on a 12 month trailing basis. Even when Action Plans have effectively been adopted, realignment within limits may lag</a:t>
            </a:r>
          </a:p>
          <a:p>
            <a:pPr>
              <a:spcBef>
                <a:spcPts val="1200"/>
              </a:spcBef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When action plans are not delayed or minimally delayed (e.g., created within 10 business days the month in which it occurs)</a:t>
            </a:r>
          </a:p>
          <a:p>
            <a:pPr>
              <a:spcBef>
                <a:spcPts val="1200"/>
              </a:spcBef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When the action plan shows agreement to temporarily remain in breach</a:t>
            </a:r>
          </a:p>
        </p:txBody>
      </p:sp>
    </p:spTree>
    <p:extLst>
      <p:ext uri="{BB962C8B-B14F-4D97-AF65-F5344CB8AC3E}">
        <p14:creationId xmlns:p14="http://schemas.microsoft.com/office/powerpoint/2010/main" val="3018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923924"/>
            <a:ext cx="8915401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17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Quantitative Discount Calculation</a:t>
            </a:r>
            <a:endParaRPr lang="en-US" dirty="0"/>
          </a:p>
        </p:txBody>
      </p:sp>
      <p:pic>
        <p:nvPicPr>
          <p:cNvPr id="147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4875"/>
            <a:ext cx="884872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7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Qualitative Adjustment</a:t>
            </a:r>
            <a:endParaRPr lang="en-US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942975"/>
            <a:ext cx="89535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853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f19bde990ad741f46f5ea7ce4e19f2444f18fb"/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5.10345556720985890000E+000&quot;&gt;&lt;m_msothmcolidx val=&quot;0&quot;/&gt;&lt;m_rgb r=&quot;ff&quot; g=&quot;bf&quot; b=&quot;27&quot;/&gt;&lt;m_ppcolschidx tagver0=&quot;23004&quot; tagname0=&quot;m_ppcolschidxUNRECOGNIZED&quot; val=&quot;0&quot;/&gt;&lt;m_nBrightness val=&quot;0&quot;/&gt;&lt;/elem&gt;&lt;elem m_fUsage=&quot;2.94169829509000010000E+000&quot;&gt;&lt;m_msothmcolidx val=&quot;0&quot;/&gt;&lt;m_rgb r=&quot;ff&quot; g=&quot;0&quot; b=&quot;0&quot;/&gt;&lt;m_ppcolschidx tagver0=&quot;23004&quot; tagname0=&quot;m_ppcolschidxUNRECOGNIZED&quot; val=&quot;0&quot;/&gt;&lt;m_nBrightness val=&quot;0&quot;/&gt;&lt;/elem&gt;&lt;elem m_fUsage=&quot;1.87549554668257110000E+000&quot;&gt;&lt;m_msothmcolidx val=&quot;0&quot;/&gt;&lt;m_rgb r=&quot;eb&quot; g=&quot;3&quot; b=&quot;26&quot;/&gt;&lt;m_ppcolschidx tagver0=&quot;23004&quot; tagname0=&quot;m_ppcolschidxUNRECOGNIZED&quot; val=&quot;0&quot;/&gt;&lt;m_nBrightness val=&quot;0&quot;/&gt;&lt;/elem&gt;&lt;elem m_fUsage=&quot;2.78128389443693810000E-002&quot;&gt;&lt;m_msothmcolidx val=&quot;0&quot;/&gt;&lt;m_rgb r=&quot;ff&quot; g=&quot;fa&quot; b=&quot;26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ody Slide">
  <a:themeElements>
    <a:clrScheme name="Colour Theme propossal">
      <a:dk1>
        <a:srgbClr val="000000"/>
      </a:dk1>
      <a:lt1>
        <a:sysClr val="window" lastClr="FFFFFF"/>
      </a:lt1>
      <a:dk2>
        <a:srgbClr val="000000"/>
      </a:dk2>
      <a:lt2>
        <a:srgbClr val="7F7F7F"/>
      </a:lt2>
      <a:accent1>
        <a:srgbClr val="FF0000"/>
      </a:accent1>
      <a:accent2>
        <a:srgbClr val="A5A5A5"/>
      </a:accent2>
      <a:accent3>
        <a:srgbClr val="FFFFFF"/>
      </a:accent3>
      <a:accent4>
        <a:srgbClr val="3F3F3F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32386</TotalTime>
  <Words>653</Words>
  <Application>Microsoft Office PowerPoint</Application>
  <PresentationFormat>Custom</PresentationFormat>
  <Paragraphs>184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1_Body Slide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Oliver Wyman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Wanxin</dc:creator>
  <cp:keywords>Template version: 2015/07/23;Update Pack: 2015/09/15</cp:keywords>
  <cp:lastModifiedBy>Keegan, Jennifer A</cp:lastModifiedBy>
  <cp:revision>1539</cp:revision>
  <cp:lastPrinted>2016-04-01T20:38:17Z</cp:lastPrinted>
  <dcterms:created xsi:type="dcterms:W3CDTF">2016-03-28T17:49:32Z</dcterms:created>
  <dcterms:modified xsi:type="dcterms:W3CDTF">2016-09-06T16:07:53Z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2015/07/23</vt:lpwstr>
  </property>
  <property fmtid="{D5CDD505-2E9C-101B-9397-08002B2CF9AE}" pid="3" name="DocumentMSOLanguageID">
    <vt:lpwstr>msoLanguageIDEnglishUK</vt:lpwstr>
  </property>
  <property fmtid="{D5CDD505-2E9C-101B-9397-08002B2CF9AE}" pid="4" name="LogoName">
    <vt:lpwstr>Oliver Wyman</vt:lpwstr>
  </property>
</Properties>
</file>