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Override1.xml" ContentType="application/vnd.openxmlformats-officedocument.themeOverrid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7"/>
  </p:notesMasterIdLst>
  <p:sldIdLst>
    <p:sldId id="494" r:id="rId2"/>
    <p:sldId id="515" r:id="rId3"/>
    <p:sldId id="503" r:id="rId4"/>
    <p:sldId id="508" r:id="rId5"/>
    <p:sldId id="509" r:id="rId6"/>
    <p:sldId id="510" r:id="rId7"/>
    <p:sldId id="511" r:id="rId8"/>
    <p:sldId id="404" r:id="rId9"/>
    <p:sldId id="496" r:id="rId10"/>
    <p:sldId id="501" r:id="rId11"/>
    <p:sldId id="495" r:id="rId12"/>
    <p:sldId id="513" r:id="rId13"/>
    <p:sldId id="514" r:id="rId14"/>
    <p:sldId id="482" r:id="rId15"/>
    <p:sldId id="492" r:id="rId16"/>
    <p:sldId id="493" r:id="rId17"/>
    <p:sldId id="479" r:id="rId18"/>
    <p:sldId id="512" r:id="rId19"/>
    <p:sldId id="497" r:id="rId20"/>
    <p:sldId id="498" r:id="rId21"/>
    <p:sldId id="499" r:id="rId22"/>
    <p:sldId id="500" r:id="rId23"/>
    <p:sldId id="504" r:id="rId24"/>
    <p:sldId id="505" r:id="rId25"/>
    <p:sldId id="258" r:id="rId26"/>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5pPr>
    <a:lvl6pPr marL="2286000" algn="l" defTabSz="914400" rtl="0" eaLnBrk="1" latinLnBrk="0" hangingPunct="1">
      <a:defRPr sz="2400" kern="1200">
        <a:solidFill>
          <a:schemeClr val="tx1"/>
        </a:solidFill>
        <a:latin typeface="Arial" charset="0"/>
        <a:ea typeface="ＭＳ Ｐゴシック" pitchFamily="1" charset="-128"/>
        <a:cs typeface="+mn-cs"/>
      </a:defRPr>
    </a:lvl6pPr>
    <a:lvl7pPr marL="2743200" algn="l" defTabSz="914400" rtl="0" eaLnBrk="1" latinLnBrk="0" hangingPunct="1">
      <a:defRPr sz="2400" kern="1200">
        <a:solidFill>
          <a:schemeClr val="tx1"/>
        </a:solidFill>
        <a:latin typeface="Arial" charset="0"/>
        <a:ea typeface="ＭＳ Ｐゴシック" pitchFamily="1" charset="-128"/>
        <a:cs typeface="+mn-cs"/>
      </a:defRPr>
    </a:lvl7pPr>
    <a:lvl8pPr marL="3200400" algn="l" defTabSz="914400" rtl="0" eaLnBrk="1" latinLnBrk="0" hangingPunct="1">
      <a:defRPr sz="2400" kern="1200">
        <a:solidFill>
          <a:schemeClr val="tx1"/>
        </a:solidFill>
        <a:latin typeface="Arial" charset="0"/>
        <a:ea typeface="ＭＳ Ｐゴシック" pitchFamily="1" charset="-128"/>
        <a:cs typeface="+mn-cs"/>
      </a:defRPr>
    </a:lvl8pPr>
    <a:lvl9pPr marL="3657600" algn="l" defTabSz="914400" rtl="0" eaLnBrk="1" latinLnBrk="0" hangingPunct="1">
      <a:defRPr sz="2400" kern="1200">
        <a:solidFill>
          <a:schemeClr val="tx1"/>
        </a:solidFill>
        <a:latin typeface="Arial" charset="0"/>
        <a:ea typeface="ＭＳ Ｐゴシック" pitchFamily="1"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5F5F5F"/>
    <a:srgbClr val="00FF00"/>
    <a:srgbClr val="FFFF00"/>
    <a:srgbClr val="333333"/>
    <a:srgbClr val="CBCBCB"/>
    <a:srgbClr val="4D4D4D"/>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56" autoAdjust="0"/>
    <p:restoredTop sz="98516" autoAdjust="0"/>
  </p:normalViewPr>
  <p:slideViewPr>
    <p:cSldViewPr snapToGrid="0">
      <p:cViewPr>
        <p:scale>
          <a:sx n="90" d="100"/>
          <a:sy n="90" d="100"/>
        </p:scale>
        <p:origin x="-870" y="-600"/>
      </p:cViewPr>
      <p:guideLst>
        <p:guide orient="horz" pos="893"/>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7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2" y="1"/>
            <a:ext cx="3038475" cy="465621"/>
          </a:xfrm>
          <a:prstGeom prst="rect">
            <a:avLst/>
          </a:prstGeom>
          <a:noFill/>
          <a:ln w="9525">
            <a:noFill/>
            <a:miter lim="800000"/>
            <a:headEnd/>
            <a:tailEnd/>
          </a:ln>
        </p:spPr>
        <p:txBody>
          <a:bodyPr vert="horz" wrap="square" lIns="92757" tIns="46378" rIns="92757" bIns="46378" numCol="1" anchor="t" anchorCtr="0" compatLnSpc="1">
            <a:prstTxWarp prst="textNoShape">
              <a:avLst/>
            </a:prstTxWarp>
          </a:bodyPr>
          <a:lstStyle>
            <a:lvl1pPr>
              <a:defRPr sz="1200">
                <a:ea typeface="ＭＳ Ｐゴシック" pitchFamily="-112" charset="-128"/>
                <a:cs typeface="ＭＳ Ｐゴシック" pitchFamily="-112" charset="-128"/>
              </a:defRPr>
            </a:lvl1pPr>
          </a:lstStyle>
          <a:p>
            <a:pPr>
              <a:defRPr/>
            </a:pPr>
            <a:endParaRPr lang="en-US" dirty="0"/>
          </a:p>
        </p:txBody>
      </p:sp>
      <p:sp>
        <p:nvSpPr>
          <p:cNvPr id="4099" name="Rectangle 3"/>
          <p:cNvSpPr>
            <a:spLocks noGrp="1" noChangeArrowheads="1"/>
          </p:cNvSpPr>
          <p:nvPr>
            <p:ph type="dt" idx="1"/>
          </p:nvPr>
        </p:nvSpPr>
        <p:spPr bwMode="auto">
          <a:xfrm>
            <a:off x="3971927" y="1"/>
            <a:ext cx="3038475" cy="465621"/>
          </a:xfrm>
          <a:prstGeom prst="rect">
            <a:avLst/>
          </a:prstGeom>
          <a:noFill/>
          <a:ln w="9525">
            <a:noFill/>
            <a:miter lim="800000"/>
            <a:headEnd/>
            <a:tailEnd/>
          </a:ln>
        </p:spPr>
        <p:txBody>
          <a:bodyPr vert="horz" wrap="square" lIns="92757" tIns="46378" rIns="92757" bIns="46378" numCol="1" anchor="t" anchorCtr="0" compatLnSpc="1">
            <a:prstTxWarp prst="textNoShape">
              <a:avLst/>
            </a:prstTxWarp>
          </a:bodyPr>
          <a:lstStyle>
            <a:lvl1pPr algn="r">
              <a:defRPr sz="1200">
                <a:ea typeface="ＭＳ Ｐゴシック" pitchFamily="-112" charset="-128"/>
                <a:cs typeface="ＭＳ Ｐゴシック" pitchFamily="-112" charset="-128"/>
              </a:defRPr>
            </a:lvl1pPr>
          </a:lstStyle>
          <a:p>
            <a:pPr>
              <a:defRPr/>
            </a:pPr>
            <a:endParaRPr lang="en-US" dirty="0"/>
          </a:p>
        </p:txBody>
      </p:sp>
      <p:sp>
        <p:nvSpPr>
          <p:cNvPr id="155652" name="Rectangle 4"/>
          <p:cNvSpPr>
            <a:spLocks noGrp="1" noRot="1" noChangeAspect="1" noChangeArrowheads="1" noTextEdit="1"/>
          </p:cNvSpPr>
          <p:nvPr>
            <p:ph type="sldImg" idx="2"/>
          </p:nvPr>
        </p:nvSpPr>
        <p:spPr bwMode="auto">
          <a:xfrm>
            <a:off x="1181100" y="696913"/>
            <a:ext cx="4648200" cy="34877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35041" y="4416192"/>
            <a:ext cx="5140325" cy="4182580"/>
          </a:xfrm>
          <a:prstGeom prst="rect">
            <a:avLst/>
          </a:prstGeom>
          <a:noFill/>
          <a:ln w="9525">
            <a:noFill/>
            <a:miter lim="800000"/>
            <a:headEnd/>
            <a:tailEnd/>
          </a:ln>
        </p:spPr>
        <p:txBody>
          <a:bodyPr vert="horz" wrap="square" lIns="92757" tIns="46378" rIns="92757" bIns="4637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2" y="8830780"/>
            <a:ext cx="3038475" cy="465620"/>
          </a:xfrm>
          <a:prstGeom prst="rect">
            <a:avLst/>
          </a:prstGeom>
          <a:noFill/>
          <a:ln w="9525">
            <a:noFill/>
            <a:miter lim="800000"/>
            <a:headEnd/>
            <a:tailEnd/>
          </a:ln>
        </p:spPr>
        <p:txBody>
          <a:bodyPr vert="horz" wrap="square" lIns="92757" tIns="46378" rIns="92757" bIns="46378" numCol="1" anchor="b" anchorCtr="0" compatLnSpc="1">
            <a:prstTxWarp prst="textNoShape">
              <a:avLst/>
            </a:prstTxWarp>
          </a:bodyPr>
          <a:lstStyle>
            <a:lvl1pPr>
              <a:defRPr sz="1200">
                <a:ea typeface="ＭＳ Ｐゴシック" pitchFamily="-112" charset="-128"/>
                <a:cs typeface="ＭＳ Ｐゴシック" pitchFamily="-112" charset="-128"/>
              </a:defRPr>
            </a:lvl1pPr>
          </a:lstStyle>
          <a:p>
            <a:pPr>
              <a:defRPr/>
            </a:pPr>
            <a:endParaRPr lang="en-US" dirty="0"/>
          </a:p>
        </p:txBody>
      </p:sp>
      <p:sp>
        <p:nvSpPr>
          <p:cNvPr id="4103" name="Rectangle 7"/>
          <p:cNvSpPr>
            <a:spLocks noGrp="1" noChangeArrowheads="1"/>
          </p:cNvSpPr>
          <p:nvPr>
            <p:ph type="sldNum" sz="quarter" idx="5"/>
          </p:nvPr>
        </p:nvSpPr>
        <p:spPr bwMode="auto">
          <a:xfrm>
            <a:off x="3971927" y="8830780"/>
            <a:ext cx="3038475" cy="465620"/>
          </a:xfrm>
          <a:prstGeom prst="rect">
            <a:avLst/>
          </a:prstGeom>
          <a:noFill/>
          <a:ln w="9525">
            <a:noFill/>
            <a:miter lim="800000"/>
            <a:headEnd/>
            <a:tailEnd/>
          </a:ln>
        </p:spPr>
        <p:txBody>
          <a:bodyPr vert="horz" wrap="square" lIns="92757" tIns="46378" rIns="92757" bIns="46378" numCol="1" anchor="b" anchorCtr="0" compatLnSpc="1">
            <a:prstTxWarp prst="textNoShape">
              <a:avLst/>
            </a:prstTxWarp>
          </a:bodyPr>
          <a:lstStyle>
            <a:lvl1pPr algn="r">
              <a:defRPr sz="1200"/>
            </a:lvl1pPr>
          </a:lstStyle>
          <a:p>
            <a:pPr>
              <a:defRPr/>
            </a:pPr>
            <a:fld id="{D5B996D4-26D5-4F1B-8A05-47BDBB0093A7}" type="slidenum">
              <a:rPr lang="en-US"/>
              <a:pPr>
                <a:defRPr/>
              </a:pPr>
              <a:t>‹#›</a:t>
            </a:fld>
            <a:endParaRPr lang="en-US" dirty="0"/>
          </a:p>
        </p:txBody>
      </p:sp>
    </p:spTree>
    <p:extLst>
      <p:ext uri="{BB962C8B-B14F-4D97-AF65-F5344CB8AC3E}">
        <p14:creationId xmlns:p14="http://schemas.microsoft.com/office/powerpoint/2010/main" val="20699730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12"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12" charset="-128"/>
        <a:cs typeface="ＭＳ Ｐゴシック" pitchFamily="-112" charset="-128"/>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12" charset="-128"/>
        <a:cs typeface="ＭＳ Ｐゴシック" pitchFamily="-112" charset="-128"/>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12" charset="-128"/>
        <a:cs typeface="ＭＳ Ｐゴシック" pitchFamily="-112" charset="-128"/>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12" charset="-128"/>
        <a:cs typeface="ＭＳ Ｐゴシック" pitchFamily="-112"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189688-E846-41D3-ACC9-878A292E2679}" type="slidenum">
              <a:rPr lang="es-ES_tradnl" altLang="en-US">
                <a:solidFill>
                  <a:prstClr val="black"/>
                </a:solidFill>
              </a:rPr>
              <a:pPr/>
              <a:t>1</a:t>
            </a:fld>
            <a:endParaRPr lang="es-ES_tradnl" altLang="en-US"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endParaRPr lang="es-ES_tradnl"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5B996D4-26D5-4F1B-8A05-47BDBB0093A7}" type="slidenum">
              <a:rPr lang="en-US" smtClean="0"/>
              <a:pPr>
                <a:defRPr/>
              </a:pPr>
              <a:t>12</a:t>
            </a:fld>
            <a:endParaRPr lang="en-US" dirty="0"/>
          </a:p>
        </p:txBody>
      </p:sp>
    </p:spTree>
    <p:extLst>
      <p:ext uri="{BB962C8B-B14F-4D97-AF65-F5344CB8AC3E}">
        <p14:creationId xmlns:p14="http://schemas.microsoft.com/office/powerpoint/2010/main" val="1272166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txBox="1">
            <a:spLocks noGrp="1" noChangeArrowheads="1"/>
          </p:cNvSpPr>
          <p:nvPr/>
        </p:nvSpPr>
        <p:spPr bwMode="auto">
          <a:xfrm>
            <a:off x="3971927" y="8830780"/>
            <a:ext cx="3038475" cy="465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757" tIns="46378" rIns="92757" bIns="46378" anchor="b"/>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a:fld id="{EE86217F-BF8C-40E5-8146-E5355202FE38}" type="slidenum">
              <a:rPr lang="en-US" sz="1200"/>
              <a:pPr algn="r"/>
              <a:t>25</a:t>
            </a:fld>
            <a:endParaRPr lang="en-US" sz="1200" dirty="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ea typeface="ＭＳ Ｐゴシック" pitchFamily="1"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ondo0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992951" y="6352312"/>
            <a:ext cx="1954847" cy="345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12"/>
          <p:cNvSpPr>
            <a:spLocks noChangeArrowheads="1"/>
          </p:cNvSpPr>
          <p:nvPr userDrawn="1"/>
        </p:nvSpPr>
        <p:spPr bwMode="auto">
          <a:xfrm>
            <a:off x="3429000" y="3962400"/>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endParaRPr lang="en-US" sz="1500" dirty="0">
              <a:solidFill>
                <a:schemeClr val="bg1"/>
              </a:solidFill>
            </a:endParaRPr>
          </a:p>
        </p:txBody>
      </p:sp>
      <p:sp>
        <p:nvSpPr>
          <p:cNvPr id="6153" name="Rectangle 9"/>
          <p:cNvSpPr>
            <a:spLocks noGrp="1" noChangeArrowheads="1"/>
          </p:cNvSpPr>
          <p:nvPr>
            <p:ph type="ctrTitle" sz="quarter"/>
          </p:nvPr>
        </p:nvSpPr>
        <p:spPr>
          <a:xfrm>
            <a:off x="3429000" y="1066800"/>
            <a:ext cx="4724400" cy="2819400"/>
          </a:xfrm>
        </p:spPr>
        <p:txBody>
          <a:bodyPr wrap="square"/>
          <a:lstStyle>
            <a:lvl1pPr>
              <a:defRPr sz="4000">
                <a:solidFill>
                  <a:schemeClr val="bg1"/>
                </a:solidFill>
              </a:defRPr>
            </a:lvl1pPr>
          </a:lstStyle>
          <a:p>
            <a:r>
              <a:rPr lang="en-US" smtClean="0"/>
              <a:t>Click to edit Master title style</a:t>
            </a:r>
            <a:endParaRPr lang="en-US"/>
          </a:p>
        </p:txBody>
      </p:sp>
      <p:sp>
        <p:nvSpPr>
          <p:cNvPr id="6154" name="Rectangle 10"/>
          <p:cNvSpPr>
            <a:spLocks noGrp="1" noChangeArrowheads="1"/>
          </p:cNvSpPr>
          <p:nvPr>
            <p:ph type="subTitle" sz="quarter" idx="1"/>
          </p:nvPr>
        </p:nvSpPr>
        <p:spPr>
          <a:xfrm>
            <a:off x="304800" y="1219200"/>
            <a:ext cx="1600200" cy="2286000"/>
          </a:xfrm>
        </p:spPr>
        <p:txBody>
          <a:bodyPr lIns="91440" tIns="45720" rIns="91440" bIns="45720"/>
          <a:lstStyle>
            <a:lvl1pPr marL="0" indent="0">
              <a:lnSpc>
                <a:spcPct val="140000"/>
              </a:lnSpc>
              <a:defRPr sz="1400">
                <a:solidFill>
                  <a:schemeClr val="bg1"/>
                </a:solidFill>
                <a:latin typeface="Arial" charset="0"/>
              </a:defRPr>
            </a:lvl1pPr>
          </a:lstStyle>
          <a:p>
            <a:r>
              <a:rPr lang="en-US" smtClean="0"/>
              <a:t>Click to edit Master subtitle style</a:t>
            </a:r>
            <a:endParaRPr lang="en-US"/>
          </a:p>
        </p:txBody>
      </p:sp>
    </p:spTree>
    <p:extLst>
      <p:ext uri="{BB962C8B-B14F-4D97-AF65-F5344CB8AC3E}">
        <p14:creationId xmlns:p14="http://schemas.microsoft.com/office/powerpoint/2010/main" val="5979602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89574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381000"/>
            <a:ext cx="20955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381000"/>
            <a:ext cx="61341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17406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sp>
        <p:nvSpPr>
          <p:cNvPr id="4" name="5 Marcador de número de diapositiva"/>
          <p:cNvSpPr>
            <a:spLocks noGrp="1"/>
          </p:cNvSpPr>
          <p:nvPr>
            <p:ph type="sldNum" sz="quarter" idx="4"/>
          </p:nvPr>
        </p:nvSpPr>
        <p:spPr>
          <a:xfrm>
            <a:off x="0" y="6375400"/>
            <a:ext cx="444500" cy="482600"/>
          </a:xfrm>
          <a:prstGeom prst="rect">
            <a:avLst/>
          </a:prstGeom>
        </p:spPr>
        <p:txBody>
          <a:bodyPr vert="horz" lIns="91440" tIns="45720" rIns="91440" bIns="45720" rtlCol="0" anchor="ctr"/>
          <a:lstStyle>
            <a:lvl1pPr algn="l" fontAlgn="auto">
              <a:spcBef>
                <a:spcPts val="0"/>
              </a:spcBef>
              <a:spcAft>
                <a:spcPts val="0"/>
              </a:spcAft>
              <a:defRPr sz="1050">
                <a:solidFill>
                  <a:schemeClr val="bg1"/>
                </a:solidFill>
                <a:latin typeface="+mn-lt"/>
                <a:cs typeface="+mn-cs"/>
              </a:defRPr>
            </a:lvl1pPr>
          </a:lstStyle>
          <a:p>
            <a:pPr>
              <a:defRPr/>
            </a:pPr>
            <a:fld id="{A72327F3-41C2-4C19-96BD-2A480E232A32}" type="slidenum">
              <a:rPr lang="es-ES" smtClean="0"/>
              <a:t>‹#›</a:t>
            </a:fld>
            <a:endParaRPr lang="es-ES" dirty="0"/>
          </a:p>
        </p:txBody>
      </p:sp>
    </p:spTree>
    <p:extLst>
      <p:ext uri="{BB962C8B-B14F-4D97-AF65-F5344CB8AC3E}">
        <p14:creationId xmlns:p14="http://schemas.microsoft.com/office/powerpoint/2010/main" val="3391887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7" name="Picture 1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57913"/>
            <a:ext cx="9144000"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298"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005651" y="6329349"/>
            <a:ext cx="1931987"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Line 8"/>
          <p:cNvSpPr>
            <a:spLocks noChangeShapeType="1"/>
          </p:cNvSpPr>
          <p:nvPr userDrawn="1"/>
        </p:nvSpPr>
        <p:spPr bwMode="auto">
          <a:xfrm>
            <a:off x="381000" y="762000"/>
            <a:ext cx="8382000" cy="0"/>
          </a:xfrm>
          <a:prstGeom prst="line">
            <a:avLst/>
          </a:prstGeom>
          <a:noFill/>
          <a:ln w="158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Rectangle 6"/>
          <p:cNvSpPr>
            <a:spLocks noGrp="1" noChangeArrowheads="1"/>
          </p:cNvSpPr>
          <p:nvPr>
            <p:ph type="sldNum" sz="quarter" idx="10"/>
          </p:nvPr>
        </p:nvSpPr>
        <p:spPr/>
        <p:txBody>
          <a:bodyPr/>
          <a:lstStyle>
            <a:lvl1pPr>
              <a:defRPr/>
            </a:lvl1pPr>
          </a:lstStyle>
          <a:p>
            <a:pPr>
              <a:defRPr/>
            </a:pPr>
            <a:fld id="{B9AD19E9-CCCF-4ED1-B5E3-BE4FA4812BFB}" type="slidenum">
              <a:rPr lang="en-US"/>
              <a:pPr>
                <a:defRPr/>
              </a:pPr>
              <a:t>‹#›</a:t>
            </a:fld>
            <a:endParaRPr lang="en-US" dirty="0"/>
          </a:p>
        </p:txBody>
      </p:sp>
      <p:sp>
        <p:nvSpPr>
          <p:cNvPr id="10" name="Rectangle 5"/>
          <p:cNvSpPr>
            <a:spLocks noGrp="1" noChangeArrowheads="1"/>
          </p:cNvSpPr>
          <p:nvPr>
            <p:ph type="ftr" sz="quarter" idx="11"/>
          </p:nvPr>
        </p:nvSpPr>
        <p:spPr/>
        <p:txBody>
          <a:bodyPr/>
          <a:lstStyle>
            <a:lvl1pPr>
              <a:defRPr/>
            </a:lvl1pPr>
          </a:lstStyle>
          <a:p>
            <a:pPr>
              <a:defRPr/>
            </a:pPr>
            <a:r>
              <a:rPr lang="en-US" dirty="0"/>
              <a:t>Source: xxx</a:t>
            </a:r>
          </a:p>
        </p:txBody>
      </p:sp>
    </p:spTree>
    <p:extLst>
      <p:ext uri="{BB962C8B-B14F-4D97-AF65-F5344CB8AC3E}">
        <p14:creationId xmlns:p14="http://schemas.microsoft.com/office/powerpoint/2010/main" val="305724578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pic>
        <p:nvPicPr>
          <p:cNvPr id="4" name="Picture 1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57913"/>
            <a:ext cx="9144000"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90760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838200"/>
            <a:ext cx="41148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38200"/>
            <a:ext cx="41148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5002487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3872654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70213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965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4158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05358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3810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81000" y="838200"/>
            <a:ext cx="8382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8763000" y="0"/>
            <a:ext cx="381000"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pPr>
              <a:defRPr/>
            </a:pPr>
            <a:fld id="{AD68D0AF-828B-4F1E-9F4A-B6CAE42B65BA}" type="slidenum">
              <a:rPr lang="en-US"/>
              <a:pPr>
                <a:defRPr/>
              </a:pPr>
              <a:t>‹#›</a:t>
            </a:fld>
            <a:endParaRPr lang="en-US" dirty="0"/>
          </a:p>
        </p:txBody>
      </p:sp>
      <p:sp>
        <p:nvSpPr>
          <p:cNvPr id="1029" name="Line 8"/>
          <p:cNvSpPr>
            <a:spLocks noChangeShapeType="1"/>
          </p:cNvSpPr>
          <p:nvPr/>
        </p:nvSpPr>
        <p:spPr bwMode="auto">
          <a:xfrm>
            <a:off x="381000" y="762000"/>
            <a:ext cx="8382000" cy="0"/>
          </a:xfrm>
          <a:prstGeom prst="line">
            <a:avLst/>
          </a:prstGeom>
          <a:noFill/>
          <a:ln w="158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pic>
        <p:nvPicPr>
          <p:cNvPr id="2" name="Picture 10" descr="fondo02"/>
          <p:cNvPicPr>
            <a:picLocks noChangeAspect="1" noChangeArrowheads="1"/>
          </p:cNvPicPr>
          <p:nvPr/>
        </p:nvPicPr>
        <p:blipFill>
          <a:blip r:embed="rId14">
            <a:extLst>
              <a:ext uri="{28A0092B-C50C-407E-A947-70E740481C1C}">
                <a14:useLocalDpi xmlns:a14="http://schemas.microsoft.com/office/drawing/2010/main" val="0"/>
              </a:ext>
            </a:extLst>
          </a:blip>
          <a:srcRect t="91110"/>
          <a:stretch>
            <a:fillRect/>
          </a:stretch>
        </p:blipFill>
        <p:spPr bwMode="auto">
          <a:xfrm>
            <a:off x="0" y="62484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5"/>
          <p:cNvSpPr>
            <a:spLocks noGrp="1" noChangeArrowheads="1"/>
          </p:cNvSpPr>
          <p:nvPr>
            <p:ph type="ftr" sz="quarter" idx="3"/>
          </p:nvPr>
        </p:nvSpPr>
        <p:spPr bwMode="auto">
          <a:xfrm>
            <a:off x="1752600" y="6283325"/>
            <a:ext cx="4876800"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1200" b="1">
                <a:solidFill>
                  <a:schemeClr val="bg1"/>
                </a:solidFill>
              </a:defRPr>
            </a:lvl1pPr>
          </a:lstStyle>
          <a:p>
            <a:pPr>
              <a:defRPr/>
            </a:pPr>
            <a:r>
              <a:rPr lang="en-US" dirty="0"/>
              <a:t>Source: xxx</a:t>
            </a:r>
          </a:p>
        </p:txBody>
      </p:sp>
      <p:pic>
        <p:nvPicPr>
          <p:cNvPr id="6" name="Picture 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831121" y="6383796"/>
            <a:ext cx="1931879" cy="338808"/>
          </a:xfrm>
          <a:prstGeom prst="rect">
            <a:avLst/>
          </a:prstGeom>
        </p:spPr>
      </p:pic>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timing>
    <p:tnLst>
      <p:par>
        <p:cTn id="1" dur="indefinite" restart="never" nodeType="tmRoot"/>
      </p:par>
    </p:tnLst>
  </p:timing>
  <p:hf hdr="0" ftr="0" dt="0"/>
  <p:txStyles>
    <p:titleStyle>
      <a:lvl1pPr algn="l" rtl="0" eaLnBrk="1" fontAlgn="base" hangingPunct="1">
        <a:spcBef>
          <a:spcPct val="0"/>
        </a:spcBef>
        <a:spcAft>
          <a:spcPct val="0"/>
        </a:spcAft>
        <a:defRPr sz="2400">
          <a:solidFill>
            <a:schemeClr val="tx1"/>
          </a:solidFill>
          <a:latin typeface="+mj-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spcBef>
          <a:spcPct val="20000"/>
        </a:spcBef>
        <a:spcAft>
          <a:spcPct val="0"/>
        </a:spcAft>
        <a:defRPr>
          <a:solidFill>
            <a:srgbClr val="FF0000"/>
          </a:solidFill>
          <a:latin typeface="+mn-lt"/>
          <a:ea typeface="+mn-ea"/>
          <a:cs typeface="+mn-cs"/>
        </a:defRPr>
      </a:lvl1pPr>
      <a:lvl2pPr marL="512763" indent="-168275" algn="l" rtl="0" eaLnBrk="1" fontAlgn="base" hangingPunct="1">
        <a:lnSpc>
          <a:spcPct val="120000"/>
        </a:lnSpc>
        <a:spcBef>
          <a:spcPct val="20000"/>
        </a:spcBef>
        <a:spcAft>
          <a:spcPct val="0"/>
        </a:spcAft>
        <a:buClr>
          <a:schemeClr val="tx1"/>
        </a:buClr>
        <a:buFont typeface="Wingdings" pitchFamily="2" charset="2"/>
        <a:buChar char="§"/>
        <a:defRPr sz="1600">
          <a:solidFill>
            <a:srgbClr val="999999"/>
          </a:solidFill>
          <a:latin typeface="Arial" charset="0"/>
          <a:ea typeface="+mn-ea"/>
          <a:cs typeface="+mn-cs"/>
        </a:defRPr>
      </a:lvl2pPr>
      <a:lvl3pPr marL="931863" indent="-228600" algn="l" rtl="0" eaLnBrk="1" fontAlgn="base" hangingPunct="1">
        <a:lnSpc>
          <a:spcPct val="160000"/>
        </a:lnSpc>
        <a:spcBef>
          <a:spcPct val="20000"/>
        </a:spcBef>
        <a:spcAft>
          <a:spcPct val="0"/>
        </a:spcAft>
        <a:buClr>
          <a:schemeClr val="tx1"/>
        </a:buClr>
        <a:buChar char="•"/>
        <a:defRPr sz="1400">
          <a:solidFill>
            <a:srgbClr val="999999"/>
          </a:solidFill>
          <a:latin typeface="Arial" charset="0"/>
          <a:ea typeface="+mn-ea"/>
          <a:cs typeface="+mn-cs"/>
        </a:defRPr>
      </a:lvl3pPr>
      <a:lvl4pPr marL="1350963" indent="-228600" algn="l" rtl="0" eaLnBrk="1" fontAlgn="base" hangingPunct="1">
        <a:spcBef>
          <a:spcPct val="20000"/>
        </a:spcBef>
        <a:spcAft>
          <a:spcPct val="0"/>
        </a:spcAft>
        <a:buClr>
          <a:schemeClr val="tx1"/>
        </a:buClr>
        <a:buChar char="–"/>
        <a:defRPr sz="1200">
          <a:solidFill>
            <a:srgbClr val="999999"/>
          </a:solidFill>
          <a:latin typeface="Arial" charset="0"/>
          <a:ea typeface="+mn-ea"/>
          <a:cs typeface="+mn-cs"/>
        </a:defRPr>
      </a:lvl4pPr>
      <a:lvl5pPr marL="1770063" indent="-228600" algn="l" rtl="0" eaLnBrk="1" fontAlgn="base" hangingPunct="1">
        <a:spcBef>
          <a:spcPct val="20000"/>
        </a:spcBef>
        <a:spcAft>
          <a:spcPct val="0"/>
        </a:spcAft>
        <a:buClr>
          <a:schemeClr val="tx1"/>
        </a:buClr>
        <a:defRPr sz="1000">
          <a:solidFill>
            <a:schemeClr val="tx1"/>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emf"/><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emf"/></Relationships>
</file>

<file path=ppt/slides/_rels/slide11.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8.emf"/></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emf"/></Relationships>
</file>

<file path=ppt/slides/_rels/slide14.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emf"/><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48" name="Picture 16" descr="A-Santander-negativo_RGB [Convertid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4678" y="6226178"/>
            <a:ext cx="2168525" cy="631825"/>
          </a:xfrm>
          <a:prstGeom prst="rect">
            <a:avLst/>
          </a:prstGeom>
          <a:noFill/>
          <a:extLst>
            <a:ext uri="{909E8E84-426E-40DD-AFC4-6F175D3DCCD1}">
              <a14:hiddenFill xmlns:a14="http://schemas.microsoft.com/office/drawing/2010/main">
                <a:solidFill>
                  <a:srgbClr val="FFFFFF"/>
                </a:solidFill>
              </a14:hiddenFill>
            </a:ext>
          </a:extLst>
        </p:spPr>
      </p:pic>
      <p:sp>
        <p:nvSpPr>
          <p:cNvPr id="44049" name="Rectangle 17"/>
          <p:cNvSpPr>
            <a:spLocks noChangeArrowheads="1"/>
          </p:cNvSpPr>
          <p:nvPr/>
        </p:nvSpPr>
        <p:spPr bwMode="auto">
          <a:xfrm>
            <a:off x="76203" y="6500674"/>
            <a:ext cx="3352797"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defTabSz="914109" fontAlgn="base">
              <a:lnSpc>
                <a:spcPts val="1900"/>
              </a:lnSpc>
              <a:spcBef>
                <a:spcPct val="0"/>
              </a:spcBef>
              <a:spcAft>
                <a:spcPct val="0"/>
              </a:spcAft>
            </a:pPr>
            <a:r>
              <a:rPr lang="en-US" altLang="en-US" sz="1500" b="1" dirty="0" smtClean="0">
                <a:solidFill>
                  <a:srgbClr val="FFFFFF"/>
                </a:solidFill>
              </a:rPr>
              <a:t>U.S. Head of Credit &amp; Market Risk</a:t>
            </a:r>
            <a:endParaRPr lang="en-US" altLang="en-US" sz="1500" b="1" dirty="0">
              <a:solidFill>
                <a:srgbClr val="FFFFFF"/>
              </a:solidFill>
            </a:endParaRPr>
          </a:p>
        </p:txBody>
      </p:sp>
      <p:sp>
        <p:nvSpPr>
          <p:cNvPr id="44050" name="Rectangle 18"/>
          <p:cNvSpPr>
            <a:spLocks noChangeArrowheads="1"/>
          </p:cNvSpPr>
          <p:nvPr/>
        </p:nvSpPr>
        <p:spPr bwMode="auto">
          <a:xfrm>
            <a:off x="3048003" y="2451100"/>
            <a:ext cx="5676897"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defTabSz="914109" fontAlgn="base">
              <a:spcBef>
                <a:spcPct val="0"/>
              </a:spcBef>
              <a:spcAft>
                <a:spcPct val="0"/>
              </a:spcAft>
            </a:pPr>
            <a:r>
              <a:rPr lang="en-US" altLang="en-US" sz="2800" b="1" dirty="0" smtClean="0">
                <a:solidFill>
                  <a:srgbClr val="FFFFFF"/>
                </a:solidFill>
              </a:rPr>
              <a:t>Commercial Real Estate “CRE</a:t>
            </a:r>
            <a:r>
              <a:rPr lang="en-US" altLang="en-US" sz="3200" b="1" dirty="0" smtClean="0">
                <a:solidFill>
                  <a:srgbClr val="FFFFFF"/>
                </a:solidFill>
              </a:rPr>
              <a:t>”</a:t>
            </a:r>
          </a:p>
          <a:p>
            <a:pPr defTabSz="914109" fontAlgn="base">
              <a:spcBef>
                <a:spcPct val="0"/>
              </a:spcBef>
              <a:spcAft>
                <a:spcPct val="0"/>
              </a:spcAft>
            </a:pPr>
            <a:endParaRPr lang="en-US" altLang="en-US" sz="3200" b="1" dirty="0">
              <a:solidFill>
                <a:srgbClr val="FFFFFF"/>
              </a:solidFill>
            </a:endParaRPr>
          </a:p>
        </p:txBody>
      </p:sp>
      <p:sp>
        <p:nvSpPr>
          <p:cNvPr id="44051" name="Rectangle 19"/>
          <p:cNvSpPr>
            <a:spLocks noChangeArrowheads="1"/>
          </p:cNvSpPr>
          <p:nvPr/>
        </p:nvSpPr>
        <p:spPr bwMode="auto">
          <a:xfrm>
            <a:off x="3086103" y="3381375"/>
            <a:ext cx="4492625" cy="235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defTabSz="914109" fontAlgn="base">
              <a:spcBef>
                <a:spcPct val="0"/>
              </a:spcBef>
              <a:spcAft>
                <a:spcPct val="0"/>
              </a:spcAft>
            </a:pPr>
            <a:r>
              <a:rPr lang="en-US" altLang="en-US" sz="1500" b="1" dirty="0" smtClean="0">
                <a:solidFill>
                  <a:srgbClr val="FFFFFF"/>
                </a:solidFill>
              </a:rPr>
              <a:t>3Q15 Ended September 30, 2015</a:t>
            </a:r>
            <a:endParaRPr lang="en-US" altLang="en-US" sz="1500" b="1" dirty="0">
              <a:solidFill>
                <a:srgbClr val="FFFFFF"/>
              </a:solidFill>
            </a:endParaRPr>
          </a:p>
        </p:txBody>
      </p:sp>
      <p:sp>
        <p:nvSpPr>
          <p:cNvPr id="44052" name="Line 20"/>
          <p:cNvSpPr>
            <a:spLocks noChangeShapeType="1"/>
          </p:cNvSpPr>
          <p:nvPr/>
        </p:nvSpPr>
        <p:spPr bwMode="gray">
          <a:xfrm flipH="1">
            <a:off x="2976566" y="2457453"/>
            <a:ext cx="3175" cy="1198563"/>
          </a:xfrm>
          <a:prstGeom prst="line">
            <a:avLst/>
          </a:prstGeom>
          <a:noFill/>
          <a:ln w="50800">
            <a:solidFill>
              <a:srgbClr val="FFFF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1" tIns="45706" rIns="91411" bIns="45706"/>
          <a:lstStyle/>
          <a:p>
            <a:pPr algn="ctr" defTabSz="914109" fontAlgn="base">
              <a:spcBef>
                <a:spcPct val="0"/>
              </a:spcBef>
              <a:spcAft>
                <a:spcPct val="0"/>
              </a:spcAft>
            </a:pPr>
            <a:endParaRPr lang="en-US" sz="1400" u="sng" dirty="0">
              <a:solidFill>
                <a:srgbClr val="000000"/>
              </a:solidFill>
            </a:endParaRPr>
          </a:p>
        </p:txBody>
      </p:sp>
      <p:sp>
        <p:nvSpPr>
          <p:cNvPr id="8" name="Rectangle 17"/>
          <p:cNvSpPr>
            <a:spLocks noChangeArrowheads="1"/>
          </p:cNvSpPr>
          <p:nvPr/>
        </p:nvSpPr>
        <p:spPr bwMode="auto">
          <a:xfrm>
            <a:off x="317503" y="2590803"/>
            <a:ext cx="2701925" cy="48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defTabSz="914109">
              <a:lnSpc>
                <a:spcPts val="1900"/>
              </a:lnSpc>
            </a:pPr>
            <a:r>
              <a:rPr lang="en-US" altLang="en-US" sz="1500" b="1" dirty="0" smtClean="0">
                <a:solidFill>
                  <a:srgbClr val="FFFFFF"/>
                </a:solidFill>
              </a:rPr>
              <a:t>US Commercial Credit Risk Portfolio Management</a:t>
            </a:r>
            <a:endParaRPr lang="en-US" altLang="en-US" sz="1500" b="1" dirty="0">
              <a:solidFill>
                <a:srgbClr val="FFFFFF"/>
              </a:solidFill>
            </a:endParaRPr>
          </a:p>
        </p:txBody>
      </p:sp>
      <p:sp>
        <p:nvSpPr>
          <p:cNvPr id="9" name="Rectangle 17"/>
          <p:cNvSpPr>
            <a:spLocks noChangeArrowheads="1"/>
          </p:cNvSpPr>
          <p:nvPr/>
        </p:nvSpPr>
        <p:spPr bwMode="auto">
          <a:xfrm>
            <a:off x="3076578" y="3042308"/>
            <a:ext cx="3352797" cy="25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defTabSz="914109" fontAlgn="base">
              <a:lnSpc>
                <a:spcPts val="1900"/>
              </a:lnSpc>
              <a:spcBef>
                <a:spcPct val="0"/>
              </a:spcBef>
              <a:spcAft>
                <a:spcPct val="0"/>
              </a:spcAft>
            </a:pPr>
            <a:r>
              <a:rPr lang="en-US" altLang="en-US" b="1" dirty="0" smtClean="0">
                <a:solidFill>
                  <a:srgbClr val="FFFFFF"/>
                </a:solidFill>
              </a:rPr>
              <a:t>Quarterly </a:t>
            </a:r>
            <a:r>
              <a:rPr lang="en-US" altLang="en-US" b="1" dirty="0" smtClean="0">
                <a:solidFill>
                  <a:srgbClr val="FFFFFF"/>
                </a:solidFill>
              </a:rPr>
              <a:t>Update </a:t>
            </a:r>
            <a:endParaRPr lang="en-US" altLang="en-US" b="1" dirty="0">
              <a:solidFill>
                <a:srgbClr val="FFFFFF"/>
              </a:solidFill>
            </a:endParaRPr>
          </a:p>
        </p:txBody>
      </p:sp>
    </p:spTree>
    <p:extLst>
      <p:ext uri="{BB962C8B-B14F-4D97-AF65-F5344CB8AC3E}">
        <p14:creationId xmlns:p14="http://schemas.microsoft.com/office/powerpoint/2010/main" val="9711930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Exposure by Number of Customers	</a:t>
            </a:r>
            <a:endParaRPr lang="en-US" dirty="0"/>
          </a:p>
        </p:txBody>
      </p:sp>
      <p:sp>
        <p:nvSpPr>
          <p:cNvPr id="4" name="Slide Number Placeholder 3"/>
          <p:cNvSpPr>
            <a:spLocks noGrp="1"/>
          </p:cNvSpPr>
          <p:nvPr>
            <p:ph type="sldNum" sz="quarter" idx="10"/>
          </p:nvPr>
        </p:nvSpPr>
        <p:spPr/>
        <p:txBody>
          <a:bodyPr/>
          <a:lstStyle/>
          <a:p>
            <a:pPr>
              <a:defRPr/>
            </a:pPr>
            <a:fld id="{B9AD19E9-CCCF-4ED1-B5E3-BE4FA4812BFB}" type="slidenum">
              <a:rPr lang="en-US" smtClean="0"/>
              <a:pPr>
                <a:defRPr/>
              </a:pPr>
              <a:t>10</a:t>
            </a:fld>
            <a:endParaRPr lang="en-US" dirty="0"/>
          </a:p>
        </p:txBody>
      </p:sp>
      <p:sp>
        <p:nvSpPr>
          <p:cNvPr id="6" name="TextBox 5"/>
          <p:cNvSpPr txBox="1"/>
          <p:nvPr/>
        </p:nvSpPr>
        <p:spPr>
          <a:xfrm>
            <a:off x="372139" y="6251945"/>
            <a:ext cx="5826641" cy="246221"/>
          </a:xfrm>
          <a:prstGeom prst="rect">
            <a:avLst/>
          </a:prstGeom>
          <a:noFill/>
        </p:spPr>
        <p:txBody>
          <a:bodyPr wrap="square" rtlCol="0">
            <a:spAutoFit/>
          </a:bodyPr>
          <a:lstStyle/>
          <a:p>
            <a:r>
              <a:rPr lang="en-US" sz="1000" dirty="0" smtClean="0">
                <a:solidFill>
                  <a:schemeClr val="bg1"/>
                </a:solidFill>
              </a:rPr>
              <a:t>Source: Monitoring FEVE report as of </a:t>
            </a:r>
            <a:r>
              <a:rPr lang="en-US" sz="1000" dirty="0" smtClean="0">
                <a:solidFill>
                  <a:schemeClr val="bg1"/>
                </a:solidFill>
              </a:rPr>
              <a:t>9/30/2015</a:t>
            </a:r>
            <a:endParaRPr lang="en-US" sz="1000" dirty="0">
              <a:solidFill>
                <a:schemeClr val="bg1"/>
              </a:solidFill>
            </a:endParaRPr>
          </a:p>
        </p:txBody>
      </p:sp>
      <p:sp>
        <p:nvSpPr>
          <p:cNvPr id="7" name="TextBox 6"/>
          <p:cNvSpPr txBox="1"/>
          <p:nvPr/>
        </p:nvSpPr>
        <p:spPr>
          <a:xfrm>
            <a:off x="425302" y="882502"/>
            <a:ext cx="8357191" cy="461665"/>
          </a:xfrm>
          <a:prstGeom prst="rect">
            <a:avLst/>
          </a:prstGeom>
          <a:noFill/>
        </p:spPr>
        <p:txBody>
          <a:bodyPr wrap="square" rtlCol="0">
            <a:spAutoFit/>
          </a:bodyPr>
          <a:lstStyle/>
          <a:p>
            <a:r>
              <a:rPr lang="en-US" sz="1200" dirty="0" smtClean="0"/>
              <a:t>The FEVE and the regulatory ratings are in line, it appears that the larger credits on a dollar basis maintain better credit quality than the smaller ones.  </a:t>
            </a:r>
            <a:endParaRPr lang="en-US" sz="1200"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5142" y="1710739"/>
            <a:ext cx="3307651" cy="1188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353" y="3248247"/>
            <a:ext cx="382587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9655" y="1713282"/>
            <a:ext cx="3323210" cy="1188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7025" y="3287602"/>
            <a:ext cx="3817038"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7334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ORR vs. FEVE Ratings</a:t>
            </a:r>
            <a:endParaRPr lang="en-US" dirty="0"/>
          </a:p>
        </p:txBody>
      </p:sp>
      <p:sp>
        <p:nvSpPr>
          <p:cNvPr id="4" name="Slide Number Placeholder 3"/>
          <p:cNvSpPr>
            <a:spLocks noGrp="1"/>
          </p:cNvSpPr>
          <p:nvPr>
            <p:ph type="sldNum" sz="quarter" idx="10"/>
          </p:nvPr>
        </p:nvSpPr>
        <p:spPr/>
        <p:txBody>
          <a:bodyPr/>
          <a:lstStyle/>
          <a:p>
            <a:pPr>
              <a:defRPr/>
            </a:pPr>
            <a:fld id="{B9AD19E9-CCCF-4ED1-B5E3-BE4FA4812BFB}" type="slidenum">
              <a:rPr lang="en-US" smtClean="0"/>
              <a:pPr>
                <a:defRPr/>
              </a:pPr>
              <a:t>11</a:t>
            </a:fld>
            <a:endParaRPr lang="en-US" dirty="0"/>
          </a:p>
        </p:txBody>
      </p:sp>
      <p:sp>
        <p:nvSpPr>
          <p:cNvPr id="3" name="TextBox 2"/>
          <p:cNvSpPr txBox="1"/>
          <p:nvPr/>
        </p:nvSpPr>
        <p:spPr>
          <a:xfrm>
            <a:off x="850605" y="935665"/>
            <a:ext cx="7474688" cy="430887"/>
          </a:xfrm>
          <a:prstGeom prst="rect">
            <a:avLst/>
          </a:prstGeom>
          <a:noFill/>
        </p:spPr>
        <p:txBody>
          <a:bodyPr wrap="square" rtlCol="0">
            <a:spAutoFit/>
          </a:bodyPr>
          <a:lstStyle/>
          <a:p>
            <a:pPr marL="171450" indent="-171450">
              <a:buFont typeface="Arial" panose="020B0604020202020204" pitchFamily="34" charset="0"/>
              <a:buChar char="•"/>
            </a:pPr>
            <a:r>
              <a:rPr lang="en-US" sz="1100" dirty="0" smtClean="0"/>
              <a:t>Based on the writers review, it appears that the SRR and the FEVE ratings are in line and they are adequately reflecting the risks within the portfolio.  </a:t>
            </a:r>
            <a:endParaRPr lang="en-US" sz="1100" dirty="0"/>
          </a:p>
        </p:txBody>
      </p:sp>
      <p:sp>
        <p:nvSpPr>
          <p:cNvPr id="5" name="TextBox 4"/>
          <p:cNvSpPr txBox="1"/>
          <p:nvPr/>
        </p:nvSpPr>
        <p:spPr>
          <a:xfrm>
            <a:off x="637954" y="6305107"/>
            <a:ext cx="2938625" cy="246221"/>
          </a:xfrm>
          <a:prstGeom prst="rect">
            <a:avLst/>
          </a:prstGeom>
          <a:noFill/>
        </p:spPr>
        <p:txBody>
          <a:bodyPr wrap="none" rtlCol="0">
            <a:spAutoFit/>
          </a:bodyPr>
          <a:lstStyle/>
          <a:p>
            <a:r>
              <a:rPr lang="en-US" sz="1000" dirty="0" smtClean="0">
                <a:solidFill>
                  <a:schemeClr val="bg1"/>
                </a:solidFill>
              </a:rPr>
              <a:t>Source: Monitoring FEVE report as of </a:t>
            </a:r>
            <a:r>
              <a:rPr lang="en-US" sz="1000" dirty="0" smtClean="0">
                <a:solidFill>
                  <a:schemeClr val="bg1"/>
                </a:solidFill>
              </a:rPr>
              <a:t>9/30/2015</a:t>
            </a:r>
            <a:r>
              <a:rPr lang="en-US" sz="1000" dirty="0" smtClean="0">
                <a:solidFill>
                  <a:schemeClr val="bg1"/>
                </a:solidFill>
              </a:rPr>
              <a:t>.</a:t>
            </a:r>
            <a:endParaRPr lang="en-US" sz="1000" dirty="0">
              <a:solidFill>
                <a:schemeClr val="bg1"/>
              </a:solidFill>
            </a:endParaRPr>
          </a:p>
        </p:txBody>
      </p:sp>
      <p:pic>
        <p:nvPicPr>
          <p:cNvPr id="8196"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7870" y="1443077"/>
            <a:ext cx="7092246" cy="4206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1770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txBox="1">
            <a:spLocks/>
          </p:cNvSpPr>
          <p:nvPr/>
        </p:nvSpPr>
        <p:spPr bwMode="auto">
          <a:xfrm>
            <a:off x="381000" y="3810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bodyPr>
          <a:lstStyle>
            <a:lvl1pPr algn="l" rtl="0" eaLnBrk="1" fontAlgn="base" hangingPunct="1">
              <a:spcBef>
                <a:spcPct val="0"/>
              </a:spcBef>
              <a:spcAft>
                <a:spcPct val="0"/>
              </a:spcAft>
              <a:defRPr sz="2400">
                <a:solidFill>
                  <a:schemeClr val="tx1"/>
                </a:solidFill>
                <a:latin typeface="+mj-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a:lstStyle>
          <a:p>
            <a:r>
              <a:rPr lang="en-US" dirty="0"/>
              <a:t>CRE: </a:t>
            </a:r>
            <a:r>
              <a:rPr lang="en-US" b="1" dirty="0"/>
              <a:t>New Originations - SCP Exceptions</a:t>
            </a:r>
          </a:p>
        </p:txBody>
      </p:sp>
      <p:sp>
        <p:nvSpPr>
          <p:cNvPr id="19" name="TextBox 18"/>
          <p:cNvSpPr txBox="1"/>
          <p:nvPr/>
        </p:nvSpPr>
        <p:spPr>
          <a:xfrm>
            <a:off x="7890048" y="493055"/>
            <a:ext cx="1002197" cy="246221"/>
          </a:xfrm>
          <a:prstGeom prst="rect">
            <a:avLst/>
          </a:prstGeom>
          <a:noFill/>
        </p:spPr>
        <p:txBody>
          <a:bodyPr wrap="none" rtlCol="0">
            <a:spAutoFit/>
          </a:bodyPr>
          <a:lstStyle/>
          <a:p>
            <a:r>
              <a:rPr lang="en-US" sz="1000" b="1" dirty="0">
                <a:solidFill>
                  <a:prstClr val="black">
                    <a:lumMod val="50000"/>
                    <a:lumOff val="50000"/>
                  </a:prstClr>
                </a:solidFill>
              </a:rPr>
              <a:t>($ in </a:t>
            </a:r>
            <a:r>
              <a:rPr lang="en-US" sz="1000" b="1" dirty="0" smtClean="0">
                <a:solidFill>
                  <a:prstClr val="black">
                    <a:lumMod val="50000"/>
                    <a:lumOff val="50000"/>
                  </a:prstClr>
                </a:solidFill>
              </a:rPr>
              <a:t>Millions)</a:t>
            </a:r>
            <a:endParaRPr lang="en-US" sz="1000" b="1" dirty="0">
              <a:solidFill>
                <a:prstClr val="black">
                  <a:lumMod val="50000"/>
                  <a:lumOff val="50000"/>
                </a:prstClr>
              </a:solidFill>
            </a:endParaRPr>
          </a:p>
        </p:txBody>
      </p:sp>
      <p:sp>
        <p:nvSpPr>
          <p:cNvPr id="13" name="Slide Number Placeholder 4"/>
          <p:cNvSpPr txBox="1">
            <a:spLocks noGrp="1"/>
          </p:cNvSpPr>
          <p:nvPr/>
        </p:nvSpPr>
        <p:spPr bwMode="auto">
          <a:xfrm>
            <a:off x="8763000" y="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a:fld id="{6686DD16-62B3-4E4F-870A-AB209DB7CECE}" type="slidenum">
              <a:rPr lang="en-US" sz="1400">
                <a:solidFill>
                  <a:srgbClr val="FF0000"/>
                </a:solidFill>
                <a:latin typeface="Arial Bold" pitchFamily="-112" charset="0"/>
              </a:rPr>
              <a:pPr algn="r"/>
              <a:t>12</a:t>
            </a:fld>
            <a:endParaRPr lang="en-US" sz="1400" dirty="0">
              <a:latin typeface="Arial Bold" pitchFamily="-112"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9455" y="903989"/>
            <a:ext cx="5591175"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290" y="1989987"/>
            <a:ext cx="8146534" cy="4023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35934" y="6337004"/>
            <a:ext cx="6113721" cy="230832"/>
          </a:xfrm>
          <a:prstGeom prst="rect">
            <a:avLst/>
          </a:prstGeom>
          <a:noFill/>
        </p:spPr>
        <p:txBody>
          <a:bodyPr wrap="square" rtlCol="0">
            <a:spAutoFit/>
          </a:bodyPr>
          <a:lstStyle/>
          <a:p>
            <a:r>
              <a:rPr lang="en-US" sz="900" dirty="0" smtClean="0">
                <a:solidFill>
                  <a:schemeClr val="bg1"/>
                </a:solidFill>
              </a:rPr>
              <a:t>The above exceptions noted are for the period ended 8/31/2015.</a:t>
            </a:r>
            <a:endParaRPr lang="en-US" sz="900" dirty="0">
              <a:solidFill>
                <a:schemeClr val="bg1"/>
              </a:solidFill>
            </a:endParaRPr>
          </a:p>
        </p:txBody>
      </p:sp>
    </p:spTree>
    <p:extLst>
      <p:ext uri="{BB962C8B-B14F-4D97-AF65-F5344CB8AC3E}">
        <p14:creationId xmlns:p14="http://schemas.microsoft.com/office/powerpoint/2010/main" val="32966382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 Exception Management</a:t>
            </a:r>
            <a:endParaRPr lang="en-US" dirty="0"/>
          </a:p>
        </p:txBody>
      </p:sp>
      <p:sp>
        <p:nvSpPr>
          <p:cNvPr id="4" name="Slide Number Placeholder 3"/>
          <p:cNvSpPr>
            <a:spLocks noGrp="1"/>
          </p:cNvSpPr>
          <p:nvPr>
            <p:ph type="sldNum" sz="quarter" idx="10"/>
          </p:nvPr>
        </p:nvSpPr>
        <p:spPr/>
        <p:txBody>
          <a:bodyPr/>
          <a:lstStyle/>
          <a:p>
            <a:pPr>
              <a:defRPr/>
            </a:pPr>
            <a:fld id="{B9AD19E9-CCCF-4ED1-B5E3-BE4FA4812BFB}" type="slidenum">
              <a:rPr lang="en-US" smtClean="0"/>
              <a:pPr>
                <a:defRPr/>
              </a:pPr>
              <a:t>13</a:t>
            </a:fld>
            <a:endParaRPr lang="en-US" dirty="0"/>
          </a:p>
        </p:txBody>
      </p:sp>
      <p:sp>
        <p:nvSpPr>
          <p:cNvPr id="7" name="Content Placeholder 2"/>
          <p:cNvSpPr>
            <a:spLocks noGrp="1"/>
          </p:cNvSpPr>
          <p:nvPr>
            <p:ph idx="1"/>
          </p:nvPr>
        </p:nvSpPr>
        <p:spPr>
          <a:xfrm>
            <a:off x="230149" y="1180214"/>
            <a:ext cx="4548677" cy="2400646"/>
          </a:xfrm>
        </p:spPr>
        <p:txBody>
          <a:bodyPr/>
          <a:lstStyle/>
          <a:p>
            <a:pPr marL="171450" indent="-171450">
              <a:buFont typeface="Arial" panose="020B0604020202020204" pitchFamily="34" charset="0"/>
              <a:buChar char="•"/>
            </a:pPr>
            <a:r>
              <a:rPr lang="en-US" sz="1200" dirty="0">
                <a:solidFill>
                  <a:schemeClr val="tx1"/>
                </a:solidFill>
                <a:latin typeface="Arial" panose="020B0604020202020204" pitchFamily="34" charset="0"/>
                <a:cs typeface="Arial" panose="020B0604020202020204" pitchFamily="34" charset="0"/>
              </a:rPr>
              <a:t>CRE accounts for a relatively large amount of exceptions (</a:t>
            </a:r>
            <a:r>
              <a:rPr lang="en-US" sz="1200" dirty="0" smtClean="0">
                <a:solidFill>
                  <a:schemeClr val="tx1"/>
                </a:solidFill>
                <a:latin typeface="Arial" panose="020B0604020202020204" pitchFamily="34" charset="0"/>
                <a:cs typeface="Arial" panose="020B0604020202020204" pitchFamily="34" charset="0"/>
              </a:rPr>
              <a:t>29.0%) </a:t>
            </a:r>
            <a:r>
              <a:rPr lang="en-US" sz="1200" dirty="0">
                <a:solidFill>
                  <a:schemeClr val="tx1"/>
                </a:solidFill>
                <a:latin typeface="Arial" panose="020B0604020202020204" pitchFamily="34" charset="0"/>
                <a:cs typeface="Arial" panose="020B0604020202020204" pitchFamily="34" charset="0"/>
              </a:rPr>
              <a:t>based on the size of the portfolio (</a:t>
            </a:r>
            <a:r>
              <a:rPr lang="en-US" sz="1200" dirty="0" smtClean="0">
                <a:solidFill>
                  <a:schemeClr val="tx1"/>
                </a:solidFill>
                <a:latin typeface="Arial" panose="020B0604020202020204" pitchFamily="34" charset="0"/>
                <a:cs typeface="Arial" panose="020B0604020202020204" pitchFamily="34" charset="0"/>
              </a:rPr>
              <a:t>10.4%).  </a:t>
            </a:r>
            <a:endParaRPr lang="en-US" sz="12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solidFill>
                  <a:schemeClr val="tx1"/>
                </a:solidFill>
                <a:latin typeface="Arial" panose="020B0604020202020204" pitchFamily="34" charset="0"/>
                <a:cs typeface="Arial" panose="020B0604020202020204" pitchFamily="34" charset="0"/>
              </a:rPr>
              <a:t>Of the exceptions reported on a facility level as of YTD </a:t>
            </a:r>
            <a:r>
              <a:rPr lang="en-US" sz="1200" dirty="0" smtClean="0">
                <a:solidFill>
                  <a:schemeClr val="tx1"/>
                </a:solidFill>
                <a:latin typeface="Arial" panose="020B0604020202020204" pitchFamily="34" charset="0"/>
                <a:cs typeface="Arial" panose="020B0604020202020204" pitchFamily="34" charset="0"/>
              </a:rPr>
              <a:t>8/30/2015</a:t>
            </a:r>
            <a:r>
              <a:rPr lang="en-US" sz="1200" dirty="0">
                <a:solidFill>
                  <a:schemeClr val="tx1"/>
                </a:solidFill>
                <a:latin typeface="Arial" panose="020B0604020202020204" pitchFamily="34" charset="0"/>
                <a:cs typeface="Arial" panose="020B0604020202020204" pitchFamily="34" charset="0"/>
              </a:rPr>
              <a:t>, all are related to Underwriting Guideline exceptions.   </a:t>
            </a:r>
          </a:p>
          <a:p>
            <a:pPr marL="171450" indent="-171450">
              <a:buFont typeface="Arial" panose="020B0604020202020204" pitchFamily="34" charset="0"/>
              <a:buChar char="•"/>
            </a:pPr>
            <a:r>
              <a:rPr lang="en-US" sz="1200" dirty="0">
                <a:solidFill>
                  <a:schemeClr val="tx1"/>
                </a:solidFill>
                <a:latin typeface="Arial" panose="020B0604020202020204" pitchFamily="34" charset="0"/>
                <a:cs typeface="Arial" panose="020B0604020202020204" pitchFamily="34" charset="0"/>
              </a:rPr>
              <a:t>Per the CRE Regional Credit Officer, the high amount of exceptions can be attributed to the legacy portfolio as loans are booked with the exceptions and these exceptions are often not cleared unless the loan is modified or re-booked.  </a:t>
            </a:r>
          </a:p>
          <a:p>
            <a:pPr marL="287338" lvl="0" indent="-201613" algn="just" fontAlgn="b">
              <a:spcBef>
                <a:spcPts val="600"/>
              </a:spcBef>
              <a:spcAft>
                <a:spcPts val="0"/>
              </a:spcAft>
              <a:buClr>
                <a:srgbClr val="DB0B11"/>
              </a:buClr>
              <a:buFont typeface="Arial" panose="020B0604020202020204" pitchFamily="34" charset="0"/>
              <a:buChar char="•"/>
              <a:defRPr/>
            </a:pPr>
            <a:endParaRPr lang="en-US" sz="1200" kern="1200" dirty="0" smtClean="0">
              <a:solidFill>
                <a:srgbClr val="0000FF"/>
              </a:solidFill>
              <a:latin typeface="Arial" charset="0"/>
              <a:ea typeface="ＭＳ Ｐゴシック" pitchFamily="1" charset="-128"/>
              <a:cs typeface="Arial" pitchFamily="34" charset="0"/>
            </a:endParaRPr>
          </a:p>
        </p:txBody>
      </p:sp>
      <p:sp>
        <p:nvSpPr>
          <p:cNvPr id="8" name="TextBox 7"/>
          <p:cNvSpPr txBox="1"/>
          <p:nvPr/>
        </p:nvSpPr>
        <p:spPr>
          <a:xfrm>
            <a:off x="7890048" y="493055"/>
            <a:ext cx="1002197" cy="246221"/>
          </a:xfrm>
          <a:prstGeom prst="rect">
            <a:avLst/>
          </a:prstGeom>
          <a:noFill/>
        </p:spPr>
        <p:txBody>
          <a:bodyPr wrap="none" rtlCol="0">
            <a:spAutoFit/>
          </a:bodyPr>
          <a:lstStyle/>
          <a:p>
            <a:r>
              <a:rPr lang="en-US" sz="1000" b="1" dirty="0">
                <a:solidFill>
                  <a:prstClr val="black">
                    <a:lumMod val="50000"/>
                    <a:lumOff val="50000"/>
                  </a:prstClr>
                </a:solidFill>
              </a:rPr>
              <a:t>($ in </a:t>
            </a:r>
            <a:r>
              <a:rPr lang="en-US" sz="1000" b="1" dirty="0" smtClean="0">
                <a:solidFill>
                  <a:prstClr val="black">
                    <a:lumMod val="50000"/>
                    <a:lumOff val="50000"/>
                  </a:prstClr>
                </a:solidFill>
              </a:rPr>
              <a:t>Millions)</a:t>
            </a:r>
            <a:endParaRPr lang="en-US" sz="1000" b="1" dirty="0">
              <a:solidFill>
                <a:prstClr val="black">
                  <a:lumMod val="50000"/>
                  <a:lumOff val="50000"/>
                </a:prstClr>
              </a:solidFill>
            </a:endParaRPr>
          </a:p>
        </p:txBody>
      </p:sp>
      <p:sp>
        <p:nvSpPr>
          <p:cNvPr id="17" name="Text Box 72"/>
          <p:cNvSpPr txBox="1">
            <a:spLocks noChangeArrowheads="1"/>
          </p:cNvSpPr>
          <p:nvPr/>
        </p:nvSpPr>
        <p:spPr bwMode="auto">
          <a:xfrm>
            <a:off x="-49085" y="6137308"/>
            <a:ext cx="6917713"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r>
              <a:rPr lang="en-US" sz="1000" b="1" dirty="0" smtClean="0">
                <a:solidFill>
                  <a:schemeClr val="bg1"/>
                </a:solidFill>
              </a:rPr>
              <a:t>Source: </a:t>
            </a:r>
            <a:r>
              <a:rPr lang="en-US" sz="1000" dirty="0" smtClean="0">
                <a:solidFill>
                  <a:schemeClr val="bg1"/>
                </a:solidFill>
              </a:rPr>
              <a:t>CCMIS by Binding Exposure. “BANK” refers to SBNA without Retail, Small Business Banking, and runoff.</a:t>
            </a:r>
          </a:p>
          <a:p>
            <a:r>
              <a:rPr lang="en-US" sz="1000" dirty="0">
                <a:solidFill>
                  <a:schemeClr val="bg1"/>
                </a:solidFill>
              </a:rPr>
              <a:t>NOTE: The overview does not include Obligor specific exceptions, such as “Sensitive Lending</a:t>
            </a:r>
            <a:r>
              <a:rPr lang="en-US" sz="1000" dirty="0" smtClean="0">
                <a:solidFill>
                  <a:schemeClr val="bg1"/>
                </a:solidFill>
              </a:rPr>
              <a:t>”.  ALSO NOTE that the Bank is in the process of cleaning up exceptions that are no longer exceptions as per the updated underwriting guidelines and cred it policy.</a:t>
            </a:r>
            <a:endParaRPr lang="en-US" sz="1000" dirty="0">
              <a:solidFill>
                <a:schemeClr val="bg1"/>
              </a:solidFill>
            </a:endParaRPr>
          </a:p>
          <a:p>
            <a:endParaRPr lang="en-US" sz="1000" dirty="0" smtClean="0">
              <a:solidFill>
                <a:schemeClr val="bg1"/>
              </a:solidFill>
            </a:endParaRPr>
          </a:p>
          <a:p>
            <a:endParaRPr lang="en-US" sz="1000" dirty="0">
              <a:solidFill>
                <a:schemeClr val="bg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9278" y="3621567"/>
            <a:ext cx="3877547"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9399" y="942163"/>
            <a:ext cx="3877547"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582" y="3744137"/>
            <a:ext cx="3761840" cy="2011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37199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P&amp;L Performance</a:t>
            </a:r>
            <a:endParaRPr lang="en-US" dirty="0"/>
          </a:p>
        </p:txBody>
      </p:sp>
      <p:sp>
        <p:nvSpPr>
          <p:cNvPr id="4" name="Slide Number Placeholder 3"/>
          <p:cNvSpPr>
            <a:spLocks noGrp="1"/>
          </p:cNvSpPr>
          <p:nvPr>
            <p:ph type="sldNum" sz="quarter" idx="10"/>
          </p:nvPr>
        </p:nvSpPr>
        <p:spPr/>
        <p:txBody>
          <a:bodyPr/>
          <a:lstStyle/>
          <a:p>
            <a:pPr>
              <a:defRPr/>
            </a:pPr>
            <a:fld id="{B9AD19E9-CCCF-4ED1-B5E3-BE4FA4812BFB}" type="slidenum">
              <a:rPr lang="en-US" smtClean="0"/>
              <a:pPr>
                <a:defRPr/>
              </a:pPr>
              <a:t>14</a:t>
            </a:fld>
            <a:endParaRPr lang="en-US" dirty="0"/>
          </a:p>
        </p:txBody>
      </p:sp>
      <p:sp>
        <p:nvSpPr>
          <p:cNvPr id="16" name="Text Box 72"/>
          <p:cNvSpPr txBox="1">
            <a:spLocks noChangeArrowheads="1"/>
          </p:cNvSpPr>
          <p:nvPr/>
        </p:nvSpPr>
        <p:spPr bwMode="auto">
          <a:xfrm>
            <a:off x="56586" y="6262688"/>
            <a:ext cx="6282302" cy="319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just"/>
            <a:r>
              <a:rPr lang="en-US" sz="1000" b="1" dirty="0" smtClean="0">
                <a:solidFill>
                  <a:schemeClr val="bg1"/>
                </a:solidFill>
              </a:rPr>
              <a:t>Source: </a:t>
            </a:r>
            <a:r>
              <a:rPr lang="en-US" sz="1000" dirty="0" smtClean="0">
                <a:solidFill>
                  <a:schemeClr val="bg1"/>
                </a:solidFill>
              </a:rPr>
              <a:t>2014 Actual results were provided by Finance. 2015 Budget data were taken from the most recent CRE SCP. </a:t>
            </a:r>
            <a:endParaRPr lang="en-US" sz="1000" dirty="0">
              <a:solidFill>
                <a:schemeClr val="bg1"/>
              </a:solidFill>
            </a:endParaRPr>
          </a:p>
        </p:txBody>
      </p:sp>
      <p:sp>
        <p:nvSpPr>
          <p:cNvPr id="7" name="TextBox 6"/>
          <p:cNvSpPr txBox="1"/>
          <p:nvPr/>
        </p:nvSpPr>
        <p:spPr>
          <a:xfrm>
            <a:off x="404037" y="1265274"/>
            <a:ext cx="4210493" cy="276999"/>
          </a:xfrm>
          <a:prstGeom prst="rect">
            <a:avLst/>
          </a:prstGeom>
          <a:noFill/>
        </p:spPr>
        <p:txBody>
          <a:bodyPr wrap="square" rtlCol="0">
            <a:spAutoFit/>
          </a:bodyPr>
          <a:lstStyle/>
          <a:p>
            <a:pPr lvl="0" algn="just" eaLnBrk="1" hangingPunct="1">
              <a:spcBef>
                <a:spcPts val="300"/>
              </a:spcBef>
              <a:buClr>
                <a:srgbClr val="FF0000"/>
              </a:buClr>
              <a:defRPr/>
            </a:pPr>
            <a:endParaRPr lang="en-US" sz="1200" kern="0" dirty="0">
              <a:solidFill>
                <a:srgbClr val="000000"/>
              </a:solidFill>
              <a:latin typeface="Calibri"/>
              <a:ea typeface="ＭＳ Ｐゴシック"/>
              <a:cs typeface="Arial" panose="020B0604020202020204" pitchFamily="34" charset="0"/>
            </a:endParaRPr>
          </a:p>
        </p:txBody>
      </p:sp>
      <p:sp>
        <p:nvSpPr>
          <p:cNvPr id="10" name="TextBox 1"/>
          <p:cNvSpPr txBox="1"/>
          <p:nvPr/>
        </p:nvSpPr>
        <p:spPr>
          <a:xfrm>
            <a:off x="1333500" y="74895075"/>
            <a:ext cx="5168900" cy="2465388"/>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169863" marR="0" lvl="0" indent="-169863" algn="just" defTabSz="914400" rtl="0" eaLnBrk="1" fontAlgn="base" latinLnBrk="0" hangingPunct="1">
              <a:lnSpc>
                <a:spcPct val="100000"/>
              </a:lnSpc>
              <a:spcBef>
                <a:spcPts val="300"/>
              </a:spcBef>
              <a:spcAft>
                <a:spcPct val="0"/>
              </a:spcAft>
              <a:buClr>
                <a:srgbClr val="FF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n-lt"/>
                <a:ea typeface="ＭＳ Ｐゴシック"/>
                <a:cs typeface="Arial" panose="020B0604020202020204" pitchFamily="34" charset="0"/>
              </a:rPr>
              <a:t>The portfolio is 6% ahead of plan for both revenues and fees, operating expenses are expected to decline by 10%, with provisions increasing by 136% and taxes declining by 22.9%.  </a:t>
            </a:r>
            <a:endParaRPr kumimoji="0" lang="en-US" sz="1200" b="0" i="0" u="none" strike="noStrike" kern="0" cap="none" spc="0" normalizeH="0" baseline="0" noProof="0" dirty="0" smtClean="0">
              <a:ln>
                <a:noFill/>
              </a:ln>
              <a:solidFill>
                <a:srgbClr val="000000"/>
              </a:solidFill>
              <a:effectLst/>
              <a:uLnTx/>
              <a:uFillTx/>
              <a:latin typeface="+mn-lt"/>
              <a:ea typeface="ＭＳ Ｐゴシック"/>
              <a:cs typeface="Arial" panose="020B0604020202020204" pitchFamily="34" charset="0"/>
            </a:endParaRPr>
          </a:p>
          <a:p>
            <a:pPr marL="169863" marR="0" lvl="0" indent="-169863" algn="just" defTabSz="914400" rtl="0" eaLnBrk="1" fontAlgn="base" latinLnBrk="0" hangingPunct="1">
              <a:lnSpc>
                <a:spcPct val="100000"/>
              </a:lnSpc>
              <a:spcBef>
                <a:spcPts val="300"/>
              </a:spcBef>
              <a:spcAft>
                <a:spcPct val="0"/>
              </a:spcAft>
              <a:buClr>
                <a:srgbClr val="FF0000"/>
              </a:buClr>
              <a:buSzTx/>
              <a:buFont typeface="Arial" panose="020B0604020202020204" pitchFamily="34" charset="0"/>
              <a:buChar char="•"/>
              <a:tabLst/>
              <a:defRPr/>
            </a:pPr>
            <a:r>
              <a:rPr kumimoji="0" lang="en-US" sz="1200" b="0" i="0" u="none" strike="noStrike" kern="0" cap="none" spc="0" normalizeH="0" baseline="0" noProof="0" dirty="0" smtClean="0">
                <a:ln>
                  <a:noFill/>
                </a:ln>
                <a:solidFill>
                  <a:srgbClr val="000000"/>
                </a:solidFill>
                <a:effectLst/>
                <a:uLnTx/>
                <a:uFillTx/>
                <a:latin typeface="+mn-lt"/>
                <a:ea typeface="ＭＳ Ｐゴシック"/>
                <a:cs typeface="Arial" panose="020B0604020202020204" pitchFamily="34" charset="0"/>
              </a:rPr>
              <a:t>The </a:t>
            </a:r>
            <a:r>
              <a:rPr kumimoji="0" lang="en-US" sz="1200" b="0" i="0" u="none" strike="noStrike" kern="0" cap="none" spc="0" normalizeH="0" baseline="0" noProof="0" dirty="0">
                <a:ln>
                  <a:noFill/>
                </a:ln>
                <a:solidFill>
                  <a:srgbClr val="000000"/>
                </a:solidFill>
                <a:effectLst/>
                <a:uLnTx/>
                <a:uFillTx/>
                <a:latin typeface="+mn-lt"/>
                <a:ea typeface="ＭＳ Ｐゴシック"/>
                <a:cs typeface="Arial" panose="020B0604020202020204" pitchFamily="34" charset="0"/>
              </a:rPr>
              <a:t>increase in revenues coupled with the decline is expenses including taxes was not enough to offset the increase in provisions, therefore, negatively impacting net income by 25.7%.  </a:t>
            </a:r>
            <a:endParaRPr kumimoji="0" lang="en-US" sz="1200" b="0" i="0" u="none" strike="noStrike" kern="0" cap="none" spc="0" normalizeH="0" baseline="0" noProof="0" dirty="0" smtClean="0">
              <a:ln>
                <a:noFill/>
              </a:ln>
              <a:solidFill>
                <a:srgbClr val="000000"/>
              </a:solidFill>
              <a:effectLst/>
              <a:uLnTx/>
              <a:uFillTx/>
              <a:latin typeface="+mn-lt"/>
              <a:ea typeface="ＭＳ Ｐゴシック"/>
              <a:cs typeface="Arial" panose="020B0604020202020204" pitchFamily="34" charset="0"/>
            </a:endParaRPr>
          </a:p>
          <a:p>
            <a:pPr marL="169863" marR="0" lvl="0" indent="-169863" algn="just" defTabSz="914400" rtl="0" eaLnBrk="1" fontAlgn="base" latinLnBrk="0" hangingPunct="1">
              <a:lnSpc>
                <a:spcPct val="100000"/>
              </a:lnSpc>
              <a:spcBef>
                <a:spcPts val="300"/>
              </a:spcBef>
              <a:spcAft>
                <a:spcPct val="0"/>
              </a:spcAft>
              <a:buClr>
                <a:srgbClr val="FF0000"/>
              </a:buClr>
              <a:buSzTx/>
              <a:buFont typeface="Arial" panose="020B0604020202020204" pitchFamily="34" charset="0"/>
              <a:buChar char="•"/>
              <a:tabLst/>
              <a:defRPr/>
            </a:pPr>
            <a:r>
              <a:rPr kumimoji="0" lang="en-US" sz="1200" b="0" i="0" u="none" strike="noStrike" kern="0" cap="none" spc="0" normalizeH="0" baseline="0" noProof="0" dirty="0" smtClean="0">
                <a:ln>
                  <a:noFill/>
                </a:ln>
                <a:solidFill>
                  <a:srgbClr val="000000"/>
                </a:solidFill>
                <a:effectLst/>
                <a:uLnTx/>
                <a:uFillTx/>
                <a:latin typeface="+mn-lt"/>
                <a:ea typeface="ＭＳ Ｐゴシック"/>
                <a:cs typeface="Arial" panose="020B0604020202020204" pitchFamily="34" charset="0"/>
              </a:rPr>
              <a:t>The </a:t>
            </a:r>
            <a:r>
              <a:rPr kumimoji="0" lang="en-US" sz="1200" b="0" i="0" u="none" strike="noStrike" kern="0" cap="none" spc="0" normalizeH="0" baseline="0" noProof="0" dirty="0">
                <a:ln>
                  <a:noFill/>
                </a:ln>
                <a:solidFill>
                  <a:srgbClr val="000000"/>
                </a:solidFill>
                <a:effectLst/>
                <a:uLnTx/>
                <a:uFillTx/>
                <a:latin typeface="+mn-lt"/>
                <a:ea typeface="ＭＳ Ｐゴシック"/>
                <a:cs typeface="Arial" panose="020B0604020202020204" pitchFamily="34" charset="0"/>
              </a:rPr>
              <a:t>increase in ALLL </a:t>
            </a:r>
            <a:r>
              <a:rPr kumimoji="0" lang="en-US" sz="1200" b="0" i="0" u="none" strike="noStrike" kern="0" cap="none" spc="0" normalizeH="0" baseline="0" noProof="0" dirty="0" smtClean="0">
                <a:ln>
                  <a:noFill/>
                </a:ln>
                <a:solidFill>
                  <a:srgbClr val="000000"/>
                </a:solidFill>
                <a:effectLst/>
                <a:uLnTx/>
                <a:uFillTx/>
                <a:latin typeface="+mn-lt"/>
                <a:ea typeface="ＭＳ Ｐゴシック"/>
                <a:cs typeface="Arial" panose="020B0604020202020204" pitchFamily="34" charset="0"/>
              </a:rPr>
              <a:t>over </a:t>
            </a:r>
            <a:r>
              <a:rPr kumimoji="0" lang="en-US" sz="1200" b="0" i="0" u="none" strike="noStrike" kern="0" cap="none" spc="0" normalizeH="0" baseline="0" noProof="0" dirty="0">
                <a:ln>
                  <a:noFill/>
                </a:ln>
                <a:solidFill>
                  <a:srgbClr val="000000"/>
                </a:solidFill>
                <a:effectLst/>
                <a:uLnTx/>
                <a:uFillTx/>
                <a:latin typeface="+mn-lt"/>
                <a:ea typeface="ＭＳ Ｐゴシック"/>
                <a:cs typeface="Arial" panose="020B0604020202020204" pitchFamily="34" charset="0"/>
              </a:rPr>
              <a:t>budget is due to the change in the risk rating </a:t>
            </a:r>
            <a:r>
              <a:rPr kumimoji="0" lang="en-US" sz="1200" b="0" i="0" u="none" strike="noStrike" kern="0" cap="none" spc="0" normalizeH="0" baseline="0" noProof="0" dirty="0" smtClean="0">
                <a:ln>
                  <a:noFill/>
                </a:ln>
                <a:solidFill>
                  <a:srgbClr val="000000"/>
                </a:solidFill>
                <a:effectLst/>
                <a:uLnTx/>
                <a:uFillTx/>
                <a:latin typeface="+mn-lt"/>
                <a:ea typeface="ＭＳ Ｐゴシック"/>
                <a:cs typeface="Arial" panose="020B0604020202020204" pitchFamily="34" charset="0"/>
              </a:rPr>
              <a:t>policy.</a:t>
            </a:r>
          </a:p>
          <a:p>
            <a:endParaRPr lang="en-US" sz="12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629" y="853817"/>
            <a:ext cx="7927073" cy="512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1881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9AD19E9-CCCF-4ED1-B5E3-BE4FA4812BFB}" type="slidenum">
              <a:rPr lang="en-US" smtClean="0"/>
              <a:pPr>
                <a:defRPr/>
              </a:pPr>
              <a:t>15</a:t>
            </a:fld>
            <a:endParaRPr lang="en-US" dirty="0"/>
          </a:p>
        </p:txBody>
      </p:sp>
      <p:sp>
        <p:nvSpPr>
          <p:cNvPr id="18" name="Title 1"/>
          <p:cNvSpPr>
            <a:spLocks noGrp="1"/>
          </p:cNvSpPr>
          <p:nvPr>
            <p:ph type="title"/>
          </p:nvPr>
        </p:nvSpPr>
        <p:spPr>
          <a:xfrm>
            <a:off x="419100" y="361950"/>
            <a:ext cx="8382000" cy="457200"/>
          </a:xfrm>
        </p:spPr>
        <p:txBody>
          <a:bodyPr/>
          <a:lstStyle/>
          <a:p>
            <a:r>
              <a:rPr lang="en-US" sz="2000" dirty="0" smtClean="0"/>
              <a:t>Open Regulatory, Internal Audit, and Loan Review Issues - Tracking</a:t>
            </a:r>
            <a:endParaRPr lang="en-US" sz="2000" dirty="0"/>
          </a:p>
        </p:txBody>
      </p:sp>
      <p:sp>
        <p:nvSpPr>
          <p:cNvPr id="23" name="TextBox 22"/>
          <p:cNvSpPr txBox="1"/>
          <p:nvPr/>
        </p:nvSpPr>
        <p:spPr>
          <a:xfrm>
            <a:off x="21266" y="6234860"/>
            <a:ext cx="6324600" cy="246193"/>
          </a:xfrm>
          <a:prstGeom prst="rect">
            <a:avLst/>
          </a:prstGeom>
          <a:noFill/>
        </p:spPr>
        <p:txBody>
          <a:bodyPr wrap="square" lIns="91411" tIns="45706" rIns="91411" bIns="45706" rtlCol="0">
            <a:spAutoFit/>
          </a:bodyPr>
          <a:lstStyle/>
          <a:p>
            <a:pPr marL="55563" indent="1588" defTabSz="913818"/>
            <a:r>
              <a:rPr lang="en-US" sz="1000" b="1" dirty="0" smtClean="0">
                <a:solidFill>
                  <a:schemeClr val="bg1"/>
                </a:solidFill>
              </a:rPr>
              <a:t>Source:  Internal Audit Report as of </a:t>
            </a:r>
            <a:r>
              <a:rPr lang="en-US" sz="1000" b="1" dirty="0" smtClean="0">
                <a:solidFill>
                  <a:schemeClr val="bg1"/>
                </a:solidFill>
              </a:rPr>
              <a:t>6/30/2015</a:t>
            </a:r>
            <a:endParaRPr lang="en-US" sz="1000" b="1" dirty="0" smtClean="0">
              <a:solidFill>
                <a:schemeClr val="bg1"/>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3494473350"/>
              </p:ext>
            </p:extLst>
          </p:nvPr>
        </p:nvGraphicFramePr>
        <p:xfrm>
          <a:off x="425302" y="1245223"/>
          <a:ext cx="8358188" cy="3873856"/>
        </p:xfrm>
        <a:graphic>
          <a:graphicData uri="http://schemas.openxmlformats.org/drawingml/2006/table">
            <a:tbl>
              <a:tblPr firstRow="1" bandRow="1">
                <a:tableStyleId>{F5AB1C69-6EDB-4FF4-983F-18BD219EF322}</a:tableStyleId>
              </a:tblPr>
              <a:tblGrid>
                <a:gridCol w="1562986"/>
                <a:gridCol w="2955852"/>
                <a:gridCol w="2115879"/>
                <a:gridCol w="1723471"/>
              </a:tblGrid>
              <a:tr h="261938">
                <a:tc>
                  <a:txBody>
                    <a:bodyPr/>
                    <a:lstStyle/>
                    <a:p>
                      <a:r>
                        <a:rPr lang="en-US" sz="1100" dirty="0" smtClean="0">
                          <a:solidFill>
                            <a:schemeClr val="bg1"/>
                          </a:solidFill>
                        </a:rPr>
                        <a:t>MRA /RPA</a:t>
                      </a:r>
                      <a:endParaRPr lang="en-US" sz="1100" dirty="0">
                        <a:solidFill>
                          <a:schemeClr val="bg1"/>
                        </a:solidFill>
                      </a:endParaRPr>
                    </a:p>
                  </a:txBody>
                  <a:tcP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ysDot"/>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solidFill>
                  </a:tcPr>
                </a:tc>
                <a:tc>
                  <a:txBody>
                    <a:bodyPr/>
                    <a:lstStyle/>
                    <a:p>
                      <a:r>
                        <a:rPr lang="en-US" sz="1100" b="1" dirty="0" smtClean="0">
                          <a:solidFill>
                            <a:schemeClr val="bg1"/>
                          </a:solidFill>
                          <a:latin typeface="Arial" panose="020B0604020202020204" pitchFamily="34" charset="0"/>
                          <a:cs typeface="Arial" panose="020B0604020202020204" pitchFamily="34" charset="0"/>
                        </a:rPr>
                        <a:t>DESCRIPTION</a:t>
                      </a:r>
                      <a:r>
                        <a:rPr lang="en-US" sz="1100" b="1" baseline="0" dirty="0" smtClean="0">
                          <a:solidFill>
                            <a:schemeClr val="bg1"/>
                          </a:solidFill>
                          <a:latin typeface="Arial" panose="020B0604020202020204" pitchFamily="34" charset="0"/>
                          <a:cs typeface="Arial" panose="020B0604020202020204" pitchFamily="34" charset="0"/>
                        </a:rPr>
                        <a:t> / CONCLUSION</a:t>
                      </a:r>
                      <a:endParaRPr lang="en-US" sz="1100" b="1" dirty="0" smtClean="0">
                        <a:solidFill>
                          <a:schemeClr val="bg1"/>
                        </a:solidFill>
                        <a:latin typeface="Arial" panose="020B0604020202020204" pitchFamily="34" charset="0"/>
                        <a:cs typeface="Arial" panose="020B0604020202020204" pitchFamily="34" charset="0"/>
                      </a:endParaRPr>
                    </a:p>
                  </a:txBody>
                  <a:tcPr>
                    <a:lnL w="9525" cap="flat" cmpd="sng" algn="ctr">
                      <a:solidFill>
                        <a:schemeClr val="tx1">
                          <a:lumMod val="65000"/>
                          <a:lumOff val="35000"/>
                        </a:schemeClr>
                      </a:solidFill>
                      <a:prstDash val="sysDot"/>
                      <a:round/>
                      <a:headEnd type="none" w="med" len="med"/>
                      <a:tailEnd type="none" w="med" len="med"/>
                    </a:lnL>
                    <a:lnR w="9525" cap="flat" cmpd="sng" algn="ctr">
                      <a:solidFill>
                        <a:schemeClr val="tx1">
                          <a:lumMod val="65000"/>
                          <a:lumOff val="35000"/>
                        </a:schemeClr>
                      </a:solidFill>
                      <a:prstDash val="sysDot"/>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solidFill>
                  </a:tcPr>
                </a:tc>
                <a:tc>
                  <a:txBody>
                    <a:bodyPr/>
                    <a:lstStyle/>
                    <a:p>
                      <a:r>
                        <a:rPr lang="en-US" sz="1100" b="1" dirty="0" smtClean="0">
                          <a:solidFill>
                            <a:schemeClr val="bg1"/>
                          </a:solidFill>
                          <a:latin typeface="Arial" panose="020B0604020202020204" pitchFamily="34" charset="0"/>
                          <a:cs typeface="Arial" panose="020B0604020202020204" pitchFamily="34" charset="0"/>
                        </a:rPr>
                        <a:t>STATUS</a:t>
                      </a:r>
                      <a:endParaRPr lang="en-US" sz="1100" b="1" dirty="0">
                        <a:solidFill>
                          <a:schemeClr val="bg1"/>
                        </a:solidFill>
                        <a:latin typeface="Arial" panose="020B0604020202020204" pitchFamily="34" charset="0"/>
                        <a:cs typeface="Arial" panose="020B0604020202020204" pitchFamily="34" charset="0"/>
                      </a:endParaRPr>
                    </a:p>
                  </a:txBody>
                  <a:tcPr>
                    <a:lnL w="9525" cap="flat" cmpd="sng" algn="ctr">
                      <a:solidFill>
                        <a:schemeClr val="tx1">
                          <a:lumMod val="65000"/>
                          <a:lumOff val="35000"/>
                        </a:schemeClr>
                      </a:solidFill>
                      <a:prstDash val="sysDot"/>
                      <a:round/>
                      <a:headEnd type="none" w="med" len="med"/>
                      <a:tailEnd type="none" w="med" len="med"/>
                    </a:lnL>
                    <a:lnR w="9525" cap="flat" cmpd="sng" algn="ctr">
                      <a:solidFill>
                        <a:schemeClr val="tx1">
                          <a:lumMod val="65000"/>
                          <a:lumOff val="35000"/>
                        </a:schemeClr>
                      </a:solidFill>
                      <a:prstDash val="sysDot"/>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solidFill>
                  </a:tcPr>
                </a:tc>
                <a:tc>
                  <a:txBody>
                    <a:bodyPr/>
                    <a:lstStyle/>
                    <a:p>
                      <a:r>
                        <a:rPr lang="en-US" sz="1100" b="1" dirty="0" smtClean="0">
                          <a:solidFill>
                            <a:schemeClr val="bg1"/>
                          </a:solidFill>
                          <a:latin typeface="Arial" panose="020B0604020202020204" pitchFamily="34" charset="0"/>
                          <a:cs typeface="Arial" panose="020B0604020202020204" pitchFamily="34" charset="0"/>
                        </a:rPr>
                        <a:t>TARGET DATE</a:t>
                      </a:r>
                      <a:endParaRPr lang="en-US" sz="1100" b="1" dirty="0">
                        <a:solidFill>
                          <a:schemeClr val="bg1"/>
                        </a:solidFill>
                        <a:latin typeface="Arial" panose="020B0604020202020204" pitchFamily="34" charset="0"/>
                        <a:cs typeface="Arial" panose="020B0604020202020204" pitchFamily="34" charset="0"/>
                      </a:endParaRPr>
                    </a:p>
                  </a:txBody>
                  <a:tcPr>
                    <a:lnL w="9525" cap="flat" cmpd="sng" algn="ctr">
                      <a:solidFill>
                        <a:schemeClr val="tx1">
                          <a:lumMod val="65000"/>
                          <a:lumOff val="35000"/>
                        </a:schemeClr>
                      </a:solidFill>
                      <a:prstDash val="sysDot"/>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solidFill>
                  </a:tcPr>
                </a:tc>
              </a:tr>
              <a:tr h="1182876">
                <a:tc>
                  <a:txBody>
                    <a:bodyPr/>
                    <a:lstStyle/>
                    <a:p>
                      <a:r>
                        <a:rPr lang="en-US" sz="1100" dirty="0" smtClean="0">
                          <a:solidFill>
                            <a:schemeClr val="tx1"/>
                          </a:solidFill>
                        </a:rPr>
                        <a:t>MRA: Risk Rating Integrity</a:t>
                      </a:r>
                    </a:p>
                    <a:p>
                      <a:endParaRPr lang="en-US" sz="1100" dirty="0">
                        <a:solidFill>
                          <a:srgbClr val="FF0000"/>
                        </a:solidFill>
                      </a:endParaRPr>
                    </a:p>
                  </a:txBody>
                  <a:tcP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ysDot"/>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b="0" dirty="0" smtClean="0">
                          <a:solidFill>
                            <a:schemeClr val="tx1"/>
                          </a:solidFill>
                          <a:latin typeface="Arial" panose="020B0604020202020204" pitchFamily="34" charset="0"/>
                          <a:cs typeface="Arial" panose="020B0604020202020204" pitchFamily="34" charset="0"/>
                        </a:rPr>
                        <a:t>Revised Risk Rating Methodology that places greater emphasis on objective measures  of a Borrower’s current and prospective</a:t>
                      </a:r>
                      <a:r>
                        <a:rPr lang="en-US" sz="1100" b="0" baseline="0" dirty="0" smtClean="0">
                          <a:solidFill>
                            <a:schemeClr val="tx1"/>
                          </a:solidFill>
                          <a:latin typeface="Arial" panose="020B0604020202020204" pitchFamily="34" charset="0"/>
                          <a:cs typeface="Arial" panose="020B0604020202020204" pitchFamily="34" charset="0"/>
                        </a:rPr>
                        <a:t> financial condition including cash flow, profitability, liquidity and solvency.</a:t>
                      </a:r>
                      <a:endParaRPr lang="en-US" sz="1100" b="0" dirty="0" smtClean="0">
                        <a:solidFill>
                          <a:schemeClr val="tx1"/>
                        </a:solidFill>
                        <a:latin typeface="Arial" panose="020B0604020202020204" pitchFamily="34" charset="0"/>
                        <a:cs typeface="Arial" panose="020B0604020202020204" pitchFamily="34" charset="0"/>
                      </a:endParaRPr>
                    </a:p>
                  </a:txBody>
                  <a:tcPr>
                    <a:lnL w="9525" cap="flat" cmpd="sng" algn="ctr">
                      <a:solidFill>
                        <a:schemeClr val="tx1">
                          <a:lumMod val="65000"/>
                          <a:lumOff val="35000"/>
                        </a:schemeClr>
                      </a:solidFill>
                      <a:prstDash val="sysDot"/>
                      <a:round/>
                      <a:headEnd type="none" w="med" len="med"/>
                      <a:tailEnd type="none" w="med" len="med"/>
                    </a:lnL>
                    <a:lnR w="9525" cap="flat" cmpd="sng" algn="ctr">
                      <a:solidFill>
                        <a:schemeClr val="tx1">
                          <a:lumMod val="65000"/>
                          <a:lumOff val="35000"/>
                        </a:schemeClr>
                      </a:solidFill>
                      <a:prstDash val="sysDot"/>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b="0" dirty="0" smtClean="0">
                          <a:solidFill>
                            <a:schemeClr val="tx1"/>
                          </a:solidFill>
                          <a:latin typeface="Arial" panose="020B0604020202020204" pitchFamily="34" charset="0"/>
                          <a:cs typeface="Arial" panose="020B0604020202020204" pitchFamily="34" charset="0"/>
                        </a:rPr>
                        <a:t>Done</a:t>
                      </a:r>
                      <a:endParaRPr lang="en-US" sz="1100" b="0" dirty="0">
                        <a:solidFill>
                          <a:schemeClr val="tx1"/>
                        </a:solidFill>
                        <a:latin typeface="Arial" panose="020B0604020202020204" pitchFamily="34" charset="0"/>
                        <a:cs typeface="Arial" panose="020B0604020202020204" pitchFamily="34" charset="0"/>
                      </a:endParaRPr>
                    </a:p>
                  </a:txBody>
                  <a:tcPr>
                    <a:lnL w="9525" cap="flat" cmpd="sng" algn="ctr">
                      <a:solidFill>
                        <a:schemeClr val="tx1">
                          <a:lumMod val="65000"/>
                          <a:lumOff val="35000"/>
                        </a:schemeClr>
                      </a:solidFill>
                      <a:prstDash val="sysDot"/>
                      <a:round/>
                      <a:headEnd type="none" w="med" len="med"/>
                      <a:tailEnd type="none" w="med" len="med"/>
                    </a:lnL>
                    <a:lnR w="9525" cap="flat" cmpd="sng" algn="ctr">
                      <a:solidFill>
                        <a:schemeClr val="tx1">
                          <a:lumMod val="65000"/>
                          <a:lumOff val="35000"/>
                        </a:schemeClr>
                      </a:solidFill>
                      <a:prstDash val="sysDot"/>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b="0" dirty="0" smtClean="0">
                          <a:solidFill>
                            <a:schemeClr val="tx1"/>
                          </a:solidFill>
                          <a:latin typeface="Arial" panose="020B0604020202020204" pitchFamily="34" charset="0"/>
                          <a:cs typeface="Arial" panose="020B0604020202020204" pitchFamily="34" charset="0"/>
                        </a:rPr>
                        <a:t>4/30/2015</a:t>
                      </a:r>
                      <a:endParaRPr lang="en-US" sz="1100" b="0" dirty="0">
                        <a:solidFill>
                          <a:schemeClr val="tx1"/>
                        </a:solidFill>
                        <a:latin typeface="Arial" panose="020B0604020202020204" pitchFamily="34" charset="0"/>
                        <a:cs typeface="Arial" panose="020B0604020202020204" pitchFamily="34" charset="0"/>
                      </a:endParaRPr>
                    </a:p>
                  </a:txBody>
                  <a:tcPr>
                    <a:lnL w="9525" cap="flat" cmpd="sng" algn="ctr">
                      <a:solidFill>
                        <a:schemeClr val="tx1">
                          <a:lumMod val="65000"/>
                          <a:lumOff val="35000"/>
                        </a:schemeClr>
                      </a:solidFill>
                      <a:prstDash val="sysDot"/>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1214521">
                <a:tc>
                  <a:txBody>
                    <a:bodyPr/>
                    <a:lstStyle/>
                    <a:p>
                      <a:r>
                        <a:rPr lang="en-US" sz="1100" dirty="0" smtClean="0">
                          <a:solidFill>
                            <a:schemeClr val="tx1"/>
                          </a:solidFill>
                        </a:rPr>
                        <a:t>MRA: Credit Administration</a:t>
                      </a:r>
                      <a:endParaRPr lang="en-US" sz="1100" dirty="0">
                        <a:solidFill>
                          <a:schemeClr val="tx1"/>
                        </a:solidFill>
                      </a:endParaRPr>
                    </a:p>
                  </a:txBody>
                  <a:tcP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ysDot"/>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chemeClr val="tx1">
                          <a:lumMod val="65000"/>
                          <a:lumOff val="35000"/>
                        </a:schemeClr>
                      </a:solidFill>
                      <a:prstDash val="sysDot"/>
                      <a:round/>
                      <a:headEnd type="none" w="med" len="med"/>
                      <a:tailEnd type="none" w="med" len="med"/>
                    </a:lnB>
                  </a:tcPr>
                </a:tc>
                <a:tc>
                  <a:txBody>
                    <a:bodyPr/>
                    <a:lstStyle/>
                    <a:p>
                      <a:r>
                        <a:rPr lang="en-US" sz="1100" b="0" dirty="0" smtClean="0">
                          <a:solidFill>
                            <a:schemeClr val="tx1"/>
                          </a:solidFill>
                          <a:latin typeface="Arial" panose="020B0604020202020204" pitchFamily="34" charset="0"/>
                          <a:cs typeface="Arial" panose="020B0604020202020204" pitchFamily="34" charset="0"/>
                        </a:rPr>
                        <a:t>Modify primary loan approval document to provide a comprehensive,</a:t>
                      </a:r>
                      <a:r>
                        <a:rPr lang="en-US" sz="1100" b="0" baseline="0" dirty="0" smtClean="0">
                          <a:solidFill>
                            <a:schemeClr val="tx1"/>
                          </a:solidFill>
                          <a:latin typeface="Arial" panose="020B0604020202020204" pitchFamily="34" charset="0"/>
                          <a:cs typeface="Arial" panose="020B0604020202020204" pitchFamily="34" charset="0"/>
                        </a:rPr>
                        <a:t> succinct summary of the key risks, mitigates, transaction rationale and risk rating justification</a:t>
                      </a:r>
                      <a:r>
                        <a:rPr lang="en-US" sz="1100" b="0" dirty="0" smtClean="0">
                          <a:solidFill>
                            <a:schemeClr val="tx1"/>
                          </a:solidFill>
                          <a:latin typeface="Arial" panose="020B0604020202020204" pitchFamily="34" charset="0"/>
                          <a:cs typeface="Arial" panose="020B0604020202020204" pitchFamily="34" charset="0"/>
                        </a:rPr>
                        <a:t>.</a:t>
                      </a:r>
                      <a:endParaRPr lang="en-US" sz="1100" b="0" dirty="0">
                        <a:solidFill>
                          <a:schemeClr val="tx1"/>
                        </a:solidFill>
                        <a:latin typeface="Arial" panose="020B0604020202020204" pitchFamily="34" charset="0"/>
                        <a:cs typeface="Arial" panose="020B0604020202020204" pitchFamily="34" charset="0"/>
                      </a:endParaRPr>
                    </a:p>
                  </a:txBody>
                  <a:tcPr>
                    <a:lnL w="9525" cap="flat" cmpd="sng" algn="ctr">
                      <a:solidFill>
                        <a:schemeClr val="tx1">
                          <a:lumMod val="65000"/>
                          <a:lumOff val="35000"/>
                        </a:schemeClr>
                      </a:solidFill>
                      <a:prstDash val="sysDot"/>
                      <a:round/>
                      <a:headEnd type="none" w="med" len="med"/>
                      <a:tailEnd type="none" w="med" len="med"/>
                    </a:lnL>
                    <a:lnR w="9525" cap="flat" cmpd="sng" algn="ctr">
                      <a:solidFill>
                        <a:schemeClr val="tx1">
                          <a:lumMod val="65000"/>
                          <a:lumOff val="35000"/>
                        </a:schemeClr>
                      </a:solidFill>
                      <a:prstDash val="sysDot"/>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chemeClr val="tx1">
                          <a:lumMod val="65000"/>
                          <a:lumOff val="35000"/>
                        </a:schemeClr>
                      </a:solidFill>
                      <a:prstDash val="sysDot"/>
                      <a:round/>
                      <a:headEnd type="none" w="med" len="med"/>
                      <a:tailEnd type="none" w="med" len="med"/>
                    </a:lnB>
                  </a:tcPr>
                </a:tc>
                <a:tc>
                  <a:txBody>
                    <a:bodyPr/>
                    <a:lstStyle/>
                    <a:p>
                      <a:r>
                        <a:rPr lang="en-US" sz="1100" b="0" dirty="0" smtClean="0">
                          <a:solidFill>
                            <a:schemeClr val="tx1"/>
                          </a:solidFill>
                          <a:latin typeface="Arial" panose="020B0604020202020204" pitchFamily="34" charset="0"/>
                          <a:cs typeface="Arial" panose="020B0604020202020204" pitchFamily="34" charset="0"/>
                        </a:rPr>
                        <a:t>Done</a:t>
                      </a:r>
                      <a:endParaRPr lang="en-US" sz="1100" b="0" dirty="0">
                        <a:solidFill>
                          <a:schemeClr val="tx1"/>
                        </a:solidFill>
                        <a:latin typeface="Arial" panose="020B0604020202020204" pitchFamily="34" charset="0"/>
                        <a:cs typeface="Arial" panose="020B0604020202020204" pitchFamily="34" charset="0"/>
                      </a:endParaRPr>
                    </a:p>
                  </a:txBody>
                  <a:tcPr>
                    <a:lnL w="9525" cap="flat" cmpd="sng" algn="ctr">
                      <a:solidFill>
                        <a:schemeClr val="tx1">
                          <a:lumMod val="65000"/>
                          <a:lumOff val="35000"/>
                        </a:schemeClr>
                      </a:solidFill>
                      <a:prstDash val="sysDot"/>
                      <a:round/>
                      <a:headEnd type="none" w="med" len="med"/>
                      <a:tailEnd type="none" w="med" len="med"/>
                    </a:lnL>
                    <a:lnR w="9525" cap="flat" cmpd="sng" algn="ctr">
                      <a:solidFill>
                        <a:schemeClr val="tx1">
                          <a:lumMod val="65000"/>
                          <a:lumOff val="35000"/>
                        </a:schemeClr>
                      </a:solidFill>
                      <a:prstDash val="sysDot"/>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chemeClr val="tx1">
                          <a:lumMod val="65000"/>
                          <a:lumOff val="35000"/>
                        </a:schemeClr>
                      </a:solidFill>
                      <a:prstDash val="sysDot"/>
                      <a:round/>
                      <a:headEnd type="none" w="med" len="med"/>
                      <a:tailEnd type="none" w="med" len="med"/>
                    </a:lnB>
                  </a:tcPr>
                </a:tc>
                <a:tc>
                  <a:txBody>
                    <a:bodyPr/>
                    <a:lstStyle/>
                    <a:p>
                      <a:r>
                        <a:rPr lang="en-US" sz="1100" b="0" dirty="0" smtClean="0">
                          <a:solidFill>
                            <a:schemeClr val="tx1"/>
                          </a:solidFill>
                          <a:latin typeface="Arial" panose="020B0604020202020204" pitchFamily="34" charset="0"/>
                          <a:cs typeface="Arial" panose="020B0604020202020204" pitchFamily="34" charset="0"/>
                        </a:rPr>
                        <a:t>5/31/2015</a:t>
                      </a:r>
                      <a:endParaRPr lang="en-US" sz="1100" b="0" dirty="0">
                        <a:solidFill>
                          <a:schemeClr val="tx1"/>
                        </a:solidFill>
                        <a:latin typeface="Arial" panose="020B0604020202020204" pitchFamily="34" charset="0"/>
                        <a:cs typeface="Arial" panose="020B0604020202020204" pitchFamily="34" charset="0"/>
                      </a:endParaRPr>
                    </a:p>
                  </a:txBody>
                  <a:tcPr>
                    <a:lnL w="9525" cap="flat" cmpd="sng" algn="ctr">
                      <a:solidFill>
                        <a:schemeClr val="tx1">
                          <a:lumMod val="65000"/>
                          <a:lumOff val="35000"/>
                        </a:schemeClr>
                      </a:solidFill>
                      <a:prstDash val="sysDot"/>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chemeClr val="tx1">
                          <a:lumMod val="65000"/>
                          <a:lumOff val="35000"/>
                        </a:schemeClr>
                      </a:solidFill>
                      <a:prstDash val="sysDot"/>
                      <a:round/>
                      <a:headEnd type="none" w="med" len="med"/>
                      <a:tailEnd type="none" w="med" len="med"/>
                    </a:lnB>
                  </a:tcPr>
                </a:tc>
              </a:tr>
              <a:tr h="1214521">
                <a:tc>
                  <a:txBody>
                    <a:bodyPr/>
                    <a:lstStyle/>
                    <a:p>
                      <a:r>
                        <a:rPr lang="en-US" sz="1100" dirty="0" smtClean="0">
                          <a:solidFill>
                            <a:schemeClr val="tx1"/>
                          </a:solidFill>
                        </a:rPr>
                        <a:t>MRA: Quality of MIS and Level of Portfolio Analytics</a:t>
                      </a:r>
                      <a:endParaRPr lang="en-US" sz="1100" dirty="0">
                        <a:solidFill>
                          <a:schemeClr val="tx1"/>
                        </a:solidFill>
                      </a:endParaRPr>
                    </a:p>
                  </a:txBody>
                  <a:tcP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ysDot"/>
                      <a:round/>
                      <a:headEnd type="none" w="med" len="med"/>
                      <a:tailEnd type="none" w="med" len="med"/>
                    </a:lnR>
                    <a:lnT w="9525" cap="flat" cmpd="sng" algn="ctr">
                      <a:solidFill>
                        <a:schemeClr val="tx1">
                          <a:lumMod val="65000"/>
                          <a:lumOff val="35000"/>
                        </a:schemeClr>
                      </a:solidFill>
                      <a:prstDash val="sysDot"/>
                      <a:round/>
                      <a:headEnd type="none" w="med" len="med"/>
                      <a:tailEnd type="none" w="med" len="med"/>
                    </a:lnT>
                    <a:lnB w="9525" cap="flat" cmpd="sng" algn="ctr">
                      <a:solidFill>
                        <a:schemeClr val="tx1">
                          <a:lumMod val="65000"/>
                          <a:lumOff val="35000"/>
                        </a:schemeClr>
                      </a:solidFill>
                      <a:prstDash val="sysDot"/>
                      <a:round/>
                      <a:headEnd type="none" w="med" len="med"/>
                      <a:tailEnd type="none" w="med" len="med"/>
                    </a:lnB>
                  </a:tcPr>
                </a:tc>
                <a:tc>
                  <a:txBody>
                    <a:bodyPr/>
                    <a:lstStyle/>
                    <a:p>
                      <a:r>
                        <a:rPr lang="en-US" sz="1100" b="0" dirty="0" smtClean="0">
                          <a:solidFill>
                            <a:schemeClr val="tx1"/>
                          </a:solidFill>
                          <a:latin typeface="Arial" panose="020B0604020202020204" pitchFamily="34" charset="0"/>
                          <a:cs typeface="Arial" panose="020B0604020202020204" pitchFamily="34" charset="0"/>
                        </a:rPr>
                        <a:t>Develop comprehensive</a:t>
                      </a:r>
                      <a:r>
                        <a:rPr lang="en-US" sz="1100" b="0" baseline="0" dirty="0" smtClean="0">
                          <a:solidFill>
                            <a:schemeClr val="tx1"/>
                          </a:solidFill>
                          <a:latin typeface="Arial" panose="020B0604020202020204" pitchFamily="34" charset="0"/>
                          <a:cs typeface="Arial" panose="020B0604020202020204" pitchFamily="34" charset="0"/>
                        </a:rPr>
                        <a:t> portfolio analytics</a:t>
                      </a:r>
                      <a:endParaRPr lang="en-US" sz="1100" b="0" dirty="0">
                        <a:solidFill>
                          <a:schemeClr val="tx1"/>
                        </a:solidFill>
                        <a:latin typeface="Arial" panose="020B0604020202020204" pitchFamily="34" charset="0"/>
                        <a:cs typeface="Arial" panose="020B0604020202020204" pitchFamily="34" charset="0"/>
                      </a:endParaRPr>
                    </a:p>
                  </a:txBody>
                  <a:tcPr>
                    <a:lnL w="9525" cap="flat" cmpd="sng" algn="ctr">
                      <a:solidFill>
                        <a:schemeClr val="tx1">
                          <a:lumMod val="65000"/>
                          <a:lumOff val="35000"/>
                        </a:schemeClr>
                      </a:solidFill>
                      <a:prstDash val="sysDot"/>
                      <a:round/>
                      <a:headEnd type="none" w="med" len="med"/>
                      <a:tailEnd type="none" w="med" len="med"/>
                    </a:lnL>
                    <a:lnR w="9525" cap="flat" cmpd="sng" algn="ctr">
                      <a:solidFill>
                        <a:schemeClr val="tx1">
                          <a:lumMod val="65000"/>
                          <a:lumOff val="35000"/>
                        </a:schemeClr>
                      </a:solidFill>
                      <a:prstDash val="sysDot"/>
                      <a:round/>
                      <a:headEnd type="none" w="med" len="med"/>
                      <a:tailEnd type="none" w="med" len="med"/>
                    </a:lnR>
                    <a:lnT w="9525" cap="flat" cmpd="sng" algn="ctr">
                      <a:solidFill>
                        <a:schemeClr val="tx1">
                          <a:lumMod val="65000"/>
                          <a:lumOff val="35000"/>
                        </a:schemeClr>
                      </a:solidFill>
                      <a:prstDash val="sysDot"/>
                      <a:round/>
                      <a:headEnd type="none" w="med" len="med"/>
                      <a:tailEnd type="none" w="med" len="med"/>
                    </a:lnT>
                    <a:lnB w="9525" cap="flat" cmpd="sng" algn="ctr">
                      <a:solidFill>
                        <a:schemeClr val="tx1">
                          <a:lumMod val="65000"/>
                          <a:lumOff val="35000"/>
                        </a:schemeClr>
                      </a:solidFill>
                      <a:prstDash val="sysDot"/>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dirty="0" smtClean="0">
                          <a:solidFill>
                            <a:schemeClr val="tx1"/>
                          </a:solidFill>
                          <a:latin typeface="Arial" panose="020B0604020202020204" pitchFamily="34" charset="0"/>
                          <a:cs typeface="Arial" panose="020B0604020202020204" pitchFamily="34" charset="0"/>
                        </a:rPr>
                        <a:t>Done</a:t>
                      </a:r>
                    </a:p>
                  </a:txBody>
                  <a:tcPr>
                    <a:lnL w="9525" cap="flat" cmpd="sng" algn="ctr">
                      <a:solidFill>
                        <a:schemeClr val="tx1">
                          <a:lumMod val="65000"/>
                          <a:lumOff val="35000"/>
                        </a:schemeClr>
                      </a:solidFill>
                      <a:prstDash val="sysDot"/>
                      <a:round/>
                      <a:headEnd type="none" w="med" len="med"/>
                      <a:tailEnd type="none" w="med" len="med"/>
                    </a:lnL>
                    <a:lnR w="9525" cap="flat" cmpd="sng" algn="ctr">
                      <a:solidFill>
                        <a:schemeClr val="tx1">
                          <a:lumMod val="65000"/>
                          <a:lumOff val="35000"/>
                        </a:schemeClr>
                      </a:solidFill>
                      <a:prstDash val="sysDot"/>
                      <a:round/>
                      <a:headEnd type="none" w="med" len="med"/>
                      <a:tailEnd type="none" w="med" len="med"/>
                    </a:lnR>
                    <a:lnT w="9525" cap="flat" cmpd="sng" algn="ctr">
                      <a:solidFill>
                        <a:schemeClr val="tx1">
                          <a:lumMod val="65000"/>
                          <a:lumOff val="35000"/>
                        </a:schemeClr>
                      </a:solidFill>
                      <a:prstDash val="sysDot"/>
                      <a:round/>
                      <a:headEnd type="none" w="med" len="med"/>
                      <a:tailEnd type="none" w="med" len="med"/>
                    </a:lnT>
                    <a:lnB w="9525" cap="flat" cmpd="sng" algn="ctr">
                      <a:solidFill>
                        <a:schemeClr val="tx1">
                          <a:lumMod val="65000"/>
                          <a:lumOff val="35000"/>
                        </a:schemeClr>
                      </a:solidFill>
                      <a:prstDash val="sysDot"/>
                      <a:round/>
                      <a:headEnd type="none" w="med" len="med"/>
                      <a:tailEnd type="none" w="med" len="med"/>
                    </a:lnB>
                  </a:tcPr>
                </a:tc>
                <a:tc>
                  <a:txBody>
                    <a:bodyPr/>
                    <a:lstStyle/>
                    <a:p>
                      <a:r>
                        <a:rPr lang="en-US" sz="1100" b="0" dirty="0" smtClean="0">
                          <a:solidFill>
                            <a:schemeClr val="tx1"/>
                          </a:solidFill>
                          <a:latin typeface="Arial" panose="020B0604020202020204" pitchFamily="34" charset="0"/>
                          <a:cs typeface="Arial" panose="020B0604020202020204" pitchFamily="34" charset="0"/>
                        </a:rPr>
                        <a:t>6/30/2015</a:t>
                      </a:r>
                      <a:endParaRPr lang="en-US" sz="1100" b="0" dirty="0">
                        <a:solidFill>
                          <a:schemeClr val="tx1"/>
                        </a:solidFill>
                        <a:latin typeface="Arial" panose="020B0604020202020204" pitchFamily="34" charset="0"/>
                        <a:cs typeface="Arial" panose="020B0604020202020204" pitchFamily="34" charset="0"/>
                      </a:endParaRPr>
                    </a:p>
                  </a:txBody>
                  <a:tcPr>
                    <a:lnL w="9525" cap="flat" cmpd="sng" algn="ctr">
                      <a:solidFill>
                        <a:schemeClr val="tx1">
                          <a:lumMod val="65000"/>
                          <a:lumOff val="35000"/>
                        </a:schemeClr>
                      </a:solidFill>
                      <a:prstDash val="sysDot"/>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ysDot"/>
                      <a:round/>
                      <a:headEnd type="none" w="med" len="med"/>
                      <a:tailEnd type="none" w="med" len="med"/>
                    </a:lnT>
                    <a:lnB w="9525" cap="flat" cmpd="sng" algn="ctr">
                      <a:solidFill>
                        <a:schemeClr val="tx1">
                          <a:lumMod val="65000"/>
                          <a:lumOff val="35000"/>
                        </a:schemeClr>
                      </a:solidFill>
                      <a:prstDash val="sysDot"/>
                      <a:round/>
                      <a:headEnd type="none" w="med" len="med"/>
                      <a:tailEnd type="none" w="med" len="med"/>
                    </a:lnB>
                  </a:tcPr>
                </a:tc>
              </a:tr>
            </a:tbl>
          </a:graphicData>
        </a:graphic>
      </p:graphicFrame>
    </p:spTree>
    <p:extLst>
      <p:ext uri="{BB962C8B-B14F-4D97-AF65-F5344CB8AC3E}">
        <p14:creationId xmlns:p14="http://schemas.microsoft.com/office/powerpoint/2010/main" val="27530181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4" name="Slide Number Placeholder 3"/>
          <p:cNvSpPr>
            <a:spLocks noGrp="1"/>
          </p:cNvSpPr>
          <p:nvPr>
            <p:ph type="sldNum" sz="quarter" idx="10"/>
          </p:nvPr>
        </p:nvSpPr>
        <p:spPr/>
        <p:txBody>
          <a:bodyPr/>
          <a:lstStyle/>
          <a:p>
            <a:pPr>
              <a:defRPr/>
            </a:pPr>
            <a:fld id="{B9AD19E9-CCCF-4ED1-B5E3-BE4FA4812BFB}" type="slidenum">
              <a:rPr lang="en-US" smtClean="0"/>
              <a:pPr>
                <a:defRPr/>
              </a:pPr>
              <a:t>16</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045656355"/>
              </p:ext>
            </p:extLst>
          </p:nvPr>
        </p:nvGraphicFramePr>
        <p:xfrm>
          <a:off x="357187" y="1100137"/>
          <a:ext cx="8358188" cy="4441508"/>
        </p:xfrm>
        <a:graphic>
          <a:graphicData uri="http://schemas.openxmlformats.org/drawingml/2006/table">
            <a:tbl>
              <a:tblPr firstRow="1" bandRow="1">
                <a:tableStyleId>{F5AB1C69-6EDB-4FF4-983F-18BD219EF322}</a:tableStyleId>
              </a:tblPr>
              <a:tblGrid>
                <a:gridCol w="2662238"/>
                <a:gridCol w="3219450"/>
                <a:gridCol w="1323779"/>
                <a:gridCol w="1152721"/>
              </a:tblGrid>
              <a:tr h="261938">
                <a:tc>
                  <a:txBody>
                    <a:bodyPr/>
                    <a:lstStyle/>
                    <a:p>
                      <a:r>
                        <a:rPr lang="en-US" sz="1100" dirty="0" smtClean="0">
                          <a:solidFill>
                            <a:schemeClr val="bg1"/>
                          </a:solidFill>
                        </a:rPr>
                        <a:t>ISSUE</a:t>
                      </a:r>
                      <a:endParaRPr lang="en-US" sz="1100" dirty="0">
                        <a:solidFill>
                          <a:schemeClr val="bg1"/>
                        </a:solidFill>
                      </a:endParaRPr>
                    </a:p>
                  </a:txBody>
                  <a:tcP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ysDot"/>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solidFill>
                  </a:tcPr>
                </a:tc>
                <a:tc>
                  <a:txBody>
                    <a:bodyPr/>
                    <a:lstStyle/>
                    <a:p>
                      <a:r>
                        <a:rPr lang="en-US" sz="1100" b="1" dirty="0" smtClean="0">
                          <a:solidFill>
                            <a:schemeClr val="bg1"/>
                          </a:solidFill>
                          <a:latin typeface="Arial" panose="020B0604020202020204" pitchFamily="34" charset="0"/>
                          <a:cs typeface="Arial" panose="020B0604020202020204" pitchFamily="34" charset="0"/>
                        </a:rPr>
                        <a:t>PROPOSED</a:t>
                      </a:r>
                      <a:r>
                        <a:rPr lang="en-US" sz="1100" b="1" baseline="0" dirty="0" smtClean="0">
                          <a:solidFill>
                            <a:schemeClr val="bg1"/>
                          </a:solidFill>
                          <a:latin typeface="Arial" panose="020B0604020202020204" pitchFamily="34" charset="0"/>
                          <a:cs typeface="Arial" panose="020B0604020202020204" pitchFamily="34" charset="0"/>
                        </a:rPr>
                        <a:t> ACTION PLAN</a:t>
                      </a:r>
                      <a:endParaRPr lang="en-US" sz="1100" b="1" dirty="0" smtClean="0">
                        <a:solidFill>
                          <a:schemeClr val="bg1"/>
                        </a:solidFill>
                        <a:latin typeface="Arial" panose="020B0604020202020204" pitchFamily="34" charset="0"/>
                        <a:cs typeface="Arial" panose="020B0604020202020204" pitchFamily="34" charset="0"/>
                      </a:endParaRPr>
                    </a:p>
                  </a:txBody>
                  <a:tcPr>
                    <a:lnL w="9525" cap="flat" cmpd="sng" algn="ctr">
                      <a:solidFill>
                        <a:schemeClr val="tx1">
                          <a:lumMod val="65000"/>
                          <a:lumOff val="35000"/>
                        </a:schemeClr>
                      </a:solidFill>
                      <a:prstDash val="sysDot"/>
                      <a:round/>
                      <a:headEnd type="none" w="med" len="med"/>
                      <a:tailEnd type="none" w="med" len="med"/>
                    </a:lnL>
                    <a:lnR w="9525" cap="flat" cmpd="sng" algn="ctr">
                      <a:solidFill>
                        <a:schemeClr val="tx1">
                          <a:lumMod val="65000"/>
                          <a:lumOff val="35000"/>
                        </a:schemeClr>
                      </a:solidFill>
                      <a:prstDash val="sysDot"/>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solidFill>
                  </a:tcPr>
                </a:tc>
                <a:tc>
                  <a:txBody>
                    <a:bodyPr/>
                    <a:lstStyle/>
                    <a:p>
                      <a:r>
                        <a:rPr lang="en-US" sz="1100" b="1" dirty="0" smtClean="0">
                          <a:solidFill>
                            <a:schemeClr val="bg1"/>
                          </a:solidFill>
                          <a:latin typeface="Arial" panose="020B0604020202020204" pitchFamily="34" charset="0"/>
                          <a:cs typeface="Arial" panose="020B0604020202020204" pitchFamily="34" charset="0"/>
                        </a:rPr>
                        <a:t>RESOURCES</a:t>
                      </a:r>
                      <a:endParaRPr lang="en-US" sz="1100" b="1" dirty="0">
                        <a:solidFill>
                          <a:schemeClr val="bg1"/>
                        </a:solidFill>
                        <a:latin typeface="Arial" panose="020B0604020202020204" pitchFamily="34" charset="0"/>
                        <a:cs typeface="Arial" panose="020B0604020202020204" pitchFamily="34" charset="0"/>
                      </a:endParaRPr>
                    </a:p>
                  </a:txBody>
                  <a:tcPr>
                    <a:lnL w="9525" cap="flat" cmpd="sng" algn="ctr">
                      <a:solidFill>
                        <a:schemeClr val="tx1">
                          <a:lumMod val="65000"/>
                          <a:lumOff val="35000"/>
                        </a:schemeClr>
                      </a:solidFill>
                      <a:prstDash val="sysDot"/>
                      <a:round/>
                      <a:headEnd type="none" w="med" len="med"/>
                      <a:tailEnd type="none" w="med" len="med"/>
                    </a:lnL>
                    <a:lnR w="9525" cap="flat" cmpd="sng" algn="ctr">
                      <a:solidFill>
                        <a:schemeClr val="tx1">
                          <a:lumMod val="65000"/>
                          <a:lumOff val="35000"/>
                        </a:schemeClr>
                      </a:solidFill>
                      <a:prstDash val="sysDot"/>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solidFill>
                  </a:tcPr>
                </a:tc>
                <a:tc>
                  <a:txBody>
                    <a:bodyPr/>
                    <a:lstStyle/>
                    <a:p>
                      <a:r>
                        <a:rPr lang="en-US" sz="1100" b="1" dirty="0" smtClean="0">
                          <a:solidFill>
                            <a:schemeClr val="bg1"/>
                          </a:solidFill>
                          <a:latin typeface="Arial" panose="020B0604020202020204" pitchFamily="34" charset="0"/>
                          <a:cs typeface="Arial" panose="020B0604020202020204" pitchFamily="34" charset="0"/>
                        </a:rPr>
                        <a:t>Target Date</a:t>
                      </a:r>
                      <a:endParaRPr lang="en-US" sz="1100" b="1" dirty="0">
                        <a:solidFill>
                          <a:schemeClr val="bg1"/>
                        </a:solidFill>
                        <a:latin typeface="Arial" panose="020B0604020202020204" pitchFamily="34" charset="0"/>
                        <a:cs typeface="Arial" panose="020B0604020202020204" pitchFamily="34" charset="0"/>
                      </a:endParaRPr>
                    </a:p>
                  </a:txBody>
                  <a:tcPr>
                    <a:lnL w="9525" cap="flat" cmpd="sng" algn="ctr">
                      <a:solidFill>
                        <a:schemeClr val="tx1">
                          <a:lumMod val="65000"/>
                          <a:lumOff val="35000"/>
                        </a:schemeClr>
                      </a:solidFill>
                      <a:prstDash val="sysDot"/>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9525" cap="flat" cmpd="sng" algn="ctr">
                      <a:solidFill>
                        <a:schemeClr val="tx1">
                          <a:lumMod val="65000"/>
                          <a:lumOff val="35000"/>
                        </a:schemeClr>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chemeClr val="accent1"/>
                    </a:solidFill>
                  </a:tcPr>
                </a:tc>
              </a:tr>
              <a:tr h="1190625">
                <a:tc>
                  <a:txBody>
                    <a:bodyPr/>
                    <a:lstStyle/>
                    <a:p>
                      <a:pPr marL="171450" indent="-171450" algn="l" defTabSz="457200" rtl="0" eaLnBrk="1" latinLnBrk="0" hangingPunct="1">
                        <a:buClr>
                          <a:srgbClr val="FF0000"/>
                        </a:buClr>
                        <a:buFont typeface="Arial" panose="020B0604020202020204" pitchFamily="34" charset="0"/>
                        <a:buChar char="•"/>
                      </a:pPr>
                      <a:r>
                        <a:rPr lang="en-US" sz="1100" u="none" kern="1200" dirty="0" smtClean="0">
                          <a:solidFill>
                            <a:schemeClr val="tx1"/>
                          </a:solidFill>
                          <a:latin typeface="Arial" panose="020B0604020202020204" pitchFamily="34" charset="0"/>
                          <a:ea typeface="+mn-ea"/>
                          <a:cs typeface="Arial" panose="020B0604020202020204" pitchFamily="34" charset="0"/>
                        </a:rPr>
                        <a:t>Market pressures.</a:t>
                      </a:r>
                    </a:p>
                    <a:p>
                      <a:pPr marL="171450" indent="-171450">
                        <a:buFont typeface="Arial" panose="020B0604020202020204" pitchFamily="34" charset="0"/>
                        <a:buChar char="•"/>
                      </a:pPr>
                      <a:endParaRPr lang="en-US" sz="1100" dirty="0">
                        <a:solidFill>
                          <a:srgbClr val="FF0000"/>
                        </a:solidFill>
                      </a:endParaRPr>
                    </a:p>
                  </a:txBody>
                  <a:tcP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ysDot"/>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b="0" dirty="0" smtClean="0">
                          <a:solidFill>
                            <a:schemeClr val="tx1"/>
                          </a:solidFill>
                          <a:latin typeface="Arial" panose="020B0604020202020204" pitchFamily="34" charset="0"/>
                          <a:cs typeface="Arial" panose="020B0604020202020204" pitchFamily="34" charset="0"/>
                        </a:rPr>
                        <a:t>Due to increased</a:t>
                      </a:r>
                      <a:r>
                        <a:rPr lang="en-US" sz="1100" b="0" baseline="0" dirty="0" smtClean="0">
                          <a:solidFill>
                            <a:schemeClr val="tx1"/>
                          </a:solidFill>
                          <a:latin typeface="Arial" panose="020B0604020202020204" pitchFamily="34" charset="0"/>
                          <a:cs typeface="Arial" panose="020B0604020202020204" pitchFamily="34" charset="0"/>
                        </a:rPr>
                        <a:t> market pressures underwriting standards continue to be squeezed.  </a:t>
                      </a:r>
                      <a:r>
                        <a:rPr lang="en-US" sz="1100" dirty="0" smtClean="0">
                          <a:solidFill>
                            <a:schemeClr val="tx1"/>
                          </a:solidFill>
                          <a:latin typeface="Arial" panose="020B0604020202020204" pitchFamily="34" charset="0"/>
                          <a:cs typeface="Arial" panose="020B0604020202020204" pitchFamily="34" charset="0"/>
                        </a:rPr>
                        <a:t>Continue to work with all areas of the Bank to</a:t>
                      </a:r>
                      <a:r>
                        <a:rPr lang="en-US" sz="1100" baseline="0" dirty="0" smtClean="0">
                          <a:solidFill>
                            <a:schemeClr val="tx1"/>
                          </a:solidFill>
                          <a:latin typeface="Arial" panose="020B0604020202020204" pitchFamily="34" charset="0"/>
                          <a:cs typeface="Arial" panose="020B0604020202020204" pitchFamily="34" charset="0"/>
                        </a:rPr>
                        <a:t> continue to maintain portfolio quality, while continuing to grow the portfolio.  </a:t>
                      </a:r>
                      <a:endParaRPr lang="en-US" sz="1100" b="0" baseline="0" dirty="0" smtClean="0">
                        <a:solidFill>
                          <a:schemeClr val="tx1"/>
                        </a:solidFill>
                        <a:latin typeface="Arial" panose="020B0604020202020204" pitchFamily="34" charset="0"/>
                        <a:cs typeface="Arial" panose="020B0604020202020204" pitchFamily="34" charset="0"/>
                      </a:endParaRPr>
                    </a:p>
                    <a:p>
                      <a:endParaRPr lang="en-US" sz="1100" b="0" dirty="0">
                        <a:solidFill>
                          <a:srgbClr val="FF0000"/>
                        </a:solidFill>
                        <a:latin typeface="Arial" panose="020B0604020202020204" pitchFamily="34" charset="0"/>
                        <a:cs typeface="Arial" panose="020B0604020202020204" pitchFamily="34" charset="0"/>
                      </a:endParaRPr>
                    </a:p>
                  </a:txBody>
                  <a:tcPr>
                    <a:lnL w="9525" cap="flat" cmpd="sng" algn="ctr">
                      <a:solidFill>
                        <a:schemeClr val="tx1">
                          <a:lumMod val="65000"/>
                          <a:lumOff val="35000"/>
                        </a:schemeClr>
                      </a:solidFill>
                      <a:prstDash val="sysDot"/>
                      <a:round/>
                      <a:headEnd type="none" w="med" len="med"/>
                      <a:tailEnd type="none" w="med" len="med"/>
                    </a:lnL>
                    <a:lnR w="9525" cap="flat" cmpd="sng" algn="ctr">
                      <a:solidFill>
                        <a:schemeClr val="tx1">
                          <a:lumMod val="65000"/>
                          <a:lumOff val="35000"/>
                        </a:schemeClr>
                      </a:solidFill>
                      <a:prstDash val="sysDot"/>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dirty="0" smtClean="0">
                          <a:solidFill>
                            <a:schemeClr val="tx1"/>
                          </a:solidFill>
                          <a:latin typeface="Arial" panose="020B0604020202020204" pitchFamily="34" charset="0"/>
                          <a:cs typeface="Arial" panose="020B0604020202020204" pitchFamily="34" charset="0"/>
                        </a:rPr>
                        <a:t>Portfolio Management;</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dirty="0" smtClean="0">
                          <a:solidFill>
                            <a:schemeClr val="tx1"/>
                          </a:solidFill>
                          <a:latin typeface="Arial" panose="020B0604020202020204" pitchFamily="34" charset="0"/>
                          <a:cs typeface="Arial" panose="020B0604020202020204" pitchFamily="34" charset="0"/>
                        </a:rPr>
                        <a:t>Line;</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dirty="0" smtClean="0">
                          <a:solidFill>
                            <a:schemeClr val="tx1"/>
                          </a:solidFill>
                          <a:latin typeface="Arial" panose="020B0604020202020204" pitchFamily="34" charset="0"/>
                          <a:cs typeface="Arial" panose="020B0604020202020204" pitchFamily="34" charset="0"/>
                        </a:rPr>
                        <a:t>CPs;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dirty="0" smtClean="0">
                          <a:solidFill>
                            <a:schemeClr val="tx1"/>
                          </a:solidFill>
                          <a:latin typeface="Arial" panose="020B0604020202020204" pitchFamily="34" charset="0"/>
                          <a:cs typeface="Arial" panose="020B0604020202020204" pitchFamily="34" charset="0"/>
                        </a:rPr>
                        <a:t>Risk</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b="0" dirty="0" smtClean="0">
                        <a:solidFill>
                          <a:schemeClr val="tx1"/>
                        </a:solidFill>
                        <a:latin typeface="Arial" panose="020B0604020202020204" pitchFamily="34" charset="0"/>
                        <a:cs typeface="Arial" panose="020B0604020202020204" pitchFamily="34" charset="0"/>
                      </a:endParaRPr>
                    </a:p>
                    <a:p>
                      <a:endParaRPr lang="en-US" sz="1100" b="0" dirty="0">
                        <a:solidFill>
                          <a:srgbClr val="FF0000"/>
                        </a:solidFill>
                        <a:latin typeface="Arial" panose="020B0604020202020204" pitchFamily="34" charset="0"/>
                        <a:cs typeface="Arial" panose="020B0604020202020204" pitchFamily="34" charset="0"/>
                      </a:endParaRPr>
                    </a:p>
                  </a:txBody>
                  <a:tcPr>
                    <a:lnL w="9525" cap="flat" cmpd="sng" algn="ctr">
                      <a:solidFill>
                        <a:schemeClr val="tx1">
                          <a:lumMod val="65000"/>
                          <a:lumOff val="35000"/>
                        </a:schemeClr>
                      </a:solidFill>
                      <a:prstDash val="sysDot"/>
                      <a:round/>
                      <a:headEnd type="none" w="med" len="med"/>
                      <a:tailEnd type="none" w="med" len="med"/>
                    </a:lnL>
                    <a:lnR w="9525" cap="flat" cmpd="sng" algn="ctr">
                      <a:solidFill>
                        <a:schemeClr val="tx1">
                          <a:lumMod val="65000"/>
                          <a:lumOff val="35000"/>
                        </a:schemeClr>
                      </a:solidFill>
                      <a:prstDash val="sysDot"/>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b="0" dirty="0" smtClean="0">
                          <a:solidFill>
                            <a:schemeClr val="tx1"/>
                          </a:solidFill>
                          <a:latin typeface="Arial" panose="020B0604020202020204" pitchFamily="34" charset="0"/>
                          <a:cs typeface="Arial" panose="020B0604020202020204" pitchFamily="34" charset="0"/>
                        </a:rPr>
                        <a:t>On going</a:t>
                      </a:r>
                      <a:endParaRPr lang="en-US" sz="1100" b="0" dirty="0">
                        <a:solidFill>
                          <a:schemeClr val="tx1"/>
                        </a:solidFill>
                        <a:latin typeface="Arial" panose="020B0604020202020204" pitchFamily="34" charset="0"/>
                        <a:cs typeface="Arial" panose="020B0604020202020204" pitchFamily="34" charset="0"/>
                      </a:endParaRPr>
                    </a:p>
                  </a:txBody>
                  <a:tcPr>
                    <a:lnL w="9525" cap="flat" cmpd="sng" algn="ctr">
                      <a:solidFill>
                        <a:schemeClr val="tx1">
                          <a:lumMod val="65000"/>
                          <a:lumOff val="35000"/>
                        </a:schemeClr>
                      </a:solidFill>
                      <a:prstDash val="sysDot"/>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971550">
                <a:tc>
                  <a:txBody>
                    <a:bodyPr/>
                    <a:lstStyle/>
                    <a:p>
                      <a:pPr marL="171450" marR="0" lvl="0" indent="-171450" algn="l" defTabSz="4572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kumimoji="0" lang="en-US" sz="11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rPr>
                        <a:t>New Risk Rating Methodology</a:t>
                      </a:r>
                      <a:endParaRPr lang="en-US" sz="1100" u="none" kern="1200" dirty="0">
                        <a:solidFill>
                          <a:schemeClr val="tx1"/>
                        </a:solidFill>
                        <a:latin typeface="Arial" panose="020B0604020202020204" pitchFamily="34" charset="0"/>
                        <a:ea typeface="+mn-ea"/>
                        <a:cs typeface="Arial" panose="020B0604020202020204" pitchFamily="34" charset="0"/>
                      </a:endParaRPr>
                    </a:p>
                  </a:txBody>
                  <a:tcP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ysDot"/>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indent="0" algn="l">
                        <a:spcBef>
                          <a:spcPts val="1800"/>
                        </a:spcBef>
                        <a:buFontTx/>
                        <a:buNone/>
                      </a:pPr>
                      <a:r>
                        <a:rPr lang="en-US" sz="1100" b="0" dirty="0" smtClean="0">
                          <a:solidFill>
                            <a:schemeClr val="tx1"/>
                          </a:solidFill>
                          <a:latin typeface="Arial" panose="020B0604020202020204" pitchFamily="34" charset="0"/>
                          <a:cs typeface="Arial" panose="020B0604020202020204" pitchFamily="34" charset="0"/>
                        </a:rPr>
                        <a:t>Continue to work with all</a:t>
                      </a:r>
                      <a:r>
                        <a:rPr lang="en-US" sz="1100" b="0" baseline="0" dirty="0" smtClean="0">
                          <a:solidFill>
                            <a:schemeClr val="tx1"/>
                          </a:solidFill>
                          <a:latin typeface="Arial" panose="020B0604020202020204" pitchFamily="34" charset="0"/>
                          <a:cs typeface="Arial" panose="020B0604020202020204" pitchFamily="34" charset="0"/>
                        </a:rPr>
                        <a:t> parties on the testing and implementation of the new risk rating system</a:t>
                      </a:r>
                      <a:r>
                        <a:rPr lang="en-US" sz="1100" b="0" dirty="0" smtClean="0">
                          <a:solidFill>
                            <a:schemeClr val="tx1"/>
                          </a:solidFill>
                          <a:latin typeface="Arial" panose="020B0604020202020204" pitchFamily="34" charset="0"/>
                          <a:cs typeface="Arial" panose="020B0604020202020204" pitchFamily="34" charset="0"/>
                        </a:rPr>
                        <a:t>. </a:t>
                      </a:r>
                    </a:p>
                  </a:txBody>
                  <a:tcPr>
                    <a:lnL w="9525" cap="flat" cmpd="sng" algn="ctr">
                      <a:solidFill>
                        <a:schemeClr val="tx1">
                          <a:lumMod val="65000"/>
                          <a:lumOff val="35000"/>
                        </a:schemeClr>
                      </a:solidFill>
                      <a:prstDash val="sysDot"/>
                      <a:round/>
                      <a:headEnd type="none" w="med" len="med"/>
                      <a:tailEnd type="none" w="med" len="med"/>
                    </a:lnL>
                    <a:lnR w="9525" cap="flat" cmpd="sng" algn="ctr">
                      <a:solidFill>
                        <a:schemeClr val="tx1">
                          <a:lumMod val="65000"/>
                          <a:lumOff val="35000"/>
                        </a:schemeClr>
                      </a:solidFill>
                      <a:prstDash val="sysDot"/>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dirty="0" smtClean="0">
                          <a:solidFill>
                            <a:schemeClr val="tx1"/>
                          </a:solidFill>
                          <a:latin typeface="Arial" panose="020B0604020202020204" pitchFamily="34" charset="0"/>
                          <a:cs typeface="Arial" panose="020B0604020202020204" pitchFamily="34" charset="0"/>
                        </a:rPr>
                        <a:t>Portfolio Management;</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dirty="0" smtClean="0">
                          <a:solidFill>
                            <a:schemeClr val="tx1"/>
                          </a:solidFill>
                          <a:latin typeface="Arial" panose="020B0604020202020204" pitchFamily="34" charset="0"/>
                          <a:cs typeface="Arial" panose="020B0604020202020204" pitchFamily="34" charset="0"/>
                        </a:rPr>
                        <a:t>CPs;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dirty="0" smtClean="0">
                          <a:solidFill>
                            <a:schemeClr val="tx1"/>
                          </a:solidFill>
                          <a:latin typeface="Arial" panose="020B0604020202020204" pitchFamily="34" charset="0"/>
                          <a:cs typeface="Arial" panose="020B0604020202020204" pitchFamily="34" charset="0"/>
                        </a:rPr>
                        <a:t>Risk</a:t>
                      </a:r>
                    </a:p>
                  </a:txBody>
                  <a:tcPr>
                    <a:lnL w="9525" cap="flat" cmpd="sng" algn="ctr">
                      <a:solidFill>
                        <a:schemeClr val="tx1">
                          <a:lumMod val="65000"/>
                          <a:lumOff val="35000"/>
                        </a:schemeClr>
                      </a:solidFill>
                      <a:prstDash val="sysDot"/>
                      <a:round/>
                      <a:headEnd type="none" w="med" len="med"/>
                      <a:tailEnd type="none" w="med" len="med"/>
                    </a:lnL>
                    <a:lnR w="9525" cap="flat" cmpd="sng" algn="ctr">
                      <a:solidFill>
                        <a:schemeClr val="tx1">
                          <a:lumMod val="65000"/>
                          <a:lumOff val="35000"/>
                        </a:schemeClr>
                      </a:solidFill>
                      <a:prstDash val="sysDot"/>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b="0" dirty="0" smtClean="0">
                          <a:solidFill>
                            <a:schemeClr val="tx1"/>
                          </a:solidFill>
                          <a:latin typeface="Arial" panose="020B0604020202020204" pitchFamily="34" charset="0"/>
                          <a:cs typeface="Arial" panose="020B0604020202020204" pitchFamily="34" charset="0"/>
                        </a:rPr>
                        <a:t>On going</a:t>
                      </a:r>
                      <a:endParaRPr lang="en-US" sz="1100" b="0" dirty="0">
                        <a:solidFill>
                          <a:schemeClr val="tx1"/>
                        </a:solidFill>
                        <a:latin typeface="Arial" panose="020B0604020202020204" pitchFamily="34" charset="0"/>
                        <a:cs typeface="Arial" panose="020B0604020202020204" pitchFamily="34" charset="0"/>
                      </a:endParaRPr>
                    </a:p>
                  </a:txBody>
                  <a:tcPr>
                    <a:lnL w="9525" cap="flat" cmpd="sng" algn="ctr">
                      <a:solidFill>
                        <a:schemeClr val="tx1">
                          <a:lumMod val="65000"/>
                          <a:lumOff val="35000"/>
                        </a:schemeClr>
                      </a:solidFill>
                      <a:prstDash val="sysDot"/>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971550">
                <a:tc>
                  <a:txBody>
                    <a:bodyPr/>
                    <a:lstStyle/>
                    <a:p>
                      <a:pPr marL="171450" marR="0" lvl="0" indent="-171450" algn="l" defTabSz="4572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1100" u="none" kern="1200" dirty="0" smtClean="0">
                          <a:solidFill>
                            <a:schemeClr val="tx1"/>
                          </a:solidFill>
                          <a:latin typeface="Arial" panose="020B0604020202020204" pitchFamily="34" charset="0"/>
                          <a:ea typeface="+mn-ea"/>
                          <a:cs typeface="Arial" panose="020B0604020202020204" pitchFamily="34" charset="0"/>
                        </a:rPr>
                        <a:t>Exceptions</a:t>
                      </a:r>
                      <a:r>
                        <a:rPr lang="en-US" sz="1100" u="none" kern="1200" baseline="0" dirty="0" smtClean="0">
                          <a:solidFill>
                            <a:schemeClr val="tx1"/>
                          </a:solidFill>
                          <a:latin typeface="Arial" panose="020B0604020202020204" pitchFamily="34" charset="0"/>
                          <a:ea typeface="+mn-ea"/>
                          <a:cs typeface="Arial" panose="020B0604020202020204" pitchFamily="34" charset="0"/>
                        </a:rPr>
                        <a:t> to Policy</a:t>
                      </a:r>
                      <a:endParaRPr lang="en-US" sz="1100" u="none" kern="1200" dirty="0">
                        <a:solidFill>
                          <a:schemeClr val="tx1"/>
                        </a:solidFill>
                        <a:latin typeface="Arial" panose="020B0604020202020204" pitchFamily="34" charset="0"/>
                        <a:ea typeface="+mn-ea"/>
                        <a:cs typeface="Arial" panose="020B0604020202020204" pitchFamily="34" charset="0"/>
                      </a:endParaRPr>
                    </a:p>
                  </a:txBody>
                  <a:tcP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ysDot"/>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indent="0" algn="l">
                        <a:spcBef>
                          <a:spcPts val="1800"/>
                        </a:spcBef>
                        <a:buFontTx/>
                        <a:buNone/>
                      </a:pPr>
                      <a:r>
                        <a:rPr lang="en-US" sz="1100" b="0" dirty="0" smtClean="0">
                          <a:solidFill>
                            <a:schemeClr val="tx1"/>
                          </a:solidFill>
                          <a:latin typeface="Arial" panose="020B0604020202020204" pitchFamily="34" charset="0"/>
                          <a:cs typeface="Arial" panose="020B0604020202020204" pitchFamily="34" charset="0"/>
                        </a:rPr>
                        <a:t>Typically once</a:t>
                      </a:r>
                      <a:r>
                        <a:rPr lang="en-US" sz="1100" b="0" baseline="0" dirty="0" smtClean="0">
                          <a:solidFill>
                            <a:schemeClr val="tx1"/>
                          </a:solidFill>
                          <a:latin typeface="Arial" panose="020B0604020202020204" pitchFamily="34" charset="0"/>
                          <a:cs typeface="Arial" panose="020B0604020202020204" pitchFamily="34" charset="0"/>
                        </a:rPr>
                        <a:t> loans are booked with exceptions they are not cleared unless the loan is rebooked or modified.  Therefore, a process needs to be put in place to clear these exceptions either through a interim or the annual review.  </a:t>
                      </a:r>
                    </a:p>
                  </a:txBody>
                  <a:tcPr>
                    <a:lnL w="9525" cap="flat" cmpd="sng" algn="ctr">
                      <a:solidFill>
                        <a:schemeClr val="tx1">
                          <a:lumMod val="65000"/>
                          <a:lumOff val="35000"/>
                        </a:schemeClr>
                      </a:solidFill>
                      <a:prstDash val="sysDot"/>
                      <a:round/>
                      <a:headEnd type="none" w="med" len="med"/>
                      <a:tailEnd type="none" w="med" len="med"/>
                    </a:lnL>
                    <a:lnR w="9525" cap="flat" cmpd="sng" algn="ctr">
                      <a:solidFill>
                        <a:schemeClr val="tx1">
                          <a:lumMod val="65000"/>
                          <a:lumOff val="35000"/>
                        </a:schemeClr>
                      </a:solidFill>
                      <a:prstDash val="sysDot"/>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dirty="0" smtClean="0">
                          <a:solidFill>
                            <a:schemeClr val="tx1"/>
                          </a:solidFill>
                          <a:latin typeface="Arial" panose="020B0604020202020204" pitchFamily="34" charset="0"/>
                          <a:cs typeface="Arial" panose="020B0604020202020204" pitchFamily="34" charset="0"/>
                        </a:rPr>
                        <a:t>Portfolio Management;</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dirty="0" smtClean="0">
                          <a:solidFill>
                            <a:schemeClr val="tx1"/>
                          </a:solidFill>
                          <a:latin typeface="Arial" panose="020B0604020202020204" pitchFamily="34" charset="0"/>
                          <a:cs typeface="Arial" panose="020B0604020202020204" pitchFamily="34" charset="0"/>
                        </a:rPr>
                        <a:t>CPs;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dirty="0" smtClean="0">
                          <a:solidFill>
                            <a:schemeClr val="tx1"/>
                          </a:solidFill>
                          <a:latin typeface="Arial" panose="020B0604020202020204" pitchFamily="34" charset="0"/>
                          <a:cs typeface="Arial" panose="020B0604020202020204" pitchFamily="34" charset="0"/>
                        </a:rPr>
                        <a:t>Risk</a:t>
                      </a:r>
                    </a:p>
                  </a:txBody>
                  <a:tcPr>
                    <a:lnL w="9525" cap="flat" cmpd="sng" algn="ctr">
                      <a:solidFill>
                        <a:schemeClr val="tx1">
                          <a:lumMod val="65000"/>
                          <a:lumOff val="35000"/>
                        </a:schemeClr>
                      </a:solidFill>
                      <a:prstDash val="sysDot"/>
                      <a:round/>
                      <a:headEnd type="none" w="med" len="med"/>
                      <a:tailEnd type="none" w="med" len="med"/>
                    </a:lnL>
                    <a:lnR w="9525" cap="flat" cmpd="sng" algn="ctr">
                      <a:solidFill>
                        <a:schemeClr val="tx1">
                          <a:lumMod val="65000"/>
                          <a:lumOff val="35000"/>
                        </a:schemeClr>
                      </a:solidFill>
                      <a:prstDash val="sysDot"/>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b="0" dirty="0" smtClean="0">
                          <a:solidFill>
                            <a:schemeClr val="tx1"/>
                          </a:solidFill>
                          <a:latin typeface="Arial" panose="020B0604020202020204" pitchFamily="34" charset="0"/>
                          <a:cs typeface="Arial" panose="020B0604020202020204" pitchFamily="34" charset="0"/>
                        </a:rPr>
                        <a:t>On going</a:t>
                      </a:r>
                      <a:endParaRPr lang="en-US" sz="1100" b="0" dirty="0">
                        <a:solidFill>
                          <a:schemeClr val="tx1"/>
                        </a:solidFill>
                        <a:latin typeface="Arial" panose="020B0604020202020204" pitchFamily="34" charset="0"/>
                        <a:cs typeface="Arial" panose="020B0604020202020204" pitchFamily="34" charset="0"/>
                      </a:endParaRPr>
                    </a:p>
                  </a:txBody>
                  <a:tcPr>
                    <a:lnL w="9525" cap="flat" cmpd="sng" algn="ctr">
                      <a:solidFill>
                        <a:schemeClr val="tx1">
                          <a:lumMod val="65000"/>
                          <a:lumOff val="35000"/>
                        </a:schemeClr>
                      </a:solidFill>
                      <a:prstDash val="sysDot"/>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971550">
                <a:tc>
                  <a:txBody>
                    <a:bodyPr/>
                    <a:lstStyle/>
                    <a:p>
                      <a:pPr marL="171450" marR="0" lvl="0" indent="-171450" algn="l" defTabSz="457200" rtl="0" eaLnBrk="1" fontAlgn="auto" latinLnBrk="0" hangingPunct="1">
                        <a:lnSpc>
                          <a:spcPct val="100000"/>
                        </a:lnSpc>
                        <a:spcBef>
                          <a:spcPts val="0"/>
                        </a:spcBef>
                        <a:spcAft>
                          <a:spcPts val="0"/>
                        </a:spcAft>
                        <a:buClr>
                          <a:srgbClr val="FF0000"/>
                        </a:buClr>
                        <a:buSzTx/>
                        <a:buFont typeface="Arial" panose="020B0604020202020204" pitchFamily="34" charset="0"/>
                        <a:buChar char="•"/>
                        <a:tabLst/>
                        <a:defRPr/>
                      </a:pPr>
                      <a:r>
                        <a:rPr lang="en-US" sz="1100" u="none" kern="1200" dirty="0" smtClean="0">
                          <a:solidFill>
                            <a:schemeClr val="tx1"/>
                          </a:solidFill>
                          <a:latin typeface="Arial" panose="020B0604020202020204" pitchFamily="34" charset="0"/>
                          <a:ea typeface="+mn-ea"/>
                          <a:cs typeface="Arial" panose="020B0604020202020204" pitchFamily="34" charset="0"/>
                        </a:rPr>
                        <a:t>New Loan Originations</a:t>
                      </a:r>
                      <a:r>
                        <a:rPr lang="en-US" sz="1100" u="none" kern="1200" baseline="0" dirty="0" smtClean="0">
                          <a:solidFill>
                            <a:schemeClr val="tx1"/>
                          </a:solidFill>
                          <a:latin typeface="Arial" panose="020B0604020202020204" pitchFamily="34" charset="0"/>
                          <a:ea typeface="+mn-ea"/>
                          <a:cs typeface="Arial" panose="020B0604020202020204" pitchFamily="34" charset="0"/>
                        </a:rPr>
                        <a:t> Report</a:t>
                      </a:r>
                      <a:endParaRPr lang="en-US" sz="1100" u="none" kern="1200" dirty="0">
                        <a:solidFill>
                          <a:schemeClr val="tx1"/>
                        </a:solidFill>
                        <a:latin typeface="Arial" panose="020B0604020202020204" pitchFamily="34" charset="0"/>
                        <a:ea typeface="+mn-ea"/>
                        <a:cs typeface="Arial" panose="020B0604020202020204" pitchFamily="34" charset="0"/>
                      </a:endParaRPr>
                    </a:p>
                  </a:txBody>
                  <a:tcPr>
                    <a:lnL w="9525" cap="flat" cmpd="sng" algn="ctr">
                      <a:solidFill>
                        <a:schemeClr val="tx1">
                          <a:lumMod val="65000"/>
                          <a:lumOff val="35000"/>
                        </a:schemeClr>
                      </a:solidFill>
                      <a:prstDash val="solid"/>
                      <a:round/>
                      <a:headEnd type="none" w="med" len="med"/>
                      <a:tailEnd type="none" w="med" len="med"/>
                    </a:lnL>
                    <a:lnR w="9525" cap="flat" cmpd="sng" algn="ctr">
                      <a:solidFill>
                        <a:schemeClr val="tx1">
                          <a:lumMod val="65000"/>
                          <a:lumOff val="35000"/>
                        </a:schemeClr>
                      </a:solidFill>
                      <a:prstDash val="sysDot"/>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chemeClr val="tx1">
                          <a:lumMod val="65000"/>
                          <a:lumOff val="35000"/>
                        </a:schemeClr>
                      </a:solidFill>
                      <a:prstDash val="sysDot"/>
                      <a:round/>
                      <a:headEnd type="none" w="med" len="med"/>
                      <a:tailEnd type="none" w="med" len="med"/>
                    </a:lnB>
                  </a:tcPr>
                </a:tc>
                <a:tc>
                  <a:txBody>
                    <a:bodyPr/>
                    <a:lstStyle/>
                    <a:p>
                      <a:pPr marL="0" indent="0" algn="l">
                        <a:spcBef>
                          <a:spcPts val="1800"/>
                        </a:spcBef>
                        <a:buFontTx/>
                        <a:buNone/>
                      </a:pPr>
                      <a:r>
                        <a:rPr lang="en-US" sz="1100" b="0" baseline="0" dirty="0" smtClean="0">
                          <a:solidFill>
                            <a:schemeClr val="tx1"/>
                          </a:solidFill>
                          <a:latin typeface="Arial" panose="020B0604020202020204" pitchFamily="34" charset="0"/>
                          <a:cs typeface="Arial" panose="020B0604020202020204" pitchFamily="34" charset="0"/>
                        </a:rPr>
                        <a:t>Work with MIS and the Business Lines on the creation of a origination report that accurately reflects all new business closed.   </a:t>
                      </a:r>
                    </a:p>
                  </a:txBody>
                  <a:tcPr>
                    <a:lnL w="9525" cap="flat" cmpd="sng" algn="ctr">
                      <a:solidFill>
                        <a:schemeClr val="tx1">
                          <a:lumMod val="65000"/>
                          <a:lumOff val="35000"/>
                        </a:schemeClr>
                      </a:solidFill>
                      <a:prstDash val="sysDot"/>
                      <a:round/>
                      <a:headEnd type="none" w="med" len="med"/>
                      <a:tailEnd type="none" w="med" len="med"/>
                    </a:lnL>
                    <a:lnR w="9525" cap="flat" cmpd="sng" algn="ctr">
                      <a:solidFill>
                        <a:schemeClr val="tx1">
                          <a:lumMod val="65000"/>
                          <a:lumOff val="35000"/>
                        </a:schemeClr>
                      </a:solidFill>
                      <a:prstDash val="sysDot"/>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chemeClr val="tx1">
                          <a:lumMod val="65000"/>
                          <a:lumOff val="35000"/>
                        </a:schemeClr>
                      </a:solidFill>
                      <a:prstDash val="sysDot"/>
                      <a:round/>
                      <a:headEnd type="none" w="med" len="med"/>
                      <a:tailEnd type="none" w="med" len="med"/>
                    </a:lnB>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dirty="0" smtClean="0">
                          <a:solidFill>
                            <a:schemeClr val="tx1"/>
                          </a:solidFill>
                          <a:latin typeface="Arial" panose="020B0604020202020204" pitchFamily="34" charset="0"/>
                          <a:cs typeface="Arial" panose="020B0604020202020204" pitchFamily="34" charset="0"/>
                        </a:rPr>
                        <a:t>Portfolio Management</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dirty="0" smtClean="0">
                          <a:solidFill>
                            <a:schemeClr val="tx1"/>
                          </a:solidFill>
                          <a:latin typeface="Arial" panose="020B0604020202020204" pitchFamily="34" charset="0"/>
                          <a:cs typeface="Arial" panose="020B0604020202020204" pitchFamily="34" charset="0"/>
                        </a:rPr>
                        <a:t>MIS </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dirty="0" smtClean="0">
                          <a:solidFill>
                            <a:schemeClr val="tx1"/>
                          </a:solidFill>
                          <a:latin typeface="Arial" panose="020B0604020202020204" pitchFamily="34" charset="0"/>
                          <a:cs typeface="Arial" panose="020B0604020202020204" pitchFamily="34" charset="0"/>
                        </a:rPr>
                        <a:t>CPs</a:t>
                      </a:r>
                    </a:p>
                  </a:txBody>
                  <a:tcPr>
                    <a:lnL w="9525" cap="flat" cmpd="sng" algn="ctr">
                      <a:solidFill>
                        <a:schemeClr val="tx1">
                          <a:lumMod val="65000"/>
                          <a:lumOff val="35000"/>
                        </a:schemeClr>
                      </a:solidFill>
                      <a:prstDash val="sysDot"/>
                      <a:round/>
                      <a:headEnd type="none" w="med" len="med"/>
                      <a:tailEnd type="none" w="med" len="med"/>
                    </a:lnL>
                    <a:lnR w="9525" cap="flat" cmpd="sng" algn="ctr">
                      <a:solidFill>
                        <a:schemeClr val="tx1">
                          <a:lumMod val="65000"/>
                          <a:lumOff val="35000"/>
                        </a:schemeClr>
                      </a:solidFill>
                      <a:prstDash val="sysDot"/>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chemeClr val="tx1">
                          <a:lumMod val="65000"/>
                          <a:lumOff val="35000"/>
                        </a:schemeClr>
                      </a:solidFill>
                      <a:prstDash val="sysDot"/>
                      <a:round/>
                      <a:headEnd type="none" w="med" len="med"/>
                      <a:tailEnd type="none" w="med" len="med"/>
                    </a:lnB>
                  </a:tcPr>
                </a:tc>
                <a:tc>
                  <a:txBody>
                    <a:bodyPr/>
                    <a:lstStyle/>
                    <a:p>
                      <a:r>
                        <a:rPr lang="en-US" sz="1100" b="0" dirty="0" smtClean="0">
                          <a:solidFill>
                            <a:schemeClr val="tx1"/>
                          </a:solidFill>
                          <a:latin typeface="Arial" panose="020B0604020202020204" pitchFamily="34" charset="0"/>
                          <a:cs typeface="Arial" panose="020B0604020202020204" pitchFamily="34" charset="0"/>
                        </a:rPr>
                        <a:t>Completed</a:t>
                      </a:r>
                      <a:endParaRPr lang="en-US" sz="1100" b="0" dirty="0">
                        <a:solidFill>
                          <a:schemeClr val="tx1"/>
                        </a:solidFill>
                        <a:latin typeface="Arial" panose="020B0604020202020204" pitchFamily="34" charset="0"/>
                        <a:cs typeface="Arial" panose="020B0604020202020204" pitchFamily="34" charset="0"/>
                      </a:endParaRPr>
                    </a:p>
                  </a:txBody>
                  <a:tcPr>
                    <a:lnL w="9525" cap="flat" cmpd="sng" algn="ctr">
                      <a:solidFill>
                        <a:schemeClr val="tx1">
                          <a:lumMod val="65000"/>
                          <a:lumOff val="35000"/>
                        </a:schemeClr>
                      </a:solidFill>
                      <a:prstDash val="sysDot"/>
                      <a:round/>
                      <a:headEnd type="none" w="med" len="med"/>
                      <a:tailEnd type="none" w="med" len="med"/>
                    </a:lnL>
                    <a:lnR w="9525" cap="flat" cmpd="sng" algn="ctr">
                      <a:solidFill>
                        <a:schemeClr val="tx1">
                          <a:lumMod val="65000"/>
                          <a:lumOff val="35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chemeClr val="tx1">
                          <a:lumMod val="65000"/>
                          <a:lumOff val="35000"/>
                        </a:schemeClr>
                      </a:solidFill>
                      <a:prstDash val="sysDot"/>
                      <a:round/>
                      <a:headEnd type="none" w="med" len="med"/>
                      <a:tailEnd type="none" w="med" len="med"/>
                    </a:lnB>
                  </a:tcPr>
                </a:tc>
              </a:tr>
            </a:tbl>
          </a:graphicData>
        </a:graphic>
      </p:graphicFrame>
    </p:spTree>
    <p:extLst>
      <p:ext uri="{BB962C8B-B14F-4D97-AF65-F5344CB8AC3E}">
        <p14:creationId xmlns:p14="http://schemas.microsoft.com/office/powerpoint/2010/main" val="11190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525713"/>
            <a:ext cx="7772400" cy="1500187"/>
          </a:xfrm>
        </p:spPr>
        <p:txBody>
          <a:bodyPr/>
          <a:lstStyle/>
          <a:p>
            <a:r>
              <a:rPr lang="en-US" sz="6000" dirty="0" smtClean="0"/>
              <a:t>APPENDIX</a:t>
            </a:r>
            <a:endParaRPr lang="en-US" sz="6000" dirty="0"/>
          </a:p>
        </p:txBody>
      </p:sp>
      <p:sp>
        <p:nvSpPr>
          <p:cNvPr id="4" name="TextBox 3"/>
          <p:cNvSpPr txBox="1"/>
          <p:nvPr/>
        </p:nvSpPr>
        <p:spPr>
          <a:xfrm>
            <a:off x="723900" y="4029075"/>
            <a:ext cx="7743825" cy="1569660"/>
          </a:xfrm>
          <a:prstGeom prst="rect">
            <a:avLst/>
          </a:prstGeom>
          <a:noFill/>
        </p:spPr>
        <p:txBody>
          <a:bodyPr wrap="square" rtlCol="0">
            <a:spAutoFit/>
          </a:bodyPr>
          <a:lstStyle/>
          <a:p>
            <a:pPr marL="342900" indent="-342900">
              <a:buFont typeface="Arial" panose="020B0604020202020204" pitchFamily="34" charset="0"/>
              <a:buChar char="•"/>
            </a:pPr>
            <a:r>
              <a:rPr lang="en-US" b="1" dirty="0" smtClean="0">
                <a:solidFill>
                  <a:schemeClr val="tx1">
                    <a:lumMod val="65000"/>
                    <a:lumOff val="35000"/>
                  </a:schemeClr>
                </a:solidFill>
              </a:rPr>
              <a:t>Top 20</a:t>
            </a:r>
          </a:p>
          <a:p>
            <a:pPr marL="342900" indent="-342900">
              <a:buFont typeface="Arial" panose="020B0604020202020204" pitchFamily="34" charset="0"/>
              <a:buChar char="•"/>
            </a:pPr>
            <a:r>
              <a:rPr lang="en-US" b="1" dirty="0" smtClean="0">
                <a:solidFill>
                  <a:schemeClr val="tx1">
                    <a:lumMod val="65000"/>
                    <a:lumOff val="35000"/>
                  </a:schemeClr>
                </a:solidFill>
              </a:rPr>
              <a:t>CRE </a:t>
            </a:r>
            <a:r>
              <a:rPr lang="en-US" b="1" dirty="0" smtClean="0">
                <a:solidFill>
                  <a:schemeClr val="tx1">
                    <a:lumMod val="65000"/>
                    <a:lumOff val="35000"/>
                  </a:schemeClr>
                </a:solidFill>
              </a:rPr>
              <a:t>Concentrations</a:t>
            </a:r>
          </a:p>
          <a:p>
            <a:pPr marL="342900" indent="-342900">
              <a:buFont typeface="Arial" panose="020B0604020202020204" pitchFamily="34" charset="0"/>
              <a:buChar char="•"/>
            </a:pPr>
            <a:r>
              <a:rPr lang="en-US" b="1" dirty="0" smtClean="0">
                <a:solidFill>
                  <a:schemeClr val="tx1">
                    <a:lumMod val="65000"/>
                    <a:lumOff val="35000"/>
                  </a:schemeClr>
                </a:solidFill>
              </a:rPr>
              <a:t>What is CRE Lending</a:t>
            </a:r>
            <a:endParaRPr lang="en-US" b="1" dirty="0" smtClean="0">
              <a:solidFill>
                <a:schemeClr val="tx1">
                  <a:lumMod val="65000"/>
                  <a:lumOff val="35000"/>
                </a:schemeClr>
              </a:solidFill>
            </a:endParaRPr>
          </a:p>
          <a:p>
            <a:pPr marL="342900" indent="-342900">
              <a:buFont typeface="Arial" panose="020B0604020202020204" pitchFamily="34" charset="0"/>
              <a:buChar char="•"/>
            </a:pPr>
            <a:r>
              <a:rPr lang="en-US" b="1" dirty="0" smtClean="0">
                <a:solidFill>
                  <a:schemeClr val="tx1">
                    <a:lumMod val="65000"/>
                    <a:lumOff val="35000"/>
                  </a:schemeClr>
                </a:solidFill>
              </a:rPr>
              <a:t>Risk ID and Assessment 2014</a:t>
            </a:r>
          </a:p>
        </p:txBody>
      </p:sp>
    </p:spTree>
    <p:extLst>
      <p:ext uri="{BB962C8B-B14F-4D97-AF65-F5344CB8AC3E}">
        <p14:creationId xmlns:p14="http://schemas.microsoft.com/office/powerpoint/2010/main" val="591506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 Top 20</a:t>
            </a:r>
            <a:endParaRPr lang="en-US" dirty="0"/>
          </a:p>
        </p:txBody>
      </p:sp>
      <p:sp>
        <p:nvSpPr>
          <p:cNvPr id="3" name="Content Placeholder 2"/>
          <p:cNvSpPr>
            <a:spLocks noGrp="1"/>
          </p:cNvSpPr>
          <p:nvPr>
            <p:ph idx="1"/>
          </p:nvPr>
        </p:nvSpPr>
        <p:spPr>
          <a:xfrm>
            <a:off x="370911" y="874792"/>
            <a:ext cx="8382000" cy="1582658"/>
          </a:xfrm>
        </p:spPr>
        <p:txBody>
          <a:bodyPr/>
          <a:lstStyle/>
          <a:p>
            <a:pPr marL="285750" indent="-285750" algn="just">
              <a:spcBef>
                <a:spcPts val="600"/>
              </a:spcBef>
              <a:buClr>
                <a:srgbClr val="FF0000"/>
              </a:buClr>
              <a:buFont typeface="Arial" panose="020B0604020202020204" pitchFamily="34" charset="0"/>
              <a:buChar char="•"/>
            </a:pPr>
            <a:r>
              <a:rPr lang="en-US" sz="1400" dirty="0" smtClean="0">
                <a:solidFill>
                  <a:schemeClr val="tx1"/>
                </a:solidFill>
                <a:latin typeface="Arial" panose="020B0604020202020204" pitchFamily="34" charset="0"/>
                <a:cs typeface="Arial" panose="020B0604020202020204" pitchFamily="34" charset="0"/>
              </a:rPr>
              <a:t>The Top 20 relationships have binding exposure of $2.04MM.</a:t>
            </a:r>
          </a:p>
          <a:p>
            <a:pPr marL="285750" indent="-285750" algn="just">
              <a:spcBef>
                <a:spcPts val="600"/>
              </a:spcBef>
              <a:buClr>
                <a:srgbClr val="FF0000"/>
              </a:buClr>
              <a:buFont typeface="Arial" panose="020B0604020202020204" pitchFamily="34" charset="0"/>
              <a:buChar char="•"/>
            </a:pPr>
            <a:r>
              <a:rPr lang="en-US" sz="1400" dirty="0">
                <a:solidFill>
                  <a:schemeClr val="tx1"/>
                </a:solidFill>
                <a:latin typeface="Arial" panose="020B0604020202020204" pitchFamily="34" charset="0"/>
                <a:cs typeface="Arial" panose="020B0604020202020204" pitchFamily="34" charset="0"/>
              </a:rPr>
              <a:t>The Top 20 </a:t>
            </a:r>
            <a:r>
              <a:rPr lang="en-US" sz="1400" dirty="0" smtClean="0">
                <a:solidFill>
                  <a:schemeClr val="tx1"/>
                </a:solidFill>
                <a:latin typeface="Arial" panose="020B0604020202020204" pitchFamily="34" charset="0"/>
                <a:cs typeface="Arial" panose="020B0604020202020204" pitchFamily="34" charset="0"/>
              </a:rPr>
              <a:t>accounts </a:t>
            </a:r>
            <a:r>
              <a:rPr lang="en-US" sz="1400" dirty="0">
                <a:solidFill>
                  <a:schemeClr val="tx1"/>
                </a:solidFill>
                <a:latin typeface="Arial" panose="020B0604020202020204" pitchFamily="34" charset="0"/>
                <a:cs typeface="Arial" panose="020B0604020202020204" pitchFamily="34" charset="0"/>
              </a:rPr>
              <a:t>for </a:t>
            </a:r>
            <a:r>
              <a:rPr lang="en-US" sz="1400" dirty="0" smtClean="0">
                <a:solidFill>
                  <a:schemeClr val="tx1"/>
                </a:solidFill>
                <a:latin typeface="Arial" panose="020B0604020202020204" pitchFamily="34" charset="0"/>
                <a:cs typeface="Arial" panose="020B0604020202020204" pitchFamily="34" charset="0"/>
              </a:rPr>
              <a:t>31.7% </a:t>
            </a:r>
            <a:r>
              <a:rPr lang="en-US" sz="1400" dirty="0">
                <a:solidFill>
                  <a:schemeClr val="tx1"/>
                </a:solidFill>
                <a:latin typeface="Arial" panose="020B0604020202020204" pitchFamily="34" charset="0"/>
                <a:cs typeface="Arial" panose="020B0604020202020204" pitchFamily="34" charset="0"/>
              </a:rPr>
              <a:t>of CRE Binding </a:t>
            </a:r>
            <a:r>
              <a:rPr lang="en-US" sz="1400" dirty="0" smtClean="0">
                <a:solidFill>
                  <a:schemeClr val="tx1"/>
                </a:solidFill>
                <a:latin typeface="Arial" panose="020B0604020202020204" pitchFamily="34" charset="0"/>
                <a:cs typeface="Arial" panose="020B0604020202020204" pitchFamily="34" charset="0"/>
              </a:rPr>
              <a:t>Exposure.  </a:t>
            </a:r>
          </a:p>
          <a:p>
            <a:pPr marL="285750" indent="-285750" algn="just">
              <a:spcBef>
                <a:spcPts val="600"/>
              </a:spcBef>
              <a:buClr>
                <a:srgbClr val="FF0000"/>
              </a:buClr>
              <a:buFont typeface="Arial" panose="020B0604020202020204" pitchFamily="34" charset="0"/>
              <a:buChar char="•"/>
            </a:pPr>
            <a:r>
              <a:rPr lang="en-US" sz="1400" dirty="0">
                <a:solidFill>
                  <a:schemeClr val="tx1"/>
                </a:solidFill>
                <a:latin typeface="Arial" panose="020B0604020202020204" pitchFamily="34" charset="0"/>
                <a:cs typeface="Arial" panose="020B0604020202020204" pitchFamily="34" charset="0"/>
              </a:rPr>
              <a:t>Philadelphia Management Company is an addition to the Top 20.  In August a new $60MM construction loan was originated.  The loan is to finance the construction of 247 residential units in Philadelphia’s “Old City” neighborhood.    </a:t>
            </a:r>
            <a:endParaRPr lang="en-US" sz="1400" dirty="0" smtClean="0">
              <a:solidFill>
                <a:schemeClr val="tx1"/>
              </a:solidFill>
              <a:latin typeface="Arial" panose="020B0604020202020204" pitchFamily="34" charset="0"/>
              <a:cs typeface="Arial" panose="020B0604020202020204" pitchFamily="34" charset="0"/>
            </a:endParaRPr>
          </a:p>
          <a:p>
            <a:pPr marL="0" indent="0" algn="just">
              <a:spcBef>
                <a:spcPts val="600"/>
              </a:spcBef>
              <a:buClr>
                <a:srgbClr val="FF0000"/>
              </a:buClr>
            </a:pPr>
            <a:endParaRPr lang="en-US" sz="1400" dirty="0" smtClean="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B9AD19E9-CCCF-4ED1-B5E3-BE4FA4812BFB}" type="slidenum">
              <a:rPr lang="en-US" smtClean="0"/>
              <a:pPr>
                <a:defRPr/>
              </a:pPr>
              <a:t>18</a:t>
            </a:fld>
            <a:endParaRPr lang="en-US" dirty="0"/>
          </a:p>
        </p:txBody>
      </p:sp>
      <p:sp>
        <p:nvSpPr>
          <p:cNvPr id="12" name="Text Box 72"/>
          <p:cNvSpPr txBox="1">
            <a:spLocks noChangeArrowheads="1"/>
          </p:cNvSpPr>
          <p:nvPr/>
        </p:nvSpPr>
        <p:spPr bwMode="auto">
          <a:xfrm>
            <a:off x="142311" y="6243638"/>
            <a:ext cx="4001064"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r>
              <a:rPr lang="en-US" sz="1000" b="1" dirty="0" smtClean="0">
                <a:solidFill>
                  <a:schemeClr val="bg1"/>
                </a:solidFill>
              </a:rPr>
              <a:t>Source: </a:t>
            </a:r>
            <a:r>
              <a:rPr lang="en-US" sz="1000" dirty="0" smtClean="0">
                <a:solidFill>
                  <a:schemeClr val="bg1"/>
                </a:solidFill>
              </a:rPr>
              <a:t>Monitoring FEVE report as of 9/30/2015.</a:t>
            </a:r>
          </a:p>
          <a:p>
            <a:endParaRPr lang="en-US" sz="1000" dirty="0">
              <a:solidFill>
                <a:schemeClr val="bg1"/>
              </a:solidFill>
            </a:endParaRPr>
          </a:p>
        </p:txBody>
      </p:sp>
      <p:sp>
        <p:nvSpPr>
          <p:cNvPr id="10" name="TextBox 9"/>
          <p:cNvSpPr txBox="1"/>
          <p:nvPr/>
        </p:nvSpPr>
        <p:spPr>
          <a:xfrm>
            <a:off x="7890048" y="493055"/>
            <a:ext cx="1002197" cy="246221"/>
          </a:xfrm>
          <a:prstGeom prst="rect">
            <a:avLst/>
          </a:prstGeom>
          <a:noFill/>
        </p:spPr>
        <p:txBody>
          <a:bodyPr wrap="none" rtlCol="0">
            <a:spAutoFit/>
          </a:bodyPr>
          <a:lstStyle/>
          <a:p>
            <a:r>
              <a:rPr lang="en-US" sz="1000" b="1" dirty="0">
                <a:solidFill>
                  <a:prstClr val="black">
                    <a:lumMod val="50000"/>
                    <a:lumOff val="50000"/>
                  </a:prstClr>
                </a:solidFill>
              </a:rPr>
              <a:t>($ in </a:t>
            </a:r>
            <a:r>
              <a:rPr lang="en-US" sz="1000" b="1" dirty="0" smtClean="0">
                <a:solidFill>
                  <a:prstClr val="black">
                    <a:lumMod val="50000"/>
                    <a:lumOff val="50000"/>
                  </a:prstClr>
                </a:solidFill>
              </a:rPr>
              <a:t>Millions)</a:t>
            </a:r>
            <a:endParaRPr lang="en-US" sz="1000" b="1" dirty="0">
              <a:solidFill>
                <a:prstClr val="black">
                  <a:lumMod val="50000"/>
                  <a:lumOff val="50000"/>
                </a:prstClr>
              </a:solidFill>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8798" y="2200940"/>
            <a:ext cx="6352305"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06443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Commercial Real Estate Concentrations</a:t>
            </a:r>
            <a:endParaRPr lang="en-US" dirty="0"/>
          </a:p>
        </p:txBody>
      </p:sp>
      <p:sp>
        <p:nvSpPr>
          <p:cNvPr id="4" name="Slide Number Placeholder 3"/>
          <p:cNvSpPr>
            <a:spLocks noGrp="1"/>
          </p:cNvSpPr>
          <p:nvPr>
            <p:ph type="sldNum" sz="quarter" idx="10"/>
          </p:nvPr>
        </p:nvSpPr>
        <p:spPr/>
        <p:txBody>
          <a:bodyPr/>
          <a:lstStyle/>
          <a:p>
            <a:pPr>
              <a:defRPr/>
            </a:pPr>
            <a:fld id="{B9AD19E9-CCCF-4ED1-B5E3-BE4FA4812BFB}" type="slidenum">
              <a:rPr lang="en-US" smtClean="0"/>
              <a:pPr>
                <a:defRPr/>
              </a:pPr>
              <a:t>19</a:t>
            </a:fld>
            <a:endParaRPr lang="en-US" dirty="0"/>
          </a:p>
        </p:txBody>
      </p:sp>
      <p:sp>
        <p:nvSpPr>
          <p:cNvPr id="3" name="TextBox 2"/>
          <p:cNvSpPr txBox="1"/>
          <p:nvPr/>
        </p:nvSpPr>
        <p:spPr>
          <a:xfrm>
            <a:off x="457200" y="893135"/>
            <a:ext cx="8314660" cy="769441"/>
          </a:xfrm>
          <a:prstGeom prst="rect">
            <a:avLst/>
          </a:prstGeom>
          <a:noFill/>
        </p:spPr>
        <p:txBody>
          <a:bodyPr wrap="square" rtlCol="0">
            <a:spAutoFit/>
          </a:bodyPr>
          <a:lstStyle/>
          <a:p>
            <a:pPr marL="171450" indent="-171450">
              <a:buFont typeface="Arial" panose="020B0604020202020204" pitchFamily="34" charset="0"/>
              <a:buChar char="•"/>
            </a:pPr>
            <a:r>
              <a:rPr lang="en-US" sz="1100" dirty="0" smtClean="0"/>
              <a:t>The CRE Construction Portfolio is well managed and sound.  In response to current market conditions the construction sublimit was raised from 25% to 30% of Tier 1 Capital + ACL.  This increase will allow the Bank to be more inline with their peer group.   The peer average for funded construction loans was 10.6% with SAN at 10.1%.  SAN CRE will continue to be competitive and court the best customers with strong track records, while not compromising underwriting and risk standards.  </a:t>
            </a:r>
            <a:endParaRPr lang="en-US" sz="1100" dirty="0"/>
          </a:p>
        </p:txBody>
      </p:sp>
      <p:pic>
        <p:nvPicPr>
          <p:cNvPr id="307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21760" y="1667538"/>
            <a:ext cx="6616294" cy="4297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50874" y="6305107"/>
            <a:ext cx="5890438" cy="400110"/>
          </a:xfrm>
          <a:prstGeom prst="rect">
            <a:avLst/>
          </a:prstGeom>
          <a:noFill/>
        </p:spPr>
        <p:txBody>
          <a:bodyPr wrap="square" rtlCol="0">
            <a:spAutoFit/>
          </a:bodyPr>
          <a:lstStyle/>
          <a:p>
            <a:r>
              <a:rPr lang="en-US" sz="1000" dirty="0" smtClean="0">
                <a:solidFill>
                  <a:schemeClr val="bg1"/>
                </a:solidFill>
              </a:rPr>
              <a:t>Of note, the above is based on 6/30/2015 information  as updated concentration levels are in the process of being approved.  </a:t>
            </a:r>
            <a:endParaRPr lang="en-US" sz="1000" dirty="0">
              <a:solidFill>
                <a:schemeClr val="bg1"/>
              </a:solidFill>
            </a:endParaRPr>
          </a:p>
        </p:txBody>
      </p:sp>
    </p:spTree>
    <p:extLst>
      <p:ext uri="{BB962C8B-B14F-4D97-AF65-F5344CB8AC3E}">
        <p14:creationId xmlns:p14="http://schemas.microsoft.com/office/powerpoint/2010/main" val="725042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825137195"/>
              </p:ext>
            </p:extLst>
          </p:nvPr>
        </p:nvGraphicFramePr>
        <p:xfrm>
          <a:off x="381000" y="903067"/>
          <a:ext cx="8231372" cy="4740716"/>
        </p:xfrm>
        <a:graphic>
          <a:graphicData uri="http://schemas.openxmlformats.org/drawingml/2006/table">
            <a:tbl>
              <a:tblPr firstRow="1" bandRow="1">
                <a:tableStyleId>{21E4AEA4-8DFA-4A89-87EB-49C32662AFE0}</a:tableStyleId>
              </a:tblPr>
              <a:tblGrid>
                <a:gridCol w="1780309"/>
                <a:gridCol w="5239713"/>
                <a:gridCol w="1211350"/>
              </a:tblGrid>
              <a:tr h="246313">
                <a:tc>
                  <a:txBody>
                    <a:bodyPr/>
                    <a:lstStyle/>
                    <a:p>
                      <a:r>
                        <a:rPr lang="en-US" sz="1600" dirty="0" smtClean="0"/>
                        <a:t>Section</a:t>
                      </a:r>
                      <a:endParaRPr lang="en-US" sz="1600" dirty="0"/>
                    </a:p>
                  </a:txBody>
                  <a:tcPr>
                    <a:solidFill>
                      <a:srgbClr val="FF0000"/>
                    </a:solidFill>
                  </a:tcPr>
                </a:tc>
                <a:tc>
                  <a:txBody>
                    <a:bodyPr/>
                    <a:lstStyle/>
                    <a:p>
                      <a:r>
                        <a:rPr lang="en-US" sz="1600" dirty="0" smtClean="0"/>
                        <a:t>Topic</a:t>
                      </a:r>
                      <a:endParaRPr lang="en-US" sz="1600" dirty="0"/>
                    </a:p>
                  </a:txBody>
                  <a:tcPr>
                    <a:solidFill>
                      <a:srgbClr val="FF0000"/>
                    </a:solidFill>
                  </a:tcPr>
                </a:tc>
                <a:tc>
                  <a:txBody>
                    <a:bodyPr/>
                    <a:lstStyle/>
                    <a:p>
                      <a:r>
                        <a:rPr lang="en-US" sz="1600" dirty="0" smtClean="0"/>
                        <a:t>Slide No.</a:t>
                      </a:r>
                      <a:endParaRPr lang="en-US" sz="1600" dirty="0"/>
                    </a:p>
                  </a:txBody>
                  <a:tcPr>
                    <a:solidFill>
                      <a:srgbClr val="FF0000"/>
                    </a:solidFill>
                  </a:tcPr>
                </a:tc>
              </a:tr>
              <a:tr h="28247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latin typeface="Arial" panose="020B0604020202020204" pitchFamily="34" charset="0"/>
                          <a:cs typeface="Arial" panose="020B0604020202020204" pitchFamily="34" charset="0"/>
                        </a:rPr>
                        <a:t>Executive</a:t>
                      </a:r>
                      <a:r>
                        <a:rPr lang="en-US" sz="1200" b="1" baseline="0" dirty="0" smtClean="0">
                          <a:latin typeface="Arial" panose="020B0604020202020204" pitchFamily="34" charset="0"/>
                          <a:cs typeface="Arial" panose="020B0604020202020204" pitchFamily="34" charset="0"/>
                        </a:rPr>
                        <a:t> Summary</a:t>
                      </a:r>
                      <a:endParaRPr lang="en-US" sz="1200" b="1" dirty="0" smtClean="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CRE </a:t>
                      </a:r>
                      <a:r>
                        <a:rPr lang="en-US" sz="1200" dirty="0" smtClean="0">
                          <a:latin typeface="Arial" panose="020B0604020202020204" pitchFamily="34" charset="0"/>
                          <a:cs typeface="Arial" panose="020B0604020202020204" pitchFamily="34" charset="0"/>
                        </a:rPr>
                        <a:t>Highlights</a:t>
                      </a:r>
                      <a:endParaRPr lang="en-US" sz="1200" dirty="0">
                        <a:latin typeface="Arial" panose="020B0604020202020204" pitchFamily="34" charset="0"/>
                        <a:cs typeface="Arial" panose="020B0604020202020204" pitchFamily="34" charset="0"/>
                      </a:endParaRPr>
                    </a:p>
                  </a:txBody>
                  <a:tcPr/>
                </a:tc>
                <a:tc>
                  <a:txBody>
                    <a:bodyPr/>
                    <a:lstStyle/>
                    <a:p>
                      <a:pPr algn="ctr"/>
                      <a:r>
                        <a:rPr lang="en-US" sz="1200" dirty="0" smtClean="0">
                          <a:latin typeface="Arial" panose="020B0604020202020204" pitchFamily="34" charset="0"/>
                          <a:cs typeface="Arial" panose="020B0604020202020204" pitchFamily="34" charset="0"/>
                        </a:rPr>
                        <a:t>3</a:t>
                      </a:r>
                      <a:endParaRPr lang="en-US" sz="1200" dirty="0">
                        <a:latin typeface="Arial" panose="020B0604020202020204" pitchFamily="34" charset="0"/>
                        <a:cs typeface="Arial" panose="020B0604020202020204" pitchFamily="34" charset="0"/>
                      </a:endParaRPr>
                    </a:p>
                  </a:txBody>
                  <a:tcPr/>
                </a:tc>
              </a:tr>
              <a:tr h="282478">
                <a:tc>
                  <a:txBody>
                    <a:bodyPr/>
                    <a:lstStyle/>
                    <a:p>
                      <a:endParaRPr lang="en-US" sz="1200" b="1"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YTD </a:t>
                      </a:r>
                      <a:r>
                        <a:rPr lang="en-US" sz="1200" dirty="0" smtClean="0">
                          <a:latin typeface="Arial" panose="020B0604020202020204" pitchFamily="34" charset="0"/>
                          <a:cs typeface="Arial" panose="020B0604020202020204" pitchFamily="34" charset="0"/>
                        </a:rPr>
                        <a:t>9/30/15 </a:t>
                      </a:r>
                      <a:r>
                        <a:rPr lang="en-US" sz="1200" dirty="0" smtClean="0">
                          <a:latin typeface="Arial" panose="020B0604020202020204" pitchFamily="34" charset="0"/>
                          <a:cs typeface="Arial" panose="020B0604020202020204" pitchFamily="34" charset="0"/>
                        </a:rPr>
                        <a:t>– Snapshot of Credit Metrics</a:t>
                      </a:r>
                      <a:endParaRPr lang="en-US" sz="1200" dirty="0">
                        <a:latin typeface="Arial" panose="020B0604020202020204" pitchFamily="34" charset="0"/>
                        <a:cs typeface="Arial" panose="020B0604020202020204" pitchFamily="34" charset="0"/>
                      </a:endParaRPr>
                    </a:p>
                  </a:txBody>
                  <a:tcPr/>
                </a:tc>
                <a:tc>
                  <a:txBody>
                    <a:bodyPr/>
                    <a:lstStyle/>
                    <a:p>
                      <a:pPr algn="ctr"/>
                      <a:r>
                        <a:rPr lang="en-US" sz="1200" dirty="0" smtClean="0">
                          <a:latin typeface="Arial" panose="020B0604020202020204" pitchFamily="34" charset="0"/>
                          <a:cs typeface="Arial" panose="020B0604020202020204" pitchFamily="34" charset="0"/>
                        </a:rPr>
                        <a:t>4</a:t>
                      </a:r>
                      <a:endParaRPr lang="en-US" sz="1200" dirty="0">
                        <a:latin typeface="Arial" panose="020B0604020202020204" pitchFamily="34" charset="0"/>
                        <a:cs typeface="Arial" panose="020B0604020202020204" pitchFamily="34" charset="0"/>
                      </a:endParaRPr>
                    </a:p>
                  </a:txBody>
                  <a:tcPr/>
                </a:tc>
              </a:tr>
              <a:tr h="187863">
                <a:tc>
                  <a:txBody>
                    <a:bodyPr/>
                    <a:lstStyle/>
                    <a:p>
                      <a:r>
                        <a:rPr lang="en-US" sz="1200" b="1" dirty="0" smtClean="0">
                          <a:latin typeface="Arial" panose="020B0604020202020204" pitchFamily="34" charset="0"/>
                          <a:cs typeface="Arial" panose="020B0604020202020204" pitchFamily="34" charset="0"/>
                        </a:rPr>
                        <a:t>Credit</a:t>
                      </a:r>
                      <a:r>
                        <a:rPr lang="en-US" sz="1200" b="1" baseline="0" dirty="0" smtClean="0">
                          <a:latin typeface="Arial" panose="020B0604020202020204" pitchFamily="34" charset="0"/>
                          <a:cs typeface="Arial" panose="020B0604020202020204" pitchFamily="34" charset="0"/>
                        </a:rPr>
                        <a:t> Metrics</a:t>
                      </a:r>
                      <a:endParaRPr lang="en-US" sz="1200" b="1"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Credit Exposure Overview</a:t>
                      </a:r>
                      <a:endParaRPr lang="en-US" sz="1200" dirty="0">
                        <a:latin typeface="Arial" panose="020B0604020202020204" pitchFamily="34" charset="0"/>
                        <a:cs typeface="Arial" panose="020B0604020202020204" pitchFamily="34" charset="0"/>
                      </a:endParaRPr>
                    </a:p>
                  </a:txBody>
                  <a:tcPr/>
                </a:tc>
                <a:tc>
                  <a:txBody>
                    <a:bodyPr/>
                    <a:lstStyle/>
                    <a:p>
                      <a:pPr algn="ctr"/>
                      <a:r>
                        <a:rPr lang="en-US" sz="1200" dirty="0" smtClean="0">
                          <a:latin typeface="Arial" panose="020B0604020202020204" pitchFamily="34" charset="0"/>
                          <a:cs typeface="Arial" panose="020B0604020202020204" pitchFamily="34" charset="0"/>
                        </a:rPr>
                        <a:t>5</a:t>
                      </a:r>
                      <a:endParaRPr lang="en-US" sz="1200" dirty="0">
                        <a:latin typeface="Arial" panose="020B0604020202020204" pitchFamily="34" charset="0"/>
                        <a:cs typeface="Arial" panose="020B0604020202020204" pitchFamily="34" charset="0"/>
                      </a:endParaRPr>
                    </a:p>
                  </a:txBody>
                  <a:tcPr/>
                </a:tc>
              </a:tr>
              <a:tr h="236123">
                <a:tc>
                  <a:txBody>
                    <a:bodyPr/>
                    <a:lstStyle/>
                    <a:p>
                      <a:endParaRPr lang="en-US" sz="1200" b="1"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Credit Quality Metrics</a:t>
                      </a:r>
                      <a:endParaRPr lang="en-US" sz="1200" dirty="0">
                        <a:latin typeface="Arial" panose="020B0604020202020204" pitchFamily="34" charset="0"/>
                        <a:cs typeface="Arial" panose="020B0604020202020204" pitchFamily="34" charset="0"/>
                      </a:endParaRPr>
                    </a:p>
                  </a:txBody>
                  <a:tcPr/>
                </a:tc>
                <a:tc>
                  <a:txBody>
                    <a:bodyPr/>
                    <a:lstStyle/>
                    <a:p>
                      <a:pPr algn="ctr"/>
                      <a:r>
                        <a:rPr lang="en-US" sz="1200" dirty="0" smtClean="0">
                          <a:latin typeface="Arial" panose="020B0604020202020204" pitchFamily="34" charset="0"/>
                          <a:cs typeface="Arial" panose="020B0604020202020204" pitchFamily="34" charset="0"/>
                        </a:rPr>
                        <a:t>6 - 7</a:t>
                      </a:r>
                      <a:endParaRPr lang="en-US" sz="1200" dirty="0">
                        <a:latin typeface="Arial" panose="020B0604020202020204" pitchFamily="34" charset="0"/>
                        <a:cs typeface="Arial" panose="020B0604020202020204" pitchFamily="34" charset="0"/>
                      </a:endParaRPr>
                    </a:p>
                  </a:txBody>
                  <a:tcPr/>
                </a:tc>
              </a:tr>
              <a:tr h="0">
                <a:tc>
                  <a:txBody>
                    <a:bodyPr/>
                    <a:lstStyle/>
                    <a:p>
                      <a:endParaRPr lang="en-US" sz="1200" b="1"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FEVE Trends</a:t>
                      </a:r>
                      <a:endParaRPr lang="en-US" sz="1200" dirty="0">
                        <a:latin typeface="Arial" panose="020B0604020202020204" pitchFamily="34" charset="0"/>
                        <a:cs typeface="Arial" panose="020B0604020202020204" pitchFamily="34" charset="0"/>
                      </a:endParaRPr>
                    </a:p>
                  </a:txBody>
                  <a:tcPr/>
                </a:tc>
                <a:tc>
                  <a:txBody>
                    <a:bodyPr/>
                    <a:lstStyle/>
                    <a:p>
                      <a:pPr algn="ctr"/>
                      <a:r>
                        <a:rPr lang="en-US" sz="1200" dirty="0" smtClean="0">
                          <a:latin typeface="Arial" panose="020B0604020202020204" pitchFamily="34" charset="0"/>
                          <a:cs typeface="Arial" panose="020B0604020202020204" pitchFamily="34" charset="0"/>
                        </a:rPr>
                        <a:t>8 - 9</a:t>
                      </a:r>
                      <a:endParaRPr lang="en-US" sz="1200" dirty="0">
                        <a:latin typeface="Arial" panose="020B0604020202020204" pitchFamily="34" charset="0"/>
                        <a:cs typeface="Arial" panose="020B0604020202020204" pitchFamily="34" charset="0"/>
                      </a:endParaRPr>
                    </a:p>
                  </a:txBody>
                  <a:tcPr/>
                </a:tc>
              </a:tr>
              <a:tr h="132618">
                <a:tc>
                  <a:txBody>
                    <a:bodyPr/>
                    <a:lstStyle/>
                    <a:p>
                      <a:endParaRPr lang="en-US" sz="1200" b="1"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Rating Distribution</a:t>
                      </a:r>
                      <a:endParaRPr lang="en-US" sz="1200" dirty="0">
                        <a:latin typeface="Arial" panose="020B0604020202020204" pitchFamily="34" charset="0"/>
                        <a:cs typeface="Arial" panose="020B0604020202020204" pitchFamily="34" charset="0"/>
                      </a:endParaRPr>
                    </a:p>
                  </a:txBody>
                  <a:tcPr/>
                </a:tc>
                <a:tc>
                  <a:txBody>
                    <a:bodyPr/>
                    <a:lstStyle/>
                    <a:p>
                      <a:pPr algn="ctr"/>
                      <a:r>
                        <a:rPr lang="en-US" sz="1200" dirty="0" smtClean="0">
                          <a:latin typeface="Arial" panose="020B0604020202020204" pitchFamily="34" charset="0"/>
                          <a:cs typeface="Arial" panose="020B0604020202020204" pitchFamily="34" charset="0"/>
                        </a:rPr>
                        <a:t>10 - 11</a:t>
                      </a:r>
                      <a:endParaRPr lang="en-US" sz="1200" dirty="0">
                        <a:latin typeface="Arial" panose="020B0604020202020204" pitchFamily="34" charset="0"/>
                        <a:cs typeface="Arial" panose="020B0604020202020204" pitchFamily="34" charset="0"/>
                      </a:endParaRPr>
                    </a:p>
                  </a:txBody>
                  <a:tcPr/>
                </a:tc>
              </a:tr>
              <a:tr h="199928">
                <a:tc>
                  <a:txBody>
                    <a:bodyPr/>
                    <a:lstStyle/>
                    <a:p>
                      <a:endParaRPr lang="en-US" sz="1200" b="1"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New Originations / SCP Exceptions</a:t>
                      </a:r>
                      <a:endParaRPr lang="en-US" sz="1200" dirty="0">
                        <a:latin typeface="Arial" panose="020B0604020202020204" pitchFamily="34" charset="0"/>
                        <a:cs typeface="Arial" panose="020B0604020202020204" pitchFamily="34" charset="0"/>
                      </a:endParaRPr>
                    </a:p>
                  </a:txBody>
                  <a:tcPr/>
                </a:tc>
                <a:tc>
                  <a:txBody>
                    <a:bodyPr/>
                    <a:lstStyle/>
                    <a:p>
                      <a:pPr algn="ctr"/>
                      <a:r>
                        <a:rPr lang="en-US" sz="1200" dirty="0" smtClean="0">
                          <a:latin typeface="Arial" panose="020B0604020202020204" pitchFamily="34" charset="0"/>
                          <a:cs typeface="Arial" panose="020B0604020202020204" pitchFamily="34" charset="0"/>
                        </a:rPr>
                        <a:t>12</a:t>
                      </a:r>
                      <a:endParaRPr lang="en-US" sz="1200" dirty="0">
                        <a:latin typeface="Arial" panose="020B0604020202020204" pitchFamily="34" charset="0"/>
                        <a:cs typeface="Arial" panose="020B0604020202020204" pitchFamily="34" charset="0"/>
                      </a:endParaRPr>
                    </a:p>
                  </a:txBody>
                  <a:tcPr/>
                </a:tc>
              </a:tr>
              <a:tr h="199928">
                <a:tc>
                  <a:txBody>
                    <a:bodyPr/>
                    <a:lstStyle/>
                    <a:p>
                      <a:endParaRPr lang="en-US" sz="1200" b="1"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Exceptions Management</a:t>
                      </a:r>
                      <a:endParaRPr lang="en-US" sz="1200" dirty="0">
                        <a:latin typeface="Arial" panose="020B0604020202020204" pitchFamily="34" charset="0"/>
                        <a:cs typeface="Arial" panose="020B0604020202020204" pitchFamily="34" charset="0"/>
                      </a:endParaRPr>
                    </a:p>
                  </a:txBody>
                  <a:tcPr/>
                </a:tc>
                <a:tc>
                  <a:txBody>
                    <a:bodyPr/>
                    <a:lstStyle/>
                    <a:p>
                      <a:pPr algn="ctr"/>
                      <a:r>
                        <a:rPr lang="en-US" sz="1200" dirty="0" smtClean="0">
                          <a:latin typeface="Arial" panose="020B0604020202020204" pitchFamily="34" charset="0"/>
                          <a:cs typeface="Arial" panose="020B0604020202020204" pitchFamily="34" charset="0"/>
                        </a:rPr>
                        <a:t>13</a:t>
                      </a:r>
                      <a:endParaRPr lang="en-US" sz="1200" dirty="0">
                        <a:latin typeface="Arial" panose="020B0604020202020204" pitchFamily="34" charset="0"/>
                        <a:cs typeface="Arial" panose="020B0604020202020204" pitchFamily="34" charset="0"/>
                      </a:endParaRPr>
                    </a:p>
                  </a:txBody>
                  <a:tcPr/>
                </a:tc>
              </a:tr>
              <a:tr h="210088">
                <a:tc>
                  <a:txBody>
                    <a:bodyPr/>
                    <a:lstStyle/>
                    <a:p>
                      <a:r>
                        <a:rPr lang="en-US" sz="1200" b="1" dirty="0" smtClean="0">
                          <a:latin typeface="Arial" panose="020B0604020202020204" pitchFamily="34" charset="0"/>
                          <a:cs typeface="Arial" panose="020B0604020202020204" pitchFamily="34" charset="0"/>
                        </a:rPr>
                        <a:t>P&amp;L</a:t>
                      </a:r>
                      <a:endParaRPr lang="en-US" sz="1200" b="1"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P&amp;L</a:t>
                      </a:r>
                      <a:endParaRPr lang="en-US" sz="1200" dirty="0">
                        <a:latin typeface="Arial" panose="020B0604020202020204" pitchFamily="34" charset="0"/>
                        <a:cs typeface="Arial" panose="020B0604020202020204" pitchFamily="34" charset="0"/>
                      </a:endParaRPr>
                    </a:p>
                  </a:txBody>
                  <a:tcPr/>
                </a:tc>
                <a:tc>
                  <a:txBody>
                    <a:bodyPr/>
                    <a:lstStyle/>
                    <a:p>
                      <a:pPr algn="ctr"/>
                      <a:r>
                        <a:rPr lang="en-US" sz="1200" dirty="0" smtClean="0">
                          <a:latin typeface="Arial" panose="020B0604020202020204" pitchFamily="34" charset="0"/>
                          <a:cs typeface="Arial" panose="020B0604020202020204" pitchFamily="34" charset="0"/>
                        </a:rPr>
                        <a:t>14</a:t>
                      </a:r>
                      <a:endParaRPr lang="en-US" sz="1200" dirty="0">
                        <a:latin typeface="Arial" panose="020B0604020202020204" pitchFamily="34" charset="0"/>
                        <a:cs typeface="Arial" panose="020B0604020202020204" pitchFamily="34" charset="0"/>
                      </a:endParaRPr>
                    </a:p>
                  </a:txBody>
                  <a:tcPr/>
                </a:tc>
              </a:tr>
              <a:tr h="144048">
                <a:tc>
                  <a:txBody>
                    <a:bodyPr/>
                    <a:lstStyle/>
                    <a:p>
                      <a:r>
                        <a:rPr lang="en-US" sz="1200" b="1" kern="1200" dirty="0" smtClean="0">
                          <a:solidFill>
                            <a:schemeClr val="dk1"/>
                          </a:solidFill>
                          <a:latin typeface="Arial" panose="020B0604020202020204" pitchFamily="34" charset="0"/>
                          <a:ea typeface="+mn-ea"/>
                          <a:cs typeface="Arial" panose="020B0604020202020204" pitchFamily="34" charset="0"/>
                        </a:rPr>
                        <a:t>Next Steps</a:t>
                      </a:r>
                      <a:endParaRPr lang="en-US" sz="1200" b="1"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US" sz="1200" kern="1200" dirty="0" smtClean="0">
                          <a:solidFill>
                            <a:schemeClr val="dk1"/>
                          </a:solidFill>
                          <a:latin typeface="Arial" panose="020B0604020202020204" pitchFamily="34" charset="0"/>
                          <a:ea typeface="+mn-ea"/>
                          <a:cs typeface="Arial" panose="020B0604020202020204" pitchFamily="34" charset="0"/>
                        </a:rPr>
                        <a:t>Next Steps</a:t>
                      </a:r>
                      <a:endParaRPr lang="en-US" sz="12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15</a:t>
                      </a:r>
                      <a:endParaRPr kumimoji="0" lang="en-US" sz="12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endParaRPr>
                    </a:p>
                  </a:txBody>
                  <a:tcPr/>
                </a:tc>
              </a:tr>
              <a:tr h="127635">
                <a:tc>
                  <a:txBody>
                    <a:bodyPr/>
                    <a:lstStyle/>
                    <a:p>
                      <a:endParaRPr lang="en-US" sz="1200" b="1" dirty="0">
                        <a:latin typeface="Arial" panose="020B0604020202020204" pitchFamily="34" charset="0"/>
                        <a:cs typeface="Arial" panose="020B0604020202020204" pitchFamily="34" charset="0"/>
                      </a:endParaRPr>
                    </a:p>
                  </a:txBody>
                  <a:tcPr/>
                </a:tc>
                <a:tc>
                  <a:txBody>
                    <a:bodyPr/>
                    <a:lstStyle/>
                    <a:p>
                      <a:endParaRPr lang="en-US" sz="1200" dirty="0">
                        <a:latin typeface="Arial" panose="020B0604020202020204" pitchFamily="34" charset="0"/>
                        <a:cs typeface="Arial" panose="020B0604020202020204" pitchFamily="34" charset="0"/>
                      </a:endParaRPr>
                    </a:p>
                  </a:txBody>
                  <a:tcPr/>
                </a:tc>
                <a:tc>
                  <a:txBody>
                    <a:bodyPr/>
                    <a:lstStyle/>
                    <a:p>
                      <a:pPr algn="ctr"/>
                      <a:endParaRPr lang="en-US" sz="1200" dirty="0">
                        <a:latin typeface="Arial" panose="020B0604020202020204" pitchFamily="34" charset="0"/>
                        <a:cs typeface="Arial" panose="020B0604020202020204" pitchFamily="34" charset="0"/>
                      </a:endParaRPr>
                    </a:p>
                  </a:txBody>
                  <a:tcPr/>
                </a:tc>
              </a:tr>
              <a:tr h="0">
                <a:tc>
                  <a:txBody>
                    <a:bodyPr/>
                    <a:lstStyle/>
                    <a:p>
                      <a:endParaRPr lang="en-US" sz="1200" b="1" dirty="0">
                        <a:latin typeface="Arial" panose="020B0604020202020204" pitchFamily="34" charset="0"/>
                        <a:cs typeface="Arial" panose="020B0604020202020204" pitchFamily="34" charset="0"/>
                      </a:endParaRPr>
                    </a:p>
                  </a:txBody>
                  <a:tcPr/>
                </a:tc>
                <a:tc>
                  <a:txBody>
                    <a:bodyPr/>
                    <a:lstStyle/>
                    <a:p>
                      <a:endParaRPr lang="en-US" sz="1200" dirty="0">
                        <a:latin typeface="Arial" panose="020B0604020202020204" pitchFamily="34" charset="0"/>
                        <a:cs typeface="Arial" panose="020B0604020202020204" pitchFamily="34" charset="0"/>
                      </a:endParaRPr>
                    </a:p>
                  </a:txBody>
                  <a:tcPr/>
                </a:tc>
                <a:tc>
                  <a:txBody>
                    <a:bodyPr/>
                    <a:lstStyle/>
                    <a:p>
                      <a:pPr algn="ctr"/>
                      <a:endParaRPr lang="en-US" sz="1200" dirty="0">
                        <a:latin typeface="Arial" panose="020B0604020202020204" pitchFamily="34" charset="0"/>
                        <a:cs typeface="Arial" panose="020B0604020202020204" pitchFamily="34" charset="0"/>
                      </a:endParaRPr>
                    </a:p>
                  </a:txBody>
                  <a:tcPr/>
                </a:tc>
              </a:tr>
              <a:tr h="0">
                <a:tc>
                  <a:txBody>
                    <a:bodyPr/>
                    <a:lstStyle/>
                    <a:p>
                      <a:r>
                        <a:rPr lang="en-US" sz="1200" b="1" dirty="0" smtClean="0">
                          <a:latin typeface="Arial" panose="020B0604020202020204" pitchFamily="34" charset="0"/>
                          <a:cs typeface="Arial" panose="020B0604020202020204" pitchFamily="34" charset="0"/>
                        </a:rPr>
                        <a:t>Appendix</a:t>
                      </a:r>
                      <a:endParaRPr lang="en-US" sz="1200" b="1"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Top 20</a:t>
                      </a:r>
                      <a:endParaRPr lang="en-US" sz="1200" dirty="0">
                        <a:latin typeface="Arial" panose="020B0604020202020204" pitchFamily="34" charset="0"/>
                        <a:cs typeface="Arial" panose="020B0604020202020204" pitchFamily="34" charset="0"/>
                      </a:endParaRPr>
                    </a:p>
                  </a:txBody>
                  <a:tcPr/>
                </a:tc>
                <a:tc>
                  <a:txBody>
                    <a:bodyPr/>
                    <a:lstStyle/>
                    <a:p>
                      <a:pPr algn="ctr"/>
                      <a:endParaRPr lang="en-US" sz="1200" dirty="0">
                        <a:latin typeface="Arial" panose="020B0604020202020204" pitchFamily="34" charset="0"/>
                        <a:cs typeface="Arial" panose="020B0604020202020204" pitchFamily="34" charset="0"/>
                      </a:endParaRPr>
                    </a:p>
                  </a:txBody>
                  <a:tcPr/>
                </a:tc>
              </a:tr>
              <a:tr h="192405">
                <a:tc>
                  <a:txBody>
                    <a:bodyPr/>
                    <a:lstStyle/>
                    <a:p>
                      <a:endParaRPr lang="en-US" sz="1200" b="1"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CRE Concentrations</a:t>
                      </a:r>
                      <a:endParaRPr lang="en-US" sz="1200" dirty="0">
                        <a:latin typeface="Arial" panose="020B0604020202020204" pitchFamily="34" charset="0"/>
                        <a:cs typeface="Arial" panose="020B0604020202020204" pitchFamily="34" charset="0"/>
                      </a:endParaRPr>
                    </a:p>
                  </a:txBody>
                  <a:tcPr/>
                </a:tc>
                <a:tc>
                  <a:txBody>
                    <a:bodyPr/>
                    <a:lstStyle/>
                    <a:p>
                      <a:pPr algn="ctr"/>
                      <a:endParaRPr lang="en-US" sz="1200" dirty="0">
                        <a:latin typeface="Arial" panose="020B0604020202020204" pitchFamily="34" charset="0"/>
                        <a:cs typeface="Arial" panose="020B0604020202020204" pitchFamily="34" charset="0"/>
                      </a:endParaRPr>
                    </a:p>
                  </a:txBody>
                  <a:tcPr/>
                </a:tc>
              </a:tr>
              <a:tr h="192405">
                <a:tc>
                  <a:txBody>
                    <a:bodyPr/>
                    <a:lstStyle/>
                    <a:p>
                      <a:endParaRPr lang="en-US" sz="1200" b="1"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What is CRE</a:t>
                      </a:r>
                      <a:r>
                        <a:rPr lang="en-US" sz="1200" baseline="0" dirty="0" smtClean="0">
                          <a:latin typeface="Arial" panose="020B0604020202020204" pitchFamily="34" charset="0"/>
                          <a:cs typeface="Arial" panose="020B0604020202020204" pitchFamily="34" charset="0"/>
                        </a:rPr>
                        <a:t> Lending</a:t>
                      </a:r>
                      <a:endParaRPr lang="en-US" sz="1200" dirty="0">
                        <a:latin typeface="Arial" panose="020B0604020202020204" pitchFamily="34" charset="0"/>
                        <a:cs typeface="Arial" panose="020B0604020202020204" pitchFamily="34" charset="0"/>
                      </a:endParaRPr>
                    </a:p>
                  </a:txBody>
                  <a:tcPr/>
                </a:tc>
                <a:tc>
                  <a:txBody>
                    <a:bodyPr/>
                    <a:lstStyle/>
                    <a:p>
                      <a:pPr algn="ctr"/>
                      <a:endParaRPr lang="en-US" sz="1200" dirty="0">
                        <a:latin typeface="Arial" panose="020B0604020202020204" pitchFamily="34" charset="0"/>
                        <a:cs typeface="Arial" panose="020B0604020202020204" pitchFamily="34" charset="0"/>
                      </a:endParaRPr>
                    </a:p>
                  </a:txBody>
                  <a:tcPr/>
                </a:tc>
              </a:tr>
              <a:tr h="192405">
                <a:tc>
                  <a:txBody>
                    <a:bodyPr/>
                    <a:lstStyle/>
                    <a:p>
                      <a:endParaRPr lang="en-US" sz="1200" b="1" dirty="0">
                        <a:latin typeface="Arial" panose="020B0604020202020204" pitchFamily="34" charset="0"/>
                        <a:cs typeface="Arial" panose="020B0604020202020204" pitchFamily="34" charset="0"/>
                      </a:endParaRPr>
                    </a:p>
                  </a:txBody>
                  <a:tcPr/>
                </a:tc>
                <a:tc>
                  <a:txBody>
                    <a:bodyPr/>
                    <a:lstStyle/>
                    <a:p>
                      <a:r>
                        <a:rPr lang="en-US" sz="1200" dirty="0" smtClean="0">
                          <a:latin typeface="Arial" panose="020B0604020202020204" pitchFamily="34" charset="0"/>
                          <a:cs typeface="Arial" panose="020B0604020202020204" pitchFamily="34" charset="0"/>
                        </a:rPr>
                        <a:t>Risk ID and Assessments</a:t>
                      </a:r>
                      <a:r>
                        <a:rPr lang="en-US" sz="1200" baseline="0" dirty="0" smtClean="0">
                          <a:latin typeface="Arial" panose="020B0604020202020204" pitchFamily="34" charset="0"/>
                          <a:cs typeface="Arial" panose="020B0604020202020204" pitchFamily="34" charset="0"/>
                        </a:rPr>
                        <a:t> 2014</a:t>
                      </a:r>
                      <a:endParaRPr lang="en-US" sz="1200" dirty="0">
                        <a:latin typeface="Arial" panose="020B0604020202020204" pitchFamily="34" charset="0"/>
                        <a:cs typeface="Arial" panose="020B0604020202020204" pitchFamily="34" charset="0"/>
                      </a:endParaRPr>
                    </a:p>
                  </a:txBody>
                  <a:tcPr/>
                </a:tc>
                <a:tc>
                  <a:txBody>
                    <a:bodyPr/>
                    <a:lstStyle/>
                    <a:p>
                      <a:pPr algn="ctr"/>
                      <a:endParaRPr lang="en-US" sz="1200" dirty="0">
                        <a:latin typeface="Arial" panose="020B0604020202020204" pitchFamily="34" charset="0"/>
                        <a:cs typeface="Arial" panose="020B0604020202020204" pitchFamily="34" charset="0"/>
                      </a:endParaRPr>
                    </a:p>
                  </a:txBody>
                  <a:tcPr/>
                </a:tc>
              </a:tr>
            </a:tbl>
          </a:graphicData>
        </a:graphic>
      </p:graphicFrame>
      <p:sp>
        <p:nvSpPr>
          <p:cNvPr id="4" name="Slide Number Placeholder 3"/>
          <p:cNvSpPr>
            <a:spLocks noGrp="1"/>
          </p:cNvSpPr>
          <p:nvPr>
            <p:ph type="sldNum" sz="quarter" idx="10"/>
          </p:nvPr>
        </p:nvSpPr>
        <p:spPr/>
        <p:txBody>
          <a:bodyPr/>
          <a:lstStyle/>
          <a:p>
            <a:pPr>
              <a:defRPr/>
            </a:pPr>
            <a:fld id="{B9AD19E9-CCCF-4ED1-B5E3-BE4FA4812BFB}" type="slidenum">
              <a:rPr lang="en-US" smtClean="0"/>
              <a:pPr>
                <a:defRPr/>
              </a:pPr>
              <a:t>2</a:t>
            </a:fld>
            <a:endParaRPr lang="en-US" dirty="0"/>
          </a:p>
        </p:txBody>
      </p:sp>
    </p:spTree>
    <p:extLst>
      <p:ext uri="{BB962C8B-B14F-4D97-AF65-F5344CB8AC3E}">
        <p14:creationId xmlns:p14="http://schemas.microsoft.com/office/powerpoint/2010/main" val="1674642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Commercial Real Estate Geographic Concentrations</a:t>
            </a:r>
            <a:endParaRPr lang="en-US" dirty="0"/>
          </a:p>
        </p:txBody>
      </p:sp>
      <p:sp>
        <p:nvSpPr>
          <p:cNvPr id="4" name="Slide Number Placeholder 3"/>
          <p:cNvSpPr>
            <a:spLocks noGrp="1"/>
          </p:cNvSpPr>
          <p:nvPr>
            <p:ph type="sldNum" sz="quarter" idx="10"/>
          </p:nvPr>
        </p:nvSpPr>
        <p:spPr/>
        <p:txBody>
          <a:bodyPr/>
          <a:lstStyle/>
          <a:p>
            <a:pPr>
              <a:defRPr/>
            </a:pPr>
            <a:fld id="{B9AD19E9-CCCF-4ED1-B5E3-BE4FA4812BFB}" type="slidenum">
              <a:rPr lang="en-US" smtClean="0"/>
              <a:pPr>
                <a:defRPr/>
              </a:pPr>
              <a:t>20</a:t>
            </a:fld>
            <a:endParaRPr lang="en-US" dirty="0"/>
          </a:p>
        </p:txBody>
      </p:sp>
      <p:sp>
        <p:nvSpPr>
          <p:cNvPr id="5" name="Content Placeholder 4"/>
          <p:cNvSpPr>
            <a:spLocks noGrp="1"/>
          </p:cNvSpPr>
          <p:nvPr>
            <p:ph idx="1"/>
          </p:nvPr>
        </p:nvSpPr>
        <p:spPr>
          <a:xfrm>
            <a:off x="381000" y="838200"/>
            <a:ext cx="8382000" cy="4871484"/>
          </a:xfrm>
        </p:spPr>
        <p:txBody>
          <a:bodyPr/>
          <a:lstStyle/>
          <a:p>
            <a:pPr marL="285750" indent="-285750">
              <a:buFont typeface="Arial" panose="020B0604020202020204" pitchFamily="34" charset="0"/>
              <a:buChar char="•"/>
            </a:pPr>
            <a:r>
              <a:rPr lang="en-US" sz="1100" dirty="0" smtClean="0">
                <a:solidFill>
                  <a:schemeClr val="tx1"/>
                </a:solidFill>
                <a:latin typeface="Arial" panose="020B0604020202020204" pitchFamily="34" charset="0"/>
                <a:cs typeface="Arial" panose="020B0604020202020204" pitchFamily="34" charset="0"/>
              </a:rPr>
              <a:t>Below is a break down of CRE by geography, 80% of the portfolio is located in footprint, 20% is located out of footprint (5% - Pacific West, 5% - Midwest, 10% - South Atlantic).  The loans within the footprint appear to well diversified across the different markets.  </a:t>
            </a:r>
            <a:endParaRPr lang="en-US" sz="1100" dirty="0">
              <a:solidFill>
                <a:schemeClr val="tx1"/>
              </a:solidFill>
              <a:latin typeface="Arial" panose="020B0604020202020204" pitchFamily="34" charset="0"/>
              <a:cs typeface="Arial" panose="020B0604020202020204"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03" y="1379796"/>
            <a:ext cx="8382000"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18977" y="6347637"/>
            <a:ext cx="5847907" cy="400110"/>
          </a:xfrm>
          <a:prstGeom prst="rect">
            <a:avLst/>
          </a:prstGeom>
          <a:noFill/>
        </p:spPr>
        <p:txBody>
          <a:bodyPr wrap="square" rtlCol="0">
            <a:spAutoFit/>
          </a:bodyPr>
          <a:lstStyle/>
          <a:p>
            <a:r>
              <a:rPr lang="en-US" sz="1000" dirty="0">
                <a:solidFill>
                  <a:schemeClr val="bg1"/>
                </a:solidFill>
              </a:rPr>
              <a:t>Of note, the above is based on 6/30/2015 information  as updated concentration levels are in the process of being approved.  </a:t>
            </a:r>
            <a:endParaRPr lang="en-US" sz="1000" dirty="0">
              <a:solidFill>
                <a:schemeClr val="bg1"/>
              </a:solidFill>
            </a:endParaRPr>
          </a:p>
        </p:txBody>
      </p:sp>
    </p:spTree>
    <p:extLst>
      <p:ext uri="{BB962C8B-B14F-4D97-AF65-F5344CB8AC3E}">
        <p14:creationId xmlns:p14="http://schemas.microsoft.com/office/powerpoint/2010/main" val="53720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 What is Commercial Real Estate Lending?</a:t>
            </a:r>
            <a:endParaRPr lang="en-US"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sz="1200" dirty="0" smtClean="0">
                <a:solidFill>
                  <a:schemeClr val="tx1"/>
                </a:solidFill>
                <a:latin typeface="Arial" panose="020B0604020202020204" pitchFamily="34" charset="0"/>
                <a:cs typeface="Arial" panose="020B0604020202020204" pitchFamily="34" charset="0"/>
              </a:rPr>
              <a:t>Commercial Real Estate (“CRE”) - are loans where the primary source of repayment is derived from the cash flow of the real estate.  Preferred product types include construction and term lending to retail, office and multi-family.  On a more selective basis the Bank will lend to other product types including hospitality, condominiums, industrial/warehouse and self-storage.  </a:t>
            </a:r>
          </a:p>
          <a:p>
            <a:pPr marL="285750" indent="-285750">
              <a:buFont typeface="Arial" panose="020B0604020202020204" pitchFamily="34" charset="0"/>
              <a:buChar char="•"/>
            </a:pPr>
            <a:endParaRPr lang="en-US" sz="12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dirty="0" smtClean="0">
                <a:solidFill>
                  <a:schemeClr val="tx1"/>
                </a:solidFill>
                <a:latin typeface="Arial" panose="020B0604020202020204" pitchFamily="34" charset="0"/>
                <a:cs typeface="Arial" panose="020B0604020202020204" pitchFamily="34" charset="0"/>
              </a:rPr>
              <a:t>Markets &amp; Growth:</a:t>
            </a:r>
          </a:p>
          <a:p>
            <a:pPr marL="644525" lvl="1" indent="-285750">
              <a:buFont typeface="Arial" panose="020B0604020202020204" pitchFamily="34" charset="0"/>
              <a:buChar char="•"/>
            </a:pPr>
            <a:r>
              <a:rPr lang="en-US" sz="1000" dirty="0" smtClean="0">
                <a:solidFill>
                  <a:schemeClr val="tx1"/>
                </a:solidFill>
                <a:latin typeface="Arial" panose="020B0604020202020204" pitchFamily="34" charset="0"/>
                <a:cs typeface="Arial" panose="020B0604020202020204" pitchFamily="34" charset="0"/>
              </a:rPr>
              <a:t>New England, maintain position with moderate growth forecasted;</a:t>
            </a:r>
          </a:p>
          <a:p>
            <a:pPr marL="644525" lvl="1" indent="-285750">
              <a:buFont typeface="Arial" panose="020B0604020202020204" pitchFamily="34" charset="0"/>
              <a:buChar char="•"/>
            </a:pPr>
            <a:r>
              <a:rPr lang="en-US" sz="1000" dirty="0" smtClean="0">
                <a:solidFill>
                  <a:schemeClr val="tx1"/>
                </a:solidFill>
                <a:latin typeface="Arial" panose="020B0604020202020204" pitchFamily="34" charset="0"/>
                <a:cs typeface="Arial" panose="020B0604020202020204" pitchFamily="34" charset="0"/>
              </a:rPr>
              <a:t>NY, DC &amp; Philadelphia, increase presence in these markets, addition of 3 RMs in 2015;</a:t>
            </a:r>
          </a:p>
          <a:p>
            <a:pPr marL="644525" lvl="1" indent="-285750">
              <a:buFont typeface="Arial" panose="020B0604020202020204" pitchFamily="34" charset="0"/>
              <a:buChar char="•"/>
            </a:pPr>
            <a:r>
              <a:rPr lang="en-US" sz="1000" dirty="0" smtClean="0">
                <a:solidFill>
                  <a:schemeClr val="tx1"/>
                </a:solidFill>
                <a:latin typeface="Arial" panose="020B0604020202020204" pitchFamily="34" charset="0"/>
                <a:cs typeface="Arial" panose="020B0604020202020204" pitchFamily="34" charset="0"/>
              </a:rPr>
              <a:t>South Florida, increase presences in this market, addition of 2 RMs in 2015;</a:t>
            </a:r>
          </a:p>
          <a:p>
            <a:pPr marL="644525" lvl="1" indent="-285750">
              <a:buFont typeface="Arial" panose="020B0604020202020204" pitchFamily="34" charset="0"/>
              <a:buChar char="•"/>
            </a:pPr>
            <a:r>
              <a:rPr lang="en-US" sz="1000" dirty="0" smtClean="0">
                <a:solidFill>
                  <a:schemeClr val="tx1"/>
                </a:solidFill>
                <a:latin typeface="Arial" panose="020B0604020202020204" pitchFamily="34" charset="0"/>
                <a:cs typeface="Arial" panose="020B0604020202020204" pitchFamily="34" charset="0"/>
              </a:rPr>
              <a:t>Additionally, selective growth outside of the Northeast with existing clients and key prospects.</a:t>
            </a:r>
          </a:p>
          <a:p>
            <a:pPr marL="285750" indent="-285750">
              <a:buFont typeface="Arial" panose="020B0604020202020204" pitchFamily="34" charset="0"/>
              <a:buChar char="•"/>
            </a:pPr>
            <a:endParaRPr lang="en-US" sz="12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dirty="0" smtClean="0">
                <a:solidFill>
                  <a:schemeClr val="tx1"/>
                </a:solidFill>
                <a:latin typeface="Arial" panose="020B0604020202020204" pitchFamily="34" charset="0"/>
                <a:cs typeface="Arial" panose="020B0604020202020204" pitchFamily="34" charset="0"/>
              </a:rPr>
              <a:t>Products Offered:</a:t>
            </a:r>
          </a:p>
          <a:p>
            <a:pPr marL="644525" lvl="1" indent="-285750">
              <a:buFont typeface="Arial" panose="020B0604020202020204" pitchFamily="34" charset="0"/>
              <a:buChar char="•"/>
            </a:pPr>
            <a:r>
              <a:rPr lang="en-US" sz="1000" dirty="0" smtClean="0">
                <a:solidFill>
                  <a:schemeClr val="tx1"/>
                </a:solidFill>
                <a:latin typeface="Arial" panose="020B0604020202020204" pitchFamily="34" charset="0"/>
                <a:cs typeface="Arial" panose="020B0604020202020204" pitchFamily="34" charset="0"/>
              </a:rPr>
              <a:t>Construction loans</a:t>
            </a:r>
          </a:p>
          <a:p>
            <a:pPr marL="644525" lvl="1" indent="-285750">
              <a:buFont typeface="Arial" panose="020B0604020202020204" pitchFamily="34" charset="0"/>
              <a:buChar char="•"/>
            </a:pPr>
            <a:r>
              <a:rPr lang="en-US" sz="1000" dirty="0" smtClean="0">
                <a:solidFill>
                  <a:schemeClr val="tx1"/>
                </a:solidFill>
                <a:latin typeface="Arial" panose="020B0604020202020204" pitchFamily="34" charset="0"/>
                <a:cs typeface="Arial" panose="020B0604020202020204" pitchFamily="34" charset="0"/>
              </a:rPr>
              <a:t>Term loans</a:t>
            </a:r>
          </a:p>
          <a:p>
            <a:pPr marL="644525" lvl="1" indent="-285750">
              <a:buFont typeface="Arial" panose="020B0604020202020204" pitchFamily="34" charset="0"/>
              <a:buChar char="•"/>
            </a:pPr>
            <a:r>
              <a:rPr lang="en-US" sz="1000" dirty="0" smtClean="0">
                <a:solidFill>
                  <a:schemeClr val="tx1"/>
                </a:solidFill>
                <a:latin typeface="Arial" panose="020B0604020202020204" pitchFamily="34" charset="0"/>
                <a:cs typeface="Arial" panose="020B0604020202020204" pitchFamily="34" charset="0"/>
              </a:rPr>
              <a:t>REITs</a:t>
            </a:r>
          </a:p>
          <a:p>
            <a:pPr marL="644525" lvl="1" indent="-285750">
              <a:buFont typeface="Arial" panose="020B0604020202020204" pitchFamily="34" charset="0"/>
              <a:buChar char="•"/>
            </a:pPr>
            <a:r>
              <a:rPr lang="en-US" sz="1000" dirty="0" smtClean="0">
                <a:solidFill>
                  <a:schemeClr val="tx1"/>
                </a:solidFill>
                <a:latin typeface="Arial" panose="020B0604020202020204" pitchFamily="34" charset="0"/>
                <a:cs typeface="Arial" panose="020B0604020202020204" pitchFamily="34" charset="0"/>
              </a:rPr>
              <a:t>Lines of credit</a:t>
            </a:r>
          </a:p>
          <a:p>
            <a:pPr marL="644525" lvl="1" indent="-285750">
              <a:buFont typeface="Arial" panose="020B0604020202020204" pitchFamily="34" charset="0"/>
              <a:buChar char="•"/>
            </a:pPr>
            <a:r>
              <a:rPr lang="en-US" sz="1000" dirty="0" smtClean="0">
                <a:solidFill>
                  <a:schemeClr val="tx1"/>
                </a:solidFill>
                <a:latin typeface="Arial" panose="020B0604020202020204" pitchFamily="34" charset="0"/>
                <a:cs typeface="Arial" panose="020B0604020202020204" pitchFamily="34" charset="0"/>
              </a:rPr>
              <a:t>Bridge Loans</a:t>
            </a:r>
          </a:p>
          <a:p>
            <a:pPr marL="285750" indent="-285750">
              <a:buFont typeface="Arial" panose="020B0604020202020204" pitchFamily="34" charset="0"/>
              <a:buChar char="•"/>
            </a:pPr>
            <a:endParaRPr lang="en-US" sz="12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dirty="0" smtClean="0">
                <a:solidFill>
                  <a:schemeClr val="tx1"/>
                </a:solidFill>
                <a:latin typeface="Arial" panose="020B0604020202020204" pitchFamily="34" charset="0"/>
                <a:cs typeface="Arial" panose="020B0604020202020204" pitchFamily="34" charset="0"/>
              </a:rPr>
              <a:t>Target  Clients of the Bank include:</a:t>
            </a:r>
          </a:p>
          <a:p>
            <a:pPr marL="644525" lvl="1" indent="-285750">
              <a:buFont typeface="Arial" panose="020B0604020202020204" pitchFamily="34" charset="0"/>
              <a:buChar char="•"/>
            </a:pPr>
            <a:r>
              <a:rPr lang="en-US" sz="1000" dirty="0" smtClean="0">
                <a:solidFill>
                  <a:schemeClr val="tx1"/>
                </a:solidFill>
                <a:latin typeface="Arial" panose="020B0604020202020204" pitchFamily="34" charset="0"/>
                <a:cs typeface="Arial" panose="020B0604020202020204" pitchFamily="34" charset="0"/>
              </a:rPr>
              <a:t>Well capitalized individuals, LLCs or institutional ownership clients;</a:t>
            </a:r>
          </a:p>
          <a:p>
            <a:pPr marL="644525" lvl="1" indent="-285750">
              <a:buFont typeface="Arial" panose="020B0604020202020204" pitchFamily="34" charset="0"/>
              <a:buChar char="•"/>
            </a:pPr>
            <a:r>
              <a:rPr lang="en-US" sz="1000" dirty="0" smtClean="0">
                <a:solidFill>
                  <a:schemeClr val="tx1"/>
                </a:solidFill>
                <a:latin typeface="Arial" panose="020B0604020202020204" pitchFamily="34" charset="0"/>
                <a:cs typeface="Arial" panose="020B0604020202020204" pitchFamily="34" charset="0"/>
              </a:rPr>
              <a:t>Single transactions are typically $25MM.</a:t>
            </a:r>
          </a:p>
        </p:txBody>
      </p:sp>
      <p:sp>
        <p:nvSpPr>
          <p:cNvPr id="4" name="Slide Number Placeholder 3"/>
          <p:cNvSpPr>
            <a:spLocks noGrp="1"/>
          </p:cNvSpPr>
          <p:nvPr>
            <p:ph type="sldNum" sz="quarter" idx="10"/>
          </p:nvPr>
        </p:nvSpPr>
        <p:spPr/>
        <p:txBody>
          <a:bodyPr/>
          <a:lstStyle/>
          <a:p>
            <a:pPr>
              <a:defRPr/>
            </a:pPr>
            <a:fld id="{B9AD19E9-CCCF-4ED1-B5E3-BE4FA4812BFB}" type="slidenum">
              <a:rPr lang="en-US" smtClean="0"/>
              <a:pPr>
                <a:defRPr/>
              </a:pPr>
              <a:t>21</a:t>
            </a:fld>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2484" y="3684181"/>
            <a:ext cx="3352800" cy="2011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1222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 What is Commercial Real Estate Lending?</a:t>
            </a:r>
            <a:endParaRPr lang="en-US" dirty="0"/>
          </a:p>
        </p:txBody>
      </p:sp>
      <p:sp>
        <p:nvSpPr>
          <p:cNvPr id="4" name="Slide Number Placeholder 3"/>
          <p:cNvSpPr>
            <a:spLocks noGrp="1"/>
          </p:cNvSpPr>
          <p:nvPr>
            <p:ph type="sldNum" sz="quarter" idx="10"/>
          </p:nvPr>
        </p:nvSpPr>
        <p:spPr/>
        <p:txBody>
          <a:bodyPr/>
          <a:lstStyle/>
          <a:p>
            <a:pPr>
              <a:defRPr/>
            </a:pPr>
            <a:fld id="{B9AD19E9-CCCF-4ED1-B5E3-BE4FA4812BFB}" type="slidenum">
              <a:rPr lang="en-US" smtClean="0"/>
              <a:pPr>
                <a:defRPr/>
              </a:pPr>
              <a:t>22</a:t>
            </a:fld>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4166" y="3958857"/>
            <a:ext cx="5486100" cy="2103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0644" y="881210"/>
            <a:ext cx="5553004" cy="3017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2305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 Risk ID and Assessment 2014 (1 of 2)</a:t>
            </a:r>
            <a:endParaRPr lang="en-US" dirty="0"/>
          </a:p>
        </p:txBody>
      </p:sp>
      <p:sp>
        <p:nvSpPr>
          <p:cNvPr id="4" name="Slide Number Placeholder 3"/>
          <p:cNvSpPr>
            <a:spLocks noGrp="1"/>
          </p:cNvSpPr>
          <p:nvPr>
            <p:ph type="sldNum" sz="quarter" idx="10"/>
          </p:nvPr>
        </p:nvSpPr>
        <p:spPr/>
        <p:txBody>
          <a:bodyPr/>
          <a:lstStyle/>
          <a:p>
            <a:pPr>
              <a:defRPr/>
            </a:pPr>
            <a:fld id="{B9AD19E9-CCCF-4ED1-B5E3-BE4FA4812BFB}" type="slidenum">
              <a:rPr lang="en-US" smtClean="0"/>
              <a:pPr>
                <a:defRPr/>
              </a:pPr>
              <a:t>23</a:t>
            </a:fld>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3409" y="946990"/>
            <a:ext cx="8569412"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1343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 Risk ID and Assessment 2014 (2 of 2)</a:t>
            </a:r>
            <a:endParaRPr lang="en-US" dirty="0"/>
          </a:p>
        </p:txBody>
      </p:sp>
      <p:sp>
        <p:nvSpPr>
          <p:cNvPr id="4" name="Slide Number Placeholder 3"/>
          <p:cNvSpPr>
            <a:spLocks noGrp="1"/>
          </p:cNvSpPr>
          <p:nvPr>
            <p:ph type="sldNum" sz="quarter" idx="10"/>
          </p:nvPr>
        </p:nvSpPr>
        <p:spPr/>
        <p:txBody>
          <a:bodyPr/>
          <a:lstStyle/>
          <a:p>
            <a:pPr>
              <a:defRPr/>
            </a:pPr>
            <a:fld id="{B9AD19E9-CCCF-4ED1-B5E3-BE4FA4812BFB}" type="slidenum">
              <a:rPr lang="en-US" smtClean="0"/>
              <a:pPr>
                <a:defRPr/>
              </a:pPr>
              <a:t>24</a:t>
            </a:fld>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932475"/>
            <a:ext cx="8382000" cy="484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0165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 Highlights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32513177"/>
              </p:ext>
            </p:extLst>
          </p:nvPr>
        </p:nvGraphicFramePr>
        <p:xfrm>
          <a:off x="372139" y="901996"/>
          <a:ext cx="8389088" cy="4150360"/>
        </p:xfrm>
        <a:graphic>
          <a:graphicData uri="http://schemas.openxmlformats.org/drawingml/2006/table">
            <a:tbl>
              <a:tblPr firstRow="1" bandRow="1">
                <a:tableStyleId>{5C22544A-7EE6-4342-B048-85BDC9FD1C3A}</a:tableStyleId>
              </a:tblPr>
              <a:tblGrid>
                <a:gridCol w="4194544"/>
                <a:gridCol w="4194544"/>
              </a:tblGrid>
              <a:tr h="370840">
                <a:tc>
                  <a:txBody>
                    <a:bodyPr/>
                    <a:lstStyle/>
                    <a:p>
                      <a:r>
                        <a:rPr lang="en-US" dirty="0" smtClean="0"/>
                        <a:t>Positives</a:t>
                      </a:r>
                      <a:endParaRPr lang="en-US" dirty="0"/>
                    </a:p>
                  </a:txBody>
                  <a:tcPr/>
                </a:tc>
                <a:tc>
                  <a:txBody>
                    <a:bodyPr/>
                    <a:lstStyle/>
                    <a:p>
                      <a:r>
                        <a:rPr lang="en-US" dirty="0" smtClean="0"/>
                        <a:t>Concerns</a:t>
                      </a:r>
                      <a:r>
                        <a:rPr lang="en-US" baseline="0" dirty="0" smtClean="0"/>
                        <a:t> </a:t>
                      </a:r>
                      <a:endParaRPr lang="en-US" dirty="0"/>
                    </a:p>
                  </a:txBody>
                  <a:tcPr/>
                </a:tc>
              </a:tr>
              <a:tr h="370840">
                <a:tc>
                  <a:txBody>
                    <a:bodyPr/>
                    <a:lstStyle/>
                    <a:p>
                      <a:r>
                        <a:rPr lang="en-US" sz="1400" dirty="0" smtClean="0">
                          <a:latin typeface="Arial" panose="020B0604020202020204" pitchFamily="34" charset="0"/>
                          <a:cs typeface="Arial" panose="020B0604020202020204" pitchFamily="34" charset="0"/>
                        </a:rPr>
                        <a:t>Record Growth:</a:t>
                      </a:r>
                      <a:r>
                        <a:rPr lang="en-US" sz="1400" baseline="0" dirty="0" smtClean="0">
                          <a:latin typeface="Arial" panose="020B0604020202020204" pitchFamily="34" charset="0"/>
                          <a:cs typeface="Arial" panose="020B0604020202020204" pitchFamily="34" charset="0"/>
                        </a:rPr>
                        <a:t> Year over year the portfolio has grown by </a:t>
                      </a:r>
                      <a:r>
                        <a:rPr lang="en-US" sz="1400" baseline="0" dirty="0" smtClean="0">
                          <a:latin typeface="Arial" panose="020B0604020202020204" pitchFamily="34" charset="0"/>
                          <a:cs typeface="Arial" panose="020B0604020202020204" pitchFamily="34" charset="0"/>
                        </a:rPr>
                        <a:t>18.8%.  </a:t>
                      </a:r>
                      <a:endParaRPr lang="en-US" sz="140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sz="1400" dirty="0" smtClean="0">
                          <a:latin typeface="Arial" panose="020B0604020202020204" pitchFamily="34" charset="0"/>
                          <a:cs typeface="Arial" panose="020B0604020202020204" pitchFamily="34" charset="0"/>
                        </a:rPr>
                        <a:t>Has the record growth in </a:t>
                      </a:r>
                      <a:r>
                        <a:rPr lang="en-US" sz="1400" baseline="0" dirty="0" smtClean="0">
                          <a:latin typeface="Arial" panose="020B0604020202020204" pitchFamily="34" charset="0"/>
                          <a:cs typeface="Arial" panose="020B0604020202020204" pitchFamily="34" charset="0"/>
                        </a:rPr>
                        <a:t>the portfolio compromised the overall credit quality?   </a:t>
                      </a:r>
                    </a:p>
                    <a:p>
                      <a:endParaRPr 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r>
              <a:tr h="370840">
                <a:tc>
                  <a:txBody>
                    <a:bodyPr/>
                    <a:lstStyle/>
                    <a:p>
                      <a:r>
                        <a:rPr lang="en-US" sz="1400" dirty="0" smtClean="0">
                          <a:latin typeface="Arial" panose="020B0604020202020204" pitchFamily="34" charset="0"/>
                          <a:cs typeface="Arial" panose="020B0604020202020204" pitchFamily="34" charset="0"/>
                        </a:rPr>
                        <a:t>Good credit quality:  Classified</a:t>
                      </a:r>
                      <a:r>
                        <a:rPr lang="en-US" sz="1400" baseline="0" dirty="0" smtClean="0">
                          <a:latin typeface="Arial" panose="020B0604020202020204" pitchFamily="34" charset="0"/>
                          <a:cs typeface="Arial" panose="020B0604020202020204" pitchFamily="34" charset="0"/>
                        </a:rPr>
                        <a:t> and criticized loans continue to decline, no non-accruals or entries to NPL are expected.</a:t>
                      </a:r>
                    </a:p>
                    <a:p>
                      <a:endParaRPr lang="en-US" sz="140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smtClean="0">
                          <a:latin typeface="Arial" panose="020B0604020202020204" pitchFamily="34" charset="0"/>
                          <a:cs typeface="Arial" panose="020B0604020202020204" pitchFamily="34" charset="0"/>
                        </a:rPr>
                        <a:t>What</a:t>
                      </a:r>
                      <a:r>
                        <a:rPr lang="en-US" sz="1400" baseline="0" dirty="0" smtClean="0">
                          <a:latin typeface="Arial" panose="020B0604020202020204" pitchFamily="34" charset="0"/>
                          <a:cs typeface="Arial" panose="020B0604020202020204" pitchFamily="34" charset="0"/>
                        </a:rPr>
                        <a:t> effect will a decline the favorable economic conditions have on the portfolio?</a:t>
                      </a:r>
                      <a:endParaRPr 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400" dirty="0" smtClean="0">
                          <a:latin typeface="Arial" panose="020B0604020202020204" pitchFamily="34" charset="0"/>
                          <a:cs typeface="Arial" panose="020B0604020202020204" pitchFamily="34" charset="0"/>
                        </a:rPr>
                        <a:t>Portfolio is well rated: </a:t>
                      </a:r>
                      <a:r>
                        <a:rPr lang="en-US" sz="1400" dirty="0" smtClean="0">
                          <a:latin typeface="Arial" panose="020B0604020202020204" pitchFamily="34" charset="0"/>
                          <a:cs typeface="Arial" panose="020B0604020202020204" pitchFamily="34" charset="0"/>
                        </a:rPr>
                        <a:t>98% </a:t>
                      </a:r>
                      <a:r>
                        <a:rPr lang="en-US" sz="1400" dirty="0" smtClean="0">
                          <a:latin typeface="Arial" panose="020B0604020202020204" pitchFamily="34" charset="0"/>
                          <a:cs typeface="Arial" panose="020B0604020202020204" pitchFamily="34" charset="0"/>
                        </a:rPr>
                        <a:t>of the portfolio</a:t>
                      </a:r>
                      <a:r>
                        <a:rPr lang="en-US" sz="1400" baseline="0" dirty="0" smtClean="0">
                          <a:latin typeface="Arial" panose="020B0604020202020204" pitchFamily="34" charset="0"/>
                          <a:cs typeface="Arial" panose="020B0604020202020204" pitchFamily="34" charset="0"/>
                        </a:rPr>
                        <a:t> is rated Pass or Low Pass and </a:t>
                      </a:r>
                      <a:r>
                        <a:rPr lang="en-US" sz="1400" baseline="0" dirty="0" smtClean="0">
                          <a:latin typeface="Arial" panose="020B0604020202020204" pitchFamily="34" charset="0"/>
                          <a:cs typeface="Arial" panose="020B0604020202020204" pitchFamily="34" charset="0"/>
                        </a:rPr>
                        <a:t>90% </a:t>
                      </a:r>
                      <a:r>
                        <a:rPr lang="en-US" sz="1400" baseline="0" dirty="0" smtClean="0">
                          <a:latin typeface="Arial" panose="020B0604020202020204" pitchFamily="34" charset="0"/>
                          <a:cs typeface="Arial" panose="020B0604020202020204" pitchFamily="34" charset="0"/>
                        </a:rPr>
                        <a:t>is No FEVE.  </a:t>
                      </a:r>
                    </a:p>
                    <a:p>
                      <a:endParaRPr lang="en-US" sz="140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aseline="0" dirty="0" smtClean="0">
                          <a:latin typeface="Arial" panose="020B0604020202020204" pitchFamily="34" charset="0"/>
                          <a:cs typeface="Arial" panose="020B0604020202020204" pitchFamily="34" charset="0"/>
                        </a:rPr>
                        <a:t>The large concentration of the growth has been new residential multi-family construction.  </a:t>
                      </a:r>
                      <a:endParaRPr 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400" dirty="0" smtClean="0">
                          <a:latin typeface="Arial" panose="020B0604020202020204" pitchFamily="34" charset="0"/>
                          <a:cs typeface="Arial" panose="020B0604020202020204" pitchFamily="34" charset="0"/>
                        </a:rPr>
                        <a:t>Geographic</a:t>
                      </a:r>
                      <a:r>
                        <a:rPr lang="en-US" sz="1400" baseline="0" dirty="0" smtClean="0">
                          <a:latin typeface="Arial" panose="020B0604020202020204" pitchFamily="34" charset="0"/>
                          <a:cs typeface="Arial" panose="020B0604020202020204" pitchFamily="34" charset="0"/>
                        </a:rPr>
                        <a:t> Diversification:  The bulk of the portfolio is within the Bank’s footprint but CRE has recently expanded into the South Florida market and will go out of footprint for strong / well-known Sponsors.  </a:t>
                      </a:r>
                    </a:p>
                    <a:p>
                      <a:endParaRPr lang="en-US" sz="140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sp>
        <p:nvSpPr>
          <p:cNvPr id="4" name="Slide Number Placeholder 3"/>
          <p:cNvSpPr>
            <a:spLocks noGrp="1"/>
          </p:cNvSpPr>
          <p:nvPr>
            <p:ph type="sldNum" sz="quarter" idx="10"/>
          </p:nvPr>
        </p:nvSpPr>
        <p:spPr/>
        <p:txBody>
          <a:bodyPr/>
          <a:lstStyle/>
          <a:p>
            <a:pPr>
              <a:defRPr/>
            </a:pPr>
            <a:fld id="{B9AD19E9-CCCF-4ED1-B5E3-BE4FA4812BFB}" type="slidenum">
              <a:rPr lang="en-US" smtClean="0"/>
              <a:pPr>
                <a:defRPr/>
              </a:pPr>
              <a:t>3</a:t>
            </a:fld>
            <a:endParaRPr lang="en-US" dirty="0"/>
          </a:p>
        </p:txBody>
      </p:sp>
    </p:spTree>
    <p:extLst>
      <p:ext uri="{BB962C8B-B14F-4D97-AF65-F5344CB8AC3E}">
        <p14:creationId xmlns:p14="http://schemas.microsoft.com/office/powerpoint/2010/main" val="1641940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8"/>
          <p:cNvSpPr>
            <a:spLocks noChangeArrowheads="1"/>
          </p:cNvSpPr>
          <p:nvPr/>
        </p:nvSpPr>
        <p:spPr bwMode="auto">
          <a:xfrm>
            <a:off x="409575" y="36195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eaLnBrk="1" hangingPunct="1"/>
            <a:r>
              <a:rPr lang="en-US" b="1" dirty="0" smtClean="0"/>
              <a:t>September 2015 YTD Snapshot</a:t>
            </a:r>
            <a:endParaRPr lang="en-US" b="1" dirty="0"/>
          </a:p>
        </p:txBody>
      </p:sp>
      <p:sp>
        <p:nvSpPr>
          <p:cNvPr id="20483" name="Slide Number Placeholder 4"/>
          <p:cNvSpPr txBox="1">
            <a:spLocks noGrp="1"/>
          </p:cNvSpPr>
          <p:nvPr/>
        </p:nvSpPr>
        <p:spPr bwMode="auto">
          <a:xfrm>
            <a:off x="8763000" y="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a:fld id="{7017E1DB-92C4-443B-8746-ED1BE1D0E710}" type="slidenum">
              <a:rPr lang="en-US" sz="1400">
                <a:solidFill>
                  <a:srgbClr val="FF0000"/>
                </a:solidFill>
                <a:latin typeface="Arial Bold" pitchFamily="-112" charset="0"/>
              </a:rPr>
              <a:pPr algn="r"/>
              <a:t>4</a:t>
            </a:fld>
            <a:endParaRPr lang="en-US" sz="1400" dirty="0">
              <a:latin typeface="Arial Bold" pitchFamily="-112" charset="0"/>
            </a:endParaRPr>
          </a:p>
        </p:txBody>
      </p:sp>
      <p:sp>
        <p:nvSpPr>
          <p:cNvPr id="20484" name="Text Box 72"/>
          <p:cNvSpPr txBox="1">
            <a:spLocks noChangeArrowheads="1"/>
          </p:cNvSpPr>
          <p:nvPr/>
        </p:nvSpPr>
        <p:spPr bwMode="auto">
          <a:xfrm>
            <a:off x="409011" y="6196013"/>
            <a:ext cx="6282302"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r>
              <a:rPr lang="en-US" sz="1200" b="1" dirty="0">
                <a:solidFill>
                  <a:schemeClr val="bg1"/>
                </a:solidFill>
              </a:rPr>
              <a:t>Note</a:t>
            </a:r>
            <a:r>
              <a:rPr lang="en-US" sz="1200" b="1" dirty="0" smtClean="0">
                <a:solidFill>
                  <a:schemeClr val="bg1"/>
                </a:solidFill>
              </a:rPr>
              <a:t>: Budget data as of 3/18/15.</a:t>
            </a:r>
            <a:endParaRPr lang="en-US" sz="1200" b="1" dirty="0">
              <a:solidFill>
                <a:schemeClr val="bg1"/>
              </a:solidFill>
            </a:endParaRPr>
          </a:p>
        </p:txBody>
      </p:sp>
      <p:sp>
        <p:nvSpPr>
          <p:cNvPr id="20485" name="Rectangle 18"/>
          <p:cNvSpPr>
            <a:spLocks noChangeArrowheads="1"/>
          </p:cNvSpPr>
          <p:nvPr/>
        </p:nvSpPr>
        <p:spPr bwMode="auto">
          <a:xfrm>
            <a:off x="409575" y="823913"/>
            <a:ext cx="8721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sz="1800" dirty="0">
              <a:solidFill>
                <a:srgbClr val="FF0000"/>
              </a:solidFill>
            </a:endParaRPr>
          </a:p>
        </p:txBody>
      </p:sp>
      <p:sp>
        <p:nvSpPr>
          <p:cNvPr id="8" name="TextBox 7"/>
          <p:cNvSpPr txBox="1"/>
          <p:nvPr/>
        </p:nvSpPr>
        <p:spPr>
          <a:xfrm>
            <a:off x="7890048" y="493055"/>
            <a:ext cx="1002197" cy="246221"/>
          </a:xfrm>
          <a:prstGeom prst="rect">
            <a:avLst/>
          </a:prstGeom>
          <a:noFill/>
        </p:spPr>
        <p:txBody>
          <a:bodyPr wrap="none" rtlCol="0">
            <a:spAutoFit/>
          </a:bodyPr>
          <a:lstStyle/>
          <a:p>
            <a:r>
              <a:rPr lang="en-US" sz="1000" b="1" dirty="0">
                <a:solidFill>
                  <a:prstClr val="black">
                    <a:lumMod val="50000"/>
                    <a:lumOff val="50000"/>
                  </a:prstClr>
                </a:solidFill>
              </a:rPr>
              <a:t>($ in </a:t>
            </a:r>
            <a:r>
              <a:rPr lang="en-US" sz="1000" b="1" dirty="0" smtClean="0">
                <a:solidFill>
                  <a:prstClr val="black">
                    <a:lumMod val="50000"/>
                    <a:lumOff val="50000"/>
                  </a:prstClr>
                </a:solidFill>
              </a:rPr>
              <a:t>Millions)</a:t>
            </a:r>
            <a:endParaRPr lang="en-US" sz="1000" b="1" dirty="0">
              <a:solidFill>
                <a:prstClr val="black">
                  <a:lumMod val="50000"/>
                  <a:lumOff val="50000"/>
                </a:prst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042" y="883056"/>
            <a:ext cx="8197282" cy="512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6064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 Credit Exposure Overview</a:t>
            </a:r>
            <a:endParaRPr lang="en-US" dirty="0"/>
          </a:p>
        </p:txBody>
      </p:sp>
      <p:sp>
        <p:nvSpPr>
          <p:cNvPr id="3" name="Content Placeholder 2"/>
          <p:cNvSpPr>
            <a:spLocks noGrp="1"/>
          </p:cNvSpPr>
          <p:nvPr>
            <p:ph idx="1"/>
          </p:nvPr>
        </p:nvSpPr>
        <p:spPr>
          <a:xfrm>
            <a:off x="0" y="911524"/>
            <a:ext cx="4842245" cy="2235713"/>
          </a:xfrm>
        </p:spPr>
        <p:txBody>
          <a:bodyPr/>
          <a:lstStyle/>
          <a:p>
            <a:pPr marL="285750" indent="-115888" fontAlgn="b">
              <a:lnSpc>
                <a:spcPts val="1500"/>
              </a:lnSpc>
              <a:spcBef>
                <a:spcPts val="300"/>
              </a:spcBef>
              <a:spcAft>
                <a:spcPts val="0"/>
              </a:spcAft>
              <a:buClr>
                <a:srgbClr val="DB0B11"/>
              </a:buClr>
              <a:buFont typeface="Arial" panose="020B0604020202020204" pitchFamily="34" charset="0"/>
              <a:buChar char="•"/>
              <a:defRPr/>
            </a:pPr>
            <a:r>
              <a:rPr lang="en-US" sz="1200" dirty="0">
                <a:solidFill>
                  <a:schemeClr val="tx1"/>
                </a:solidFill>
                <a:latin typeface="Arial" panose="020B0604020202020204" pitchFamily="34" charset="0"/>
                <a:cs typeface="Arial" panose="020B0604020202020204" pitchFamily="34" charset="0"/>
              </a:rPr>
              <a:t>The size of the portfolio </a:t>
            </a:r>
            <a:r>
              <a:rPr lang="en-US" sz="1200" dirty="0" smtClean="0">
                <a:solidFill>
                  <a:schemeClr val="tx1"/>
                </a:solidFill>
                <a:latin typeface="Arial" panose="020B0604020202020204" pitchFamily="34" charset="0"/>
                <a:cs typeface="Arial" panose="020B0604020202020204" pitchFamily="34" charset="0"/>
              </a:rPr>
              <a:t>has decreased slightly in the third quarter. Exposure declined by $86MM in the quarter, outstandings saw a similar decline of $127MM for the same period.  The decline is a result of normal amortization and pay-offs.</a:t>
            </a:r>
          </a:p>
          <a:p>
            <a:pPr marL="285750" indent="-115888" algn="just" fontAlgn="b">
              <a:lnSpc>
                <a:spcPts val="1500"/>
              </a:lnSpc>
              <a:spcBef>
                <a:spcPts val="300"/>
              </a:spcBef>
              <a:spcAft>
                <a:spcPts val="0"/>
              </a:spcAft>
              <a:buClr>
                <a:srgbClr val="DB0B11"/>
              </a:buClr>
              <a:buFont typeface="Arial" panose="020B0604020202020204" pitchFamily="34" charset="0"/>
              <a:buChar char="•"/>
              <a:defRPr/>
            </a:pPr>
            <a:r>
              <a:rPr lang="en-US" sz="1200" dirty="0" smtClean="0">
                <a:solidFill>
                  <a:schemeClr val="tx1"/>
                </a:solidFill>
                <a:latin typeface="Arial" panose="020B0604020202020204" pitchFamily="34" charset="0"/>
                <a:cs typeface="Arial" panose="020B0604020202020204" pitchFamily="34" charset="0"/>
              </a:rPr>
              <a:t>CRE booked 15 new loans in the third quarter totaling new exposure of $375MM, total booked YTD $1.76 Bn. </a:t>
            </a:r>
          </a:p>
          <a:p>
            <a:pPr marL="285750" indent="-115888" algn="just" fontAlgn="b">
              <a:lnSpc>
                <a:spcPts val="1500"/>
              </a:lnSpc>
              <a:spcBef>
                <a:spcPts val="300"/>
              </a:spcBef>
              <a:spcAft>
                <a:spcPts val="0"/>
              </a:spcAft>
              <a:buClr>
                <a:srgbClr val="DB0B11"/>
              </a:buClr>
              <a:buFont typeface="Arial" panose="020B0604020202020204" pitchFamily="34" charset="0"/>
              <a:buChar char="•"/>
              <a:defRPr/>
            </a:pPr>
            <a:r>
              <a:rPr lang="en-US" sz="1200" dirty="0" smtClean="0">
                <a:solidFill>
                  <a:schemeClr val="tx1"/>
                </a:solidFill>
                <a:latin typeface="Arial" panose="020B0604020202020204" pitchFamily="34" charset="0"/>
                <a:cs typeface="Arial" panose="020B0604020202020204" pitchFamily="34" charset="0"/>
              </a:rPr>
              <a:t>Due to a change in the risk rating policy that was implemented earlier this year, the bulk of the portfolio falls in 4.1 to 5.0, therefore, there has been a substantial increase in loans classified as Low Pass (see the chart below).  </a:t>
            </a:r>
          </a:p>
          <a:p>
            <a:pPr marL="285750" indent="-115888" algn="just" fontAlgn="b">
              <a:lnSpc>
                <a:spcPts val="1500"/>
              </a:lnSpc>
              <a:spcBef>
                <a:spcPts val="300"/>
              </a:spcBef>
              <a:spcAft>
                <a:spcPts val="0"/>
              </a:spcAft>
              <a:buClr>
                <a:srgbClr val="DB0B11"/>
              </a:buClr>
              <a:buFont typeface="Arial" panose="020B0604020202020204" pitchFamily="34" charset="0"/>
              <a:buChar char="•"/>
              <a:defRPr/>
            </a:pPr>
            <a:r>
              <a:rPr lang="en-US" sz="1200" dirty="0" smtClean="0">
                <a:solidFill>
                  <a:schemeClr val="tx1"/>
                </a:solidFill>
                <a:latin typeface="Arial" panose="020B0604020202020204" pitchFamily="34" charset="0"/>
                <a:cs typeface="Arial" panose="020B0604020202020204" pitchFamily="34" charset="0"/>
              </a:rPr>
              <a:t>$6.288MM or 98% of the portfolios binding exposure is rated Pass or Low Pass.  </a:t>
            </a:r>
          </a:p>
          <a:p>
            <a:pPr marL="0" indent="0" algn="just"/>
            <a:endParaRPr lang="en-US" sz="1100" dirty="0">
              <a:solidFill>
                <a:srgbClr val="0000FF"/>
              </a:solidFill>
            </a:endParaRPr>
          </a:p>
          <a:p>
            <a:pPr marL="171450" indent="-171450" algn="just">
              <a:buFont typeface="Arial" panose="020B0604020202020204" pitchFamily="34" charset="0"/>
              <a:buChar char="•"/>
            </a:pPr>
            <a:endParaRPr lang="en-US" sz="1100" dirty="0" smtClean="0">
              <a:solidFill>
                <a:srgbClr val="0000FF"/>
              </a:solidFill>
            </a:endParaRPr>
          </a:p>
          <a:p>
            <a:pPr marL="171450" indent="-171450" algn="just">
              <a:buFont typeface="Arial" panose="020B0604020202020204" pitchFamily="34" charset="0"/>
              <a:buChar char="•"/>
            </a:pPr>
            <a:endParaRPr lang="en-US" sz="1100" dirty="0">
              <a:solidFill>
                <a:srgbClr val="0000FF"/>
              </a:solidFill>
            </a:endParaRPr>
          </a:p>
        </p:txBody>
      </p:sp>
      <p:sp>
        <p:nvSpPr>
          <p:cNvPr id="4" name="Slide Number Placeholder 3"/>
          <p:cNvSpPr>
            <a:spLocks noGrp="1"/>
          </p:cNvSpPr>
          <p:nvPr>
            <p:ph type="sldNum" sz="quarter" idx="10"/>
          </p:nvPr>
        </p:nvSpPr>
        <p:spPr/>
        <p:txBody>
          <a:bodyPr/>
          <a:lstStyle/>
          <a:p>
            <a:pPr>
              <a:defRPr/>
            </a:pPr>
            <a:fld id="{B9AD19E9-CCCF-4ED1-B5E3-BE4FA4812BFB}" type="slidenum">
              <a:rPr lang="en-US" smtClean="0"/>
              <a:pPr>
                <a:defRPr/>
              </a:pPr>
              <a:t>5</a:t>
            </a:fld>
            <a:endParaRPr lang="en-US" dirty="0"/>
          </a:p>
        </p:txBody>
      </p:sp>
      <p:sp>
        <p:nvSpPr>
          <p:cNvPr id="6" name="Text Box 72"/>
          <p:cNvSpPr txBox="1">
            <a:spLocks noChangeArrowheads="1"/>
          </p:cNvSpPr>
          <p:nvPr/>
        </p:nvSpPr>
        <p:spPr bwMode="auto">
          <a:xfrm>
            <a:off x="113736" y="6196013"/>
            <a:ext cx="6577577"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marL="171450" indent="-171450" algn="just">
              <a:buFont typeface="Arial" panose="020B0604020202020204" pitchFamily="34" charset="0"/>
              <a:buChar char="•"/>
            </a:pPr>
            <a:r>
              <a:rPr lang="en-US" sz="900" u="sng" dirty="0" smtClean="0">
                <a:solidFill>
                  <a:schemeClr val="bg1"/>
                </a:solidFill>
              </a:rPr>
              <a:t>Sources</a:t>
            </a:r>
            <a:r>
              <a:rPr lang="en-US" sz="900" dirty="0" smtClean="0">
                <a:solidFill>
                  <a:schemeClr val="bg1"/>
                </a:solidFill>
              </a:rPr>
              <a:t>: The Exposure Chart on the top right is based on the 9/30/15 Credit Metrics report. The Exposure by ORR and Regulatory Rating is derived from Monitoring’s FEVE report as of 9/30/15. </a:t>
            </a:r>
            <a:endParaRPr lang="en-US" sz="1050" b="1" dirty="0">
              <a:solidFill>
                <a:schemeClr val="bg1"/>
              </a:solidFill>
            </a:endParaRPr>
          </a:p>
        </p:txBody>
      </p:sp>
      <p:sp>
        <p:nvSpPr>
          <p:cNvPr id="10" name="TextBox 9"/>
          <p:cNvSpPr txBox="1"/>
          <p:nvPr/>
        </p:nvSpPr>
        <p:spPr>
          <a:xfrm>
            <a:off x="7890048" y="493055"/>
            <a:ext cx="1002197" cy="246221"/>
          </a:xfrm>
          <a:prstGeom prst="rect">
            <a:avLst/>
          </a:prstGeom>
          <a:noFill/>
        </p:spPr>
        <p:txBody>
          <a:bodyPr wrap="none" rtlCol="0">
            <a:spAutoFit/>
          </a:bodyPr>
          <a:lstStyle/>
          <a:p>
            <a:r>
              <a:rPr lang="en-US" sz="1000" b="1" dirty="0">
                <a:solidFill>
                  <a:prstClr val="black">
                    <a:lumMod val="50000"/>
                    <a:lumOff val="50000"/>
                  </a:prstClr>
                </a:solidFill>
              </a:rPr>
              <a:t>($ in </a:t>
            </a:r>
            <a:r>
              <a:rPr lang="en-US" sz="1000" b="1" dirty="0" smtClean="0">
                <a:solidFill>
                  <a:prstClr val="black">
                    <a:lumMod val="50000"/>
                    <a:lumOff val="50000"/>
                  </a:prstClr>
                </a:solidFill>
              </a:rPr>
              <a:t>Millions)</a:t>
            </a:r>
            <a:endParaRPr lang="en-US" sz="1000" b="1" dirty="0">
              <a:solidFill>
                <a:prstClr val="black">
                  <a:lumMod val="50000"/>
                  <a:lumOff val="50000"/>
                </a:prstClr>
              </a:solidFill>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0343" y="853484"/>
            <a:ext cx="3149996" cy="246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46" y="3423758"/>
            <a:ext cx="3448757" cy="2011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0727" y="3481683"/>
            <a:ext cx="288243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4563" y="3467876"/>
            <a:ext cx="287567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48970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a:xfrm>
            <a:off x="6228184" y="1945367"/>
            <a:ext cx="228600" cy="24450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7" name="Oval 16"/>
          <p:cNvSpPr/>
          <p:nvPr/>
        </p:nvSpPr>
        <p:spPr>
          <a:xfrm>
            <a:off x="3275856" y="1945367"/>
            <a:ext cx="228600" cy="24450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C000"/>
              </a:solidFill>
            </a:endParaRPr>
          </a:p>
        </p:txBody>
      </p:sp>
      <p:pic>
        <p:nvPicPr>
          <p:cNvPr id="23" name="Picture 683"/>
          <p:cNvPicPr>
            <a:picLocks noChangeAspect="1" noChangeArrowheads="1"/>
          </p:cNvPicPr>
          <p:nvPr/>
        </p:nvPicPr>
        <p:blipFill rotWithShape="1">
          <a:blip r:embed="rId2">
            <a:extLst>
              <a:ext uri="{28A0092B-C50C-407E-A947-70E740481C1C}">
                <a14:useLocalDpi xmlns:a14="http://schemas.microsoft.com/office/drawing/2010/main" val="0"/>
              </a:ext>
            </a:extLst>
          </a:blip>
          <a:srcRect r="41860"/>
          <a:stretch/>
        </p:blipFill>
        <p:spPr bwMode="auto">
          <a:xfrm>
            <a:off x="3499866" y="5985715"/>
            <a:ext cx="2339199" cy="368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Oval 24"/>
          <p:cNvSpPr/>
          <p:nvPr/>
        </p:nvSpPr>
        <p:spPr>
          <a:xfrm>
            <a:off x="310952" y="1945367"/>
            <a:ext cx="228600" cy="24450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20" name="Title 1"/>
          <p:cNvSpPr txBox="1">
            <a:spLocks/>
          </p:cNvSpPr>
          <p:nvPr/>
        </p:nvSpPr>
        <p:spPr bwMode="auto">
          <a:xfrm>
            <a:off x="381000" y="3810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bodyPr>
          <a:lstStyle>
            <a:lvl1pPr algn="l" rtl="0" eaLnBrk="1" fontAlgn="base" hangingPunct="1">
              <a:spcBef>
                <a:spcPct val="0"/>
              </a:spcBef>
              <a:spcAft>
                <a:spcPct val="0"/>
              </a:spcAft>
              <a:defRPr sz="2400">
                <a:solidFill>
                  <a:schemeClr val="tx1"/>
                </a:solidFill>
                <a:latin typeface="+mj-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Arial Bold"/>
                <a:ea typeface="ＭＳ Ｐゴシック"/>
              </a:rPr>
              <a:t>CRE: Performance vs. Budget</a:t>
            </a:r>
            <a:endParaRPr kumimoji="0" lang="en-US" sz="2400" b="0" i="0" u="none" strike="noStrike" kern="0" cap="none" spc="0" normalizeH="0" baseline="0" noProof="0" dirty="0">
              <a:ln>
                <a:noFill/>
              </a:ln>
              <a:solidFill>
                <a:srgbClr val="000000"/>
              </a:solidFill>
              <a:effectLst/>
              <a:uLnTx/>
              <a:uFillTx/>
              <a:latin typeface="Arial Bold"/>
              <a:ea typeface="ＭＳ Ｐゴシック"/>
            </a:endParaRPr>
          </a:p>
        </p:txBody>
      </p:sp>
      <p:sp>
        <p:nvSpPr>
          <p:cNvPr id="21" name="TextBox 20"/>
          <p:cNvSpPr txBox="1"/>
          <p:nvPr/>
        </p:nvSpPr>
        <p:spPr>
          <a:xfrm>
            <a:off x="7890048" y="493055"/>
            <a:ext cx="1002197" cy="246221"/>
          </a:xfrm>
          <a:prstGeom prst="rect">
            <a:avLst/>
          </a:prstGeom>
          <a:noFill/>
        </p:spPr>
        <p:txBody>
          <a:bodyPr wrap="none" rtlCol="0">
            <a:spAutoFit/>
          </a:bodyPr>
          <a:lstStyle/>
          <a:p>
            <a:r>
              <a:rPr lang="en-US" sz="1000" b="1" dirty="0">
                <a:solidFill>
                  <a:prstClr val="black">
                    <a:lumMod val="50000"/>
                    <a:lumOff val="50000"/>
                  </a:prstClr>
                </a:solidFill>
              </a:rPr>
              <a:t>($ in </a:t>
            </a:r>
            <a:r>
              <a:rPr lang="en-US" sz="1000" b="1" dirty="0" smtClean="0">
                <a:solidFill>
                  <a:prstClr val="black">
                    <a:lumMod val="50000"/>
                    <a:lumOff val="50000"/>
                  </a:prstClr>
                </a:solidFill>
              </a:rPr>
              <a:t>Millions)</a:t>
            </a:r>
            <a:endParaRPr lang="en-US" sz="1000" b="1" dirty="0">
              <a:solidFill>
                <a:prstClr val="black">
                  <a:lumMod val="50000"/>
                  <a:lumOff val="50000"/>
                </a:prstClr>
              </a:solidFill>
            </a:endParaRPr>
          </a:p>
        </p:txBody>
      </p:sp>
      <p:sp>
        <p:nvSpPr>
          <p:cNvPr id="26" name="Text Box 72"/>
          <p:cNvSpPr txBox="1">
            <a:spLocks noChangeArrowheads="1"/>
          </p:cNvSpPr>
          <p:nvPr/>
        </p:nvSpPr>
        <p:spPr bwMode="auto">
          <a:xfrm>
            <a:off x="85161" y="6390945"/>
            <a:ext cx="3095445" cy="319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r>
              <a:rPr lang="en-US" sz="900" b="1" dirty="0" smtClean="0">
                <a:solidFill>
                  <a:schemeClr val="bg1"/>
                </a:solidFill>
              </a:rPr>
              <a:t>Source:</a:t>
            </a:r>
            <a:r>
              <a:rPr lang="en-US" sz="900" dirty="0" smtClean="0">
                <a:solidFill>
                  <a:schemeClr val="bg1"/>
                </a:solidFill>
              </a:rPr>
              <a:t> SBNA Solvency - Budget data as of 3/18/2015</a:t>
            </a:r>
            <a:r>
              <a:rPr lang="en-US" sz="1200" b="1" dirty="0" smtClean="0">
                <a:solidFill>
                  <a:schemeClr val="bg1"/>
                </a:solidFill>
              </a:rPr>
              <a:t>.</a:t>
            </a:r>
            <a:endParaRPr lang="en-US" sz="1200" b="1" dirty="0">
              <a:solidFill>
                <a:schemeClr val="bg1"/>
              </a:solidFill>
            </a:endParaRPr>
          </a:p>
        </p:txBody>
      </p:sp>
      <p:sp>
        <p:nvSpPr>
          <p:cNvPr id="28" name="TextBox 27"/>
          <p:cNvSpPr txBox="1"/>
          <p:nvPr/>
        </p:nvSpPr>
        <p:spPr>
          <a:xfrm>
            <a:off x="294710" y="807409"/>
            <a:ext cx="8597535" cy="938719"/>
          </a:xfrm>
          <a:prstGeom prst="rect">
            <a:avLst/>
          </a:prstGeom>
          <a:noFill/>
        </p:spPr>
        <p:txBody>
          <a:bodyPr wrap="square" rtlCol="0">
            <a:spAutoFit/>
          </a:bodyPr>
          <a:lstStyle/>
          <a:p>
            <a:pPr marL="285750" lvl="0" indent="-228600" algn="just" eaLnBrk="1" fontAlgn="b" hangingPunct="1">
              <a:spcBef>
                <a:spcPts val="300"/>
              </a:spcBef>
              <a:spcAft>
                <a:spcPts val="0"/>
              </a:spcAft>
              <a:buClr>
                <a:srgbClr val="DB0B11"/>
              </a:buClr>
              <a:buFont typeface="Arial" panose="020B0604020202020204" pitchFamily="34" charset="0"/>
              <a:buChar char="•"/>
              <a:defRPr/>
            </a:pPr>
            <a:r>
              <a:rPr lang="en-US" sz="1000" dirty="0" smtClean="0">
                <a:cs typeface="Arial" pitchFamily="34" charset="0"/>
              </a:rPr>
              <a:t>The CRE outstandings continue to outperform it’s budget by $126MM or 3%, this is due to the combination of new loans booked and increased draws under existing commitments.</a:t>
            </a:r>
          </a:p>
          <a:p>
            <a:pPr marL="285750" lvl="0" indent="-228600" algn="just" eaLnBrk="1" fontAlgn="b" hangingPunct="1">
              <a:spcBef>
                <a:spcPts val="300"/>
              </a:spcBef>
              <a:spcAft>
                <a:spcPts val="0"/>
              </a:spcAft>
              <a:buClr>
                <a:srgbClr val="DB0B11"/>
              </a:buClr>
              <a:buFont typeface="Arial" panose="020B0604020202020204" pitchFamily="34" charset="0"/>
              <a:buChar char="•"/>
              <a:defRPr/>
            </a:pPr>
            <a:r>
              <a:rPr lang="en-US" sz="1000" dirty="0" smtClean="0">
                <a:cs typeface="Arial" pitchFamily="34" charset="0"/>
              </a:rPr>
              <a:t>The increase in Net Charge-Offs was due to </a:t>
            </a:r>
            <a:r>
              <a:rPr lang="en-US" sz="1000" dirty="0">
                <a:cs typeface="Arial" pitchFamily="34" charset="0"/>
              </a:rPr>
              <a:t>a </a:t>
            </a:r>
            <a:r>
              <a:rPr lang="en-US" sz="1000" dirty="0" smtClean="0">
                <a:cs typeface="Arial" pitchFamily="34" charset="0"/>
              </a:rPr>
              <a:t>planned </a:t>
            </a:r>
            <a:r>
              <a:rPr lang="en-US" sz="1000" dirty="0">
                <a:cs typeface="Arial" pitchFamily="34" charset="0"/>
              </a:rPr>
              <a:t>note </a:t>
            </a:r>
            <a:r>
              <a:rPr lang="en-US" sz="1000" dirty="0" smtClean="0">
                <a:cs typeface="Arial" pitchFamily="34" charset="0"/>
              </a:rPr>
              <a:t>sale in May, </a:t>
            </a:r>
            <a:r>
              <a:rPr lang="en-US" sz="1000" dirty="0">
                <a:cs typeface="Arial" pitchFamily="34" charset="0"/>
              </a:rPr>
              <a:t>the subject was a non-performing (36% leased / 19% occupied) office building in Stamford, CT.  The note was sold for $4.98MM, principal balance was $9.13MM. </a:t>
            </a:r>
            <a:endParaRPr lang="en-US" sz="1000" dirty="0" smtClean="0">
              <a:cs typeface="Arial" pitchFamily="34" charset="0"/>
            </a:endParaRPr>
          </a:p>
          <a:p>
            <a:pPr marL="285750" lvl="0" indent="-228600" algn="just" fontAlgn="b">
              <a:spcBef>
                <a:spcPts val="300"/>
              </a:spcBef>
              <a:spcAft>
                <a:spcPts val="0"/>
              </a:spcAft>
              <a:buClr>
                <a:srgbClr val="DB0B11"/>
              </a:buClr>
              <a:buFont typeface="Arial" panose="020B0604020202020204" pitchFamily="34" charset="0"/>
              <a:buChar char="•"/>
              <a:defRPr/>
            </a:pPr>
            <a:r>
              <a:rPr lang="en-US" sz="1000" dirty="0" smtClean="0">
                <a:cs typeface="Arial" pitchFamily="34" charset="0"/>
              </a:rPr>
              <a:t>The updates in the risk rating that were implemented earlier this year are the main driver for the increase in Provision for Credit Losses and ALLL.</a:t>
            </a:r>
          </a:p>
        </p:txBody>
      </p:sp>
      <p:sp>
        <p:nvSpPr>
          <p:cNvPr id="12" name="Oval 11"/>
          <p:cNvSpPr/>
          <p:nvPr/>
        </p:nvSpPr>
        <p:spPr>
          <a:xfrm>
            <a:off x="294711" y="4035479"/>
            <a:ext cx="228600" cy="24450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4287" y="3398837"/>
            <a:ext cx="304800" cy="6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Slide Number Placeholder 4"/>
          <p:cNvSpPr txBox="1">
            <a:spLocks noGrp="1"/>
          </p:cNvSpPr>
          <p:nvPr/>
        </p:nvSpPr>
        <p:spPr bwMode="auto">
          <a:xfrm>
            <a:off x="8763000" y="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a:fld id="{6686DD16-62B3-4E4F-870A-AB209DB7CECE}" type="slidenum">
              <a:rPr lang="en-US" sz="1400">
                <a:solidFill>
                  <a:srgbClr val="FF0000"/>
                </a:solidFill>
                <a:latin typeface="Arial Bold" pitchFamily="-112" charset="0"/>
              </a:rPr>
              <a:pPr algn="r"/>
              <a:t>6</a:t>
            </a:fld>
            <a:endParaRPr lang="en-US" sz="1400" dirty="0">
              <a:latin typeface="Arial Bold" pitchFamily="-112" charset="0"/>
            </a:endParaRP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783" y="2063418"/>
            <a:ext cx="3058960" cy="192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9327" y="2063419"/>
            <a:ext cx="2934484" cy="192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6443" y="2096386"/>
            <a:ext cx="2711342" cy="192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1578" y="4176122"/>
            <a:ext cx="2927879" cy="192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80591" y="4170843"/>
            <a:ext cx="2694500" cy="192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12026" y="4165490"/>
            <a:ext cx="2923562" cy="192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Oval 18"/>
          <p:cNvSpPr/>
          <p:nvPr/>
        </p:nvSpPr>
        <p:spPr>
          <a:xfrm>
            <a:off x="3311298" y="4054158"/>
            <a:ext cx="228600" cy="24450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C000"/>
              </a:solidFill>
            </a:endParaRPr>
          </a:p>
        </p:txBody>
      </p:sp>
    </p:spTree>
    <p:extLst>
      <p:ext uri="{BB962C8B-B14F-4D97-AF65-F5344CB8AC3E}">
        <p14:creationId xmlns:p14="http://schemas.microsoft.com/office/powerpoint/2010/main" val="22231742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txBox="1">
            <a:spLocks/>
          </p:cNvSpPr>
          <p:nvPr/>
        </p:nvSpPr>
        <p:spPr bwMode="auto">
          <a:xfrm>
            <a:off x="381000" y="3810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bodyPr>
          <a:lstStyle>
            <a:lvl1pPr algn="l" rtl="0" eaLnBrk="1" fontAlgn="base" hangingPunct="1">
              <a:spcBef>
                <a:spcPct val="0"/>
              </a:spcBef>
              <a:spcAft>
                <a:spcPct val="0"/>
              </a:spcAft>
              <a:defRPr sz="2400">
                <a:solidFill>
                  <a:schemeClr val="tx1"/>
                </a:solidFill>
                <a:latin typeface="+mj-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Arial Bold"/>
                <a:ea typeface="ＭＳ Ｐゴシック"/>
              </a:rPr>
              <a:t>CRE: Credit </a:t>
            </a:r>
            <a:r>
              <a:rPr kumimoji="0" lang="en-US" sz="2400" b="0" i="0" u="none" strike="noStrike" kern="0" cap="none" spc="0" normalizeH="0" baseline="0" noProof="0" smtClean="0">
                <a:ln>
                  <a:noFill/>
                </a:ln>
                <a:solidFill>
                  <a:srgbClr val="000000"/>
                </a:solidFill>
                <a:effectLst/>
                <a:uLnTx/>
                <a:uFillTx/>
                <a:latin typeface="Arial Bold"/>
                <a:ea typeface="ＭＳ Ｐゴシック"/>
              </a:rPr>
              <a:t>Quality </a:t>
            </a:r>
            <a:r>
              <a:rPr kumimoji="0" lang="en-US" sz="2400" b="0" i="0" u="none" strike="noStrike" kern="0" cap="none" spc="0" normalizeH="0" baseline="0" noProof="0" smtClean="0">
                <a:ln>
                  <a:noFill/>
                </a:ln>
                <a:solidFill>
                  <a:srgbClr val="000000"/>
                </a:solidFill>
                <a:effectLst/>
                <a:uLnTx/>
                <a:uFillTx/>
                <a:latin typeface="Arial Bold"/>
                <a:ea typeface="ＭＳ Ｐゴシック"/>
              </a:rPr>
              <a:t>Metrics</a:t>
            </a:r>
            <a:endParaRPr kumimoji="0" lang="en-US" sz="2400" b="0" i="0" u="none" strike="noStrike" kern="0" cap="none" spc="0" normalizeH="0" baseline="0" noProof="0" dirty="0">
              <a:ln>
                <a:noFill/>
              </a:ln>
              <a:solidFill>
                <a:srgbClr val="000000"/>
              </a:solidFill>
              <a:effectLst/>
              <a:uLnTx/>
              <a:uFillTx/>
              <a:latin typeface="Arial Bold"/>
              <a:ea typeface="ＭＳ Ｐゴシック"/>
            </a:endParaRPr>
          </a:p>
        </p:txBody>
      </p:sp>
      <p:sp>
        <p:nvSpPr>
          <p:cNvPr id="19" name="TextBox 18"/>
          <p:cNvSpPr txBox="1"/>
          <p:nvPr/>
        </p:nvSpPr>
        <p:spPr>
          <a:xfrm>
            <a:off x="7890048" y="493055"/>
            <a:ext cx="1002197" cy="246221"/>
          </a:xfrm>
          <a:prstGeom prst="rect">
            <a:avLst/>
          </a:prstGeom>
          <a:noFill/>
        </p:spPr>
        <p:txBody>
          <a:bodyPr wrap="none" rtlCol="0">
            <a:spAutoFit/>
          </a:bodyPr>
          <a:lstStyle/>
          <a:p>
            <a:r>
              <a:rPr lang="en-US" sz="1000" b="1" dirty="0">
                <a:solidFill>
                  <a:prstClr val="black">
                    <a:lumMod val="50000"/>
                    <a:lumOff val="50000"/>
                  </a:prstClr>
                </a:solidFill>
              </a:rPr>
              <a:t>($ in </a:t>
            </a:r>
            <a:r>
              <a:rPr lang="en-US" sz="1000" b="1" dirty="0" smtClean="0">
                <a:solidFill>
                  <a:prstClr val="black">
                    <a:lumMod val="50000"/>
                    <a:lumOff val="50000"/>
                  </a:prstClr>
                </a:solidFill>
              </a:rPr>
              <a:t>Millions)</a:t>
            </a:r>
            <a:endParaRPr lang="en-US" sz="1000" b="1" dirty="0">
              <a:solidFill>
                <a:prstClr val="black">
                  <a:lumMod val="50000"/>
                  <a:lumOff val="50000"/>
                </a:prstClr>
              </a:solidFill>
            </a:endParaRPr>
          </a:p>
        </p:txBody>
      </p:sp>
      <p:sp>
        <p:nvSpPr>
          <p:cNvPr id="21" name="TextBox 20"/>
          <p:cNvSpPr txBox="1"/>
          <p:nvPr/>
        </p:nvSpPr>
        <p:spPr>
          <a:xfrm>
            <a:off x="161925" y="820113"/>
            <a:ext cx="8686459" cy="1554272"/>
          </a:xfrm>
          <a:prstGeom prst="rect">
            <a:avLst/>
          </a:prstGeom>
          <a:noFill/>
        </p:spPr>
        <p:txBody>
          <a:bodyPr wrap="square" rtlCol="0">
            <a:spAutoFit/>
          </a:bodyPr>
          <a:lstStyle/>
          <a:p>
            <a:pPr marL="371475" lvl="0" indent="-200025" algn="just" fontAlgn="b">
              <a:spcBef>
                <a:spcPts val="900"/>
              </a:spcBef>
              <a:spcAft>
                <a:spcPts val="0"/>
              </a:spcAft>
              <a:buClr>
                <a:srgbClr val="DB0B11"/>
              </a:buClr>
              <a:buFont typeface="Arial" panose="020B0604020202020204" pitchFamily="34" charset="0"/>
              <a:buChar char="•"/>
              <a:defRPr/>
            </a:pPr>
            <a:r>
              <a:rPr lang="en-US" sz="1000" dirty="0" smtClean="0">
                <a:cs typeface="Arial" pitchFamily="34" charset="0"/>
              </a:rPr>
              <a:t>All categories improved quarter over quarter and </a:t>
            </a:r>
            <a:r>
              <a:rPr lang="en-US" sz="1000" dirty="0">
                <a:cs typeface="Arial" pitchFamily="34" charset="0"/>
              </a:rPr>
              <a:t>y</a:t>
            </a:r>
            <a:r>
              <a:rPr lang="en-US" sz="1000" dirty="0" smtClean="0">
                <a:cs typeface="Arial" pitchFamily="34" charset="0"/>
              </a:rPr>
              <a:t>ear </a:t>
            </a:r>
            <a:r>
              <a:rPr lang="en-US" sz="1000" dirty="0">
                <a:cs typeface="Arial" pitchFamily="34" charset="0"/>
              </a:rPr>
              <a:t>over </a:t>
            </a:r>
            <a:r>
              <a:rPr lang="en-US" sz="1000" dirty="0" smtClean="0">
                <a:cs typeface="Arial" pitchFamily="34" charset="0"/>
              </a:rPr>
              <a:t>year.  Non-accruals year over year by 64% to $22MM, </a:t>
            </a:r>
            <a:r>
              <a:rPr lang="en-US" sz="1000" dirty="0">
                <a:cs typeface="Arial" pitchFamily="34" charset="0"/>
              </a:rPr>
              <a:t>classified loans declined </a:t>
            </a:r>
            <a:r>
              <a:rPr lang="en-US" sz="1000" dirty="0" smtClean="0">
                <a:cs typeface="Arial" pitchFamily="34" charset="0"/>
              </a:rPr>
              <a:t>47.4% </a:t>
            </a:r>
            <a:r>
              <a:rPr lang="en-US" sz="1000" dirty="0">
                <a:cs typeface="Arial" pitchFamily="34" charset="0"/>
              </a:rPr>
              <a:t>and criticized loans declined </a:t>
            </a:r>
            <a:r>
              <a:rPr lang="en-US" sz="1000" dirty="0" smtClean="0">
                <a:cs typeface="Arial" pitchFamily="34" charset="0"/>
              </a:rPr>
              <a:t>42.1% </a:t>
            </a:r>
            <a:r>
              <a:rPr lang="en-US" sz="1000" dirty="0">
                <a:cs typeface="Arial" pitchFamily="34" charset="0"/>
              </a:rPr>
              <a:t>for the same period. It </a:t>
            </a:r>
            <a:r>
              <a:rPr lang="en-US" sz="1000" dirty="0" smtClean="0">
                <a:cs typeface="Arial" pitchFamily="34" charset="0"/>
              </a:rPr>
              <a:t>appears that this decline is a result of improvement in market conditions.  As real estate values continue to increase it has allowed many Borrowers that were not able to previously to refinance and take advantage of the current interest rate market. </a:t>
            </a:r>
          </a:p>
          <a:p>
            <a:pPr marL="371475" lvl="0" indent="-200025" algn="just" fontAlgn="b">
              <a:spcBef>
                <a:spcPts val="900"/>
              </a:spcBef>
              <a:spcAft>
                <a:spcPts val="0"/>
              </a:spcAft>
              <a:buClr>
                <a:srgbClr val="DB0B11"/>
              </a:buClr>
              <a:buFont typeface="Arial" panose="020B0604020202020204" pitchFamily="34" charset="0"/>
              <a:buChar char="•"/>
              <a:defRPr/>
            </a:pPr>
            <a:r>
              <a:rPr lang="en-US" sz="1000" dirty="0" smtClean="0">
                <a:cs typeface="Arial" pitchFamily="34" charset="0"/>
              </a:rPr>
              <a:t>Over </a:t>
            </a:r>
            <a:r>
              <a:rPr lang="en-US" sz="1000" dirty="0">
                <a:cs typeface="Arial" pitchFamily="34" charset="0"/>
              </a:rPr>
              <a:t>the last year Non-accruals have declined significantly, in September of 2014 ALLL was $39.2MM, which represented 64% of the non-accruals. The decline is due to the improvement in overall market conditions.  </a:t>
            </a:r>
          </a:p>
          <a:p>
            <a:pPr marL="371475" indent="-200025" algn="just" fontAlgn="b">
              <a:spcBef>
                <a:spcPts val="900"/>
              </a:spcBef>
              <a:spcAft>
                <a:spcPts val="0"/>
              </a:spcAft>
              <a:buClr>
                <a:srgbClr val="DB0B11"/>
              </a:buClr>
              <a:buFont typeface="Arial" panose="020B0604020202020204" pitchFamily="34" charset="0"/>
              <a:buChar char="•"/>
              <a:defRPr/>
            </a:pPr>
            <a:r>
              <a:rPr lang="en-US" sz="1000" dirty="0" smtClean="0">
                <a:cs typeface="Arial" pitchFamily="34" charset="0"/>
              </a:rPr>
              <a:t>There is one potential entry to NPL, $2.2MM C&amp;B Marlborough Associates SRR 1.5 / Extinguish, issues with the principals, demand has been made.  </a:t>
            </a:r>
            <a:endParaRPr lang="en-US" sz="1000" dirty="0" smtClean="0">
              <a:cs typeface="Arial" pitchFamily="34" charset="0"/>
            </a:endParaRPr>
          </a:p>
        </p:txBody>
      </p:sp>
      <p:sp>
        <p:nvSpPr>
          <p:cNvPr id="13" name="Slide Number Placeholder 4"/>
          <p:cNvSpPr txBox="1">
            <a:spLocks noGrp="1"/>
          </p:cNvSpPr>
          <p:nvPr/>
        </p:nvSpPr>
        <p:spPr bwMode="auto">
          <a:xfrm>
            <a:off x="8763000" y="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a:fld id="{6686DD16-62B3-4E4F-870A-AB209DB7CECE}" type="slidenum">
              <a:rPr lang="en-US" sz="1400">
                <a:solidFill>
                  <a:srgbClr val="FF0000"/>
                </a:solidFill>
                <a:latin typeface="Arial Bold" pitchFamily="-112" charset="0"/>
              </a:rPr>
              <a:pPr algn="r"/>
              <a:t>7</a:t>
            </a:fld>
            <a:endParaRPr lang="en-US" sz="1400" dirty="0">
              <a:latin typeface="Arial Bold" pitchFamily="-112" charset="0"/>
            </a:endParaRPr>
          </a:p>
        </p:txBody>
      </p:sp>
      <p:sp>
        <p:nvSpPr>
          <p:cNvPr id="23" name="Oval 22"/>
          <p:cNvSpPr/>
          <p:nvPr/>
        </p:nvSpPr>
        <p:spPr>
          <a:xfrm>
            <a:off x="5984458" y="2263166"/>
            <a:ext cx="228600" cy="24450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4" name="Oval 23"/>
          <p:cNvSpPr/>
          <p:nvPr/>
        </p:nvSpPr>
        <p:spPr>
          <a:xfrm>
            <a:off x="370468" y="2297941"/>
            <a:ext cx="228600" cy="24450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5" name="Oval 24"/>
          <p:cNvSpPr/>
          <p:nvPr/>
        </p:nvSpPr>
        <p:spPr>
          <a:xfrm>
            <a:off x="3322296" y="2297942"/>
            <a:ext cx="228600" cy="24450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12700">
                <a:solidFill>
                  <a:schemeClr val="tx2">
                    <a:satMod val="155000"/>
                  </a:schemeClr>
                </a:solidFill>
                <a:prstDash val="solid"/>
              </a:ln>
              <a:solidFill>
                <a:srgbClr val="00B050"/>
              </a:solidFill>
              <a:effectLst>
                <a:outerShdw blurRad="41275" dist="20320" dir="1800000" algn="tl" rotWithShape="0">
                  <a:srgbClr val="000000">
                    <a:alpha val="40000"/>
                  </a:srgbClr>
                </a:outerShdw>
              </a:effectLst>
            </a:endParaRPr>
          </a:p>
        </p:txBody>
      </p:sp>
      <p:sp>
        <p:nvSpPr>
          <p:cNvPr id="26" name="Oval 25"/>
          <p:cNvSpPr/>
          <p:nvPr/>
        </p:nvSpPr>
        <p:spPr>
          <a:xfrm>
            <a:off x="3313879" y="4257769"/>
            <a:ext cx="228600" cy="24450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Text Box 72"/>
          <p:cNvSpPr txBox="1">
            <a:spLocks noChangeArrowheads="1"/>
          </p:cNvSpPr>
          <p:nvPr/>
        </p:nvSpPr>
        <p:spPr bwMode="auto">
          <a:xfrm>
            <a:off x="85161" y="6251945"/>
            <a:ext cx="3095445" cy="458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r>
              <a:rPr lang="en-US" sz="900" b="1" dirty="0">
                <a:solidFill>
                  <a:srgbClr val="FFFFFF"/>
                </a:solidFill>
              </a:rPr>
              <a:t>Source:</a:t>
            </a:r>
            <a:r>
              <a:rPr lang="en-US" sz="900" dirty="0">
                <a:solidFill>
                  <a:srgbClr val="FFFFFF"/>
                </a:solidFill>
              </a:rPr>
              <a:t> SBNA Credit Metrics as of 9/30/15. </a:t>
            </a:r>
          </a:p>
          <a:p>
            <a:r>
              <a:rPr lang="en-US" sz="900" dirty="0">
                <a:solidFill>
                  <a:srgbClr val="FFFFFF"/>
                </a:solidFill>
              </a:rPr>
              <a:t>Note:    Classified = Substandard + Doubtful + Loss.</a:t>
            </a:r>
          </a:p>
          <a:p>
            <a:r>
              <a:rPr lang="en-US" sz="900" dirty="0">
                <a:solidFill>
                  <a:srgbClr val="FFFFFF"/>
                </a:solidFill>
              </a:rPr>
              <a:t>             Criticized = Classified + Special Mention.</a:t>
            </a:r>
          </a:p>
          <a:p>
            <a:r>
              <a:rPr lang="en-US" sz="900" dirty="0">
                <a:solidFill>
                  <a:srgbClr val="FFFFFF"/>
                </a:solidFill>
              </a:rPr>
              <a:t>Delinquency refers to 30+ days delinquent.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062" y="2376819"/>
            <a:ext cx="2859543"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4712" y="2385385"/>
            <a:ext cx="263473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618" y="4354476"/>
            <a:ext cx="2863504"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2181" y="4363040"/>
            <a:ext cx="263473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94991" y="2376082"/>
            <a:ext cx="30480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89123" y="4353737"/>
            <a:ext cx="303911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Oval 19"/>
          <p:cNvSpPr/>
          <p:nvPr/>
        </p:nvSpPr>
        <p:spPr>
          <a:xfrm>
            <a:off x="363379" y="4265631"/>
            <a:ext cx="228600" cy="24450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2" name="Oval 21"/>
          <p:cNvSpPr/>
          <p:nvPr/>
        </p:nvSpPr>
        <p:spPr>
          <a:xfrm>
            <a:off x="5959649" y="4279808"/>
            <a:ext cx="228600" cy="24450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 name="TextBox 2"/>
          <p:cNvSpPr txBox="1"/>
          <p:nvPr/>
        </p:nvSpPr>
        <p:spPr>
          <a:xfrm>
            <a:off x="2902688" y="6315741"/>
            <a:ext cx="4571999" cy="507831"/>
          </a:xfrm>
          <a:prstGeom prst="rect">
            <a:avLst/>
          </a:prstGeom>
          <a:noFill/>
        </p:spPr>
        <p:txBody>
          <a:bodyPr wrap="square" rtlCol="0">
            <a:spAutoFit/>
          </a:bodyPr>
          <a:lstStyle/>
          <a:p>
            <a:pPr algn="just"/>
            <a:r>
              <a:rPr lang="en-US" sz="900" dirty="0">
                <a:solidFill>
                  <a:srgbClr val="FFFFFF"/>
                </a:solidFill>
              </a:rPr>
              <a:t>VMG = Change in Mora (Nonaccrual including L/Cs) + Net Charge-Offs	                              </a:t>
            </a:r>
          </a:p>
          <a:p>
            <a:pPr algn="just"/>
            <a:r>
              <a:rPr lang="en-US" sz="900" dirty="0">
                <a:solidFill>
                  <a:srgbClr val="FFFFFF"/>
                </a:solidFill>
              </a:rPr>
              <a:t>Cost of Credit = Rolling 12 months Provision /  </a:t>
            </a:r>
            <a:r>
              <a:rPr lang="en-US" sz="900" dirty="0" err="1">
                <a:solidFill>
                  <a:srgbClr val="FFFFFF"/>
                </a:solidFill>
              </a:rPr>
              <a:t>Avg</a:t>
            </a:r>
            <a:r>
              <a:rPr lang="en-US" sz="900" dirty="0">
                <a:solidFill>
                  <a:srgbClr val="FFFFFF"/>
                </a:solidFill>
              </a:rPr>
              <a:t> 12 months Usage</a:t>
            </a:r>
          </a:p>
          <a:p>
            <a:pPr algn="just"/>
            <a:r>
              <a:rPr lang="en-US" sz="900" dirty="0">
                <a:solidFill>
                  <a:srgbClr val="FFFFFF"/>
                </a:solidFill>
              </a:rPr>
              <a:t>Risk Premium = Rolling 12 months VMG  /  </a:t>
            </a:r>
            <a:r>
              <a:rPr lang="en-US" sz="900" dirty="0" err="1">
                <a:solidFill>
                  <a:srgbClr val="FFFFFF"/>
                </a:solidFill>
              </a:rPr>
              <a:t>Avg</a:t>
            </a:r>
            <a:r>
              <a:rPr lang="en-US" sz="900" dirty="0">
                <a:solidFill>
                  <a:srgbClr val="FFFFFF"/>
                </a:solidFill>
              </a:rPr>
              <a:t> 12 months Usage</a:t>
            </a:r>
          </a:p>
        </p:txBody>
      </p:sp>
    </p:spTree>
    <p:extLst>
      <p:ext uri="{BB962C8B-B14F-4D97-AF65-F5344CB8AC3E}">
        <p14:creationId xmlns:p14="http://schemas.microsoft.com/office/powerpoint/2010/main" val="38262717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p:cNvSpPr>
          <p:nvPr/>
        </p:nvSpPr>
        <p:spPr bwMode="auto">
          <a:xfrm>
            <a:off x="382590" y="990601"/>
            <a:ext cx="4365339" cy="2146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153988" indent="-153988" algn="l" rtl="0" eaLnBrk="1" fontAlgn="base" hangingPunct="1">
              <a:spcBef>
                <a:spcPct val="20000"/>
              </a:spcBef>
              <a:spcAft>
                <a:spcPct val="0"/>
              </a:spcAft>
              <a:defRPr>
                <a:solidFill>
                  <a:srgbClr val="FF0000"/>
                </a:solidFill>
                <a:latin typeface="+mn-lt"/>
                <a:ea typeface="+mn-ea"/>
                <a:cs typeface="+mn-cs"/>
              </a:defRPr>
            </a:lvl1pPr>
            <a:lvl2pPr marL="512763" indent="-168275" algn="l" rtl="0" eaLnBrk="1" fontAlgn="base" hangingPunct="1">
              <a:lnSpc>
                <a:spcPct val="120000"/>
              </a:lnSpc>
              <a:spcBef>
                <a:spcPct val="20000"/>
              </a:spcBef>
              <a:spcAft>
                <a:spcPct val="0"/>
              </a:spcAft>
              <a:buClr>
                <a:schemeClr val="tx1"/>
              </a:buClr>
              <a:buFont typeface="Wingdings" pitchFamily="2" charset="2"/>
              <a:buChar char="§"/>
              <a:defRPr sz="1600">
                <a:solidFill>
                  <a:srgbClr val="999999"/>
                </a:solidFill>
                <a:latin typeface="Arial" charset="0"/>
                <a:ea typeface="+mn-ea"/>
                <a:cs typeface="+mn-cs"/>
              </a:defRPr>
            </a:lvl2pPr>
            <a:lvl3pPr marL="931863" indent="-228600" algn="l" rtl="0" eaLnBrk="1" fontAlgn="base" hangingPunct="1">
              <a:lnSpc>
                <a:spcPct val="160000"/>
              </a:lnSpc>
              <a:spcBef>
                <a:spcPct val="20000"/>
              </a:spcBef>
              <a:spcAft>
                <a:spcPct val="0"/>
              </a:spcAft>
              <a:buClr>
                <a:schemeClr val="tx1"/>
              </a:buClr>
              <a:buChar char="•"/>
              <a:defRPr sz="1400">
                <a:solidFill>
                  <a:srgbClr val="999999"/>
                </a:solidFill>
                <a:latin typeface="Arial" charset="0"/>
                <a:ea typeface="+mn-ea"/>
                <a:cs typeface="+mn-cs"/>
              </a:defRPr>
            </a:lvl3pPr>
            <a:lvl4pPr marL="1350963" indent="-228600" algn="l" rtl="0" eaLnBrk="1" fontAlgn="base" hangingPunct="1">
              <a:spcBef>
                <a:spcPct val="20000"/>
              </a:spcBef>
              <a:spcAft>
                <a:spcPct val="0"/>
              </a:spcAft>
              <a:buClr>
                <a:schemeClr val="tx1"/>
              </a:buClr>
              <a:buChar char="–"/>
              <a:defRPr sz="1200">
                <a:solidFill>
                  <a:srgbClr val="999999"/>
                </a:solidFill>
                <a:latin typeface="Arial" charset="0"/>
                <a:ea typeface="+mn-ea"/>
                <a:cs typeface="+mn-cs"/>
              </a:defRPr>
            </a:lvl4pPr>
            <a:lvl5pPr marL="1770063" indent="-228600" algn="l" rtl="0" eaLnBrk="1" fontAlgn="base" hangingPunct="1">
              <a:spcBef>
                <a:spcPct val="20000"/>
              </a:spcBef>
              <a:spcAft>
                <a:spcPct val="0"/>
              </a:spcAft>
              <a:buClr>
                <a:schemeClr val="tx1"/>
              </a:buClr>
              <a:defRPr sz="1000">
                <a:solidFill>
                  <a:schemeClr val="tx1"/>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233363" indent="-233363" algn="just">
              <a:spcBef>
                <a:spcPts val="600"/>
              </a:spcBef>
              <a:buClr>
                <a:srgbClr val="FF0000"/>
              </a:buClr>
              <a:buFont typeface="Arial" panose="020B0604020202020204" pitchFamily="34" charset="0"/>
              <a:buChar char="•"/>
            </a:pPr>
            <a:r>
              <a:rPr lang="en-US" sz="1200" kern="0" dirty="0" smtClean="0">
                <a:solidFill>
                  <a:schemeClr val="tx1"/>
                </a:solidFill>
                <a:latin typeface="Arial" panose="020B0604020202020204" pitchFamily="34" charset="0"/>
                <a:cs typeface="Arial" panose="020B0604020202020204" pitchFamily="34" charset="0"/>
              </a:rPr>
              <a:t>Portfolio Quality remained stable with </a:t>
            </a:r>
            <a:r>
              <a:rPr lang="en-US" sz="1200" kern="0" dirty="0" smtClean="0">
                <a:solidFill>
                  <a:schemeClr val="tx1"/>
                </a:solidFill>
                <a:latin typeface="Arial" panose="020B0604020202020204" pitchFamily="34" charset="0"/>
                <a:cs typeface="Arial" panose="020B0604020202020204" pitchFamily="34" charset="0"/>
              </a:rPr>
              <a:t>90% </a:t>
            </a:r>
            <a:r>
              <a:rPr lang="en-US" sz="1200" kern="0" dirty="0" smtClean="0">
                <a:solidFill>
                  <a:schemeClr val="tx1"/>
                </a:solidFill>
                <a:latin typeface="Arial" panose="020B0604020202020204" pitchFamily="34" charset="0"/>
                <a:cs typeface="Arial" panose="020B0604020202020204" pitchFamily="34" charset="0"/>
              </a:rPr>
              <a:t>of Binding Exposure rated NO FEVE, </a:t>
            </a:r>
            <a:r>
              <a:rPr lang="en-US" sz="1200" kern="0" dirty="0" smtClean="0">
                <a:solidFill>
                  <a:schemeClr val="tx1"/>
                </a:solidFill>
                <a:latin typeface="Arial" panose="020B0604020202020204" pitchFamily="34" charset="0"/>
                <a:cs typeface="Arial" panose="020B0604020202020204" pitchFamily="34" charset="0"/>
              </a:rPr>
              <a:t>which was no change from the same period the previous year</a:t>
            </a:r>
            <a:endParaRPr lang="en-US" sz="1200" kern="0" dirty="0" smtClean="0">
              <a:solidFill>
                <a:schemeClr val="tx1"/>
              </a:solidFill>
              <a:latin typeface="Arial" panose="020B0604020202020204" pitchFamily="34" charset="0"/>
              <a:cs typeface="Arial" panose="020B0604020202020204" pitchFamily="34" charset="0"/>
            </a:endParaRPr>
          </a:p>
          <a:p>
            <a:pPr marL="233363" indent="-233363" algn="just">
              <a:spcBef>
                <a:spcPts val="600"/>
              </a:spcBef>
              <a:buClr>
                <a:srgbClr val="FF0000"/>
              </a:buClr>
              <a:buFont typeface="Arial" panose="020B0604020202020204" pitchFamily="34" charset="0"/>
              <a:buChar char="•"/>
            </a:pPr>
            <a:r>
              <a:rPr lang="en-US" sz="1200" kern="0" dirty="0" smtClean="0">
                <a:solidFill>
                  <a:schemeClr val="tx1"/>
                </a:solidFill>
                <a:latin typeface="Arial" panose="020B0604020202020204" pitchFamily="34" charset="0"/>
                <a:cs typeface="Arial" panose="020B0604020202020204" pitchFamily="34" charset="0"/>
              </a:rPr>
              <a:t>The increase in No FEVE and the decline of Extinguish and Monitor indicates the continued strength of the Portfolio</a:t>
            </a:r>
            <a:r>
              <a:rPr lang="en-US" sz="1200" kern="0" dirty="0" smtClean="0">
                <a:latin typeface="Arial" panose="020B0604020202020204" pitchFamily="34" charset="0"/>
                <a:cs typeface="Arial" panose="020B0604020202020204" pitchFamily="34" charset="0"/>
              </a:rPr>
              <a:t>.  </a:t>
            </a:r>
          </a:p>
          <a:p>
            <a:pPr marL="233363" indent="-233363" algn="just">
              <a:spcBef>
                <a:spcPts val="600"/>
              </a:spcBef>
              <a:buClr>
                <a:srgbClr val="FF0000"/>
              </a:buClr>
              <a:buFont typeface="Arial" panose="020B0604020202020204" pitchFamily="34" charset="0"/>
              <a:buChar char="•"/>
            </a:pPr>
            <a:r>
              <a:rPr lang="en-US" sz="1200" kern="0" dirty="0" smtClean="0">
                <a:solidFill>
                  <a:schemeClr val="tx1"/>
                </a:solidFill>
                <a:latin typeface="Arial" panose="020B0604020202020204" pitchFamily="34" charset="0"/>
                <a:cs typeface="Arial" panose="020B0604020202020204" pitchFamily="34" charset="0"/>
              </a:rPr>
              <a:t>The largest Extinguish loan in the portfolio </a:t>
            </a:r>
            <a:r>
              <a:rPr lang="en-US" sz="1200" kern="0" dirty="0" smtClean="0">
                <a:solidFill>
                  <a:schemeClr val="tx1"/>
                </a:solidFill>
                <a:latin typeface="Arial" panose="020B0604020202020204" pitchFamily="34" charset="0"/>
                <a:cs typeface="Arial" panose="020B0604020202020204" pitchFamily="34" charset="0"/>
              </a:rPr>
              <a:t>was</a:t>
            </a:r>
            <a:r>
              <a:rPr lang="en-US" sz="1200" kern="0" dirty="0" smtClean="0">
                <a:solidFill>
                  <a:schemeClr val="tx1"/>
                </a:solidFill>
                <a:latin typeface="Arial" panose="020B0604020202020204" pitchFamily="34" charset="0"/>
                <a:cs typeface="Arial" panose="020B0604020202020204" pitchFamily="34" charset="0"/>
              </a:rPr>
              <a:t> </a:t>
            </a:r>
            <a:r>
              <a:rPr lang="en-US" sz="1200" kern="0" dirty="0" smtClean="0">
                <a:solidFill>
                  <a:schemeClr val="tx1"/>
                </a:solidFill>
                <a:latin typeface="Arial" panose="020B0604020202020204" pitchFamily="34" charset="0"/>
                <a:cs typeface="Arial" panose="020B0604020202020204" pitchFamily="34" charset="0"/>
              </a:rPr>
              <a:t>Keystone Sports, this loan was paid in full as of 7/21/2015.  </a:t>
            </a:r>
          </a:p>
          <a:p>
            <a:pPr marL="233363" indent="-233363" algn="just">
              <a:spcBef>
                <a:spcPts val="600"/>
              </a:spcBef>
              <a:buClr>
                <a:srgbClr val="FF0000"/>
              </a:buClr>
              <a:buFont typeface="Arial" panose="020B0604020202020204" pitchFamily="34" charset="0"/>
              <a:buChar char="•"/>
            </a:pPr>
            <a:endParaRPr lang="en-US" sz="1600" kern="0" dirty="0" smtClean="0">
              <a:solidFill>
                <a:schemeClr val="tx1"/>
              </a:solidFill>
              <a:latin typeface="Arial" panose="020B0604020202020204" pitchFamily="34" charset="0"/>
              <a:cs typeface="Arial" panose="020B0604020202020204" pitchFamily="34" charset="0"/>
            </a:endParaRPr>
          </a:p>
        </p:txBody>
      </p:sp>
      <p:sp>
        <p:nvSpPr>
          <p:cNvPr id="29707" name="Rectangle 18"/>
          <p:cNvSpPr>
            <a:spLocks noChangeArrowheads="1"/>
          </p:cNvSpPr>
          <p:nvPr/>
        </p:nvSpPr>
        <p:spPr bwMode="auto">
          <a:xfrm>
            <a:off x="382588" y="381000"/>
            <a:ext cx="838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eaLnBrk="1" hangingPunct="1"/>
            <a:r>
              <a:rPr lang="en-US" b="1" dirty="0" smtClean="0"/>
              <a:t>CRE: FEVE Trends</a:t>
            </a:r>
            <a:endParaRPr lang="en-US" b="1" dirty="0"/>
          </a:p>
        </p:txBody>
      </p:sp>
      <p:sp>
        <p:nvSpPr>
          <p:cNvPr id="29708" name="Slide Number Placeholder 4"/>
          <p:cNvSpPr txBox="1">
            <a:spLocks noGrp="1"/>
          </p:cNvSpPr>
          <p:nvPr/>
        </p:nvSpPr>
        <p:spPr bwMode="auto">
          <a:xfrm>
            <a:off x="8763000" y="0"/>
            <a:ext cx="381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r"/>
            <a:fld id="{6686DD16-62B3-4E4F-870A-AB209DB7CECE}" type="slidenum">
              <a:rPr lang="en-US" sz="1400">
                <a:solidFill>
                  <a:srgbClr val="FF0000"/>
                </a:solidFill>
                <a:latin typeface="Arial Bold" pitchFamily="-112" charset="0"/>
              </a:rPr>
              <a:pPr algn="r"/>
              <a:t>8</a:t>
            </a:fld>
            <a:endParaRPr lang="en-US" sz="1400" dirty="0">
              <a:latin typeface="Arial Bold" pitchFamily="-112" charset="0"/>
            </a:endParaRPr>
          </a:p>
        </p:txBody>
      </p:sp>
      <p:sp>
        <p:nvSpPr>
          <p:cNvPr id="10" name="Text Box 72"/>
          <p:cNvSpPr txBox="1">
            <a:spLocks noChangeArrowheads="1"/>
          </p:cNvSpPr>
          <p:nvPr/>
        </p:nvSpPr>
        <p:spPr bwMode="auto">
          <a:xfrm>
            <a:off x="94685" y="6291263"/>
            <a:ext cx="5172639" cy="319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r>
              <a:rPr lang="en-US" sz="1000" b="1" dirty="0" smtClean="0">
                <a:solidFill>
                  <a:schemeClr val="bg1"/>
                </a:solidFill>
              </a:rPr>
              <a:t>Source: </a:t>
            </a:r>
            <a:r>
              <a:rPr lang="en-US" sz="1000" dirty="0" smtClean="0">
                <a:solidFill>
                  <a:schemeClr val="bg1"/>
                </a:solidFill>
              </a:rPr>
              <a:t>FEVE Monitoring Report as of </a:t>
            </a:r>
            <a:r>
              <a:rPr lang="en-US" sz="1000" dirty="0" smtClean="0">
                <a:solidFill>
                  <a:schemeClr val="bg1"/>
                </a:solidFill>
              </a:rPr>
              <a:t>9/30/15</a:t>
            </a:r>
            <a:r>
              <a:rPr lang="en-US" sz="1000" dirty="0" smtClean="0">
                <a:solidFill>
                  <a:schemeClr val="bg1"/>
                </a:solidFill>
              </a:rPr>
              <a:t>.</a:t>
            </a:r>
            <a:endParaRPr lang="en-US" sz="1000" dirty="0">
              <a:solidFill>
                <a:schemeClr val="bg1"/>
              </a:solidFill>
            </a:endParaRPr>
          </a:p>
        </p:txBody>
      </p:sp>
      <p:sp>
        <p:nvSpPr>
          <p:cNvPr id="8" name="TextBox 7"/>
          <p:cNvSpPr txBox="1"/>
          <p:nvPr/>
        </p:nvSpPr>
        <p:spPr>
          <a:xfrm>
            <a:off x="7890048" y="493055"/>
            <a:ext cx="1002197" cy="246221"/>
          </a:xfrm>
          <a:prstGeom prst="rect">
            <a:avLst/>
          </a:prstGeom>
          <a:noFill/>
        </p:spPr>
        <p:txBody>
          <a:bodyPr wrap="none" rtlCol="0">
            <a:spAutoFit/>
          </a:bodyPr>
          <a:lstStyle/>
          <a:p>
            <a:r>
              <a:rPr lang="en-US" sz="1000" b="1" dirty="0">
                <a:solidFill>
                  <a:prstClr val="black">
                    <a:lumMod val="50000"/>
                    <a:lumOff val="50000"/>
                  </a:prstClr>
                </a:solidFill>
              </a:rPr>
              <a:t>($ in </a:t>
            </a:r>
            <a:r>
              <a:rPr lang="en-US" sz="1000" b="1" dirty="0" smtClean="0">
                <a:solidFill>
                  <a:prstClr val="black">
                    <a:lumMod val="50000"/>
                    <a:lumOff val="50000"/>
                  </a:prstClr>
                </a:solidFill>
              </a:rPr>
              <a:t>Millions)</a:t>
            </a:r>
            <a:endParaRPr lang="en-US" sz="1000" b="1" dirty="0">
              <a:solidFill>
                <a:prstClr val="black">
                  <a:lumMod val="50000"/>
                  <a:lumOff val="50000"/>
                </a:prstClr>
              </a:solidFill>
            </a:endParaRPr>
          </a:p>
        </p:txBody>
      </p:sp>
      <p:cxnSp>
        <p:nvCxnSpPr>
          <p:cNvPr id="22" name="Straight Connector 21"/>
          <p:cNvCxnSpPr/>
          <p:nvPr/>
        </p:nvCxnSpPr>
        <p:spPr>
          <a:xfrm>
            <a:off x="5050465" y="1190847"/>
            <a:ext cx="3774558" cy="10632"/>
          </a:xfrm>
          <a:prstGeom prst="line">
            <a:avLst/>
          </a:prstGeom>
          <a:noFill/>
          <a:ln w="25400" cap="flat" cmpd="sng" algn="ctr">
            <a:solidFill>
              <a:srgbClr val="FF0000"/>
            </a:solidFill>
            <a:prstDash val="solid"/>
          </a:ln>
          <a:effectLst/>
        </p:spPr>
        <p:style>
          <a:lnRef idx="1">
            <a:schemeClr val="accent1"/>
          </a:lnRef>
          <a:fillRef idx="0">
            <a:schemeClr val="accent1"/>
          </a:fillRef>
          <a:effectRef idx="0">
            <a:schemeClr val="accent1"/>
          </a:effectRef>
          <a:fontRef idx="minor">
            <a:schemeClr val="tx1"/>
          </a:fontRef>
        </p:style>
      </p:cxnSp>
      <p:sp>
        <p:nvSpPr>
          <p:cNvPr id="23" name="Text Box 3"/>
          <p:cNvSpPr txBox="1">
            <a:spLocks noChangeArrowheads="1"/>
          </p:cNvSpPr>
          <p:nvPr/>
        </p:nvSpPr>
        <p:spPr bwMode="gray">
          <a:xfrm>
            <a:off x="5005328" y="900244"/>
            <a:ext cx="3830330" cy="279970"/>
          </a:xfrm>
          <a:prstGeom prst="rect">
            <a:avLst/>
          </a:prstGeom>
          <a:noFill/>
          <a:ln w="9525" algn="ctr">
            <a:noFill/>
            <a:miter lim="800000"/>
            <a:headEnd/>
            <a:tailEnd/>
          </a:ln>
          <a:effectLst/>
        </p:spPr>
        <p:txBody>
          <a:bodyPr wrap="square" lIns="91440" tIns="7200" rIns="18000" bIns="720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r>
              <a:rPr lang="en-US" sz="1250" b="1" i="0" u="none" strike="noStrike" baseline="0" dirty="0" smtClean="0">
                <a:solidFill>
                  <a:srgbClr val="FF0000"/>
                </a:solidFill>
                <a:latin typeface="Arial"/>
                <a:cs typeface="Arial"/>
              </a:rPr>
              <a:t>FEVE Status</a:t>
            </a:r>
            <a:r>
              <a:rPr lang="en-US" sz="1250" b="1" i="0" u="none" strike="noStrike" dirty="0" smtClean="0">
                <a:solidFill>
                  <a:srgbClr val="FF0000"/>
                </a:solidFill>
                <a:latin typeface="Arial"/>
                <a:cs typeface="Arial"/>
              </a:rPr>
              <a:t> Changes in Q3 2015</a:t>
            </a:r>
            <a:endParaRPr lang="en-US" sz="1250" b="1" i="0" u="none" strike="noStrike" baseline="0" dirty="0">
              <a:solidFill>
                <a:srgbClr val="FF0000"/>
              </a:solidFill>
              <a:latin typeface="Arial"/>
              <a:cs typeface="Aria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976" y="3902149"/>
            <a:ext cx="2163532"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635" y="3912782"/>
            <a:ext cx="233771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7629" y="3316767"/>
            <a:ext cx="3061833" cy="2377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6796" y="1323865"/>
            <a:ext cx="3634428" cy="1645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FEVE – Commercial Real Estate</a:t>
            </a:r>
            <a:endParaRPr lang="en-US" dirty="0"/>
          </a:p>
        </p:txBody>
      </p:sp>
      <p:sp>
        <p:nvSpPr>
          <p:cNvPr id="4" name="Slide Number Placeholder 3"/>
          <p:cNvSpPr>
            <a:spLocks noGrp="1"/>
          </p:cNvSpPr>
          <p:nvPr>
            <p:ph type="sldNum" sz="quarter" idx="10"/>
          </p:nvPr>
        </p:nvSpPr>
        <p:spPr/>
        <p:txBody>
          <a:bodyPr/>
          <a:lstStyle/>
          <a:p>
            <a:pPr>
              <a:defRPr/>
            </a:pPr>
            <a:fld id="{B9AD19E9-CCCF-4ED1-B5E3-BE4FA4812BFB}" type="slidenum">
              <a:rPr lang="en-US" smtClean="0"/>
              <a:pPr>
                <a:defRPr/>
              </a:pPr>
              <a:t>9</a:t>
            </a:fld>
            <a:endParaRPr lang="en-US" dirty="0"/>
          </a:p>
        </p:txBody>
      </p:sp>
      <p:sp>
        <p:nvSpPr>
          <p:cNvPr id="7" name="TextBox 6"/>
          <p:cNvSpPr txBox="1"/>
          <p:nvPr/>
        </p:nvSpPr>
        <p:spPr>
          <a:xfrm>
            <a:off x="5752214" y="1254642"/>
            <a:ext cx="3051544" cy="1384995"/>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Even though the credit U/W metrics have been </a:t>
            </a:r>
            <a:r>
              <a:rPr lang="en-US" sz="1400" b="1" dirty="0">
                <a:latin typeface="Arial" panose="020B0604020202020204" pitchFamily="34" charset="0"/>
                <a:cs typeface="Arial" panose="020B0604020202020204" pitchFamily="34" charset="0"/>
              </a:rPr>
              <a:t>loosened</a:t>
            </a:r>
            <a:r>
              <a:rPr lang="en-US" sz="1400" dirty="0">
                <a:latin typeface="Arial" panose="020B0604020202020204" pitchFamily="34" charset="0"/>
                <a:cs typeface="Arial" panose="020B0604020202020204" pitchFamily="34" charset="0"/>
              </a:rPr>
              <a:t> to respond to the market demand, the quality of the FEVE CRE portfolio has </a:t>
            </a:r>
            <a:r>
              <a:rPr lang="en-US" sz="1400" b="1" dirty="0" smtClean="0">
                <a:latin typeface="Arial" panose="020B0604020202020204" pitchFamily="34" charset="0"/>
                <a:cs typeface="Arial" panose="020B0604020202020204" pitchFamily="34" charset="0"/>
              </a:rPr>
              <a:t>remained stable</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as a result of better selectivity of transactions</a:t>
            </a:r>
            <a:endParaRPr lang="en-US" sz="1400" dirty="0"/>
          </a:p>
        </p:txBody>
      </p:sp>
      <p:sp>
        <p:nvSpPr>
          <p:cNvPr id="3" name="TextBox 2"/>
          <p:cNvSpPr txBox="1"/>
          <p:nvPr/>
        </p:nvSpPr>
        <p:spPr>
          <a:xfrm>
            <a:off x="85060" y="6294474"/>
            <a:ext cx="6545382" cy="400110"/>
          </a:xfrm>
          <a:prstGeom prst="rect">
            <a:avLst/>
          </a:prstGeom>
          <a:noFill/>
        </p:spPr>
        <p:txBody>
          <a:bodyPr wrap="none" rtlCol="0">
            <a:spAutoFit/>
          </a:bodyPr>
          <a:lstStyle/>
          <a:p>
            <a:r>
              <a:rPr lang="en-US" sz="1000" dirty="0" smtClean="0">
                <a:solidFill>
                  <a:schemeClr val="bg1"/>
                </a:solidFill>
              </a:rPr>
              <a:t>Source:  FEVE Monitoring Reports.  All by Binding exposure is $MM – Manual adjustments were made to correct</a:t>
            </a:r>
          </a:p>
          <a:p>
            <a:r>
              <a:rPr lang="en-US" sz="1000" dirty="0" smtClean="0">
                <a:solidFill>
                  <a:schemeClr val="bg1"/>
                </a:solidFill>
              </a:rPr>
              <a:t>Inaccurate cost center allocations, leading to variances with the previous slides’ FEVE results on occasion. </a:t>
            </a:r>
            <a:endParaRPr lang="en-US" sz="1000" dirty="0">
              <a:solidFill>
                <a:schemeClr val="bg1"/>
              </a:solidFill>
            </a:endParaRP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2495" y="1268060"/>
            <a:ext cx="4096944" cy="1737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504" y="3448678"/>
            <a:ext cx="4142232"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9622" y="3486371"/>
            <a:ext cx="3508320" cy="2194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3534931"/>
      </p:ext>
    </p:extLst>
  </p:cSld>
  <p:clrMapOvr>
    <a:masterClrMapping/>
  </p:clrMapOvr>
</p:sld>
</file>

<file path=ppt/theme/theme1.xml><?xml version="1.0" encoding="utf-8"?>
<a:theme xmlns:a="http://schemas.openxmlformats.org/drawingml/2006/main" name="Santander Powerpoint Template">
  <a:themeElements>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ovSan_Template_US">
      <a:majorFont>
        <a:latin typeface="Arial Bold"/>
        <a:ea typeface="ＭＳ Ｐゴシック"/>
        <a:cs typeface="ＭＳ Ｐゴシック"/>
      </a:majorFont>
      <a:minorFont>
        <a:latin typeface="Arial Bold"/>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2_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89F03CD64ABB641B0FACA0AA5051936" ma:contentTypeVersion="1" ma:contentTypeDescription="Create a new document." ma:contentTypeScope="" ma:versionID="78567e7ddb63784af0e6a5e152c5de67">
  <xsd:schema xmlns:xsd="http://www.w3.org/2001/XMLSchema" xmlns:xs="http://www.w3.org/2001/XMLSchema" xmlns:p="http://schemas.microsoft.com/office/2006/metadata/properties" xmlns:ns2="daee04e6-ed01-4634-ba53-8ceebb4f820e" targetNamespace="http://schemas.microsoft.com/office/2006/metadata/properties" ma:root="true" ma:fieldsID="788a6e560ddb17700aad153585e87b2f" ns2:_="">
    <xsd:import namespace="daee04e6-ed01-4634-ba53-8ceebb4f820e"/>
    <xsd:element name="properties">
      <xsd:complexType>
        <xsd:sequence>
          <xsd:element name="documentManagement">
            <xsd:complexType>
              <xsd:all>
                <xsd:element ref="ns2:vsti"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ee04e6-ed01-4634-ba53-8ceebb4f820e" elementFormDefault="qualified">
    <xsd:import namespace="http://schemas.microsoft.com/office/2006/documentManagement/types"/>
    <xsd:import namespace="http://schemas.microsoft.com/office/infopath/2007/PartnerControls"/>
    <xsd:element name="vsti" ma:index="8" nillable="true" ma:displayName="Deliverable ID" ma:internalName="vsti">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ti xmlns="daee04e6-ed01-4634-ba53-8ceebb4f820e" xsi:nil="true"/>
  </documentManagement>
</p:properties>
</file>

<file path=customXml/itemProps1.xml><?xml version="1.0" encoding="utf-8"?>
<ds:datastoreItem xmlns:ds="http://schemas.openxmlformats.org/officeDocument/2006/customXml" ds:itemID="{631BFC18-69F3-40EB-AAE4-2F3F83C7C209}"/>
</file>

<file path=customXml/itemProps2.xml><?xml version="1.0" encoding="utf-8"?>
<ds:datastoreItem xmlns:ds="http://schemas.openxmlformats.org/officeDocument/2006/customXml" ds:itemID="{1BE73F70-2E49-47CD-9999-A0DE9D8F6B51}"/>
</file>

<file path=customXml/itemProps3.xml><?xml version="1.0" encoding="utf-8"?>
<ds:datastoreItem xmlns:ds="http://schemas.openxmlformats.org/officeDocument/2006/customXml" ds:itemID="{CE572B62-E374-4867-AE56-E50234192834}"/>
</file>

<file path=docProps/app.xml><?xml version="1.0" encoding="utf-8"?>
<Properties xmlns="http://schemas.openxmlformats.org/officeDocument/2006/extended-properties" xmlns:vt="http://schemas.openxmlformats.org/officeDocument/2006/docPropsVTypes">
  <Template>Santander Master Powerpoint_2013</Template>
  <TotalTime>30916</TotalTime>
  <Words>2118</Words>
  <Application>Microsoft Office PowerPoint</Application>
  <PresentationFormat>On-screen Show (4:3)</PresentationFormat>
  <Paragraphs>221</Paragraphs>
  <Slides>25</Slides>
  <Notes>3</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Santander Powerpoint Template</vt:lpstr>
      <vt:lpstr>PowerPoint Presentation</vt:lpstr>
      <vt:lpstr>Table of Contents</vt:lpstr>
      <vt:lpstr>CRE: Highlights</vt:lpstr>
      <vt:lpstr>PowerPoint Presentation</vt:lpstr>
      <vt:lpstr>CRE: Credit Exposure Overview</vt:lpstr>
      <vt:lpstr>PowerPoint Presentation</vt:lpstr>
      <vt:lpstr>PowerPoint Presentation</vt:lpstr>
      <vt:lpstr>PowerPoint Presentation</vt:lpstr>
      <vt:lpstr>FEVE – Commercial Real Estate</vt:lpstr>
      <vt:lpstr>Exposure by Number of Customers </vt:lpstr>
      <vt:lpstr>ORR vs. FEVE Ratings</vt:lpstr>
      <vt:lpstr>PowerPoint Presentation</vt:lpstr>
      <vt:lpstr>CRE: Exception Management</vt:lpstr>
      <vt:lpstr>P&amp;L Performance</vt:lpstr>
      <vt:lpstr>Open Regulatory, Internal Audit, and Loan Review Issues - Tracking</vt:lpstr>
      <vt:lpstr>Next Steps</vt:lpstr>
      <vt:lpstr>PowerPoint Presentation</vt:lpstr>
      <vt:lpstr>CRE: Top 20</vt:lpstr>
      <vt:lpstr>Commercial Real Estate Concentrations</vt:lpstr>
      <vt:lpstr>Commercial Real Estate Geographic Concentrations</vt:lpstr>
      <vt:lpstr>CRE: What is Commercial Real Estate Lending?</vt:lpstr>
      <vt:lpstr>CRE: What is Commercial Real Estate Lending?</vt:lpstr>
      <vt:lpstr>CRE: Risk ID and Assessment 2014 (1 of 2)</vt:lpstr>
      <vt:lpstr>CRE: Risk ID and Assessment 2014 (2 of 2)</vt:lpstr>
      <vt:lpstr>PowerPoint Presentation</vt:lpstr>
    </vt:vector>
  </TitlesOfParts>
  <Company>Sovereign Bank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Conte, Kathleen</dc:creator>
  <cp:lastModifiedBy>Monahan, Kim A</cp:lastModifiedBy>
  <cp:revision>466</cp:revision>
  <cp:lastPrinted>2015-10-23T19:33:43Z</cp:lastPrinted>
  <dcterms:created xsi:type="dcterms:W3CDTF">2015-03-17T21:58:57Z</dcterms:created>
  <dcterms:modified xsi:type="dcterms:W3CDTF">2015-10-23T20:18:50Z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0x010100F89F03CD64ABB641B0FACA0AA5051936</vt:lpwstr>
  </property>
</Properties>
</file>