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notesSlides/notesSlide1.xml" ContentType="application/vnd.openxmlformats-officedocument.presentationml.notesSl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0.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theme/themeOverride3.xml" ContentType="application/vnd.openxmlformats-officedocument.themeOverride+xml"/>
  <Override PartName="/ppt/theme/theme4.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tags/tag2.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49" r:id="rId2"/>
    <p:sldMasterId id="2147483765" r:id="rId3"/>
  </p:sldMasterIdLst>
  <p:notesMasterIdLst>
    <p:notesMasterId r:id="rId30"/>
  </p:notesMasterIdLst>
  <p:sldIdLst>
    <p:sldId id="494" r:id="rId4"/>
    <p:sldId id="510" r:id="rId5"/>
    <p:sldId id="522" r:id="rId6"/>
    <p:sldId id="388" r:id="rId7"/>
    <p:sldId id="477" r:id="rId8"/>
    <p:sldId id="474" r:id="rId9"/>
    <p:sldId id="523" r:id="rId10"/>
    <p:sldId id="404" r:id="rId11"/>
    <p:sldId id="503" r:id="rId12"/>
    <p:sldId id="504" r:id="rId13"/>
    <p:sldId id="505" r:id="rId14"/>
    <p:sldId id="525" r:id="rId15"/>
    <p:sldId id="526" r:id="rId16"/>
    <p:sldId id="527" r:id="rId17"/>
    <p:sldId id="482" r:id="rId18"/>
    <p:sldId id="493" r:id="rId19"/>
    <p:sldId id="479" r:id="rId20"/>
    <p:sldId id="524" r:id="rId21"/>
    <p:sldId id="513" r:id="rId22"/>
    <p:sldId id="512" r:id="rId23"/>
    <p:sldId id="515" r:id="rId24"/>
    <p:sldId id="516" r:id="rId25"/>
    <p:sldId id="521" r:id="rId26"/>
    <p:sldId id="519" r:id="rId27"/>
    <p:sldId id="520" r:id="rId28"/>
    <p:sldId id="258" r:id="rId2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5F5F5F"/>
    <a:srgbClr val="00FF00"/>
    <a:srgbClr val="FFFF00"/>
    <a:srgbClr val="333333"/>
    <a:srgbClr val="CBCBCB"/>
    <a:srgbClr val="4D4D4D"/>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9471" autoAdjust="0"/>
  </p:normalViewPr>
  <p:slideViewPr>
    <p:cSldViewPr snapToGrid="0">
      <p:cViewPr>
        <p:scale>
          <a:sx n="100" d="100"/>
          <a:sy n="100" d="100"/>
        </p:scale>
        <p:origin x="-486" y="552"/>
      </p:cViewPr>
      <p:guideLst>
        <p:guide orient="horz" pos="893"/>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ustomXml" Target="../customXml/item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1"/>
            <a:ext cx="3038475" cy="465621"/>
          </a:xfrm>
          <a:prstGeom prst="rect">
            <a:avLst/>
          </a:prstGeom>
          <a:noFill/>
          <a:ln w="9525">
            <a:noFill/>
            <a:miter lim="800000"/>
            <a:headEnd/>
            <a:tailEnd/>
          </a:ln>
        </p:spPr>
        <p:txBody>
          <a:bodyPr vert="horz" wrap="square" lIns="92757" tIns="46378" rIns="92757" bIns="46378" numCol="1" anchor="t" anchorCtr="0" compatLnSpc="1">
            <a:prstTxWarp prst="textNoShape">
              <a:avLst/>
            </a:prstTxWarp>
          </a:bodyPr>
          <a:lstStyle>
            <a:lvl1pPr>
              <a:defRPr sz="1200">
                <a:ea typeface="ＭＳ Ｐゴシック" pitchFamily="-112" charset="-128"/>
                <a:cs typeface="ＭＳ Ｐゴシック" pitchFamily="-112" charset="-128"/>
              </a:defRPr>
            </a:lvl1pPr>
          </a:lstStyle>
          <a:p>
            <a:pPr>
              <a:defRPr/>
            </a:pPr>
            <a:endParaRPr lang="en-US" dirty="0"/>
          </a:p>
        </p:txBody>
      </p:sp>
      <p:sp>
        <p:nvSpPr>
          <p:cNvPr id="4099" name="Rectangle 3"/>
          <p:cNvSpPr>
            <a:spLocks noGrp="1" noChangeArrowheads="1"/>
          </p:cNvSpPr>
          <p:nvPr>
            <p:ph type="dt" idx="1"/>
          </p:nvPr>
        </p:nvSpPr>
        <p:spPr bwMode="auto">
          <a:xfrm>
            <a:off x="3971927" y="1"/>
            <a:ext cx="3038475" cy="465621"/>
          </a:xfrm>
          <a:prstGeom prst="rect">
            <a:avLst/>
          </a:prstGeom>
          <a:noFill/>
          <a:ln w="9525">
            <a:noFill/>
            <a:miter lim="800000"/>
            <a:headEnd/>
            <a:tailEnd/>
          </a:ln>
        </p:spPr>
        <p:txBody>
          <a:bodyPr vert="horz" wrap="square" lIns="92757" tIns="46378" rIns="92757" bIns="46378" numCol="1" anchor="t" anchorCtr="0" compatLnSpc="1">
            <a:prstTxWarp prst="textNoShape">
              <a:avLst/>
            </a:prstTxWarp>
          </a:bodyPr>
          <a:lstStyle>
            <a:lvl1pPr algn="r">
              <a:defRPr sz="1200">
                <a:ea typeface="ＭＳ Ｐゴシック" pitchFamily="-112" charset="-128"/>
                <a:cs typeface="ＭＳ Ｐゴシック" pitchFamily="-112" charset="-128"/>
              </a:defRPr>
            </a:lvl1pPr>
          </a:lstStyle>
          <a:p>
            <a:pPr>
              <a:defRPr/>
            </a:pPr>
            <a:endParaRPr lang="en-US" dirty="0"/>
          </a:p>
        </p:txBody>
      </p:sp>
      <p:sp>
        <p:nvSpPr>
          <p:cNvPr id="155652" name="Rectangle 4"/>
          <p:cNvSpPr>
            <a:spLocks noGrp="1" noRot="1" noChangeAspect="1" noChangeArrowheads="1" noTextEdit="1"/>
          </p:cNvSpPr>
          <p:nvPr>
            <p:ph type="sldImg" idx="2"/>
          </p:nvPr>
        </p:nvSpPr>
        <p:spPr bwMode="auto">
          <a:xfrm>
            <a:off x="1181100" y="696913"/>
            <a:ext cx="4648200" cy="3487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5041" y="4416192"/>
            <a:ext cx="5140325" cy="4182580"/>
          </a:xfrm>
          <a:prstGeom prst="rect">
            <a:avLst/>
          </a:prstGeom>
          <a:noFill/>
          <a:ln w="9525">
            <a:noFill/>
            <a:miter lim="800000"/>
            <a:headEnd/>
            <a:tailEnd/>
          </a:ln>
        </p:spPr>
        <p:txBody>
          <a:bodyPr vert="horz" wrap="square" lIns="92757" tIns="46378" rIns="92757" bIns="463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2" y="8830780"/>
            <a:ext cx="3038475" cy="465620"/>
          </a:xfrm>
          <a:prstGeom prst="rect">
            <a:avLst/>
          </a:prstGeom>
          <a:noFill/>
          <a:ln w="9525">
            <a:noFill/>
            <a:miter lim="800000"/>
            <a:headEnd/>
            <a:tailEnd/>
          </a:ln>
        </p:spPr>
        <p:txBody>
          <a:bodyPr vert="horz" wrap="square" lIns="92757" tIns="46378" rIns="92757" bIns="46378" numCol="1" anchor="b" anchorCtr="0" compatLnSpc="1">
            <a:prstTxWarp prst="textNoShape">
              <a:avLst/>
            </a:prstTxWarp>
          </a:bodyPr>
          <a:lstStyle>
            <a:lvl1pPr>
              <a:defRPr sz="1200">
                <a:ea typeface="ＭＳ Ｐゴシック" pitchFamily="-112" charset="-128"/>
                <a:cs typeface="ＭＳ Ｐゴシック" pitchFamily="-112" charset="-128"/>
              </a:defRPr>
            </a:lvl1pPr>
          </a:lstStyle>
          <a:p>
            <a:pPr>
              <a:defRPr/>
            </a:pPr>
            <a:endParaRPr lang="en-US" dirty="0"/>
          </a:p>
        </p:txBody>
      </p:sp>
      <p:sp>
        <p:nvSpPr>
          <p:cNvPr id="4103" name="Rectangle 7"/>
          <p:cNvSpPr>
            <a:spLocks noGrp="1" noChangeArrowheads="1"/>
          </p:cNvSpPr>
          <p:nvPr>
            <p:ph type="sldNum" sz="quarter" idx="5"/>
          </p:nvPr>
        </p:nvSpPr>
        <p:spPr bwMode="auto">
          <a:xfrm>
            <a:off x="3971927" y="8830780"/>
            <a:ext cx="3038475" cy="465620"/>
          </a:xfrm>
          <a:prstGeom prst="rect">
            <a:avLst/>
          </a:prstGeom>
          <a:noFill/>
          <a:ln w="9525">
            <a:noFill/>
            <a:miter lim="800000"/>
            <a:headEnd/>
            <a:tailEnd/>
          </a:ln>
        </p:spPr>
        <p:txBody>
          <a:bodyPr vert="horz" wrap="square" lIns="92757" tIns="46378" rIns="92757" bIns="46378" numCol="1" anchor="b" anchorCtr="0" compatLnSpc="1">
            <a:prstTxWarp prst="textNoShape">
              <a:avLst/>
            </a:prstTxWarp>
          </a:bodyPr>
          <a:lstStyle>
            <a:lvl1pPr algn="r">
              <a:defRPr sz="1200"/>
            </a:lvl1pPr>
          </a:lstStyle>
          <a:p>
            <a:pPr>
              <a:defRPr/>
            </a:pPr>
            <a:fld id="{D5B996D4-26D5-4F1B-8A05-47BDBB0093A7}" type="slidenum">
              <a:rPr lang="en-US"/>
              <a:pPr>
                <a:defRPr/>
              </a:pPr>
              <a:t>‹#›</a:t>
            </a:fld>
            <a:endParaRPr lang="en-US" dirty="0"/>
          </a:p>
        </p:txBody>
      </p:sp>
    </p:spTree>
    <p:extLst>
      <p:ext uri="{BB962C8B-B14F-4D97-AF65-F5344CB8AC3E}">
        <p14:creationId xmlns:p14="http://schemas.microsoft.com/office/powerpoint/2010/main" val="2069973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89688-E846-41D3-ACC9-878A292E2679}" type="slidenum">
              <a:rPr lang="es-ES_tradnl" altLang="en-US">
                <a:solidFill>
                  <a:prstClr val="black"/>
                </a:solidFill>
              </a:rPr>
              <a:pPr/>
              <a:t>1</a:t>
            </a:fld>
            <a:endParaRPr lang="es-ES_tradnl" altLang="en-US"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s-ES_tradnl"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1927" y="8830780"/>
            <a:ext cx="3038475" cy="46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57" tIns="46378" rIns="92757" bIns="46378" anchor="b"/>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EE86217F-BF8C-40E5-8146-E5355202FE38}" type="slidenum">
              <a:rPr lang="en-US" sz="1200"/>
              <a:pPr algn="r"/>
              <a:t>26</a:t>
            </a:fld>
            <a:endParaRPr lang="en-US" sz="1200"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ea typeface="ＭＳ Ｐゴシック" pitchFamily="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hemeOverride" Target="../theme/themeOverride3.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92951" y="6352312"/>
            <a:ext cx="1954847" cy="345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2"/>
          <p:cNvSpPr>
            <a:spLocks noChangeArrowheads="1"/>
          </p:cNvSpPr>
          <p:nvPr userDrawn="1"/>
        </p:nvSpPr>
        <p:spPr bwMode="auto">
          <a:xfrm>
            <a:off x="3429000" y="3962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endParaRPr lang="en-US" sz="1500" dirty="0">
              <a:solidFill>
                <a:schemeClr val="bg1"/>
              </a:solidFill>
            </a:endParaRPr>
          </a:p>
        </p:txBody>
      </p:sp>
      <p:sp>
        <p:nvSpPr>
          <p:cNvPr id="6153" name="Rectangle 9"/>
          <p:cNvSpPr>
            <a:spLocks noGrp="1" noChangeArrowheads="1"/>
          </p:cNvSpPr>
          <p:nvPr>
            <p:ph type="ctrTitle" sz="quarter"/>
          </p:nvPr>
        </p:nvSpPr>
        <p:spPr>
          <a:xfrm>
            <a:off x="3429000" y="1066800"/>
            <a:ext cx="4724400" cy="2819400"/>
          </a:xfrm>
        </p:spPr>
        <p:txBody>
          <a:bodyPr wrap="square"/>
          <a:lstStyle>
            <a:lvl1pPr>
              <a:defRPr sz="4000">
                <a:solidFill>
                  <a:schemeClr val="bg1"/>
                </a:solidFill>
              </a:defRPr>
            </a:lvl1pPr>
          </a:lstStyle>
          <a:p>
            <a:r>
              <a:rPr lang="en-US" smtClean="0"/>
              <a:t>Click to edit Master title style</a:t>
            </a:r>
            <a:endParaRPr lang="en-US"/>
          </a:p>
        </p:txBody>
      </p:sp>
      <p:sp>
        <p:nvSpPr>
          <p:cNvPr id="6154" name="Rectangle 10"/>
          <p:cNvSpPr>
            <a:spLocks noGrp="1" noChangeArrowheads="1"/>
          </p:cNvSpPr>
          <p:nvPr>
            <p:ph type="subTitle" sz="quarter" idx="1"/>
          </p:nvPr>
        </p:nvSpPr>
        <p:spPr>
          <a:xfrm>
            <a:off x="304800" y="1219200"/>
            <a:ext cx="1600200"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a:p>
        </p:txBody>
      </p:sp>
    </p:spTree>
    <p:extLst>
      <p:ext uri="{BB962C8B-B14F-4D97-AF65-F5344CB8AC3E}">
        <p14:creationId xmlns:p14="http://schemas.microsoft.com/office/powerpoint/2010/main" val="597960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9574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1000"/>
            <a:ext cx="20955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1341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7406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4"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bg1"/>
                </a:solidFill>
                <a:latin typeface="+mn-lt"/>
                <a:cs typeface="+mn-cs"/>
              </a:defRPr>
            </a:lvl1pPr>
          </a:lstStyle>
          <a:p>
            <a:pPr>
              <a:defRPr/>
            </a:pPr>
            <a:fld id="{A72327F3-41C2-4C19-96BD-2A480E232A32}" type="slidenum">
              <a:rPr lang="es-ES" smtClean="0"/>
              <a:t>‹#›</a:t>
            </a:fld>
            <a:endParaRPr lang="es-ES" dirty="0"/>
          </a:p>
        </p:txBody>
      </p:sp>
    </p:spTree>
    <p:extLst>
      <p:ext uri="{BB962C8B-B14F-4D97-AF65-F5344CB8AC3E}">
        <p14:creationId xmlns:p14="http://schemas.microsoft.com/office/powerpoint/2010/main" val="3391887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
        <p:nvSpPr>
          <p:cNvPr id="3" name="2 Marcador de número de diapositiva"/>
          <p:cNvSpPr>
            <a:spLocks noGrp="1"/>
          </p:cNvSpPr>
          <p:nvPr>
            <p:ph type="sldNum" sz="quarter" idx="10"/>
          </p:nvPr>
        </p:nvSpPr>
        <p:spPr>
          <a:xfrm>
            <a:off x="-36512" y="6394450"/>
            <a:ext cx="446314" cy="365125"/>
          </a:xfrm>
        </p:spPr>
        <p:txBody>
          <a:bodyPr/>
          <a:lstStyle>
            <a:lvl1pPr>
              <a:defRPr sz="1100"/>
            </a:lvl1pPr>
          </a:lstStyle>
          <a:p>
            <a:fld id="{D933D2DF-8367-44D3-88AD-2026DA118661}" type="slidenum">
              <a:rPr lang="es-ES" smtClean="0">
                <a:solidFill>
                  <a:prstClr val="white"/>
                </a:solidFill>
              </a:rPr>
              <a:pPr/>
              <a:t>‹#›</a:t>
            </a:fld>
            <a:endParaRPr lang="es-ES" dirty="0">
              <a:solidFill>
                <a:prstClr val="white"/>
              </a:solidFill>
            </a:endParaRPr>
          </a:p>
        </p:txBody>
      </p:sp>
    </p:spTree>
    <p:extLst>
      <p:ext uri="{BB962C8B-B14F-4D97-AF65-F5344CB8AC3E}">
        <p14:creationId xmlns:p14="http://schemas.microsoft.com/office/powerpoint/2010/main" val="492504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92951" y="6352312"/>
            <a:ext cx="1954847" cy="345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2"/>
          <p:cNvSpPr>
            <a:spLocks noChangeArrowheads="1"/>
          </p:cNvSpPr>
          <p:nvPr userDrawn="1"/>
        </p:nvSpPr>
        <p:spPr bwMode="auto">
          <a:xfrm>
            <a:off x="3429000" y="3962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endParaRPr lang="en-US" sz="1500" dirty="0">
              <a:solidFill>
                <a:srgbClr val="FFFFFF"/>
              </a:solidFill>
            </a:endParaRPr>
          </a:p>
        </p:txBody>
      </p:sp>
      <p:sp>
        <p:nvSpPr>
          <p:cNvPr id="6153" name="Rectangle 9"/>
          <p:cNvSpPr>
            <a:spLocks noGrp="1" noChangeArrowheads="1"/>
          </p:cNvSpPr>
          <p:nvPr>
            <p:ph type="ctrTitle" sz="quarter"/>
          </p:nvPr>
        </p:nvSpPr>
        <p:spPr>
          <a:xfrm>
            <a:off x="3429000" y="1066800"/>
            <a:ext cx="4724400" cy="2819400"/>
          </a:xfrm>
        </p:spPr>
        <p:txBody>
          <a:bodyPr wrap="square"/>
          <a:lstStyle>
            <a:lvl1pPr>
              <a:defRPr sz="4000">
                <a:solidFill>
                  <a:schemeClr val="bg1"/>
                </a:solidFill>
              </a:defRPr>
            </a:lvl1pPr>
          </a:lstStyle>
          <a:p>
            <a:r>
              <a:rPr lang="en-US" smtClean="0"/>
              <a:t>Click to edit Master title style</a:t>
            </a:r>
            <a:endParaRPr lang="en-US"/>
          </a:p>
        </p:txBody>
      </p:sp>
      <p:sp>
        <p:nvSpPr>
          <p:cNvPr id="6154" name="Rectangle 10"/>
          <p:cNvSpPr>
            <a:spLocks noGrp="1" noChangeArrowheads="1"/>
          </p:cNvSpPr>
          <p:nvPr>
            <p:ph type="subTitle" sz="quarter" idx="1"/>
          </p:nvPr>
        </p:nvSpPr>
        <p:spPr>
          <a:xfrm>
            <a:off x="304800" y="1219200"/>
            <a:ext cx="1600200"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a:p>
        </p:txBody>
      </p:sp>
    </p:spTree>
    <p:extLst>
      <p:ext uri="{BB962C8B-B14F-4D97-AF65-F5344CB8AC3E}">
        <p14:creationId xmlns:p14="http://schemas.microsoft.com/office/powerpoint/2010/main" val="83327332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57913"/>
            <a:ext cx="9144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8"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05651" y="6329349"/>
            <a:ext cx="1931987"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6"/>
          <p:cNvSpPr>
            <a:spLocks noGrp="1" noChangeArrowheads="1"/>
          </p:cNvSpPr>
          <p:nvPr>
            <p:ph type="sldNum" sz="quarter" idx="10"/>
          </p:nvPr>
        </p:nvSpPr>
        <p:spPr/>
        <p:txBody>
          <a:bodyPr/>
          <a:lstStyle>
            <a:lvl1pPr>
              <a:defRPr/>
            </a:lvl1pPr>
          </a:lstStyle>
          <a:p>
            <a:pPr>
              <a:defRPr/>
            </a:pPr>
            <a:fld id="{B9AD19E9-CCCF-4ED1-B5E3-BE4FA4812BFB}" type="slidenum">
              <a:rPr lang="en-US"/>
              <a:pPr>
                <a:defRPr/>
              </a:pPr>
              <a:t>‹#›</a:t>
            </a:fld>
            <a:endParaRPr lang="en-US" dirty="0"/>
          </a:p>
        </p:txBody>
      </p:sp>
      <p:sp>
        <p:nvSpPr>
          <p:cNvPr id="10" name="Rectangle 5"/>
          <p:cNvSpPr>
            <a:spLocks noGrp="1" noChangeArrowheads="1"/>
          </p:cNvSpPr>
          <p:nvPr>
            <p:ph type="ftr" sz="quarter" idx="11"/>
          </p:nvPr>
        </p:nvSpPr>
        <p:spPr/>
        <p:txBody>
          <a:bodyPr/>
          <a:lstStyle>
            <a:lvl1pPr>
              <a:defRPr/>
            </a:lvl1pPr>
          </a:lstStyle>
          <a:p>
            <a:pPr>
              <a:defRPr/>
            </a:pPr>
            <a:r>
              <a:rPr lang="en-US" dirty="0">
                <a:solidFill>
                  <a:srgbClr val="FFFFFF"/>
                </a:solidFill>
              </a:rPr>
              <a:t>Source: xxx</a:t>
            </a:r>
          </a:p>
        </p:txBody>
      </p:sp>
    </p:spTree>
    <p:extLst>
      <p:ext uri="{BB962C8B-B14F-4D97-AF65-F5344CB8AC3E}">
        <p14:creationId xmlns:p14="http://schemas.microsoft.com/office/powerpoint/2010/main" val="2394347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57913"/>
            <a:ext cx="9144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74435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838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581219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37885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3679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57913"/>
            <a:ext cx="9144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8"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05651" y="6329349"/>
            <a:ext cx="1931987"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6"/>
          <p:cNvSpPr>
            <a:spLocks noGrp="1" noChangeArrowheads="1"/>
          </p:cNvSpPr>
          <p:nvPr>
            <p:ph type="sldNum" sz="quarter" idx="10"/>
          </p:nvPr>
        </p:nvSpPr>
        <p:spPr/>
        <p:txBody>
          <a:bodyPr/>
          <a:lstStyle>
            <a:lvl1pPr>
              <a:defRPr/>
            </a:lvl1pPr>
          </a:lstStyle>
          <a:p>
            <a:pPr>
              <a:defRPr/>
            </a:pPr>
            <a:fld id="{B9AD19E9-CCCF-4ED1-B5E3-BE4FA4812BFB}" type="slidenum">
              <a:rPr lang="en-US"/>
              <a:pPr>
                <a:defRPr/>
              </a:pPr>
              <a:t>‹#›</a:t>
            </a:fld>
            <a:endParaRPr lang="en-US" dirty="0"/>
          </a:p>
        </p:txBody>
      </p:sp>
      <p:sp>
        <p:nvSpPr>
          <p:cNvPr id="10" name="Rectangle 5"/>
          <p:cNvSpPr>
            <a:spLocks noGrp="1" noChangeArrowheads="1"/>
          </p:cNvSpPr>
          <p:nvPr>
            <p:ph type="ftr" sz="quarter" idx="11"/>
          </p:nvPr>
        </p:nvSpPr>
        <p:spPr/>
        <p:txBody>
          <a:bodyPr/>
          <a:lstStyle>
            <a:lvl1pPr>
              <a:defRPr/>
            </a:lvl1pPr>
          </a:lstStyle>
          <a:p>
            <a:pPr>
              <a:defRPr/>
            </a:pPr>
            <a:r>
              <a:rPr lang="en-US" dirty="0"/>
              <a:t>Source: xxx</a:t>
            </a:r>
          </a:p>
        </p:txBody>
      </p:sp>
    </p:spTree>
    <p:extLst>
      <p:ext uri="{BB962C8B-B14F-4D97-AF65-F5344CB8AC3E}">
        <p14:creationId xmlns:p14="http://schemas.microsoft.com/office/powerpoint/2010/main" val="30572457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8917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2547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75193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413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1000"/>
            <a:ext cx="20955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1341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0219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4"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bg1"/>
                </a:solidFill>
                <a:latin typeface="+mn-lt"/>
                <a:cs typeface="+mn-cs"/>
              </a:defRPr>
            </a:lvl1pPr>
          </a:lstStyle>
          <a:p>
            <a:pPr>
              <a:defRPr/>
            </a:pPr>
            <a:fld id="{A72327F3-41C2-4C19-96BD-2A480E232A32}" type="slidenum">
              <a:rPr lang="es-ES" smtClean="0">
                <a:solidFill>
                  <a:srgbClr val="FFFFFF"/>
                </a:solidFill>
              </a:rPr>
              <a:pPr>
                <a:defRPr/>
              </a:pPr>
              <a:t>‹#›</a:t>
            </a:fld>
            <a:endParaRPr lang="es-ES" dirty="0">
              <a:solidFill>
                <a:srgbClr val="FFFFFF"/>
              </a:solidFill>
            </a:endParaRPr>
          </a:p>
        </p:txBody>
      </p:sp>
    </p:spTree>
    <p:extLst>
      <p:ext uri="{BB962C8B-B14F-4D97-AF65-F5344CB8AC3E}">
        <p14:creationId xmlns:p14="http://schemas.microsoft.com/office/powerpoint/2010/main" val="1795052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000628" y="511927"/>
            <a:ext cx="7993063" cy="494928"/>
          </a:xfrm>
        </p:spPr>
        <p:txBody>
          <a:bodyPr/>
          <a:lstStyle>
            <a:lvl1pPr>
              <a:defRPr sz="2400">
                <a:solidFill>
                  <a:schemeClr val="tx1">
                    <a:lumMod val="85000"/>
                    <a:lumOff val="15000"/>
                  </a:schemeClr>
                </a:solidFill>
              </a:defRPr>
            </a:lvl1pPr>
          </a:lstStyle>
          <a:p>
            <a:r>
              <a:rPr lang="es-ES" smtClean="0"/>
              <a:t>Haga clic para modificar el estilo de título del patrón</a:t>
            </a:r>
            <a:endParaRPr lang="es-ES"/>
          </a:p>
        </p:txBody>
      </p:sp>
      <p:sp>
        <p:nvSpPr>
          <p:cNvPr id="3" name="2 Marcador de número de diapositiva"/>
          <p:cNvSpPr>
            <a:spLocks noGrp="1"/>
          </p:cNvSpPr>
          <p:nvPr>
            <p:ph type="sldNum" sz="quarter" idx="10"/>
          </p:nvPr>
        </p:nvSpPr>
        <p:spPr>
          <a:xfrm>
            <a:off x="-36512" y="6394450"/>
            <a:ext cx="446314" cy="365125"/>
          </a:xfrm>
        </p:spPr>
        <p:txBody>
          <a:bodyPr/>
          <a:lstStyle>
            <a:lvl1pPr>
              <a:defRPr sz="1100"/>
            </a:lvl1pPr>
          </a:lstStyle>
          <a:p>
            <a:fld id="{D933D2DF-8367-44D3-88AD-2026DA118661}" type="slidenum">
              <a:rPr lang="es-ES" smtClean="0">
                <a:solidFill>
                  <a:prstClr val="white"/>
                </a:solidFill>
              </a:rPr>
              <a:pPr/>
              <a:t>‹#›</a:t>
            </a:fld>
            <a:endParaRPr lang="es-ES" dirty="0">
              <a:solidFill>
                <a:prstClr val="white"/>
              </a:solidFill>
            </a:endParaRPr>
          </a:p>
        </p:txBody>
      </p:sp>
    </p:spTree>
    <p:extLst>
      <p:ext uri="{BB962C8B-B14F-4D97-AF65-F5344CB8AC3E}">
        <p14:creationId xmlns:p14="http://schemas.microsoft.com/office/powerpoint/2010/main" val="460001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92951" y="6352312"/>
            <a:ext cx="1954847" cy="345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2"/>
          <p:cNvSpPr>
            <a:spLocks noChangeArrowheads="1"/>
          </p:cNvSpPr>
          <p:nvPr userDrawn="1"/>
        </p:nvSpPr>
        <p:spPr bwMode="auto">
          <a:xfrm>
            <a:off x="3429000" y="3962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endParaRPr lang="en-US" sz="1500" dirty="0">
              <a:solidFill>
                <a:srgbClr val="FFFFFF"/>
              </a:solidFill>
              <a:ea typeface="ＭＳ Ｐゴシック"/>
            </a:endParaRPr>
          </a:p>
        </p:txBody>
      </p:sp>
      <p:sp>
        <p:nvSpPr>
          <p:cNvPr id="6153" name="Rectangle 9"/>
          <p:cNvSpPr>
            <a:spLocks noGrp="1" noChangeArrowheads="1"/>
          </p:cNvSpPr>
          <p:nvPr>
            <p:ph type="ctrTitle" sz="quarter"/>
          </p:nvPr>
        </p:nvSpPr>
        <p:spPr>
          <a:xfrm>
            <a:off x="3429000" y="1066800"/>
            <a:ext cx="4724400" cy="2819400"/>
          </a:xfrm>
        </p:spPr>
        <p:txBody>
          <a:bodyPr wrap="square"/>
          <a:lstStyle>
            <a:lvl1pPr>
              <a:defRPr sz="4000">
                <a:solidFill>
                  <a:schemeClr val="bg1"/>
                </a:solidFill>
              </a:defRPr>
            </a:lvl1pPr>
          </a:lstStyle>
          <a:p>
            <a:r>
              <a:rPr lang="en-US" smtClean="0"/>
              <a:t>Click to edit Master title style</a:t>
            </a:r>
            <a:endParaRPr lang="en-US"/>
          </a:p>
        </p:txBody>
      </p:sp>
      <p:sp>
        <p:nvSpPr>
          <p:cNvPr id="6154" name="Rectangle 10"/>
          <p:cNvSpPr>
            <a:spLocks noGrp="1" noChangeArrowheads="1"/>
          </p:cNvSpPr>
          <p:nvPr>
            <p:ph type="subTitle" sz="quarter" idx="1"/>
          </p:nvPr>
        </p:nvSpPr>
        <p:spPr>
          <a:xfrm>
            <a:off x="304800" y="1219200"/>
            <a:ext cx="1600200"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a:p>
        </p:txBody>
      </p:sp>
    </p:spTree>
    <p:extLst>
      <p:ext uri="{BB962C8B-B14F-4D97-AF65-F5344CB8AC3E}">
        <p14:creationId xmlns:p14="http://schemas.microsoft.com/office/powerpoint/2010/main" val="8558714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1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157913"/>
            <a:ext cx="9144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8"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05651" y="6329349"/>
            <a:ext cx="1931987"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a typeface="ＭＳ Ｐゴシック"/>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6"/>
          <p:cNvSpPr>
            <a:spLocks noGrp="1" noChangeArrowheads="1"/>
          </p:cNvSpPr>
          <p:nvPr>
            <p:ph type="sldNum" sz="quarter" idx="10"/>
          </p:nvPr>
        </p:nvSpPr>
        <p:spPr/>
        <p:txBody>
          <a:bodyPr/>
          <a:lstStyle>
            <a:lvl1pPr>
              <a:defRPr/>
            </a:lvl1pPr>
          </a:lstStyle>
          <a:p>
            <a:pPr>
              <a:defRPr/>
            </a:pPr>
            <a:fld id="{B9AD19E9-CCCF-4ED1-B5E3-BE4FA4812BFB}" type="slidenum">
              <a:rPr lang="en-US"/>
              <a:pPr>
                <a:defRPr/>
              </a:pPr>
              <a:t>‹#›</a:t>
            </a:fld>
            <a:endParaRPr lang="en-US" dirty="0"/>
          </a:p>
        </p:txBody>
      </p:sp>
      <p:sp>
        <p:nvSpPr>
          <p:cNvPr id="10" name="Rectangle 5"/>
          <p:cNvSpPr>
            <a:spLocks noGrp="1" noChangeArrowheads="1"/>
          </p:cNvSpPr>
          <p:nvPr>
            <p:ph type="ftr" sz="quarter" idx="11"/>
          </p:nvPr>
        </p:nvSpPr>
        <p:spPr/>
        <p:txBody>
          <a:bodyPr/>
          <a:lstStyle>
            <a:lvl1pPr>
              <a:defRPr/>
            </a:lvl1pPr>
          </a:lstStyle>
          <a:p>
            <a:pPr>
              <a:defRPr/>
            </a:pPr>
            <a:r>
              <a:rPr lang="en-US" dirty="0">
                <a:solidFill>
                  <a:srgbClr val="FFFFFF"/>
                </a:solidFill>
              </a:rPr>
              <a:t>Source: xxx</a:t>
            </a:r>
          </a:p>
        </p:txBody>
      </p:sp>
    </p:spTree>
    <p:extLst>
      <p:ext uri="{BB962C8B-B14F-4D97-AF65-F5344CB8AC3E}">
        <p14:creationId xmlns:p14="http://schemas.microsoft.com/office/powerpoint/2010/main" val="31395585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157913"/>
            <a:ext cx="9144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2944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57913"/>
            <a:ext cx="9144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7600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838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743879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548733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16137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0251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899267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59477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6400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1000"/>
            <a:ext cx="20955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1341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833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838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00248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87265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021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96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415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5358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838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763000" y="0"/>
            <a:ext cx="381000"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a:defRPr/>
            </a:pPr>
            <a:fld id="{AD68D0AF-828B-4F1E-9F4A-B6CAE42B65BA}" type="slidenum">
              <a:rPr lang="en-US"/>
              <a:pPr>
                <a:defRPr/>
              </a:pPr>
              <a:t>‹#›</a:t>
            </a:fld>
            <a:endParaRPr lang="en-US" dirty="0"/>
          </a:p>
        </p:txBody>
      </p:sp>
      <p:sp>
        <p:nvSpPr>
          <p:cNvPr id="1029" name="Line 8"/>
          <p:cNvSpPr>
            <a:spLocks noChangeShapeType="1"/>
          </p:cNvSpPr>
          <p:nvPr/>
        </p:nvSpPr>
        <p:spPr bwMode="auto">
          <a:xfrm>
            <a:off x="381000" y="762000"/>
            <a:ext cx="838200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2" name="Picture 10" descr="fondo02"/>
          <p:cNvPicPr>
            <a:picLocks noChangeAspect="1" noChangeArrowheads="1"/>
          </p:cNvPicPr>
          <p:nvPr/>
        </p:nvPicPr>
        <p:blipFill>
          <a:blip r:embed="rId15">
            <a:extLst>
              <a:ext uri="{28A0092B-C50C-407E-A947-70E740481C1C}">
                <a14:useLocalDpi xmlns:a14="http://schemas.microsoft.com/office/drawing/2010/main" val="0"/>
              </a:ext>
            </a:extLst>
          </a:blip>
          <a:srcRect t="91110"/>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a:spLocks noGrp="1" noChangeArrowheads="1"/>
          </p:cNvSpPr>
          <p:nvPr>
            <p:ph type="ftr" sz="quarter" idx="3"/>
          </p:nvPr>
        </p:nvSpPr>
        <p:spPr bwMode="auto">
          <a:xfrm>
            <a:off x="1752600" y="6283325"/>
            <a:ext cx="48768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1200" b="1">
                <a:solidFill>
                  <a:schemeClr val="bg1"/>
                </a:solidFill>
              </a:defRPr>
            </a:lvl1pPr>
          </a:lstStyle>
          <a:p>
            <a:pPr>
              <a:defRPr/>
            </a:pPr>
            <a:r>
              <a:rPr lang="en-US" dirty="0"/>
              <a:t>Source: xxx</a:t>
            </a:r>
          </a:p>
        </p:txBody>
      </p:sp>
      <p:pic>
        <p:nvPicPr>
          <p:cNvPr id="6" name="Picture 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831121" y="6383796"/>
            <a:ext cx="1931879" cy="338808"/>
          </a:xfrm>
          <a:prstGeom prst="rect">
            <a:avLst/>
          </a:prstGeom>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64"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a:solidFill>
            <a:srgbClr val="FF0000"/>
          </a:solidFill>
          <a:latin typeface="+mn-lt"/>
          <a:ea typeface="+mn-ea"/>
          <a:cs typeface="+mn-cs"/>
        </a:defRPr>
      </a:lvl1pPr>
      <a:lvl2pPr marL="512763" indent="-168275" algn="l" rtl="0" eaLnBrk="1" fontAlgn="base" hangingPunct="1">
        <a:lnSpc>
          <a:spcPct val="120000"/>
        </a:lnSpc>
        <a:spcBef>
          <a:spcPct val="20000"/>
        </a:spcBef>
        <a:spcAft>
          <a:spcPct val="0"/>
        </a:spcAft>
        <a:buClr>
          <a:schemeClr val="tx1"/>
        </a:buClr>
        <a:buFont typeface="Wingdings" pitchFamily="2" charset="2"/>
        <a:buChar char="§"/>
        <a:defRPr sz="1600">
          <a:solidFill>
            <a:srgbClr val="999999"/>
          </a:solidFill>
          <a:latin typeface="Arial" charset="0"/>
          <a:ea typeface="+mn-ea"/>
          <a:cs typeface="+mn-cs"/>
        </a:defRPr>
      </a:lvl2pPr>
      <a:lvl3pPr marL="931863" indent="-228600" algn="l" rtl="0" eaLnBrk="1" fontAlgn="base" hangingPunct="1">
        <a:lnSpc>
          <a:spcPct val="160000"/>
        </a:lnSpc>
        <a:spcBef>
          <a:spcPct val="20000"/>
        </a:spcBef>
        <a:spcAft>
          <a:spcPct val="0"/>
        </a:spcAft>
        <a:buClr>
          <a:schemeClr val="tx1"/>
        </a:buClr>
        <a:buChar char="•"/>
        <a:defRPr sz="1400">
          <a:solidFill>
            <a:srgbClr val="999999"/>
          </a:solidFill>
          <a:latin typeface="Arial" charset="0"/>
          <a:ea typeface="+mn-ea"/>
          <a:cs typeface="+mn-cs"/>
        </a:defRPr>
      </a:lvl3pPr>
      <a:lvl4pPr marL="1350963" indent="-228600" algn="l" rtl="0" eaLnBrk="1" fontAlgn="base" hangingPunct="1">
        <a:spcBef>
          <a:spcPct val="20000"/>
        </a:spcBef>
        <a:spcAft>
          <a:spcPct val="0"/>
        </a:spcAft>
        <a:buClr>
          <a:schemeClr val="tx1"/>
        </a:buClr>
        <a:buChar char="–"/>
        <a:defRPr sz="1200">
          <a:solidFill>
            <a:srgbClr val="999999"/>
          </a:solidFill>
          <a:latin typeface="Arial" charset="0"/>
          <a:ea typeface="+mn-ea"/>
          <a:cs typeface="+mn-cs"/>
        </a:defRPr>
      </a:lvl4pPr>
      <a:lvl5pPr marL="1770063" indent="-228600" algn="l" rtl="0" eaLnBrk="1" fontAlgn="base" hangingPunct="1">
        <a:spcBef>
          <a:spcPct val="20000"/>
        </a:spcBef>
        <a:spcAft>
          <a:spcPct val="0"/>
        </a:spcAft>
        <a:buClr>
          <a:schemeClr val="tx1"/>
        </a:buClr>
        <a:defRPr sz="1000">
          <a:solidFill>
            <a:schemeClr val="tx1"/>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838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763000" y="0"/>
            <a:ext cx="381000"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a:defRPr/>
            </a:pPr>
            <a:fld id="{AD68D0AF-828B-4F1E-9F4A-B6CAE42B65BA}" type="slidenum">
              <a:rPr lang="en-US"/>
              <a:pPr>
                <a:defRPr/>
              </a:pPr>
              <a:t>‹#›</a:t>
            </a:fld>
            <a:endParaRPr lang="en-US" dirty="0"/>
          </a:p>
        </p:txBody>
      </p:sp>
      <p:sp>
        <p:nvSpPr>
          <p:cNvPr id="1029" name="Line 8"/>
          <p:cNvSpPr>
            <a:spLocks noChangeShapeType="1"/>
          </p:cNvSpPr>
          <p:nvPr/>
        </p:nvSpPr>
        <p:spPr bwMode="auto">
          <a:xfrm>
            <a:off x="381000" y="762000"/>
            <a:ext cx="838200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pic>
        <p:nvPicPr>
          <p:cNvPr id="2" name="Picture 10" descr="fondo02"/>
          <p:cNvPicPr>
            <a:picLocks noChangeAspect="1" noChangeArrowheads="1"/>
          </p:cNvPicPr>
          <p:nvPr/>
        </p:nvPicPr>
        <p:blipFill>
          <a:blip r:embed="rId15">
            <a:extLst>
              <a:ext uri="{28A0092B-C50C-407E-A947-70E740481C1C}">
                <a14:useLocalDpi xmlns:a14="http://schemas.microsoft.com/office/drawing/2010/main" val="0"/>
              </a:ext>
            </a:extLst>
          </a:blip>
          <a:srcRect t="91110"/>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a:spLocks noGrp="1" noChangeArrowheads="1"/>
          </p:cNvSpPr>
          <p:nvPr>
            <p:ph type="ftr" sz="quarter" idx="3"/>
          </p:nvPr>
        </p:nvSpPr>
        <p:spPr bwMode="auto">
          <a:xfrm>
            <a:off x="1752600" y="6283325"/>
            <a:ext cx="48768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1200" b="1">
                <a:solidFill>
                  <a:schemeClr val="bg1"/>
                </a:solidFill>
              </a:defRPr>
            </a:lvl1pPr>
          </a:lstStyle>
          <a:p>
            <a:pPr>
              <a:defRPr/>
            </a:pPr>
            <a:r>
              <a:rPr lang="en-US" dirty="0">
                <a:solidFill>
                  <a:srgbClr val="FFFFFF"/>
                </a:solidFill>
              </a:rPr>
              <a:t>Source: xxx</a:t>
            </a:r>
          </a:p>
        </p:txBody>
      </p:sp>
      <p:pic>
        <p:nvPicPr>
          <p:cNvPr id="6" name="Picture 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831121" y="6383796"/>
            <a:ext cx="1931879" cy="338808"/>
          </a:xfrm>
          <a:prstGeom prst="rect">
            <a:avLst/>
          </a:prstGeom>
        </p:spPr>
      </p:pic>
    </p:spTree>
    <p:extLst>
      <p:ext uri="{BB962C8B-B14F-4D97-AF65-F5344CB8AC3E}">
        <p14:creationId xmlns:p14="http://schemas.microsoft.com/office/powerpoint/2010/main" val="19173873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a:solidFill>
            <a:srgbClr val="FF0000"/>
          </a:solidFill>
          <a:latin typeface="+mn-lt"/>
          <a:ea typeface="+mn-ea"/>
          <a:cs typeface="+mn-cs"/>
        </a:defRPr>
      </a:lvl1pPr>
      <a:lvl2pPr marL="512763" indent="-168275" algn="l" rtl="0" eaLnBrk="1" fontAlgn="base" hangingPunct="1">
        <a:lnSpc>
          <a:spcPct val="120000"/>
        </a:lnSpc>
        <a:spcBef>
          <a:spcPct val="20000"/>
        </a:spcBef>
        <a:spcAft>
          <a:spcPct val="0"/>
        </a:spcAft>
        <a:buClr>
          <a:schemeClr val="tx1"/>
        </a:buClr>
        <a:buFont typeface="Wingdings" pitchFamily="2" charset="2"/>
        <a:buChar char="§"/>
        <a:defRPr sz="1600">
          <a:solidFill>
            <a:srgbClr val="999999"/>
          </a:solidFill>
          <a:latin typeface="Arial" charset="0"/>
          <a:ea typeface="+mn-ea"/>
          <a:cs typeface="+mn-cs"/>
        </a:defRPr>
      </a:lvl2pPr>
      <a:lvl3pPr marL="931863" indent="-228600" algn="l" rtl="0" eaLnBrk="1" fontAlgn="base" hangingPunct="1">
        <a:lnSpc>
          <a:spcPct val="160000"/>
        </a:lnSpc>
        <a:spcBef>
          <a:spcPct val="20000"/>
        </a:spcBef>
        <a:spcAft>
          <a:spcPct val="0"/>
        </a:spcAft>
        <a:buClr>
          <a:schemeClr val="tx1"/>
        </a:buClr>
        <a:buChar char="•"/>
        <a:defRPr sz="1400">
          <a:solidFill>
            <a:srgbClr val="999999"/>
          </a:solidFill>
          <a:latin typeface="Arial" charset="0"/>
          <a:ea typeface="+mn-ea"/>
          <a:cs typeface="+mn-cs"/>
        </a:defRPr>
      </a:lvl3pPr>
      <a:lvl4pPr marL="1350963" indent="-228600" algn="l" rtl="0" eaLnBrk="1" fontAlgn="base" hangingPunct="1">
        <a:spcBef>
          <a:spcPct val="20000"/>
        </a:spcBef>
        <a:spcAft>
          <a:spcPct val="0"/>
        </a:spcAft>
        <a:buClr>
          <a:schemeClr val="tx1"/>
        </a:buClr>
        <a:buChar char="–"/>
        <a:defRPr sz="1200">
          <a:solidFill>
            <a:srgbClr val="999999"/>
          </a:solidFill>
          <a:latin typeface="Arial" charset="0"/>
          <a:ea typeface="+mn-ea"/>
          <a:cs typeface="+mn-cs"/>
        </a:defRPr>
      </a:lvl4pPr>
      <a:lvl5pPr marL="1770063" indent="-228600" algn="l" rtl="0" eaLnBrk="1" fontAlgn="base" hangingPunct="1">
        <a:spcBef>
          <a:spcPct val="20000"/>
        </a:spcBef>
        <a:spcAft>
          <a:spcPct val="0"/>
        </a:spcAft>
        <a:buClr>
          <a:schemeClr val="tx1"/>
        </a:buClr>
        <a:defRPr sz="1000">
          <a:solidFill>
            <a:schemeClr val="tx1"/>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838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763000" y="0"/>
            <a:ext cx="381000"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a:defRPr/>
            </a:pPr>
            <a:fld id="{AD68D0AF-828B-4F1E-9F4A-B6CAE42B65BA}" type="slidenum">
              <a:rPr lang="en-US">
                <a:ea typeface="ＭＳ Ｐゴシック"/>
              </a:rPr>
              <a:pPr>
                <a:defRPr/>
              </a:pPr>
              <a:t>‹#›</a:t>
            </a:fld>
            <a:endParaRPr lang="en-US" dirty="0">
              <a:ea typeface="ＭＳ Ｐゴシック"/>
            </a:endParaRPr>
          </a:p>
        </p:txBody>
      </p:sp>
      <p:sp>
        <p:nvSpPr>
          <p:cNvPr id="1029" name="Line 8"/>
          <p:cNvSpPr>
            <a:spLocks noChangeShapeType="1"/>
          </p:cNvSpPr>
          <p:nvPr/>
        </p:nvSpPr>
        <p:spPr bwMode="auto">
          <a:xfrm>
            <a:off x="381000" y="762000"/>
            <a:ext cx="838200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a typeface="ＭＳ Ｐゴシック"/>
            </a:endParaRPr>
          </a:p>
        </p:txBody>
      </p:sp>
      <p:pic>
        <p:nvPicPr>
          <p:cNvPr id="2" name="Picture 10" descr="fondo02"/>
          <p:cNvPicPr>
            <a:picLocks noChangeAspect="1" noChangeArrowheads="1"/>
          </p:cNvPicPr>
          <p:nvPr/>
        </p:nvPicPr>
        <p:blipFill>
          <a:blip r:embed="rId13">
            <a:extLst>
              <a:ext uri="{28A0092B-C50C-407E-A947-70E740481C1C}">
                <a14:useLocalDpi xmlns:a14="http://schemas.microsoft.com/office/drawing/2010/main" val="0"/>
              </a:ext>
            </a:extLst>
          </a:blip>
          <a:srcRect t="91110"/>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a:spLocks noGrp="1" noChangeArrowheads="1"/>
          </p:cNvSpPr>
          <p:nvPr>
            <p:ph type="ftr" sz="quarter" idx="3"/>
          </p:nvPr>
        </p:nvSpPr>
        <p:spPr bwMode="auto">
          <a:xfrm>
            <a:off x="1752600" y="6283325"/>
            <a:ext cx="48768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1200" b="1">
                <a:solidFill>
                  <a:schemeClr val="bg1"/>
                </a:solidFill>
              </a:defRPr>
            </a:lvl1pPr>
          </a:lstStyle>
          <a:p>
            <a:pPr>
              <a:defRPr/>
            </a:pPr>
            <a:r>
              <a:rPr lang="en-US" dirty="0">
                <a:solidFill>
                  <a:srgbClr val="FFFFFF"/>
                </a:solidFill>
                <a:ea typeface="ＭＳ Ｐゴシック"/>
              </a:rPr>
              <a:t>Source: xxx</a:t>
            </a:r>
          </a:p>
        </p:txBody>
      </p:sp>
      <p:pic>
        <p:nvPicPr>
          <p:cNvPr id="6" name="Picture 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31121" y="6383796"/>
            <a:ext cx="1931879" cy="338808"/>
          </a:xfrm>
          <a:prstGeom prst="rect">
            <a:avLst/>
          </a:prstGeom>
        </p:spPr>
      </p:pic>
    </p:spTree>
    <p:extLst>
      <p:ext uri="{BB962C8B-B14F-4D97-AF65-F5344CB8AC3E}">
        <p14:creationId xmlns:p14="http://schemas.microsoft.com/office/powerpoint/2010/main" val="295964769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a:solidFill>
            <a:srgbClr val="FF0000"/>
          </a:solidFill>
          <a:latin typeface="+mn-lt"/>
          <a:ea typeface="+mn-ea"/>
          <a:cs typeface="+mn-cs"/>
        </a:defRPr>
      </a:lvl1pPr>
      <a:lvl2pPr marL="512763" indent="-168275" algn="l" rtl="0" eaLnBrk="1" fontAlgn="base" hangingPunct="1">
        <a:lnSpc>
          <a:spcPct val="120000"/>
        </a:lnSpc>
        <a:spcBef>
          <a:spcPct val="20000"/>
        </a:spcBef>
        <a:spcAft>
          <a:spcPct val="0"/>
        </a:spcAft>
        <a:buClr>
          <a:schemeClr val="tx1"/>
        </a:buClr>
        <a:buFont typeface="Wingdings" pitchFamily="2" charset="2"/>
        <a:buChar char="§"/>
        <a:defRPr sz="1600">
          <a:solidFill>
            <a:srgbClr val="999999"/>
          </a:solidFill>
          <a:latin typeface="Arial" charset="0"/>
          <a:ea typeface="+mn-ea"/>
          <a:cs typeface="+mn-cs"/>
        </a:defRPr>
      </a:lvl2pPr>
      <a:lvl3pPr marL="931863" indent="-228600" algn="l" rtl="0" eaLnBrk="1" fontAlgn="base" hangingPunct="1">
        <a:lnSpc>
          <a:spcPct val="160000"/>
        </a:lnSpc>
        <a:spcBef>
          <a:spcPct val="20000"/>
        </a:spcBef>
        <a:spcAft>
          <a:spcPct val="0"/>
        </a:spcAft>
        <a:buClr>
          <a:schemeClr val="tx1"/>
        </a:buClr>
        <a:buChar char="•"/>
        <a:defRPr sz="1400">
          <a:solidFill>
            <a:srgbClr val="999999"/>
          </a:solidFill>
          <a:latin typeface="Arial" charset="0"/>
          <a:ea typeface="+mn-ea"/>
          <a:cs typeface="+mn-cs"/>
        </a:defRPr>
      </a:lvl3pPr>
      <a:lvl4pPr marL="1350963" indent="-228600" algn="l" rtl="0" eaLnBrk="1" fontAlgn="base" hangingPunct="1">
        <a:spcBef>
          <a:spcPct val="20000"/>
        </a:spcBef>
        <a:spcAft>
          <a:spcPct val="0"/>
        </a:spcAft>
        <a:buClr>
          <a:schemeClr val="tx1"/>
        </a:buClr>
        <a:buChar char="–"/>
        <a:defRPr sz="1200">
          <a:solidFill>
            <a:srgbClr val="999999"/>
          </a:solidFill>
          <a:latin typeface="Arial" charset="0"/>
          <a:ea typeface="+mn-ea"/>
          <a:cs typeface="+mn-cs"/>
        </a:defRPr>
      </a:lvl4pPr>
      <a:lvl5pPr marL="1770063" indent="-228600" algn="l" rtl="0" eaLnBrk="1" fontAlgn="base" hangingPunct="1">
        <a:spcBef>
          <a:spcPct val="20000"/>
        </a:spcBef>
        <a:spcAft>
          <a:spcPct val="0"/>
        </a:spcAft>
        <a:buClr>
          <a:schemeClr val="tx1"/>
        </a:buClr>
        <a:defRPr sz="1000">
          <a:solidFill>
            <a:schemeClr val="tx1"/>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xml"/><Relationship Id="rId1" Type="http://schemas.openxmlformats.org/officeDocument/2006/relationships/vmlDrawing" Target="../drawings/vmlDrawing2.vml"/><Relationship Id="rId5" Type="http://schemas.openxmlformats.org/officeDocument/2006/relationships/image" Target="../media/image51.e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vmlDrawing" Target="../drawings/vmlDrawing3.vml"/><Relationship Id="rId5" Type="http://schemas.openxmlformats.org/officeDocument/2006/relationships/image" Target="../media/image51.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48" name="Picture 16" descr="A-Santander-negativo_RGB [Converti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678" y="6226178"/>
            <a:ext cx="2168525" cy="631825"/>
          </a:xfrm>
          <a:prstGeom prst="rect">
            <a:avLst/>
          </a:prstGeom>
          <a:noFill/>
          <a:extLst>
            <a:ext uri="{909E8E84-426E-40DD-AFC4-6F175D3DCCD1}">
              <a14:hiddenFill xmlns:a14="http://schemas.microsoft.com/office/drawing/2010/main">
                <a:solidFill>
                  <a:srgbClr val="FFFFFF"/>
                </a:solidFill>
              </a14:hiddenFill>
            </a:ext>
          </a:extLst>
        </p:spPr>
      </p:pic>
      <p:sp>
        <p:nvSpPr>
          <p:cNvPr id="44049" name="Rectangle 17"/>
          <p:cNvSpPr>
            <a:spLocks noChangeArrowheads="1"/>
          </p:cNvSpPr>
          <p:nvPr/>
        </p:nvSpPr>
        <p:spPr bwMode="auto">
          <a:xfrm>
            <a:off x="76203" y="6500674"/>
            <a:ext cx="335279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914109" fontAlgn="base">
              <a:lnSpc>
                <a:spcPts val="1900"/>
              </a:lnSpc>
              <a:spcBef>
                <a:spcPct val="0"/>
              </a:spcBef>
              <a:spcAft>
                <a:spcPct val="0"/>
              </a:spcAft>
            </a:pPr>
            <a:r>
              <a:rPr lang="en-US" altLang="en-US" sz="1500" b="1" dirty="0" smtClean="0">
                <a:solidFill>
                  <a:srgbClr val="FFFFFF"/>
                </a:solidFill>
              </a:rPr>
              <a:t>U.S. Head of Credit &amp; Market Risk</a:t>
            </a:r>
            <a:endParaRPr lang="en-US" altLang="en-US" sz="1500" b="1" dirty="0">
              <a:solidFill>
                <a:srgbClr val="FFFFFF"/>
              </a:solidFill>
            </a:endParaRPr>
          </a:p>
        </p:txBody>
      </p:sp>
      <p:sp>
        <p:nvSpPr>
          <p:cNvPr id="44050" name="Rectangle 18"/>
          <p:cNvSpPr>
            <a:spLocks noChangeArrowheads="1"/>
          </p:cNvSpPr>
          <p:nvPr/>
        </p:nvSpPr>
        <p:spPr bwMode="auto">
          <a:xfrm>
            <a:off x="3048003" y="2451100"/>
            <a:ext cx="567689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914109" fontAlgn="base">
              <a:spcBef>
                <a:spcPct val="0"/>
              </a:spcBef>
              <a:spcAft>
                <a:spcPct val="0"/>
              </a:spcAft>
            </a:pPr>
            <a:r>
              <a:rPr lang="en-US" altLang="en-US" sz="3200" b="1" dirty="0" smtClean="0">
                <a:solidFill>
                  <a:srgbClr val="FFFFFF"/>
                </a:solidFill>
              </a:rPr>
              <a:t>Multifamily “SREC”</a:t>
            </a:r>
            <a:endParaRPr lang="en-US" altLang="en-US" sz="3200" b="1" dirty="0">
              <a:solidFill>
                <a:srgbClr val="FFFFFF"/>
              </a:solidFill>
            </a:endParaRPr>
          </a:p>
        </p:txBody>
      </p:sp>
      <p:sp>
        <p:nvSpPr>
          <p:cNvPr id="44051" name="Rectangle 19"/>
          <p:cNvSpPr>
            <a:spLocks noChangeArrowheads="1"/>
          </p:cNvSpPr>
          <p:nvPr/>
        </p:nvSpPr>
        <p:spPr bwMode="auto">
          <a:xfrm>
            <a:off x="3086103" y="3381375"/>
            <a:ext cx="4492625" cy="235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14109" fontAlgn="base">
              <a:spcBef>
                <a:spcPct val="0"/>
              </a:spcBef>
              <a:spcAft>
                <a:spcPct val="0"/>
              </a:spcAft>
            </a:pPr>
            <a:r>
              <a:rPr lang="en-US" altLang="en-US" sz="1500" b="1" dirty="0" smtClean="0">
                <a:solidFill>
                  <a:srgbClr val="FFFFFF"/>
                </a:solidFill>
              </a:rPr>
              <a:t>3Q15 ended September 30, 2015</a:t>
            </a:r>
            <a:endParaRPr lang="en-US" altLang="en-US" sz="1500" b="1" dirty="0">
              <a:solidFill>
                <a:srgbClr val="FFFFFF"/>
              </a:solidFill>
            </a:endParaRPr>
          </a:p>
        </p:txBody>
      </p:sp>
      <p:sp>
        <p:nvSpPr>
          <p:cNvPr id="44052" name="Line 20"/>
          <p:cNvSpPr>
            <a:spLocks noChangeShapeType="1"/>
          </p:cNvSpPr>
          <p:nvPr/>
        </p:nvSpPr>
        <p:spPr bwMode="gray">
          <a:xfrm flipH="1">
            <a:off x="2976566" y="2457453"/>
            <a:ext cx="3175" cy="1198563"/>
          </a:xfrm>
          <a:prstGeom prst="line">
            <a:avLst/>
          </a:prstGeom>
          <a:noFill/>
          <a:ln w="508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p>
            <a:pPr algn="ctr" defTabSz="914109" fontAlgn="base">
              <a:spcBef>
                <a:spcPct val="0"/>
              </a:spcBef>
              <a:spcAft>
                <a:spcPct val="0"/>
              </a:spcAft>
            </a:pPr>
            <a:endParaRPr lang="en-US" sz="1400" u="sng" dirty="0">
              <a:solidFill>
                <a:srgbClr val="000000"/>
              </a:solidFill>
            </a:endParaRPr>
          </a:p>
        </p:txBody>
      </p:sp>
      <p:sp>
        <p:nvSpPr>
          <p:cNvPr id="8" name="Rectangle 17"/>
          <p:cNvSpPr>
            <a:spLocks noChangeArrowheads="1"/>
          </p:cNvSpPr>
          <p:nvPr/>
        </p:nvSpPr>
        <p:spPr bwMode="auto">
          <a:xfrm>
            <a:off x="317503" y="2590803"/>
            <a:ext cx="2701925" cy="4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914109">
              <a:lnSpc>
                <a:spcPts val="1900"/>
              </a:lnSpc>
            </a:pPr>
            <a:r>
              <a:rPr lang="en-US" altLang="en-US" sz="1500" b="1" dirty="0" smtClean="0">
                <a:solidFill>
                  <a:srgbClr val="FFFFFF"/>
                </a:solidFill>
              </a:rPr>
              <a:t>US Commercial Credit Risk Portfolio Management</a:t>
            </a:r>
            <a:endParaRPr lang="en-US" altLang="en-US" sz="1500" b="1" dirty="0">
              <a:solidFill>
                <a:srgbClr val="FFFFFF"/>
              </a:solidFill>
            </a:endParaRPr>
          </a:p>
        </p:txBody>
      </p:sp>
      <p:sp>
        <p:nvSpPr>
          <p:cNvPr id="9" name="Rectangle 17"/>
          <p:cNvSpPr>
            <a:spLocks noChangeArrowheads="1"/>
          </p:cNvSpPr>
          <p:nvPr/>
        </p:nvSpPr>
        <p:spPr bwMode="auto">
          <a:xfrm>
            <a:off x="3076578" y="3042308"/>
            <a:ext cx="3352797" cy="25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914109" fontAlgn="base">
              <a:lnSpc>
                <a:spcPts val="1900"/>
              </a:lnSpc>
              <a:spcBef>
                <a:spcPct val="0"/>
              </a:spcBef>
              <a:spcAft>
                <a:spcPct val="0"/>
              </a:spcAft>
            </a:pPr>
            <a:r>
              <a:rPr lang="en-US" altLang="en-US" b="1" dirty="0" smtClean="0">
                <a:solidFill>
                  <a:srgbClr val="FFFFFF"/>
                </a:solidFill>
              </a:rPr>
              <a:t>Quarterly Update </a:t>
            </a:r>
            <a:endParaRPr lang="en-US" altLang="en-US" b="1" dirty="0">
              <a:solidFill>
                <a:srgbClr val="FFFFFF"/>
              </a:solidFill>
            </a:endParaRPr>
          </a:p>
        </p:txBody>
      </p:sp>
    </p:spTree>
    <p:extLst>
      <p:ext uri="{BB962C8B-B14F-4D97-AF65-F5344CB8AC3E}">
        <p14:creationId xmlns:p14="http://schemas.microsoft.com/office/powerpoint/2010/main" val="971193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Exposure by Number of Customers</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10</a:t>
            </a:fld>
            <a:endParaRPr lang="en-US" dirty="0"/>
          </a:p>
        </p:txBody>
      </p:sp>
      <p:sp>
        <p:nvSpPr>
          <p:cNvPr id="12" name="Text Box 72"/>
          <p:cNvSpPr txBox="1">
            <a:spLocks noChangeArrowheads="1"/>
          </p:cNvSpPr>
          <p:nvPr/>
        </p:nvSpPr>
        <p:spPr bwMode="auto">
          <a:xfrm>
            <a:off x="142310" y="6243638"/>
            <a:ext cx="6556201"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Source: Monitoring </a:t>
            </a:r>
            <a:r>
              <a:rPr lang="en-US" sz="1000" dirty="0" smtClean="0">
                <a:solidFill>
                  <a:schemeClr val="bg1"/>
                </a:solidFill>
              </a:rPr>
              <a:t>FEVE report as of 9/30/15.</a:t>
            </a:r>
          </a:p>
          <a:p>
            <a:endParaRPr lang="en-US" sz="1000" dirty="0">
              <a:solidFill>
                <a:schemeClr val="bg1"/>
              </a:solidFill>
            </a:endParaRPr>
          </a:p>
        </p:txBody>
      </p:sp>
      <p:sp>
        <p:nvSpPr>
          <p:cNvPr id="10" name="TextBox 9"/>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sp>
        <p:nvSpPr>
          <p:cNvPr id="13" name="Content Placeholder 4"/>
          <p:cNvSpPr>
            <a:spLocks noGrp="1"/>
          </p:cNvSpPr>
          <p:nvPr>
            <p:ph idx="1"/>
          </p:nvPr>
        </p:nvSpPr>
        <p:spPr>
          <a:xfrm>
            <a:off x="381000" y="847725"/>
            <a:ext cx="8382000" cy="645543"/>
          </a:xfrm>
        </p:spPr>
        <p:txBody>
          <a:bodyPr/>
          <a:lstStyle/>
          <a:p>
            <a:pPr marL="0" indent="0"/>
            <a:r>
              <a:rPr lang="en-US" sz="1200" dirty="0" smtClean="0">
                <a:solidFill>
                  <a:schemeClr val="tx1"/>
                </a:solidFill>
                <a:latin typeface="Arial" panose="020B0604020202020204" pitchFamily="34" charset="0"/>
                <a:cs typeface="Arial" panose="020B0604020202020204" pitchFamily="34" charset="0"/>
              </a:rPr>
              <a:t>The FEVE and Regulatory rating distribution by customer count is quite similar than the distribution by Binding exposure. The ratings seems to be somewhat fairly distributed between the different sizes of customers; i.e. smaller customers have a similar likelihood of good credit ratings as larger customers.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88" y="1845827"/>
            <a:ext cx="40195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6652" y="1845827"/>
            <a:ext cx="40195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771" y="3389280"/>
            <a:ext cx="4476636"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13" y="3385470"/>
            <a:ext cx="411480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818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64" y="1775001"/>
            <a:ext cx="66675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Rating Review: SRR vs. FEVE</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11</a:t>
            </a:fld>
            <a:endParaRPr lang="en-US" dirty="0"/>
          </a:p>
        </p:txBody>
      </p:sp>
      <p:sp>
        <p:nvSpPr>
          <p:cNvPr id="12" name="Text Box 72"/>
          <p:cNvSpPr txBox="1">
            <a:spLocks noChangeArrowheads="1"/>
          </p:cNvSpPr>
          <p:nvPr/>
        </p:nvSpPr>
        <p:spPr bwMode="auto">
          <a:xfrm>
            <a:off x="142310" y="6243638"/>
            <a:ext cx="6556201"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Source: Monitoring </a:t>
            </a:r>
            <a:r>
              <a:rPr lang="en-US" sz="1000" dirty="0" smtClean="0">
                <a:solidFill>
                  <a:schemeClr val="bg1"/>
                </a:solidFill>
              </a:rPr>
              <a:t>FEVE report as of 9/30/15.</a:t>
            </a:r>
          </a:p>
          <a:p>
            <a:endParaRPr lang="en-US" sz="1000" dirty="0">
              <a:solidFill>
                <a:schemeClr val="bg1"/>
              </a:solidFill>
            </a:endParaRPr>
          </a:p>
        </p:txBody>
      </p:sp>
      <p:sp>
        <p:nvSpPr>
          <p:cNvPr id="10" name="TextBox 9"/>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sp>
        <p:nvSpPr>
          <p:cNvPr id="14" name="Oval 13"/>
          <p:cNvSpPr/>
          <p:nvPr/>
        </p:nvSpPr>
        <p:spPr bwMode="auto">
          <a:xfrm>
            <a:off x="4545179" y="1935041"/>
            <a:ext cx="365760" cy="18288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5" name="Oval 14"/>
          <p:cNvSpPr/>
          <p:nvPr/>
        </p:nvSpPr>
        <p:spPr bwMode="auto">
          <a:xfrm>
            <a:off x="1353435" y="2411071"/>
            <a:ext cx="365760" cy="18288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6" name="Oval 15"/>
          <p:cNvSpPr/>
          <p:nvPr/>
        </p:nvSpPr>
        <p:spPr bwMode="auto">
          <a:xfrm flipV="1">
            <a:off x="3038475" y="1920285"/>
            <a:ext cx="410510" cy="18288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3" name="Content Placeholder 4"/>
          <p:cNvSpPr>
            <a:spLocks noGrp="1"/>
          </p:cNvSpPr>
          <p:nvPr>
            <p:ph idx="1"/>
          </p:nvPr>
        </p:nvSpPr>
        <p:spPr>
          <a:xfrm>
            <a:off x="429689" y="891365"/>
            <a:ext cx="8382000" cy="1065026"/>
          </a:xfrm>
        </p:spPr>
        <p:txBody>
          <a:bodyPr/>
          <a:lstStyle/>
          <a:p>
            <a:pPr marL="0" indent="0"/>
            <a:r>
              <a:rPr lang="en-US" sz="1100" dirty="0" smtClean="0">
                <a:solidFill>
                  <a:schemeClr val="tx1"/>
                </a:solidFill>
                <a:latin typeface="Arial" panose="020B0604020202020204" pitchFamily="34" charset="0"/>
                <a:cs typeface="Arial" panose="020B0604020202020204" pitchFamily="34" charset="0"/>
              </a:rPr>
              <a:t>Overall, </a:t>
            </a:r>
            <a:r>
              <a:rPr lang="en-US" sz="1100" dirty="0">
                <a:solidFill>
                  <a:schemeClr val="tx1"/>
                </a:solidFill>
                <a:latin typeface="Arial" panose="020B0604020202020204" pitchFamily="34" charset="0"/>
                <a:cs typeface="Arial" panose="020B0604020202020204" pitchFamily="34" charset="0"/>
              </a:rPr>
              <a:t>ratings appear to be </a:t>
            </a:r>
            <a:r>
              <a:rPr lang="en-US" sz="1100" dirty="0" smtClean="0">
                <a:solidFill>
                  <a:schemeClr val="tx1"/>
                </a:solidFill>
                <a:latin typeface="Arial" panose="020B0604020202020204" pitchFamily="34" charset="0"/>
                <a:cs typeface="Arial" panose="020B0604020202020204" pitchFamily="34" charset="0"/>
              </a:rPr>
              <a:t>fairly distributed with a few exceptions, highlighted in the below charts.</a:t>
            </a:r>
          </a:p>
          <a:p>
            <a:pPr marL="285750" indent="-2857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The distribution of FEVE grades is concentrated in No FEVE, Monitor, and Extinguish with very little use of “Reduce” and no use of “Secure”. Especially for some of the lower ORR categories, a more diversified use of FEVE grades might be appropriate; however, it has been agreed with Monitoring that those classification are not applicable to Real Estate. </a:t>
            </a:r>
            <a:endParaRPr lang="en-US" sz="1100" dirty="0">
              <a:solidFill>
                <a:schemeClr val="tx1"/>
              </a:solidFill>
              <a:latin typeface="Arial" panose="020B0604020202020204" pitchFamily="34" charset="0"/>
              <a:cs typeface="Arial" panose="020B0604020202020204"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64" y="3209925"/>
            <a:ext cx="39624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Content Placeholder 4"/>
          <p:cNvSpPr txBox="1">
            <a:spLocks/>
          </p:cNvSpPr>
          <p:nvPr/>
        </p:nvSpPr>
        <p:spPr bwMode="auto">
          <a:xfrm>
            <a:off x="4545179" y="3606986"/>
            <a:ext cx="2851936" cy="106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53988" indent="-153988" algn="l" rtl="0" eaLnBrk="1" fontAlgn="base" hangingPunct="1">
              <a:spcBef>
                <a:spcPct val="20000"/>
              </a:spcBef>
              <a:spcAft>
                <a:spcPct val="0"/>
              </a:spcAft>
              <a:defRPr>
                <a:solidFill>
                  <a:srgbClr val="FF0000"/>
                </a:solidFill>
                <a:latin typeface="+mn-lt"/>
                <a:ea typeface="+mn-ea"/>
                <a:cs typeface="+mn-cs"/>
              </a:defRPr>
            </a:lvl1pPr>
            <a:lvl2pPr marL="512763" indent="-168275" algn="l" rtl="0" eaLnBrk="1" fontAlgn="base" hangingPunct="1">
              <a:lnSpc>
                <a:spcPct val="120000"/>
              </a:lnSpc>
              <a:spcBef>
                <a:spcPct val="20000"/>
              </a:spcBef>
              <a:spcAft>
                <a:spcPct val="0"/>
              </a:spcAft>
              <a:buClr>
                <a:schemeClr val="tx1"/>
              </a:buClr>
              <a:buFont typeface="Wingdings" pitchFamily="2" charset="2"/>
              <a:buChar char="§"/>
              <a:defRPr sz="1600">
                <a:solidFill>
                  <a:srgbClr val="999999"/>
                </a:solidFill>
                <a:latin typeface="Arial" charset="0"/>
                <a:ea typeface="+mn-ea"/>
                <a:cs typeface="+mn-cs"/>
              </a:defRPr>
            </a:lvl2pPr>
            <a:lvl3pPr marL="931863" indent="-228600" algn="l" rtl="0" eaLnBrk="1" fontAlgn="base" hangingPunct="1">
              <a:lnSpc>
                <a:spcPct val="160000"/>
              </a:lnSpc>
              <a:spcBef>
                <a:spcPct val="20000"/>
              </a:spcBef>
              <a:spcAft>
                <a:spcPct val="0"/>
              </a:spcAft>
              <a:buClr>
                <a:schemeClr val="tx1"/>
              </a:buClr>
              <a:buChar char="•"/>
              <a:defRPr sz="1400">
                <a:solidFill>
                  <a:srgbClr val="999999"/>
                </a:solidFill>
                <a:latin typeface="Arial" charset="0"/>
                <a:ea typeface="+mn-ea"/>
                <a:cs typeface="+mn-cs"/>
              </a:defRPr>
            </a:lvl3pPr>
            <a:lvl4pPr marL="1350963" indent="-228600" algn="l" rtl="0" eaLnBrk="1" fontAlgn="base" hangingPunct="1">
              <a:spcBef>
                <a:spcPct val="20000"/>
              </a:spcBef>
              <a:spcAft>
                <a:spcPct val="0"/>
              </a:spcAft>
              <a:buClr>
                <a:schemeClr val="tx1"/>
              </a:buClr>
              <a:buChar char="–"/>
              <a:defRPr sz="1200">
                <a:solidFill>
                  <a:srgbClr val="999999"/>
                </a:solidFill>
                <a:latin typeface="Arial" charset="0"/>
                <a:ea typeface="+mn-ea"/>
                <a:cs typeface="+mn-cs"/>
              </a:defRPr>
            </a:lvl4pPr>
            <a:lvl5pPr marL="1770063" indent="-228600" algn="l" rtl="0" eaLnBrk="1" fontAlgn="base" hangingPunct="1">
              <a:spcBef>
                <a:spcPct val="20000"/>
              </a:spcBef>
              <a:spcAft>
                <a:spcPct val="0"/>
              </a:spcAft>
              <a:buClr>
                <a:schemeClr val="tx1"/>
              </a:buClr>
              <a:defRPr sz="1000">
                <a:solidFill>
                  <a:schemeClr val="tx1"/>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r>
              <a:rPr lang="en-US" sz="1100" kern="0" dirty="0" smtClean="0">
                <a:solidFill>
                  <a:schemeClr val="tx1"/>
                </a:solidFill>
                <a:latin typeface="Arial" panose="020B0604020202020204" pitchFamily="34" charset="0"/>
                <a:cs typeface="Arial" panose="020B0604020202020204" pitchFamily="34" charset="0"/>
              </a:rPr>
              <a:t>The perceived rating mismatches affect 88 customers (92 exposures) with total Binding Exposure of $159MM. </a:t>
            </a:r>
            <a:endParaRPr lang="en-US" sz="1100" kern="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137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SCP Exception Management</a:t>
            </a:r>
            <a:endParaRPr lang="en-US" dirty="0"/>
          </a:p>
        </p:txBody>
      </p:sp>
      <p:sp>
        <p:nvSpPr>
          <p:cNvPr id="4" name="Slide Number Placeholder 3"/>
          <p:cNvSpPr>
            <a:spLocks noGrp="1"/>
          </p:cNvSpPr>
          <p:nvPr>
            <p:ph type="sldNum" sz="quarter" idx="10"/>
          </p:nvPr>
        </p:nvSpPr>
        <p:spPr/>
        <p:txBody>
          <a:bodyPr/>
          <a:lstStyle/>
          <a:p>
            <a:pPr>
              <a:defRPr/>
            </a:pPr>
            <a:r>
              <a:rPr lang="en-US" dirty="0" smtClean="0"/>
              <a:t>SREC - </a:t>
            </a:r>
            <a:fld id="{B9AD19E9-CCCF-4ED1-B5E3-BE4FA4812BFB}" type="slidenum">
              <a:rPr lang="en-US" smtClean="0"/>
              <a:pPr>
                <a:defRPr/>
              </a:pPr>
              <a:t>12</a:t>
            </a:fld>
            <a:endParaRPr lang="en-US" dirty="0"/>
          </a:p>
        </p:txBody>
      </p:sp>
      <p:sp>
        <p:nvSpPr>
          <p:cNvPr id="7" name="Content Placeholder 2"/>
          <p:cNvSpPr>
            <a:spLocks noGrp="1"/>
          </p:cNvSpPr>
          <p:nvPr>
            <p:ph idx="1"/>
          </p:nvPr>
        </p:nvSpPr>
        <p:spPr>
          <a:xfrm>
            <a:off x="306351" y="875555"/>
            <a:ext cx="8475699" cy="1219946"/>
          </a:xfrm>
        </p:spPr>
        <p:txBody>
          <a:bodyPr/>
          <a:lstStyle/>
          <a:p>
            <a:pPr marL="287338" lvl="0" indent="-201613" algn="just" fontAlgn="b">
              <a:spcBef>
                <a:spcPts val="600"/>
              </a:spcBef>
              <a:spcAft>
                <a:spcPts val="0"/>
              </a:spcAft>
              <a:buClr>
                <a:srgbClr val="DB0B11"/>
              </a:buClr>
              <a:buFont typeface="Arial" panose="020B0604020202020204" pitchFamily="34" charset="0"/>
              <a:buChar char="•"/>
              <a:defRPr/>
            </a:pPr>
            <a:r>
              <a:rPr lang="en-US" sz="1150" kern="1200" dirty="0" smtClean="0">
                <a:solidFill>
                  <a:schemeClr val="tx1"/>
                </a:solidFill>
                <a:latin typeface="Arial" charset="0"/>
                <a:ea typeface="ＭＳ Ｐゴシック" pitchFamily="1" charset="-128"/>
                <a:cs typeface="Arial" pitchFamily="34" charset="0"/>
              </a:rPr>
              <a:t>YTD </a:t>
            </a:r>
            <a:r>
              <a:rPr lang="en-US" sz="1150" kern="1200" dirty="0" smtClean="0">
                <a:solidFill>
                  <a:schemeClr val="tx1"/>
                </a:solidFill>
                <a:latin typeface="Arial" charset="0"/>
                <a:ea typeface="ＭＳ Ｐゴシック" pitchFamily="1" charset="-128"/>
                <a:cs typeface="Arial" pitchFamily="34" charset="0"/>
              </a:rPr>
              <a:t>9/30/15</a:t>
            </a:r>
            <a:r>
              <a:rPr lang="en-US" sz="1150" kern="1200" dirty="0" smtClean="0">
                <a:solidFill>
                  <a:schemeClr val="tx1"/>
                </a:solidFill>
                <a:latin typeface="Arial" charset="0"/>
                <a:ea typeface="ＭＳ Ｐゴシック" pitchFamily="1" charset="-128"/>
                <a:cs typeface="Arial" pitchFamily="34" charset="0"/>
              </a:rPr>
              <a:t>, the portfolio has generated </a:t>
            </a:r>
            <a:r>
              <a:rPr lang="en-US" sz="1150" kern="1200" dirty="0" smtClean="0">
                <a:solidFill>
                  <a:schemeClr val="tx1"/>
                </a:solidFill>
                <a:latin typeface="Arial" charset="0"/>
                <a:ea typeface="ＭＳ Ｐゴシック" pitchFamily="1" charset="-128"/>
                <a:cs typeface="Arial" pitchFamily="34" charset="0"/>
              </a:rPr>
              <a:t>66 </a:t>
            </a:r>
            <a:r>
              <a:rPr lang="en-US" sz="1150" kern="1200" dirty="0" smtClean="0">
                <a:solidFill>
                  <a:schemeClr val="tx1"/>
                </a:solidFill>
                <a:latin typeface="Arial" charset="0"/>
                <a:ea typeface="ＭＳ Ｐゴシック" pitchFamily="1" charset="-128"/>
                <a:cs typeface="Arial" pitchFamily="34" charset="0"/>
              </a:rPr>
              <a:t>loans with SCP exceptions out of </a:t>
            </a:r>
            <a:r>
              <a:rPr lang="en-US" sz="1150" kern="1200" dirty="0" smtClean="0">
                <a:solidFill>
                  <a:schemeClr val="tx1"/>
                </a:solidFill>
                <a:latin typeface="Arial" charset="0"/>
                <a:ea typeface="ＭＳ Ｐゴシック" pitchFamily="1" charset="-128"/>
                <a:cs typeface="Arial" pitchFamily="34" charset="0"/>
              </a:rPr>
              <a:t>163 </a:t>
            </a:r>
            <a:r>
              <a:rPr lang="en-US" sz="1150" kern="1200" dirty="0" smtClean="0">
                <a:solidFill>
                  <a:schemeClr val="tx1"/>
                </a:solidFill>
                <a:latin typeface="Arial" charset="0"/>
                <a:ea typeface="ＭＳ Ｐゴシック" pitchFamily="1" charset="-128"/>
                <a:cs typeface="Arial" pitchFamily="34" charset="0"/>
              </a:rPr>
              <a:t>new loans originated. That translates into </a:t>
            </a:r>
            <a:r>
              <a:rPr lang="en-US" sz="1150" kern="1200" dirty="0" smtClean="0">
                <a:solidFill>
                  <a:schemeClr val="tx1"/>
                </a:solidFill>
                <a:latin typeface="Arial" charset="0"/>
                <a:ea typeface="ＭＳ Ｐゴシック" pitchFamily="1" charset="-128"/>
                <a:cs typeface="Arial" pitchFamily="34" charset="0"/>
              </a:rPr>
              <a:t>41% </a:t>
            </a:r>
            <a:r>
              <a:rPr lang="en-US" sz="1150" kern="1200" dirty="0" smtClean="0">
                <a:solidFill>
                  <a:schemeClr val="tx1"/>
                </a:solidFill>
                <a:latin typeface="Arial" charset="0"/>
                <a:ea typeface="ＭＳ Ｐゴシック" pitchFamily="1" charset="-128"/>
                <a:cs typeface="Arial" pitchFamily="34" charset="0"/>
              </a:rPr>
              <a:t>of the total YTD Total Loan Production. However, not considering the 5.4 SRR threshold, exceptions only impacted 9 loans or </a:t>
            </a:r>
            <a:r>
              <a:rPr lang="en-US" sz="1150" kern="1200" dirty="0" smtClean="0">
                <a:solidFill>
                  <a:schemeClr val="tx1"/>
                </a:solidFill>
                <a:latin typeface="Arial" charset="0"/>
                <a:ea typeface="ＭＳ Ｐゴシック" pitchFamily="1" charset="-128"/>
                <a:cs typeface="Arial" pitchFamily="34" charset="0"/>
              </a:rPr>
              <a:t>5.5% </a:t>
            </a:r>
            <a:r>
              <a:rPr lang="en-US" sz="1150" kern="1200" dirty="0" smtClean="0">
                <a:solidFill>
                  <a:schemeClr val="tx1"/>
                </a:solidFill>
                <a:latin typeface="Arial" charset="0"/>
                <a:ea typeface="ＭＳ Ｐゴシック" pitchFamily="1" charset="-128"/>
                <a:cs typeface="Arial" pitchFamily="34" charset="0"/>
              </a:rPr>
              <a:t>of YTD originations.</a:t>
            </a:r>
          </a:p>
          <a:p>
            <a:pPr marL="287338" lvl="0" indent="-201613" algn="just" fontAlgn="b">
              <a:spcBef>
                <a:spcPts val="600"/>
              </a:spcBef>
              <a:spcAft>
                <a:spcPts val="0"/>
              </a:spcAft>
              <a:buClr>
                <a:srgbClr val="DB0B11"/>
              </a:buClr>
              <a:buFont typeface="Arial" panose="020B0604020202020204" pitchFamily="34" charset="0"/>
              <a:buChar char="•"/>
              <a:defRPr/>
            </a:pPr>
            <a:r>
              <a:rPr lang="en-US" sz="1150" kern="1200" dirty="0">
                <a:solidFill>
                  <a:schemeClr val="tx1"/>
                </a:solidFill>
                <a:latin typeface="Arial" charset="0"/>
                <a:ea typeface="ＭＳ Ｐゴシック" pitchFamily="1" charset="-128"/>
                <a:cs typeface="Arial" pitchFamily="34" charset="0"/>
              </a:rPr>
              <a:t>The exceptions tolerance level as per the SCP is 15% of budgeted new loan production in 2015 (referring to outstandings). If measured on a </a:t>
            </a:r>
            <a:r>
              <a:rPr lang="en-US" sz="1150" kern="1200" dirty="0" smtClean="0">
                <a:solidFill>
                  <a:schemeClr val="tx1"/>
                </a:solidFill>
                <a:latin typeface="Arial" charset="0"/>
                <a:ea typeface="ＭＳ Ｐゴシック" pitchFamily="1" charset="-128"/>
                <a:cs typeface="Arial" pitchFamily="34" charset="0"/>
              </a:rPr>
              <a:t>monthly pro-rata </a:t>
            </a:r>
            <a:r>
              <a:rPr lang="en-US" sz="1150" kern="1200" dirty="0">
                <a:solidFill>
                  <a:schemeClr val="tx1"/>
                </a:solidFill>
                <a:latin typeface="Arial" charset="0"/>
                <a:ea typeface="ＭＳ Ｐゴシック" pitchFamily="1" charset="-128"/>
                <a:cs typeface="Arial" pitchFamily="34" charset="0"/>
              </a:rPr>
              <a:t>basis at a budgeted $1,250MM of new originations ($187.5MM allowable exceptions in 2015), the YTD exceptions </a:t>
            </a:r>
            <a:r>
              <a:rPr lang="en-US" sz="1150" kern="1200" dirty="0" smtClean="0">
                <a:solidFill>
                  <a:schemeClr val="tx1"/>
                </a:solidFill>
                <a:latin typeface="Arial" charset="0"/>
                <a:ea typeface="ＭＳ Ｐゴシック" pitchFamily="1" charset="-128"/>
                <a:cs typeface="Arial" pitchFamily="34" charset="0"/>
              </a:rPr>
              <a:t>exceed the </a:t>
            </a:r>
            <a:r>
              <a:rPr lang="en-US" sz="1150" kern="1200" dirty="0">
                <a:solidFill>
                  <a:schemeClr val="tx1"/>
                </a:solidFill>
                <a:latin typeface="Arial" charset="0"/>
                <a:ea typeface="ＭＳ Ｐゴシック" pitchFamily="1" charset="-128"/>
                <a:cs typeface="Arial" pitchFamily="34" charset="0"/>
              </a:rPr>
              <a:t>tolerated </a:t>
            </a:r>
            <a:r>
              <a:rPr lang="en-US" sz="1150" kern="1200" dirty="0" smtClean="0">
                <a:solidFill>
                  <a:schemeClr val="tx1"/>
                </a:solidFill>
                <a:latin typeface="Arial" charset="0"/>
                <a:ea typeface="ＭＳ Ｐゴシック" pitchFamily="1" charset="-128"/>
                <a:cs typeface="Arial" pitchFamily="34" charset="0"/>
              </a:rPr>
              <a:t>$</a:t>
            </a:r>
            <a:r>
              <a:rPr lang="en-US" sz="1150" kern="1200" dirty="0" smtClean="0">
                <a:solidFill>
                  <a:schemeClr val="tx1"/>
                </a:solidFill>
                <a:latin typeface="Arial" charset="0"/>
                <a:ea typeface="ＭＳ Ｐゴシック" pitchFamily="1" charset="-128"/>
                <a:cs typeface="Arial" pitchFamily="34" charset="0"/>
              </a:rPr>
              <a:t>141MM </a:t>
            </a:r>
            <a:r>
              <a:rPr lang="en-US" sz="1150" kern="1200" dirty="0" smtClean="0">
                <a:solidFill>
                  <a:schemeClr val="tx1"/>
                </a:solidFill>
                <a:latin typeface="Arial" charset="0"/>
                <a:ea typeface="ＭＳ Ｐゴシック" pitchFamily="1" charset="-128"/>
                <a:cs typeface="Arial" pitchFamily="34" charset="0"/>
              </a:rPr>
              <a:t>by </a:t>
            </a:r>
            <a:r>
              <a:rPr lang="en-US" sz="1150" kern="1200" dirty="0" smtClean="0">
                <a:solidFill>
                  <a:schemeClr val="tx1"/>
                </a:solidFill>
                <a:latin typeface="Arial" charset="0"/>
                <a:ea typeface="ＭＳ Ｐゴシック" pitchFamily="1" charset="-128"/>
                <a:cs typeface="Arial" pitchFamily="34" charset="0"/>
              </a:rPr>
              <a:t>$219MM</a:t>
            </a:r>
            <a:r>
              <a:rPr lang="en-US" sz="1150" kern="1200" dirty="0" smtClean="0">
                <a:solidFill>
                  <a:schemeClr val="tx1"/>
                </a:solidFill>
                <a:latin typeface="Arial" charset="0"/>
                <a:ea typeface="ＭＳ Ｐゴシック" pitchFamily="1" charset="-128"/>
                <a:cs typeface="Arial" pitchFamily="34" charset="0"/>
              </a:rPr>
              <a:t>. </a:t>
            </a:r>
            <a:endParaRPr lang="en-US" sz="1150" kern="1200" dirty="0">
              <a:solidFill>
                <a:schemeClr val="tx1"/>
              </a:solidFill>
              <a:latin typeface="Arial" charset="0"/>
              <a:ea typeface="ＭＳ Ｐゴシック" pitchFamily="1" charset="-128"/>
              <a:cs typeface="Arial" pitchFamily="34" charset="0"/>
            </a:endParaRPr>
          </a:p>
        </p:txBody>
      </p:sp>
      <p:sp>
        <p:nvSpPr>
          <p:cNvPr id="8" name="TextBox 7"/>
          <p:cNvSpPr txBox="1"/>
          <p:nvPr/>
        </p:nvSpPr>
        <p:spPr>
          <a:xfrm>
            <a:off x="7890048" y="493055"/>
            <a:ext cx="1002197" cy="246221"/>
          </a:xfrm>
          <a:prstGeom prst="rect">
            <a:avLst/>
          </a:prstGeom>
          <a:noFill/>
        </p:spPr>
        <p:txBody>
          <a:bodyPr wrap="none" rtlCol="0">
            <a:spAutoFit/>
          </a:bodyPr>
          <a:lstStyle/>
          <a:p>
            <a:pPr eaLnBrk="0" fontAlgn="base" hangingPunct="0">
              <a:spcBef>
                <a:spcPct val="0"/>
              </a:spcBef>
              <a:spcAft>
                <a:spcPct val="0"/>
              </a:spcAft>
            </a:pPr>
            <a:r>
              <a:rPr lang="en-US" sz="1000" b="1" dirty="0">
                <a:solidFill>
                  <a:prstClr val="black">
                    <a:lumMod val="50000"/>
                    <a:lumOff val="50000"/>
                  </a:prstClr>
                </a:solidFill>
                <a:latin typeface="Arial" charset="0"/>
              </a:rPr>
              <a:t>($ in </a:t>
            </a:r>
            <a:r>
              <a:rPr lang="en-US" sz="1000" b="1" dirty="0" smtClean="0">
                <a:solidFill>
                  <a:prstClr val="black">
                    <a:lumMod val="50000"/>
                    <a:lumOff val="50000"/>
                  </a:prstClr>
                </a:solidFill>
                <a:latin typeface="Arial" charset="0"/>
              </a:rPr>
              <a:t>Millions)</a:t>
            </a:r>
            <a:endParaRPr lang="en-US" sz="1000" b="1" dirty="0">
              <a:solidFill>
                <a:prstClr val="black">
                  <a:lumMod val="50000"/>
                  <a:lumOff val="50000"/>
                </a:prstClr>
              </a:solidFill>
              <a:latin typeface="Arial" charset="0"/>
            </a:endParaRPr>
          </a:p>
        </p:txBody>
      </p:sp>
      <p:sp>
        <p:nvSpPr>
          <p:cNvPr id="10" name="Text Box 72"/>
          <p:cNvSpPr txBox="1">
            <a:spLocks noChangeArrowheads="1"/>
          </p:cNvSpPr>
          <p:nvPr/>
        </p:nvSpPr>
        <p:spPr bwMode="auto">
          <a:xfrm>
            <a:off x="-566" y="6157913"/>
            <a:ext cx="6556201"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0" fontAlgn="base" hangingPunct="0">
              <a:spcBef>
                <a:spcPct val="0"/>
              </a:spcBef>
              <a:spcAft>
                <a:spcPct val="0"/>
              </a:spcAft>
            </a:pPr>
            <a:r>
              <a:rPr lang="en-US" sz="1000" b="1" dirty="0" smtClean="0">
                <a:solidFill>
                  <a:srgbClr val="FFFFFF"/>
                </a:solidFill>
              </a:rPr>
              <a:t>Source:</a:t>
            </a:r>
            <a:r>
              <a:rPr lang="en-US" sz="1000" dirty="0" smtClean="0">
                <a:solidFill>
                  <a:srgbClr val="FFFFFF"/>
                </a:solidFill>
              </a:rPr>
              <a:t> Madrid Exceptions report as of </a:t>
            </a:r>
            <a:r>
              <a:rPr lang="en-US" sz="1000" dirty="0" smtClean="0">
                <a:solidFill>
                  <a:srgbClr val="FFFFFF"/>
                </a:solidFill>
              </a:rPr>
              <a:t>9/30/15</a:t>
            </a:r>
            <a:r>
              <a:rPr lang="en-US" sz="1000" dirty="0" smtClean="0">
                <a:solidFill>
                  <a:srgbClr val="FFFFFF"/>
                </a:solidFill>
              </a:rPr>
              <a:t>, produced by Multifamily CRE Credit Coordinator.</a:t>
            </a:r>
          </a:p>
        </p:txBody>
      </p:sp>
      <p:sp>
        <p:nvSpPr>
          <p:cNvPr id="9" name="Text Box 3"/>
          <p:cNvSpPr txBox="1">
            <a:spLocks noChangeArrowheads="1"/>
          </p:cNvSpPr>
          <p:nvPr/>
        </p:nvSpPr>
        <p:spPr bwMode="gray">
          <a:xfrm>
            <a:off x="457200" y="4766950"/>
            <a:ext cx="2707533" cy="270341"/>
          </a:xfrm>
          <a:prstGeom prst="rect">
            <a:avLst/>
          </a:prstGeom>
          <a:noFill/>
          <a:ln w="9525" algn="ctr">
            <a:noFill/>
            <a:miter lim="800000"/>
            <a:headEnd/>
            <a:tailEnd/>
          </a:ln>
          <a:effectLst/>
        </p:spPr>
        <p:txBody>
          <a:bodyPr wrap="square" lIns="91440" tIns="7200" rIns="18000" bIns="72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defRPr sz="1000"/>
            </a:pPr>
            <a:r>
              <a:rPr lang="en-US" sz="1050" b="1" dirty="0" smtClean="0">
                <a:solidFill>
                  <a:srgbClr val="FF0000"/>
                </a:solidFill>
                <a:latin typeface="Arial"/>
                <a:cs typeface="Arial"/>
              </a:rPr>
              <a:t>YTD </a:t>
            </a:r>
            <a:r>
              <a:rPr lang="en-US" sz="1050" b="1" dirty="0" smtClean="0">
                <a:solidFill>
                  <a:srgbClr val="FF0000"/>
                </a:solidFill>
                <a:latin typeface="Arial"/>
                <a:cs typeface="Arial"/>
              </a:rPr>
              <a:t>9/30/15  </a:t>
            </a:r>
            <a:r>
              <a:rPr lang="en-US" sz="1050" b="1" dirty="0" smtClean="0">
                <a:solidFill>
                  <a:srgbClr val="FF0000"/>
                </a:solidFill>
                <a:latin typeface="Arial"/>
                <a:cs typeface="Arial"/>
              </a:rPr>
              <a:t>Material SCP Exceptions</a:t>
            </a:r>
            <a:endParaRPr lang="en-US" sz="1050" b="1" dirty="0">
              <a:solidFill>
                <a:srgbClr val="FF0000"/>
              </a:solidFill>
              <a:latin typeface="Arial"/>
              <a:cs typeface="Arial"/>
            </a:endParaRPr>
          </a:p>
        </p:txBody>
      </p:sp>
      <p:sp>
        <p:nvSpPr>
          <p:cNvPr id="11" name="Text Box 3"/>
          <p:cNvSpPr txBox="1">
            <a:spLocks noChangeArrowheads="1"/>
          </p:cNvSpPr>
          <p:nvPr/>
        </p:nvSpPr>
        <p:spPr bwMode="gray">
          <a:xfrm>
            <a:off x="480953" y="2332931"/>
            <a:ext cx="2707533" cy="270341"/>
          </a:xfrm>
          <a:prstGeom prst="rect">
            <a:avLst/>
          </a:prstGeom>
          <a:noFill/>
          <a:ln w="9525" algn="ctr">
            <a:noFill/>
            <a:miter lim="800000"/>
            <a:headEnd/>
            <a:tailEnd/>
          </a:ln>
          <a:effectLst/>
        </p:spPr>
        <p:txBody>
          <a:bodyPr wrap="square" lIns="91440" tIns="7200" rIns="18000" bIns="72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fontAlgn="base" hangingPunct="0">
              <a:spcBef>
                <a:spcPct val="0"/>
              </a:spcBef>
              <a:spcAft>
                <a:spcPct val="0"/>
              </a:spcAft>
              <a:defRPr sz="1000"/>
            </a:pPr>
            <a:r>
              <a:rPr lang="en-US" sz="1050" b="1" dirty="0" smtClean="0">
                <a:solidFill>
                  <a:srgbClr val="FF0000"/>
                </a:solidFill>
                <a:latin typeface="Arial"/>
                <a:cs typeface="Arial"/>
              </a:rPr>
              <a:t>SCP Mandate</a:t>
            </a:r>
            <a:endParaRPr lang="en-US" sz="1050" b="1" dirty="0">
              <a:solidFill>
                <a:srgbClr val="FF0000"/>
              </a:solidFill>
              <a:latin typeface="Arial"/>
              <a:cs typeface="Arial"/>
            </a:endParaRPr>
          </a:p>
        </p:txBody>
      </p:sp>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78" y="2532022"/>
            <a:ext cx="8237220" cy="199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5003139"/>
            <a:ext cx="6675120" cy="1116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23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Multifamily: SCP Exceptions Detail</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13</a:t>
            </a:fld>
            <a:endParaRPr lang="en-US" dirty="0"/>
          </a:p>
        </p:txBody>
      </p:sp>
      <p:sp>
        <p:nvSpPr>
          <p:cNvPr id="7" name="Content Placeholder 2"/>
          <p:cNvSpPr>
            <a:spLocks noGrp="1"/>
          </p:cNvSpPr>
          <p:nvPr>
            <p:ph idx="1"/>
          </p:nvPr>
        </p:nvSpPr>
        <p:spPr>
          <a:xfrm>
            <a:off x="306351" y="951754"/>
            <a:ext cx="8475699" cy="2061413"/>
          </a:xfrm>
        </p:spPr>
        <p:txBody>
          <a:bodyPr/>
          <a:lstStyle/>
          <a:p>
            <a:pPr marL="287338" indent="-201613" algn="just" fontAlgn="b">
              <a:spcBef>
                <a:spcPts val="600"/>
              </a:spcBef>
              <a:spcAft>
                <a:spcPts val="0"/>
              </a:spcAft>
              <a:buClr>
                <a:srgbClr val="DB0B11"/>
              </a:buClr>
              <a:buFont typeface="Arial" panose="020B0604020202020204" pitchFamily="34" charset="0"/>
              <a:buChar char="•"/>
              <a:defRPr/>
            </a:pPr>
            <a:r>
              <a:rPr lang="en-US" sz="1200" kern="1200" dirty="0" smtClean="0">
                <a:solidFill>
                  <a:schemeClr val="tx1"/>
                </a:solidFill>
                <a:latin typeface="Arial" charset="0"/>
                <a:ea typeface="ＭＳ Ｐゴシック" pitchFamily="1" charset="-128"/>
                <a:cs typeface="Arial" pitchFamily="34" charset="0"/>
              </a:rPr>
              <a:t>Of the </a:t>
            </a:r>
            <a:r>
              <a:rPr lang="en-US" sz="1200" kern="1200" dirty="0" smtClean="0">
                <a:solidFill>
                  <a:schemeClr val="tx1"/>
                </a:solidFill>
                <a:latin typeface="Arial" charset="0"/>
                <a:ea typeface="ＭＳ Ｐゴシック" pitchFamily="1" charset="-128"/>
                <a:cs typeface="Arial" pitchFamily="34" charset="0"/>
              </a:rPr>
              <a:t>66 </a:t>
            </a:r>
            <a:r>
              <a:rPr lang="en-US" sz="1200" kern="1200" dirty="0" smtClean="0">
                <a:solidFill>
                  <a:schemeClr val="tx1"/>
                </a:solidFill>
                <a:latin typeface="Arial" charset="0"/>
                <a:ea typeface="ＭＳ Ｐゴシック" pitchFamily="1" charset="-128"/>
                <a:cs typeface="Arial" pitchFamily="34" charset="0"/>
              </a:rPr>
              <a:t>SCP </a:t>
            </a:r>
            <a:r>
              <a:rPr lang="en-US" sz="1200" kern="1200" dirty="0">
                <a:solidFill>
                  <a:schemeClr val="tx1"/>
                </a:solidFill>
                <a:latin typeface="Arial" charset="0"/>
                <a:ea typeface="ＭＳ Ｐゴシック" pitchFamily="1" charset="-128"/>
                <a:cs typeface="Arial" pitchFamily="34" charset="0"/>
              </a:rPr>
              <a:t>exceptions, </a:t>
            </a:r>
            <a:r>
              <a:rPr lang="en-US" sz="1200" kern="1200" dirty="0" smtClean="0">
                <a:solidFill>
                  <a:schemeClr val="tx1"/>
                </a:solidFill>
                <a:latin typeface="Arial" charset="0"/>
                <a:ea typeface="ＭＳ Ｐゴシック" pitchFamily="1" charset="-128"/>
                <a:cs typeface="Arial" pitchFamily="34" charset="0"/>
              </a:rPr>
              <a:t>the minimum SRR of 5.4 was not met in </a:t>
            </a:r>
            <a:r>
              <a:rPr lang="en-US" sz="1200" kern="1200" dirty="0" smtClean="0">
                <a:solidFill>
                  <a:schemeClr val="tx1"/>
                </a:solidFill>
                <a:latin typeface="Arial" charset="0"/>
                <a:ea typeface="ＭＳ Ｐゴシック" pitchFamily="1" charset="-128"/>
                <a:cs typeface="Arial" pitchFamily="34" charset="0"/>
              </a:rPr>
              <a:t>57 </a:t>
            </a:r>
            <a:r>
              <a:rPr lang="en-US" sz="1200" kern="1200" dirty="0" smtClean="0">
                <a:solidFill>
                  <a:schemeClr val="tx1"/>
                </a:solidFill>
                <a:latin typeface="Arial" charset="0"/>
                <a:ea typeface="ＭＳ Ｐゴシック" pitchFamily="1" charset="-128"/>
                <a:cs typeface="Arial" pitchFamily="34" charset="0"/>
              </a:rPr>
              <a:t>cases</a:t>
            </a:r>
            <a:r>
              <a:rPr lang="en-US" sz="1200" kern="1200" dirty="0" smtClean="0">
                <a:solidFill>
                  <a:srgbClr val="0070C0"/>
                </a:solidFill>
                <a:latin typeface="Arial" charset="0"/>
                <a:ea typeface="ＭＳ Ｐゴシック" pitchFamily="1" charset="-128"/>
                <a:cs typeface="Arial" pitchFamily="34" charset="0"/>
              </a:rPr>
              <a:t>. </a:t>
            </a:r>
          </a:p>
          <a:p>
            <a:pPr marL="287338" indent="-201613" algn="just" fontAlgn="b">
              <a:spcBef>
                <a:spcPts val="600"/>
              </a:spcBef>
              <a:spcAft>
                <a:spcPts val="0"/>
              </a:spcAft>
              <a:buClr>
                <a:srgbClr val="DB0B11"/>
              </a:buClr>
              <a:buFont typeface="Arial" panose="020B0604020202020204" pitchFamily="34" charset="0"/>
              <a:buChar char="•"/>
              <a:defRPr/>
            </a:pPr>
            <a:r>
              <a:rPr lang="en-US" sz="1200" kern="1200" dirty="0" smtClean="0">
                <a:solidFill>
                  <a:schemeClr val="tx1"/>
                </a:solidFill>
                <a:latin typeface="Arial" charset="0"/>
                <a:ea typeface="ＭＳ Ｐゴシック" pitchFamily="1" charset="-128"/>
                <a:cs typeface="Arial" pitchFamily="34" charset="0"/>
              </a:rPr>
              <a:t>Of the remaining 9 facilities, another 6 facilities also did not meet the risk rating requirement in addition to DSCR, LTV or  Interest-Only exceptions as highlighted below.  </a:t>
            </a:r>
          </a:p>
          <a:p>
            <a:pPr marL="85725" indent="0" algn="just" fontAlgn="b">
              <a:spcBef>
                <a:spcPts val="600"/>
              </a:spcBef>
              <a:spcAft>
                <a:spcPts val="0"/>
              </a:spcAft>
              <a:buClr>
                <a:srgbClr val="DB0B11"/>
              </a:buClr>
              <a:defRPr/>
            </a:pPr>
            <a:endParaRPr lang="en-US" sz="1200" kern="1200" dirty="0" smtClean="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smtClean="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smtClean="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smtClean="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smtClean="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smtClean="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smtClean="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endParaRPr lang="en-US" sz="500" kern="1200" dirty="0" smtClean="0">
              <a:solidFill>
                <a:srgbClr val="0070C0"/>
              </a:solidFill>
              <a:latin typeface="Arial" charset="0"/>
              <a:ea typeface="ＭＳ Ｐゴシック" pitchFamily="1" charset="-128"/>
              <a:cs typeface="Arial" pitchFamily="34" charset="0"/>
            </a:endParaRPr>
          </a:p>
          <a:p>
            <a:pPr marL="287338" indent="-201613" algn="just" fontAlgn="b">
              <a:spcBef>
                <a:spcPts val="600"/>
              </a:spcBef>
              <a:spcAft>
                <a:spcPts val="0"/>
              </a:spcAft>
              <a:buClr>
                <a:srgbClr val="DB0B11"/>
              </a:buClr>
              <a:buFont typeface="Arial" panose="020B0604020202020204" pitchFamily="34" charset="0"/>
              <a:buChar char="•"/>
              <a:defRPr/>
            </a:pPr>
            <a:r>
              <a:rPr lang="en-US" sz="1200" kern="1200" dirty="0" smtClean="0">
                <a:solidFill>
                  <a:schemeClr val="tx1"/>
                </a:solidFill>
                <a:latin typeface="Arial" charset="0"/>
                <a:ea typeface="ＭＳ Ｐゴシック" pitchFamily="1" charset="-128"/>
                <a:cs typeface="Arial" pitchFamily="34" charset="0"/>
              </a:rPr>
              <a:t>Note that the risk rating methodology for real estate loans has changed this year, rounding down to the nearest 0.5 risk rating; thus making any asset below a 5.5 risk rating a Madrid exception as per the original SCP definition. At an average 5.0 rating, the risk ratings of most of the “exceptional” loans are relatively close to the required threshold. </a:t>
            </a:r>
          </a:p>
          <a:p>
            <a:pPr marL="287338" indent="-201613" algn="just" fontAlgn="b">
              <a:spcBef>
                <a:spcPts val="600"/>
              </a:spcBef>
              <a:spcAft>
                <a:spcPts val="0"/>
              </a:spcAft>
              <a:buClr>
                <a:srgbClr val="DB0B11"/>
              </a:buClr>
              <a:buFont typeface="Arial" panose="020B0604020202020204" pitchFamily="34" charset="0"/>
              <a:buChar char="•"/>
              <a:defRPr/>
            </a:pPr>
            <a:endParaRPr lang="en-US" sz="1200" kern="1200" dirty="0" smtClean="0">
              <a:solidFill>
                <a:srgbClr val="0070C0"/>
              </a:solidFill>
              <a:latin typeface="Arial" charset="0"/>
              <a:ea typeface="ＭＳ Ｐゴシック" pitchFamily="1" charset="-128"/>
              <a:cs typeface="Arial" pitchFamily="34" charset="0"/>
            </a:endParaRPr>
          </a:p>
          <a:p>
            <a:pPr marL="85725" lvl="0" indent="0" algn="just" fontAlgn="b">
              <a:spcBef>
                <a:spcPts val="600"/>
              </a:spcBef>
              <a:spcAft>
                <a:spcPts val="0"/>
              </a:spcAft>
              <a:buClr>
                <a:srgbClr val="DB0B11"/>
              </a:buClr>
              <a:defRPr/>
            </a:pPr>
            <a:endParaRPr lang="en-US" sz="1200" kern="1200" dirty="0" smtClean="0">
              <a:solidFill>
                <a:srgbClr val="0070C0"/>
              </a:solidFill>
              <a:latin typeface="Arial" charset="0"/>
              <a:ea typeface="ＭＳ Ｐゴシック" pitchFamily="1" charset="-128"/>
              <a:cs typeface="Arial" pitchFamily="34" charset="0"/>
            </a:endParaRPr>
          </a:p>
          <a:p>
            <a:pPr marL="85725" lvl="0" indent="0" algn="just" fontAlgn="b">
              <a:spcBef>
                <a:spcPts val="600"/>
              </a:spcBef>
              <a:spcAft>
                <a:spcPts val="0"/>
              </a:spcAft>
              <a:buClr>
                <a:srgbClr val="DB0B11"/>
              </a:buClr>
              <a:defRPr/>
            </a:pPr>
            <a:endParaRPr lang="en-US" sz="1200" kern="1200" dirty="0">
              <a:solidFill>
                <a:srgbClr val="0070C0"/>
              </a:solidFill>
              <a:latin typeface="Arial" charset="0"/>
              <a:ea typeface="ＭＳ Ｐゴシック" pitchFamily="1" charset="-128"/>
              <a:cs typeface="Arial" pitchFamily="34" charset="0"/>
            </a:endParaRPr>
          </a:p>
          <a:p>
            <a:pPr marL="287338" lvl="0" indent="-201613" algn="just" fontAlgn="b">
              <a:spcBef>
                <a:spcPts val="600"/>
              </a:spcBef>
              <a:spcAft>
                <a:spcPts val="0"/>
              </a:spcAft>
              <a:buClr>
                <a:srgbClr val="DB0B11"/>
              </a:buClr>
              <a:buFont typeface="Arial" panose="020B0604020202020204" pitchFamily="34" charset="0"/>
              <a:buChar char="•"/>
              <a:defRPr/>
            </a:pPr>
            <a:endParaRPr lang="en-US" sz="1200" kern="1200" dirty="0" smtClean="0">
              <a:solidFill>
                <a:srgbClr val="0070C0"/>
              </a:solidFill>
              <a:latin typeface="Arial" charset="0"/>
              <a:ea typeface="ＭＳ Ｐゴシック" pitchFamily="1" charset="-128"/>
              <a:cs typeface="Arial" pitchFamily="34" charset="0"/>
            </a:endParaRPr>
          </a:p>
        </p:txBody>
      </p:sp>
      <p:sp>
        <p:nvSpPr>
          <p:cNvPr id="8" name="TextBox 7"/>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ea typeface="ＭＳ Ｐゴシック"/>
              </a:rPr>
              <a:t>($ in </a:t>
            </a:r>
            <a:r>
              <a:rPr lang="en-US" sz="1000" b="1" dirty="0" smtClean="0">
                <a:solidFill>
                  <a:prstClr val="black">
                    <a:lumMod val="50000"/>
                    <a:lumOff val="50000"/>
                  </a:prstClr>
                </a:solidFill>
                <a:ea typeface="ＭＳ Ｐゴシック"/>
              </a:rPr>
              <a:t>Millions)</a:t>
            </a:r>
            <a:endParaRPr lang="en-US" sz="1000" b="1" dirty="0">
              <a:solidFill>
                <a:prstClr val="black">
                  <a:lumMod val="50000"/>
                  <a:lumOff val="50000"/>
                </a:prstClr>
              </a:solidFill>
              <a:ea typeface="ＭＳ Ｐゴシック"/>
            </a:endParaRPr>
          </a:p>
        </p:txBody>
      </p:sp>
      <p:sp>
        <p:nvSpPr>
          <p:cNvPr id="10" name="Text Box 72"/>
          <p:cNvSpPr txBox="1">
            <a:spLocks noChangeArrowheads="1"/>
          </p:cNvSpPr>
          <p:nvPr/>
        </p:nvSpPr>
        <p:spPr bwMode="auto">
          <a:xfrm>
            <a:off x="-566" y="6157913"/>
            <a:ext cx="6556201"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rgbClr val="FFFFFF"/>
                </a:solidFill>
              </a:rPr>
              <a:t>Source:</a:t>
            </a:r>
            <a:r>
              <a:rPr lang="en-US" sz="1000" dirty="0" smtClean="0">
                <a:solidFill>
                  <a:srgbClr val="FFFFFF"/>
                </a:solidFill>
              </a:rPr>
              <a:t> Madrid Exception report as of </a:t>
            </a:r>
            <a:r>
              <a:rPr lang="en-US" sz="1000" dirty="0" smtClean="0">
                <a:solidFill>
                  <a:srgbClr val="FFFFFF"/>
                </a:solidFill>
              </a:rPr>
              <a:t>9/30/15</a:t>
            </a:r>
            <a:r>
              <a:rPr lang="en-US" sz="1000" dirty="0" smtClean="0">
                <a:solidFill>
                  <a:srgbClr val="FFFFFF"/>
                </a:solidFill>
              </a:rPr>
              <a:t>, produced by Multifamily CRE Credit Coordinator.</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56" y="2105025"/>
            <a:ext cx="84486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065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Management</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14</a:t>
            </a:fld>
            <a:endParaRPr lang="en-US" dirty="0"/>
          </a:p>
        </p:txBody>
      </p:sp>
      <p:sp>
        <p:nvSpPr>
          <p:cNvPr id="7" name="Content Placeholder 2"/>
          <p:cNvSpPr>
            <a:spLocks noGrp="1"/>
          </p:cNvSpPr>
          <p:nvPr>
            <p:ph idx="1"/>
          </p:nvPr>
        </p:nvSpPr>
        <p:spPr>
          <a:xfrm>
            <a:off x="230149" y="1180214"/>
            <a:ext cx="4548677" cy="2400646"/>
          </a:xfrm>
        </p:spPr>
        <p:txBody>
          <a:bodyPr/>
          <a:lstStyle/>
          <a:p>
            <a:pPr marL="287338" lvl="0" indent="-201613" algn="just" fontAlgn="b">
              <a:spcBef>
                <a:spcPts val="600"/>
              </a:spcBef>
              <a:spcAft>
                <a:spcPts val="0"/>
              </a:spcAft>
              <a:buClr>
                <a:srgbClr val="DB0B11"/>
              </a:buClr>
              <a:buFont typeface="Arial" panose="020B0604020202020204" pitchFamily="34" charset="0"/>
              <a:buChar char="•"/>
              <a:defRPr/>
            </a:pPr>
            <a:r>
              <a:rPr lang="en-US" sz="1200" kern="1200" dirty="0">
                <a:solidFill>
                  <a:schemeClr val="tx1"/>
                </a:solidFill>
                <a:latin typeface="Arial" charset="0"/>
                <a:ea typeface="ＭＳ Ｐゴシック" pitchFamily="1" charset="-128"/>
                <a:cs typeface="Arial" pitchFamily="34" charset="0"/>
              </a:rPr>
              <a:t>SREC accounts for </a:t>
            </a:r>
            <a:r>
              <a:rPr lang="en-US" sz="1200" kern="1200" dirty="0" smtClean="0">
                <a:solidFill>
                  <a:schemeClr val="tx1"/>
                </a:solidFill>
                <a:latin typeface="Arial" charset="0"/>
                <a:ea typeface="ＭＳ Ｐゴシック" pitchFamily="1" charset="-128"/>
                <a:cs typeface="Arial" pitchFamily="34" charset="0"/>
              </a:rPr>
              <a:t>an acceptable </a:t>
            </a:r>
            <a:r>
              <a:rPr lang="en-US" sz="1200" kern="1200" dirty="0">
                <a:solidFill>
                  <a:schemeClr val="tx1"/>
                </a:solidFill>
                <a:latin typeface="Arial" charset="0"/>
                <a:ea typeface="ＭＳ Ｐゴシック" pitchFamily="1" charset="-128"/>
                <a:cs typeface="Arial" pitchFamily="34" charset="0"/>
              </a:rPr>
              <a:t>amount of exceptions (</a:t>
            </a:r>
            <a:r>
              <a:rPr lang="en-US" sz="1200" kern="1200" dirty="0" smtClean="0">
                <a:solidFill>
                  <a:schemeClr val="tx1"/>
                </a:solidFill>
                <a:latin typeface="Arial" charset="0"/>
                <a:ea typeface="ＭＳ Ｐゴシック" pitchFamily="1" charset="-128"/>
                <a:cs typeface="Arial" pitchFamily="34" charset="0"/>
              </a:rPr>
              <a:t>17.2% </a:t>
            </a:r>
            <a:r>
              <a:rPr lang="en-US" sz="1200" kern="1200" dirty="0">
                <a:solidFill>
                  <a:schemeClr val="tx1"/>
                </a:solidFill>
                <a:latin typeface="Arial" charset="0"/>
                <a:ea typeface="ＭＳ Ｐゴシック" pitchFamily="1" charset="-128"/>
                <a:cs typeface="Arial" pitchFamily="34" charset="0"/>
              </a:rPr>
              <a:t>of Bank Exceptions Binding Exposure) based on the size of the portfolio (</a:t>
            </a:r>
            <a:r>
              <a:rPr lang="en-US" sz="1200" kern="1200" dirty="0" smtClean="0">
                <a:solidFill>
                  <a:schemeClr val="tx1"/>
                </a:solidFill>
                <a:latin typeface="Arial" charset="0"/>
                <a:ea typeface="ＭＳ Ｐゴシック" pitchFamily="1" charset="-128"/>
                <a:cs typeface="Arial" pitchFamily="34" charset="0"/>
              </a:rPr>
              <a:t>26.6</a:t>
            </a:r>
            <a:r>
              <a:rPr lang="en-US" sz="1200" kern="1200" dirty="0">
                <a:solidFill>
                  <a:schemeClr val="tx1"/>
                </a:solidFill>
                <a:latin typeface="Arial" charset="0"/>
                <a:ea typeface="ＭＳ Ｐゴシック" pitchFamily="1" charset="-128"/>
                <a:cs typeface="Arial" pitchFamily="34" charset="0"/>
              </a:rPr>
              <a:t>% of overall Binding Exposure).</a:t>
            </a:r>
          </a:p>
          <a:p>
            <a:pPr marL="287338" lvl="0" indent="-201613" algn="just" fontAlgn="b">
              <a:spcBef>
                <a:spcPts val="600"/>
              </a:spcBef>
              <a:spcAft>
                <a:spcPts val="0"/>
              </a:spcAft>
              <a:buClr>
                <a:srgbClr val="DB0B11"/>
              </a:buClr>
              <a:buFont typeface="Arial" panose="020B0604020202020204" pitchFamily="34" charset="0"/>
              <a:buChar char="•"/>
              <a:defRPr/>
            </a:pPr>
            <a:r>
              <a:rPr lang="en-US" sz="1200" kern="1200" dirty="0">
                <a:solidFill>
                  <a:schemeClr val="tx1"/>
                </a:solidFill>
                <a:latin typeface="Arial" charset="0"/>
                <a:ea typeface="ＭＳ Ｐゴシック" pitchFamily="1" charset="-128"/>
                <a:cs typeface="Arial" pitchFamily="34" charset="0"/>
              </a:rPr>
              <a:t>More than 99% are related to Underwriting Guideline exceptions. Underwriting Guidelines exceptions were mostly related to Non-Compliance with Term, Maturity, Renewal and Amortization Guidelines, which affected 194 customers – i.e. </a:t>
            </a:r>
            <a:r>
              <a:rPr lang="en-US" sz="1200" kern="1200" dirty="0" smtClean="0">
                <a:solidFill>
                  <a:schemeClr val="tx1"/>
                </a:solidFill>
                <a:latin typeface="Arial" charset="0"/>
                <a:ea typeface="ＭＳ Ｐゴシック" pitchFamily="1" charset="-128"/>
                <a:cs typeface="Arial" pitchFamily="34" charset="0"/>
              </a:rPr>
              <a:t>6.4% </a:t>
            </a:r>
            <a:r>
              <a:rPr lang="en-US" sz="1200" kern="1200" dirty="0">
                <a:solidFill>
                  <a:schemeClr val="tx1"/>
                </a:solidFill>
                <a:latin typeface="Arial" charset="0"/>
                <a:ea typeface="ＭＳ Ｐゴシック" pitchFamily="1" charset="-128"/>
                <a:cs typeface="Arial" pitchFamily="34" charset="0"/>
              </a:rPr>
              <a:t>of SREC’s customer base – across </a:t>
            </a:r>
            <a:r>
              <a:rPr lang="en-US" sz="1200" kern="1200" dirty="0" smtClean="0">
                <a:solidFill>
                  <a:schemeClr val="tx1"/>
                </a:solidFill>
                <a:latin typeface="Arial" charset="0"/>
                <a:ea typeface="ＭＳ Ｐゴシック" pitchFamily="1" charset="-128"/>
                <a:cs typeface="Arial" pitchFamily="34" charset="0"/>
              </a:rPr>
              <a:t>198 facilities</a:t>
            </a:r>
            <a:r>
              <a:rPr lang="en-US" sz="1200" kern="1200" dirty="0">
                <a:solidFill>
                  <a:schemeClr val="tx1"/>
                </a:solidFill>
                <a:latin typeface="Arial" charset="0"/>
                <a:ea typeface="ＭＳ Ｐゴシック" pitchFamily="1" charset="-128"/>
                <a:cs typeface="Arial" pitchFamily="34" charset="0"/>
              </a:rPr>
              <a:t>. </a:t>
            </a:r>
          </a:p>
          <a:p>
            <a:pPr marL="287338" lvl="0" indent="-201613" algn="just" fontAlgn="b">
              <a:spcBef>
                <a:spcPts val="600"/>
              </a:spcBef>
              <a:spcAft>
                <a:spcPts val="0"/>
              </a:spcAft>
              <a:buClr>
                <a:srgbClr val="DB0B11"/>
              </a:buClr>
              <a:buFont typeface="Arial" panose="020B0604020202020204" pitchFamily="34" charset="0"/>
              <a:buChar char="•"/>
              <a:defRPr/>
            </a:pPr>
            <a:r>
              <a:rPr lang="en-US" sz="1200" kern="1200" dirty="0">
                <a:solidFill>
                  <a:schemeClr val="tx1"/>
                </a:solidFill>
                <a:latin typeface="Arial" charset="0"/>
                <a:ea typeface="ＭＳ Ｐゴシック" pitchFamily="1" charset="-128"/>
                <a:cs typeface="Arial" pitchFamily="34" charset="0"/>
              </a:rPr>
              <a:t>The only Credit Policy exception is related to JC Broadway ($11.3MM), due to a FDICIA  exception (LTV exceeds limit).</a:t>
            </a:r>
          </a:p>
          <a:p>
            <a:pPr marL="287338" lvl="0" indent="-201613" algn="just" fontAlgn="b">
              <a:spcBef>
                <a:spcPts val="600"/>
              </a:spcBef>
              <a:spcAft>
                <a:spcPts val="0"/>
              </a:spcAft>
              <a:buClr>
                <a:srgbClr val="DB0B11"/>
              </a:buClr>
              <a:buFont typeface="Arial" panose="020B0604020202020204" pitchFamily="34" charset="0"/>
              <a:buChar char="•"/>
              <a:defRPr/>
            </a:pPr>
            <a:endParaRPr lang="en-US" sz="1200" kern="1200" dirty="0" smtClean="0">
              <a:solidFill>
                <a:schemeClr val="tx1"/>
              </a:solidFill>
              <a:latin typeface="Arial" charset="0"/>
              <a:ea typeface="ＭＳ Ｐゴシック" pitchFamily="1" charset="-128"/>
              <a:cs typeface="Arial" pitchFamily="34"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1753" y="3574783"/>
            <a:ext cx="3840480" cy="2480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317" y="898636"/>
            <a:ext cx="3749040" cy="2538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cxnSp>
        <p:nvCxnSpPr>
          <p:cNvPr id="13" name="Straight Connector 12"/>
          <p:cNvCxnSpPr/>
          <p:nvPr/>
        </p:nvCxnSpPr>
        <p:spPr>
          <a:xfrm>
            <a:off x="5399824" y="1207169"/>
            <a:ext cx="3383280" cy="0"/>
          </a:xfrm>
          <a:prstGeom prst="line">
            <a:avLst/>
          </a:prstGeom>
          <a:noFill/>
          <a:ln w="25400" cap="flat" cmpd="sng" algn="ctr">
            <a:solidFill>
              <a:srgbClr val="FF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76026" y="3860627"/>
            <a:ext cx="3383280" cy="0"/>
          </a:xfrm>
          <a:prstGeom prst="line">
            <a:avLst/>
          </a:prstGeom>
          <a:noFill/>
          <a:ln w="25400" cap="flat" cmpd="sng" algn="ctr">
            <a:solidFill>
              <a:srgbClr val="FF0000"/>
            </a:solidFill>
            <a:prstDash val="solid"/>
          </a:ln>
          <a:effectLst/>
        </p:spPr>
        <p:style>
          <a:lnRef idx="1">
            <a:schemeClr val="accent1"/>
          </a:lnRef>
          <a:fillRef idx="0">
            <a:schemeClr val="accent1"/>
          </a:fillRef>
          <a:effectRef idx="0">
            <a:schemeClr val="accent1"/>
          </a:effectRef>
          <a:fontRef idx="minor">
            <a:schemeClr val="tx1"/>
          </a:fontRef>
        </p:style>
      </p:cxnSp>
      <p:sp>
        <p:nvSpPr>
          <p:cNvPr id="17" name="Text Box 72"/>
          <p:cNvSpPr txBox="1">
            <a:spLocks noChangeArrowheads="1"/>
          </p:cNvSpPr>
          <p:nvPr/>
        </p:nvSpPr>
        <p:spPr bwMode="auto">
          <a:xfrm>
            <a:off x="-49085" y="6137308"/>
            <a:ext cx="691771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Source: </a:t>
            </a:r>
            <a:r>
              <a:rPr lang="en-US" sz="1000" dirty="0" smtClean="0">
                <a:solidFill>
                  <a:schemeClr val="bg1"/>
                </a:solidFill>
              </a:rPr>
              <a:t>CCMIS by Binding Exposure. “BANK” refers to SBNA without Retail, Small Business Banking, and runoff.</a:t>
            </a:r>
          </a:p>
          <a:p>
            <a:r>
              <a:rPr lang="en-US" sz="1000" dirty="0" smtClean="0">
                <a:solidFill>
                  <a:schemeClr val="bg1"/>
                </a:solidFill>
              </a:rPr>
              <a:t>The </a:t>
            </a:r>
            <a:r>
              <a:rPr lang="en-US" sz="1000" dirty="0">
                <a:solidFill>
                  <a:schemeClr val="bg1"/>
                </a:solidFill>
              </a:rPr>
              <a:t>overview does not include Obligor specific exceptions, such as “Sensitive Lending</a:t>
            </a:r>
            <a:r>
              <a:rPr lang="en-US" sz="1000" dirty="0" smtClean="0">
                <a:solidFill>
                  <a:schemeClr val="bg1"/>
                </a:solidFill>
              </a:rPr>
              <a:t>”.  The Bank is in the process of cleaning up exceptions that are no longer exceptions as per the updated underwriting guidelines and cred it policy. The newly acquired exposure (Phoenix III) is not considered “new” exposure.</a:t>
            </a:r>
            <a:endParaRPr lang="en-US" sz="1000" dirty="0">
              <a:solidFill>
                <a:schemeClr val="bg1"/>
              </a:solidFill>
            </a:endParaRPr>
          </a:p>
          <a:p>
            <a:endParaRPr lang="en-US" sz="1000" dirty="0" smtClean="0">
              <a:solidFill>
                <a:schemeClr val="bg1"/>
              </a:solidFill>
            </a:endParaRPr>
          </a:p>
          <a:p>
            <a:endParaRPr lang="en-US" sz="1000" dirty="0">
              <a:solidFill>
                <a:schemeClr val="bg1"/>
              </a:solidFill>
            </a:endParaRPr>
          </a:p>
        </p:txBody>
      </p:sp>
      <p:sp>
        <p:nvSpPr>
          <p:cNvPr id="15" name="Slide Number Placeholder 3"/>
          <p:cNvSpPr txBox="1">
            <a:spLocks/>
          </p:cNvSpPr>
          <p:nvPr/>
        </p:nvSpPr>
        <p:spPr bwMode="auto">
          <a:xfrm>
            <a:off x="8391146" y="0"/>
            <a:ext cx="752854"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rgbClr val="FF0000"/>
                </a:solidFill>
                <a:latin typeface="Arial Bold" pitchFamily="-112"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a:lstStyle>
          <a:p>
            <a:pPr>
              <a:defRPr/>
            </a:pPr>
            <a:r>
              <a:rPr lang="en-US" dirty="0"/>
              <a:t>SREC - </a:t>
            </a:r>
            <a:fld id="{B9AD19E9-CCCF-4ED1-B5E3-BE4FA4812BFB}" type="slidenum">
              <a:rPr lang="en-US" smtClean="0"/>
              <a:pPr>
                <a:defRPr/>
              </a:pPr>
              <a:t>14</a:t>
            </a:fld>
            <a:endParaRPr lang="en-US" dirty="0"/>
          </a:p>
        </p:txBody>
      </p:sp>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72" y="3729427"/>
            <a:ext cx="463867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621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3865812341"/>
              </p:ext>
            </p:extLst>
          </p:nvPr>
        </p:nvGraphicFramePr>
        <p:xfrm>
          <a:off x="365125" y="923925"/>
          <a:ext cx="8475663" cy="5089525"/>
        </p:xfrm>
        <a:graphic>
          <a:graphicData uri="http://schemas.openxmlformats.org/presentationml/2006/ole">
            <mc:AlternateContent xmlns:mc="http://schemas.openxmlformats.org/markup-compatibility/2006">
              <mc:Choice xmlns:v="urn:schemas-microsoft-com:vml" Requires="v">
                <p:oleObj spid="_x0000_s2222" name="Worksheet" r:id="rId3" imgW="9763221" imgH="5867276" progId="Excel.Sheet.12">
                  <p:embed/>
                </p:oleObj>
              </mc:Choice>
              <mc:Fallback>
                <p:oleObj name="Worksheet" r:id="rId3" imgW="9763221" imgH="5867276" progId="Excel.Sheet.12">
                  <p:embed/>
                  <p:pic>
                    <p:nvPicPr>
                      <p:cNvPr id="0" name="Object 3"/>
                      <p:cNvPicPr>
                        <a:picLocks noChangeAspect="1" noChangeArrowheads="1"/>
                      </p:cNvPicPr>
                      <p:nvPr/>
                    </p:nvPicPr>
                    <p:blipFill>
                      <a:blip r:embed="rId4"/>
                      <a:srcRect/>
                      <a:stretch>
                        <a:fillRect/>
                      </a:stretch>
                    </p:blipFill>
                    <p:spPr bwMode="auto">
                      <a:xfrm>
                        <a:off x="365125" y="923925"/>
                        <a:ext cx="8475663"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p>
            <a:r>
              <a:rPr lang="en-US" dirty="0" smtClean="0"/>
              <a:t>P&amp;L Performance</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15</a:t>
            </a:fld>
            <a:endParaRPr lang="en-US" dirty="0"/>
          </a:p>
        </p:txBody>
      </p:sp>
      <p:sp>
        <p:nvSpPr>
          <p:cNvPr id="12" name="Content Placeholder 2"/>
          <p:cNvSpPr>
            <a:spLocks noGrp="1"/>
          </p:cNvSpPr>
          <p:nvPr>
            <p:ph idx="1"/>
          </p:nvPr>
        </p:nvSpPr>
        <p:spPr>
          <a:xfrm>
            <a:off x="381000" y="1279799"/>
            <a:ext cx="4552950" cy="1809625"/>
          </a:xfrm>
        </p:spPr>
        <p:txBody>
          <a:bodyPr/>
          <a:lstStyle/>
          <a:p>
            <a:pPr marL="169863" indent="-169863" algn="just">
              <a:spcBef>
                <a:spcPts val="300"/>
              </a:spcBef>
              <a:buClr>
                <a:srgbClr val="FF0000"/>
              </a:buClr>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rPr>
              <a:t>Despite lower average outstandings for the YTD and tightening spreads, the portfolio generated higher-than-budgeted net revenue of $126MM YTD, a result of lower interest expense. </a:t>
            </a:r>
          </a:p>
          <a:p>
            <a:pPr marL="169863" indent="-169863" algn="just">
              <a:spcBef>
                <a:spcPts val="300"/>
              </a:spcBef>
              <a:buClr>
                <a:srgbClr val="FF0000"/>
              </a:buClr>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rPr>
              <a:t>YTD </a:t>
            </a:r>
            <a:r>
              <a:rPr lang="en-US" sz="1050" dirty="0">
                <a:solidFill>
                  <a:schemeClr val="tx1"/>
                </a:solidFill>
                <a:latin typeface="Arial" panose="020B0604020202020204" pitchFamily="34" charset="0"/>
                <a:cs typeface="Arial" panose="020B0604020202020204" pitchFamily="34" charset="0"/>
              </a:rPr>
              <a:t>“Other income</a:t>
            </a:r>
            <a:r>
              <a:rPr lang="en-US" sz="1050" dirty="0" smtClean="0">
                <a:solidFill>
                  <a:schemeClr val="tx1"/>
                </a:solidFill>
                <a:latin typeface="Arial" panose="020B0604020202020204" pitchFamily="34" charset="0"/>
                <a:cs typeface="Arial" panose="020B0604020202020204" pitchFamily="34" charset="0"/>
              </a:rPr>
              <a:t>” includes an </a:t>
            </a:r>
            <a:r>
              <a:rPr lang="en-US" sz="1050" dirty="0">
                <a:solidFill>
                  <a:schemeClr val="tx1"/>
                </a:solidFill>
                <a:latin typeface="Arial" panose="020B0604020202020204" pitchFamily="34" charset="0"/>
                <a:cs typeface="Arial" panose="020B0604020202020204" pitchFamily="34" charset="0"/>
              </a:rPr>
              <a:t>earlier (recourse reserve release) and income associated with the Phoenix </a:t>
            </a:r>
            <a:r>
              <a:rPr lang="en-US" sz="1050" dirty="0" smtClean="0">
                <a:solidFill>
                  <a:schemeClr val="tx1"/>
                </a:solidFill>
                <a:latin typeface="Arial" panose="020B0604020202020204" pitchFamily="34" charset="0"/>
                <a:cs typeface="Arial" panose="020B0604020202020204" pitchFamily="34" charset="0"/>
              </a:rPr>
              <a:t>III </a:t>
            </a:r>
            <a:r>
              <a:rPr lang="en-US" sz="1050" dirty="0">
                <a:solidFill>
                  <a:schemeClr val="tx1"/>
                </a:solidFill>
                <a:latin typeface="Arial" panose="020B0604020202020204" pitchFamily="34" charset="0"/>
                <a:cs typeface="Arial" panose="020B0604020202020204" pitchFamily="34" charset="0"/>
              </a:rPr>
              <a:t>purchase, although the overall result is seemingly less than expected.</a:t>
            </a:r>
          </a:p>
          <a:p>
            <a:pPr marL="169863" indent="-169863" algn="just">
              <a:spcBef>
                <a:spcPts val="600"/>
              </a:spcBef>
              <a:buClr>
                <a:srgbClr val="FF0000"/>
              </a:buClr>
              <a:buFont typeface="Arial" panose="020B0604020202020204" pitchFamily="34" charset="0"/>
              <a:buChar char="•"/>
            </a:pPr>
            <a:r>
              <a:rPr lang="en-US" sz="1050" dirty="0">
                <a:solidFill>
                  <a:schemeClr val="tx1"/>
                </a:solidFill>
                <a:latin typeface="Arial" panose="020B0604020202020204" pitchFamily="34" charset="0"/>
                <a:cs typeface="Arial" panose="020B0604020202020204" pitchFamily="34" charset="0"/>
              </a:rPr>
              <a:t>YTD ROA of </a:t>
            </a:r>
            <a:r>
              <a:rPr lang="en-US" sz="1050" dirty="0" smtClean="0">
                <a:solidFill>
                  <a:schemeClr val="tx1"/>
                </a:solidFill>
                <a:latin typeface="Arial" panose="020B0604020202020204" pitchFamily="34" charset="0"/>
                <a:cs typeface="Arial" panose="020B0604020202020204" pitchFamily="34" charset="0"/>
              </a:rPr>
              <a:t>1.34% exceeds the </a:t>
            </a:r>
            <a:r>
              <a:rPr lang="en-US" sz="1050" dirty="0">
                <a:solidFill>
                  <a:schemeClr val="tx1"/>
                </a:solidFill>
                <a:latin typeface="Arial" panose="020B0604020202020204" pitchFamily="34" charset="0"/>
                <a:cs typeface="Arial" panose="020B0604020202020204" pitchFamily="34" charset="0"/>
              </a:rPr>
              <a:t>FY </a:t>
            </a:r>
            <a:r>
              <a:rPr lang="en-US" sz="1050" dirty="0" smtClean="0">
                <a:solidFill>
                  <a:schemeClr val="tx1"/>
                </a:solidFill>
                <a:latin typeface="Arial" panose="020B0604020202020204" pitchFamily="34" charset="0"/>
                <a:cs typeface="Arial" panose="020B0604020202020204" pitchFamily="34" charset="0"/>
              </a:rPr>
              <a:t>budget. The </a:t>
            </a:r>
            <a:r>
              <a:rPr lang="en-US" sz="1050" dirty="0">
                <a:solidFill>
                  <a:schemeClr val="tx1"/>
                </a:solidFill>
                <a:latin typeface="Arial" panose="020B0604020202020204" pitchFamily="34" charset="0"/>
                <a:cs typeface="Arial" panose="020B0604020202020204" pitchFamily="34" charset="0"/>
              </a:rPr>
              <a:t>portfolio maintains strong credit quality. Recent risk rating policy updates </a:t>
            </a:r>
            <a:r>
              <a:rPr lang="en-US" sz="1050" dirty="0" smtClean="0">
                <a:solidFill>
                  <a:schemeClr val="tx1"/>
                </a:solidFill>
                <a:latin typeface="Arial" panose="020B0604020202020204" pitchFamily="34" charset="0"/>
                <a:cs typeface="Arial" panose="020B0604020202020204" pitchFamily="34" charset="0"/>
              </a:rPr>
              <a:t>have been implemented</a:t>
            </a:r>
            <a:r>
              <a:rPr lang="en-US" sz="1050" dirty="0">
                <a:solidFill>
                  <a:schemeClr val="tx1"/>
                </a:solidFill>
                <a:latin typeface="Arial" panose="020B0604020202020204" pitchFamily="34" charset="0"/>
                <a:cs typeface="Arial" panose="020B0604020202020204" pitchFamily="34" charset="0"/>
              </a:rPr>
              <a:t>, including a rounding down of the risk ratings to the nearest 0.5, which may lead to an increase in general provisioning going forward. </a:t>
            </a:r>
          </a:p>
          <a:p>
            <a:pPr marL="169863" indent="-169863" algn="just">
              <a:spcBef>
                <a:spcPts val="300"/>
              </a:spcBef>
              <a:buClr>
                <a:srgbClr val="FF0000"/>
              </a:buClr>
              <a:buFont typeface="Arial" panose="020B0604020202020204" pitchFamily="34" charset="0"/>
              <a:buChar char="•"/>
            </a:pPr>
            <a:endParaRPr lang="en-US" sz="1000" dirty="0" smtClean="0">
              <a:solidFill>
                <a:schemeClr val="tx1"/>
              </a:solidFill>
              <a:latin typeface="Arial" panose="020B0604020202020204" pitchFamily="34" charset="0"/>
              <a:cs typeface="Arial" panose="020B0604020202020204" pitchFamily="34" charset="0"/>
            </a:endParaRPr>
          </a:p>
        </p:txBody>
      </p:sp>
      <p:sp>
        <p:nvSpPr>
          <p:cNvPr id="16" name="Text Box 72"/>
          <p:cNvSpPr txBox="1">
            <a:spLocks noChangeArrowheads="1"/>
          </p:cNvSpPr>
          <p:nvPr/>
        </p:nvSpPr>
        <p:spPr bwMode="auto">
          <a:xfrm>
            <a:off x="56586" y="6262688"/>
            <a:ext cx="6282302" cy="3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just"/>
            <a:r>
              <a:rPr lang="en-US" sz="1000" b="1" dirty="0" smtClean="0">
                <a:solidFill>
                  <a:schemeClr val="bg1"/>
                </a:solidFill>
              </a:rPr>
              <a:t>Source: </a:t>
            </a:r>
            <a:r>
              <a:rPr lang="en-US" sz="1000" dirty="0" smtClean="0">
                <a:solidFill>
                  <a:schemeClr val="bg1"/>
                </a:solidFill>
              </a:rPr>
              <a:t>Actual results and Budget data were provided by Finance and Solvency. The amount of total provisions was tied to Management Control numbers. </a:t>
            </a:r>
            <a:endParaRPr lang="en-US" sz="1000" dirty="0">
              <a:solidFill>
                <a:schemeClr val="bg1"/>
              </a:solidFill>
            </a:endParaRPr>
          </a:p>
        </p:txBody>
      </p:sp>
    </p:spTree>
    <p:extLst>
      <p:ext uri="{BB962C8B-B14F-4D97-AF65-F5344CB8AC3E}">
        <p14:creationId xmlns:p14="http://schemas.microsoft.com/office/powerpoint/2010/main" val="1881881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 SREC</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5604991"/>
              </p:ext>
            </p:extLst>
          </p:nvPr>
        </p:nvGraphicFramePr>
        <p:xfrm>
          <a:off x="197691" y="1229268"/>
          <a:ext cx="8786813" cy="3177424"/>
        </p:xfrm>
        <a:graphic>
          <a:graphicData uri="http://schemas.openxmlformats.org/drawingml/2006/table">
            <a:tbl>
              <a:tblPr firstRow="1" bandRow="1">
                <a:tableStyleId>{F5AB1C69-6EDB-4FF4-983F-18BD219EF322}</a:tableStyleId>
              </a:tblPr>
              <a:tblGrid>
                <a:gridCol w="2561430"/>
                <a:gridCol w="3621883"/>
                <a:gridCol w="1200901"/>
                <a:gridCol w="1402599"/>
              </a:tblGrid>
              <a:tr h="272190">
                <a:tc>
                  <a:txBody>
                    <a:bodyPr/>
                    <a:lstStyle/>
                    <a:p>
                      <a:r>
                        <a:rPr lang="en-US" sz="1100" dirty="0" smtClean="0">
                          <a:solidFill>
                            <a:schemeClr val="bg1"/>
                          </a:solidFill>
                        </a:rPr>
                        <a:t>ISSUE</a:t>
                      </a:r>
                      <a:endParaRPr lang="en-US" sz="1100" dirty="0">
                        <a:solidFill>
                          <a:schemeClr val="bg1"/>
                        </a:solidFill>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c>
                  <a:txBody>
                    <a:bodyPr/>
                    <a:lstStyle/>
                    <a:p>
                      <a:r>
                        <a:rPr lang="en-US" sz="1100" b="1" dirty="0" smtClean="0">
                          <a:solidFill>
                            <a:schemeClr val="bg1"/>
                          </a:solidFill>
                          <a:latin typeface="Arial" panose="020B0604020202020204" pitchFamily="34" charset="0"/>
                          <a:cs typeface="Arial" panose="020B0604020202020204" pitchFamily="34" charset="0"/>
                        </a:rPr>
                        <a:t>PROPOSED</a:t>
                      </a:r>
                      <a:r>
                        <a:rPr lang="en-US" sz="1100" b="1" baseline="0" dirty="0" smtClean="0">
                          <a:solidFill>
                            <a:schemeClr val="bg1"/>
                          </a:solidFill>
                          <a:latin typeface="Arial" panose="020B0604020202020204" pitchFamily="34" charset="0"/>
                          <a:cs typeface="Arial" panose="020B0604020202020204" pitchFamily="34" charset="0"/>
                        </a:rPr>
                        <a:t> ACTION PLAN</a:t>
                      </a:r>
                      <a:endParaRPr lang="en-US" sz="1100" b="1" dirty="0" smtClean="0">
                        <a:solidFill>
                          <a:schemeClr val="bg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c>
                  <a:txBody>
                    <a:bodyPr/>
                    <a:lstStyle/>
                    <a:p>
                      <a:r>
                        <a:rPr lang="en-US" sz="1100" b="1" dirty="0" smtClean="0">
                          <a:solidFill>
                            <a:schemeClr val="bg1"/>
                          </a:solidFill>
                          <a:latin typeface="Arial" panose="020B0604020202020204" pitchFamily="34" charset="0"/>
                          <a:cs typeface="Arial" panose="020B0604020202020204" pitchFamily="34" charset="0"/>
                        </a:rPr>
                        <a:t>RESOURCES</a:t>
                      </a:r>
                      <a:endParaRPr lang="en-US" sz="1100" b="1" dirty="0">
                        <a:solidFill>
                          <a:schemeClr val="bg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c>
                  <a:txBody>
                    <a:bodyPr/>
                    <a:lstStyle/>
                    <a:p>
                      <a:r>
                        <a:rPr lang="en-US" sz="1100" b="1" dirty="0" smtClean="0">
                          <a:solidFill>
                            <a:schemeClr val="bg1"/>
                          </a:solidFill>
                          <a:latin typeface="Arial" panose="020B0604020202020204" pitchFamily="34" charset="0"/>
                          <a:cs typeface="Arial" panose="020B0604020202020204" pitchFamily="34" charset="0"/>
                        </a:rPr>
                        <a:t>Target Date</a:t>
                      </a:r>
                      <a:endParaRPr lang="en-US" sz="1100" b="1" dirty="0">
                        <a:solidFill>
                          <a:schemeClr val="bg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r>
              <a:tr h="934945">
                <a:tc>
                  <a:txBody>
                    <a:bodyPr/>
                    <a:lstStyle/>
                    <a:p>
                      <a:pPr marL="171450" marR="0" lvl="0" indent="-171450"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kumimoji="0" lang="en-US" sz="11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Portfolio is concentrated in highly rated credits (ORR &gt; 6.0).</a:t>
                      </a:r>
                      <a:endParaRPr lang="en-US" sz="1100" u="none" kern="1200" dirty="0">
                        <a:solidFill>
                          <a:schemeClr val="tx1"/>
                        </a:solidFill>
                        <a:latin typeface="Arial" panose="020B0604020202020204" pitchFamily="34" charset="0"/>
                        <a:ea typeface="+mn-ea"/>
                        <a:cs typeface="Arial" panose="020B0604020202020204" pitchFamily="34" charset="0"/>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rgbClr val="FF0000"/>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pPr marL="0" indent="0" algn="l">
                        <a:spcBef>
                          <a:spcPts val="1800"/>
                        </a:spcBef>
                        <a:buFontTx/>
                        <a:buNone/>
                      </a:pPr>
                      <a:r>
                        <a:rPr lang="en-US" sz="1100" b="1" dirty="0" smtClean="0">
                          <a:solidFill>
                            <a:schemeClr val="tx1"/>
                          </a:solidFill>
                          <a:latin typeface="Arial" panose="020B0604020202020204" pitchFamily="34" charset="0"/>
                          <a:cs typeface="Arial" panose="020B0604020202020204" pitchFamily="34" charset="0"/>
                        </a:rPr>
                        <a:t>Review rating accuracy and rating standards</a:t>
                      </a:r>
                      <a:r>
                        <a:rPr lang="en-US" sz="1100" b="1" baseline="0" dirty="0" smtClean="0">
                          <a:solidFill>
                            <a:schemeClr val="tx1"/>
                          </a:solidFill>
                          <a:latin typeface="Arial" panose="020B0604020202020204" pitchFamily="34" charset="0"/>
                          <a:cs typeface="Arial" panose="020B0604020202020204" pitchFamily="34" charset="0"/>
                        </a:rPr>
                        <a:t>. </a:t>
                      </a:r>
                      <a:r>
                        <a:rPr lang="en-US" sz="1100" b="0" baseline="0" dirty="0" smtClean="0">
                          <a:solidFill>
                            <a:schemeClr val="tx1"/>
                          </a:solidFill>
                          <a:latin typeface="Arial" panose="020B0604020202020204" pitchFamily="34" charset="0"/>
                          <a:cs typeface="Arial" panose="020B0604020202020204" pitchFamily="34" charset="0"/>
                        </a:rPr>
                        <a:t>Consider timeliness of rating updates (FEVE), key performance indicators (DSCR, LTV, Occupancy), and other individual exposure parameter (obligor size, deal type, geography)  in the analysis. </a:t>
                      </a:r>
                      <a:endParaRPr lang="en-US" sz="1100" dirty="0" smtClean="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rgbClr val="FF0000"/>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Monitoring</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rgbClr val="FF0000"/>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Ongoing</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r>
              <a:tr h="675285">
                <a:tc>
                  <a:txBody>
                    <a:bodyPr/>
                    <a:lstStyle/>
                    <a:p>
                      <a:pPr marL="171450" marR="0" lvl="0" indent="-171450"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kumimoji="0" lang="en-US" sz="11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New Risk Rating Methodology</a:t>
                      </a:r>
                      <a:endParaRPr lang="en-US" sz="1100" u="none" kern="1200" dirty="0">
                        <a:solidFill>
                          <a:schemeClr val="tx1"/>
                        </a:solidFill>
                        <a:latin typeface="Arial" panose="020B0604020202020204" pitchFamily="34" charset="0"/>
                        <a:ea typeface="+mn-ea"/>
                        <a:cs typeface="Arial" panose="020B0604020202020204" pitchFamily="34" charset="0"/>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pPr marL="0" indent="0" algn="l">
                        <a:spcBef>
                          <a:spcPts val="1800"/>
                        </a:spcBef>
                        <a:buFontTx/>
                        <a:buNone/>
                      </a:pPr>
                      <a:r>
                        <a:rPr lang="en-US" sz="1100" b="0" dirty="0" smtClean="0">
                          <a:solidFill>
                            <a:schemeClr val="tx1"/>
                          </a:solidFill>
                          <a:latin typeface="Arial" panose="020B0604020202020204" pitchFamily="34" charset="0"/>
                          <a:cs typeface="Arial" panose="020B0604020202020204" pitchFamily="34" charset="0"/>
                        </a:rPr>
                        <a:t>Continue to work with all</a:t>
                      </a:r>
                      <a:r>
                        <a:rPr lang="en-US" sz="1100" b="0" baseline="0" dirty="0" smtClean="0">
                          <a:solidFill>
                            <a:schemeClr val="tx1"/>
                          </a:solidFill>
                          <a:latin typeface="Arial" panose="020B0604020202020204" pitchFamily="34" charset="0"/>
                          <a:cs typeface="Arial" panose="020B0604020202020204" pitchFamily="34" charset="0"/>
                        </a:rPr>
                        <a:t> parties on the testing and implementation of the new risk rating system</a:t>
                      </a:r>
                      <a:r>
                        <a:rPr lang="en-US" sz="1100" b="0" dirty="0" smtClean="0">
                          <a:solidFill>
                            <a:schemeClr val="tx1"/>
                          </a:solidFill>
                          <a:latin typeface="Arial" panose="020B0604020202020204" pitchFamily="34" charset="0"/>
                          <a:cs typeface="Arial" panose="020B0604020202020204" pitchFamily="34" charset="0"/>
                        </a:rPr>
                        <a:t>. </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Portfolio Management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Credit</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On going</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r>
              <a:tr h="700644">
                <a:tc>
                  <a:txBody>
                    <a:bodyPr/>
                    <a:lstStyle/>
                    <a:p>
                      <a:pPr marL="171450" indent="-171450" algn="l" defTabSz="457200" rtl="0" eaLnBrk="1" latinLnBrk="0" hangingPunct="1">
                        <a:buClr>
                          <a:srgbClr val="FF0000"/>
                        </a:buClr>
                        <a:buFont typeface="Arial" panose="020B0604020202020204" pitchFamily="34" charset="0"/>
                        <a:buChar char="•"/>
                      </a:pPr>
                      <a:r>
                        <a:rPr lang="en-US" sz="1100" b="0" kern="1200" dirty="0" smtClean="0">
                          <a:solidFill>
                            <a:schemeClr val="tx1"/>
                          </a:solidFill>
                          <a:latin typeface="Arial" panose="020B0604020202020204" pitchFamily="34" charset="0"/>
                          <a:ea typeface="+mn-ea"/>
                          <a:cs typeface="Arial" panose="020B0604020202020204" pitchFamily="34" charset="0"/>
                        </a:rPr>
                        <a:t>Market Pricing vs. Credit Quality</a:t>
                      </a: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pPr>
                        <a:spcBef>
                          <a:spcPts val="400"/>
                        </a:spcBef>
                      </a:pPr>
                      <a:r>
                        <a:rPr lang="en-US" sz="1100" b="1" dirty="0" smtClean="0">
                          <a:solidFill>
                            <a:schemeClr val="tx1"/>
                          </a:solidFill>
                          <a:latin typeface="Arial" panose="020B0604020202020204" pitchFamily="34" charset="0"/>
                          <a:cs typeface="Arial" panose="020B0604020202020204" pitchFamily="34" charset="0"/>
                        </a:rPr>
                        <a:t>Analyze the impact  (if any) of tightening market</a:t>
                      </a:r>
                      <a:r>
                        <a:rPr lang="en-US" sz="1100" b="1" baseline="0" dirty="0" smtClean="0">
                          <a:solidFill>
                            <a:schemeClr val="tx1"/>
                          </a:solidFill>
                          <a:latin typeface="Arial" panose="020B0604020202020204" pitchFamily="34" charset="0"/>
                          <a:cs typeface="Arial" panose="020B0604020202020204" pitchFamily="34" charset="0"/>
                        </a:rPr>
                        <a:t> spreads on the portfolio’s return</a:t>
                      </a:r>
                      <a:r>
                        <a:rPr lang="en-US" sz="1100" b="0" baseline="0" dirty="0" smtClean="0">
                          <a:solidFill>
                            <a:schemeClr val="tx1"/>
                          </a:solidFill>
                          <a:latin typeface="Arial" panose="020B0604020202020204" pitchFamily="34" charset="0"/>
                          <a:cs typeface="Arial" panose="020B0604020202020204" pitchFamily="34" charset="0"/>
                        </a:rPr>
                        <a:t>.  Use average terms by rating and run sample </a:t>
                      </a:r>
                      <a:r>
                        <a:rPr lang="en-US" sz="1100" b="0" dirty="0" smtClean="0">
                          <a:solidFill>
                            <a:schemeClr val="tx1"/>
                          </a:solidFill>
                          <a:latin typeface="Arial" panose="020B0604020202020204" pitchFamily="34" charset="0"/>
                          <a:cs typeface="Arial" panose="020B0604020202020204" pitchFamily="34" charset="0"/>
                        </a:rPr>
                        <a:t>RoRAC calculations.</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Portfolio Management</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When new RoRAC</a:t>
                      </a:r>
                      <a:r>
                        <a:rPr lang="en-US" sz="1100" b="0" baseline="0" dirty="0" smtClean="0">
                          <a:solidFill>
                            <a:schemeClr val="tx1"/>
                          </a:solidFill>
                          <a:latin typeface="Arial" panose="020B0604020202020204" pitchFamily="34" charset="0"/>
                          <a:cs typeface="Arial" panose="020B0604020202020204" pitchFamily="34" charset="0"/>
                        </a:rPr>
                        <a:t> calculator is available</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r>
              <a:tr h="482174">
                <a:tc>
                  <a:txBody>
                    <a:bodyPr/>
                    <a:lstStyle/>
                    <a:p>
                      <a:pPr marL="171450" indent="-171450" algn="l" defTabSz="457200" rtl="0" eaLnBrk="1" latinLnBrk="0" hangingPunct="1">
                        <a:buClr>
                          <a:srgbClr val="FF0000"/>
                        </a:buClr>
                        <a:buFont typeface="Arial" panose="020B0604020202020204" pitchFamily="34" charset="0"/>
                        <a:buChar char="•"/>
                      </a:pPr>
                      <a:r>
                        <a:rPr lang="en-US" sz="1100" b="0" kern="1200" dirty="0" smtClean="0">
                          <a:solidFill>
                            <a:schemeClr val="tx1"/>
                          </a:solidFill>
                          <a:latin typeface="Arial" panose="020B0604020202020204" pitchFamily="34" charset="0"/>
                          <a:ea typeface="+mn-ea"/>
                          <a:cs typeface="Arial" panose="020B0604020202020204" pitchFamily="34" charset="0"/>
                        </a:rPr>
                        <a:t>Credit</a:t>
                      </a:r>
                      <a:r>
                        <a:rPr lang="en-US" sz="1100" b="0" kern="1200" baseline="0" dirty="0" smtClean="0">
                          <a:solidFill>
                            <a:schemeClr val="tx1"/>
                          </a:solidFill>
                          <a:latin typeface="Arial" panose="020B0604020202020204" pitchFamily="34" charset="0"/>
                          <a:ea typeface="+mn-ea"/>
                          <a:cs typeface="Arial" panose="020B0604020202020204" pitchFamily="34" charset="0"/>
                        </a:rPr>
                        <a:t> Quality of New Originations</a:t>
                      </a:r>
                      <a:endParaRPr lang="en-US" sz="1100" b="0" kern="1200" dirty="0" smtClean="0">
                        <a:solidFill>
                          <a:schemeClr val="tx1"/>
                        </a:solidFill>
                        <a:latin typeface="Arial" panose="020B0604020202020204" pitchFamily="34" charset="0"/>
                        <a:ea typeface="+mn-ea"/>
                        <a:cs typeface="Arial" panose="020B0604020202020204" pitchFamily="34" charset="0"/>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pPr>
                        <a:spcBef>
                          <a:spcPts val="400"/>
                        </a:spcBef>
                      </a:pPr>
                      <a:r>
                        <a:rPr lang="en-US" sz="1100" b="1" dirty="0" smtClean="0">
                          <a:solidFill>
                            <a:schemeClr val="tx1"/>
                          </a:solidFill>
                          <a:latin typeface="Arial" panose="020B0604020202020204" pitchFamily="34" charset="0"/>
                          <a:cs typeface="Arial" panose="020B0604020202020204" pitchFamily="34" charset="0"/>
                        </a:rPr>
                        <a:t>Assess the portfolio’s credit quality on new originations.</a:t>
                      </a:r>
                      <a:endParaRPr lang="en-US" sz="1100" b="1"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Portfolio Management / Credit</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Ongoing</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r>
            </a:tbl>
          </a:graphicData>
        </a:graphic>
      </p:graphicFrame>
    </p:spTree>
    <p:extLst>
      <p:ext uri="{BB962C8B-B14F-4D97-AF65-F5344CB8AC3E}">
        <p14:creationId xmlns:p14="http://schemas.microsoft.com/office/powerpoint/2010/main" val="11190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313053"/>
            <a:ext cx="7772400" cy="1500187"/>
          </a:xfrm>
        </p:spPr>
        <p:txBody>
          <a:bodyPr/>
          <a:lstStyle/>
          <a:p>
            <a:r>
              <a:rPr lang="en-US" sz="6000" dirty="0" smtClean="0"/>
              <a:t>APPENDIX</a:t>
            </a:r>
            <a:endParaRPr lang="en-US" sz="6000" dirty="0"/>
          </a:p>
        </p:txBody>
      </p:sp>
      <p:sp>
        <p:nvSpPr>
          <p:cNvPr id="4" name="TextBox 3"/>
          <p:cNvSpPr txBox="1"/>
          <p:nvPr/>
        </p:nvSpPr>
        <p:spPr>
          <a:xfrm>
            <a:off x="723899" y="3816415"/>
            <a:ext cx="7743825" cy="2308324"/>
          </a:xfrm>
          <a:prstGeom prst="rect">
            <a:avLst/>
          </a:prstGeom>
          <a:noFill/>
        </p:spPr>
        <p:txBody>
          <a:bodyPr wrap="square" rtlCol="0">
            <a:spAutoFit/>
          </a:bodyPr>
          <a:lstStyle/>
          <a:p>
            <a:pPr marL="342900" indent="-342900">
              <a:buFont typeface="Arial" panose="020B0604020202020204" pitchFamily="34" charset="0"/>
              <a:buChar char="•"/>
            </a:pPr>
            <a:r>
              <a:rPr lang="en-US" b="1" dirty="0" smtClean="0">
                <a:solidFill>
                  <a:schemeClr val="tx1">
                    <a:lumMod val="65000"/>
                    <a:lumOff val="35000"/>
                  </a:schemeClr>
                </a:solidFill>
              </a:rPr>
              <a:t>Top 20</a:t>
            </a:r>
          </a:p>
          <a:p>
            <a:pPr marL="342900" indent="-342900">
              <a:buFont typeface="Arial" panose="020B0604020202020204" pitchFamily="34" charset="0"/>
              <a:buChar char="•"/>
            </a:pPr>
            <a:r>
              <a:rPr lang="en-US" b="1" dirty="0" smtClean="0">
                <a:solidFill>
                  <a:schemeClr val="tx1">
                    <a:lumMod val="65000"/>
                    <a:lumOff val="35000"/>
                  </a:schemeClr>
                </a:solidFill>
              </a:rPr>
              <a:t>Concentration Limits</a:t>
            </a:r>
          </a:p>
          <a:p>
            <a:pPr marL="342900" indent="-342900">
              <a:buFont typeface="Arial" panose="020B0604020202020204" pitchFamily="34" charset="0"/>
              <a:buChar char="•"/>
            </a:pPr>
            <a:r>
              <a:rPr lang="en-US" b="1" dirty="0" smtClean="0">
                <a:solidFill>
                  <a:schemeClr val="tx1">
                    <a:lumMod val="65000"/>
                    <a:lumOff val="35000"/>
                  </a:schemeClr>
                </a:solidFill>
              </a:rPr>
              <a:t>Risk ID 2014</a:t>
            </a:r>
          </a:p>
          <a:p>
            <a:pPr marL="342900" indent="-342900">
              <a:buFont typeface="Arial" panose="020B0604020202020204" pitchFamily="34" charset="0"/>
              <a:buChar char="•"/>
            </a:pPr>
            <a:r>
              <a:rPr lang="en-US" b="1" dirty="0" smtClean="0">
                <a:solidFill>
                  <a:schemeClr val="tx1">
                    <a:lumMod val="65000"/>
                    <a:lumOff val="35000"/>
                  </a:schemeClr>
                </a:solidFill>
              </a:rPr>
              <a:t>Strategic Commercial Plan 2015</a:t>
            </a:r>
          </a:p>
          <a:p>
            <a:pPr marL="342900" indent="-342900">
              <a:buFont typeface="Arial" panose="020B0604020202020204" pitchFamily="34" charset="0"/>
              <a:buChar char="•"/>
            </a:pPr>
            <a:endParaRPr lang="en-US" b="1" dirty="0" smtClean="0">
              <a:solidFill>
                <a:schemeClr val="tx1">
                  <a:lumMod val="65000"/>
                  <a:lumOff val="35000"/>
                </a:schemeClr>
              </a:solidFill>
            </a:endParaRPr>
          </a:p>
          <a:p>
            <a:pPr marL="342900" indent="-342900">
              <a:buFont typeface="Arial" panose="020B0604020202020204" pitchFamily="34" charset="0"/>
              <a:buChar char="•"/>
            </a:pPr>
            <a:endParaRPr lang="en-US" b="1" dirty="0" smtClean="0">
              <a:solidFill>
                <a:schemeClr val="tx1">
                  <a:lumMod val="65000"/>
                  <a:lumOff val="35000"/>
                </a:schemeClr>
              </a:solidFill>
            </a:endParaRPr>
          </a:p>
        </p:txBody>
      </p:sp>
    </p:spTree>
    <p:extLst>
      <p:ext uri="{BB962C8B-B14F-4D97-AF65-F5344CB8AC3E}">
        <p14:creationId xmlns:p14="http://schemas.microsoft.com/office/powerpoint/2010/main" val="591506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Multifamily: Top 20</a:t>
            </a:r>
            <a:endParaRPr lang="en-US" dirty="0"/>
          </a:p>
        </p:txBody>
      </p:sp>
      <p:sp>
        <p:nvSpPr>
          <p:cNvPr id="3" name="Content Placeholder 2"/>
          <p:cNvSpPr>
            <a:spLocks noGrp="1"/>
          </p:cNvSpPr>
          <p:nvPr>
            <p:ph idx="1"/>
          </p:nvPr>
        </p:nvSpPr>
        <p:spPr>
          <a:xfrm>
            <a:off x="323850" y="874791"/>
            <a:ext cx="8568395" cy="1634491"/>
          </a:xfrm>
        </p:spPr>
        <p:txBody>
          <a:bodyPr/>
          <a:lstStyle/>
          <a:p>
            <a:pPr marL="169863" indent="-169863" algn="just">
              <a:spcBef>
                <a:spcPts val="400"/>
              </a:spcBef>
              <a:buClr>
                <a:srgbClr val="FF0000"/>
              </a:buClr>
              <a:buFont typeface="Arial" panose="020B0604020202020204" pitchFamily="34" charset="0"/>
              <a:buChar char="•"/>
            </a:pPr>
            <a:r>
              <a:rPr lang="en-US" sz="1050" dirty="0">
                <a:solidFill>
                  <a:schemeClr val="tx1"/>
                </a:solidFill>
                <a:latin typeface="Arial" panose="020B0604020202020204" pitchFamily="34" charset="0"/>
                <a:cs typeface="Arial" panose="020B0604020202020204" pitchFamily="34" charset="0"/>
              </a:rPr>
              <a:t>The Top 20 customers </a:t>
            </a:r>
            <a:r>
              <a:rPr lang="en-US" sz="1050" dirty="0" smtClean="0">
                <a:solidFill>
                  <a:schemeClr val="tx1"/>
                </a:solidFill>
                <a:latin typeface="Arial" panose="020B0604020202020204" pitchFamily="34" charset="0"/>
                <a:cs typeface="Arial" panose="020B0604020202020204" pitchFamily="34" charset="0"/>
              </a:rPr>
              <a:t>reflect less than 1% </a:t>
            </a:r>
            <a:r>
              <a:rPr lang="en-US" sz="1050" dirty="0">
                <a:solidFill>
                  <a:schemeClr val="tx1"/>
                </a:solidFill>
                <a:latin typeface="Arial" panose="020B0604020202020204" pitchFamily="34" charset="0"/>
                <a:cs typeface="Arial" panose="020B0604020202020204" pitchFamily="34" charset="0"/>
              </a:rPr>
              <a:t>of the </a:t>
            </a:r>
            <a:r>
              <a:rPr lang="en-US" sz="1050" dirty="0" smtClean="0">
                <a:solidFill>
                  <a:schemeClr val="tx1"/>
                </a:solidFill>
                <a:latin typeface="Arial" panose="020B0604020202020204" pitchFamily="34" charset="0"/>
                <a:cs typeface="Arial" panose="020B0604020202020204" pitchFamily="34" charset="0"/>
              </a:rPr>
              <a:t>2,900</a:t>
            </a:r>
            <a:r>
              <a:rPr lang="en-US" sz="1050" dirty="0">
                <a:solidFill>
                  <a:schemeClr val="tx1"/>
                </a:solidFill>
                <a:latin typeface="Arial" panose="020B0604020202020204" pitchFamily="34" charset="0"/>
                <a:cs typeface="Arial" panose="020B0604020202020204" pitchFamily="34" charset="0"/>
              </a:rPr>
              <a:t>+ SREC </a:t>
            </a:r>
            <a:r>
              <a:rPr lang="en-US" sz="1050" dirty="0" smtClean="0">
                <a:solidFill>
                  <a:schemeClr val="tx1"/>
                </a:solidFill>
                <a:latin typeface="Arial" panose="020B0604020202020204" pitchFamily="34" charset="0"/>
                <a:cs typeface="Arial" panose="020B0604020202020204" pitchFamily="34" charset="0"/>
              </a:rPr>
              <a:t>customers, </a:t>
            </a:r>
            <a:r>
              <a:rPr lang="en-US" sz="1050" dirty="0">
                <a:solidFill>
                  <a:schemeClr val="tx1"/>
                </a:solidFill>
                <a:latin typeface="Arial" panose="020B0604020202020204" pitchFamily="34" charset="0"/>
                <a:cs typeface="Arial" panose="020B0604020202020204" pitchFamily="34" charset="0"/>
              </a:rPr>
              <a:t>but account for </a:t>
            </a:r>
            <a:r>
              <a:rPr lang="en-US" sz="1050" dirty="0" smtClean="0">
                <a:solidFill>
                  <a:schemeClr val="tx1"/>
                </a:solidFill>
                <a:latin typeface="Arial" panose="020B0604020202020204" pitchFamily="34" charset="0"/>
                <a:cs typeface="Arial" panose="020B0604020202020204" pitchFamily="34" charset="0"/>
              </a:rPr>
              <a:t>9.8% </a:t>
            </a:r>
            <a:r>
              <a:rPr lang="en-US" sz="1050" dirty="0">
                <a:solidFill>
                  <a:schemeClr val="tx1"/>
                </a:solidFill>
                <a:latin typeface="Arial" panose="020B0604020202020204" pitchFamily="34" charset="0"/>
                <a:cs typeface="Arial" panose="020B0604020202020204" pitchFamily="34" charset="0"/>
              </a:rPr>
              <a:t>of SREC Binding Exposure and </a:t>
            </a:r>
            <a:r>
              <a:rPr lang="en-US" sz="1050" dirty="0" smtClean="0">
                <a:solidFill>
                  <a:schemeClr val="tx1"/>
                </a:solidFill>
                <a:latin typeface="Arial" panose="020B0604020202020204" pitchFamily="34" charset="0"/>
                <a:cs typeface="Arial" panose="020B0604020202020204" pitchFamily="34" charset="0"/>
              </a:rPr>
              <a:t>1.1% </a:t>
            </a:r>
            <a:r>
              <a:rPr lang="en-US" sz="1050" dirty="0">
                <a:solidFill>
                  <a:schemeClr val="tx1"/>
                </a:solidFill>
                <a:latin typeface="Arial" panose="020B0604020202020204" pitchFamily="34" charset="0"/>
                <a:cs typeface="Arial" panose="020B0604020202020204" pitchFamily="34" charset="0"/>
              </a:rPr>
              <a:t>of Total Bank exposure</a:t>
            </a:r>
            <a:r>
              <a:rPr lang="en-US" sz="1050" dirty="0" smtClean="0">
                <a:solidFill>
                  <a:schemeClr val="tx1"/>
                </a:solidFill>
                <a:latin typeface="Arial" panose="020B0604020202020204" pitchFamily="34" charset="0"/>
                <a:cs typeface="Arial" panose="020B0604020202020204" pitchFamily="34" charset="0"/>
              </a:rPr>
              <a:t>.  </a:t>
            </a:r>
          </a:p>
          <a:p>
            <a:pPr marL="169863" indent="-169863" algn="just">
              <a:spcBef>
                <a:spcPts val="400"/>
              </a:spcBef>
              <a:buClr>
                <a:srgbClr val="FF0000"/>
              </a:buClr>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rPr>
              <a:t>There </a:t>
            </a:r>
            <a:r>
              <a:rPr lang="en-US" sz="1050" dirty="0">
                <a:solidFill>
                  <a:schemeClr val="tx1"/>
                </a:solidFill>
                <a:latin typeface="Arial" panose="020B0604020202020204" pitchFamily="34" charset="0"/>
                <a:cs typeface="Arial" panose="020B0604020202020204" pitchFamily="34" charset="0"/>
              </a:rPr>
              <a:t>was only one addition to the Top 20 composition </a:t>
            </a:r>
            <a:r>
              <a:rPr lang="en-US" sz="1050" dirty="0" smtClean="0">
                <a:solidFill>
                  <a:schemeClr val="tx1"/>
                </a:solidFill>
                <a:latin typeface="Arial" panose="020B0604020202020204" pitchFamily="34" charset="0"/>
                <a:cs typeface="Arial" panose="020B0604020202020204" pitchFamily="34" charset="0"/>
              </a:rPr>
              <a:t>during 3Q15: </a:t>
            </a:r>
            <a:r>
              <a:rPr lang="en-US" sz="1050" dirty="0">
                <a:solidFill>
                  <a:schemeClr val="tx1"/>
                </a:solidFill>
                <a:latin typeface="Arial" panose="020B0604020202020204" pitchFamily="34" charset="0"/>
                <a:cs typeface="Arial" panose="020B0604020202020204" pitchFamily="34" charset="0"/>
              </a:rPr>
              <a:t>Taurus CD 184 Beverly Townhomes, which financed the acquisition of a 204-unit townhome complex in Beverly, MA with a tenor of five years (75% LTV, 1.23x DSC at 6.5%, 98% occupied). </a:t>
            </a:r>
            <a:endParaRPr lang="en-US" sz="1050" dirty="0" smtClean="0">
              <a:solidFill>
                <a:schemeClr val="tx1"/>
              </a:solidFill>
              <a:latin typeface="Arial" panose="020B0604020202020204" pitchFamily="34" charset="0"/>
              <a:cs typeface="Arial" panose="020B0604020202020204" pitchFamily="34" charset="0"/>
            </a:endParaRPr>
          </a:p>
          <a:p>
            <a:pPr marL="169863" indent="-169863" algn="just">
              <a:spcBef>
                <a:spcPts val="400"/>
              </a:spcBef>
              <a:buClr>
                <a:srgbClr val="FF0000"/>
              </a:buClr>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rPr>
              <a:t>The WARR of 5.6 indicates a good Pass rating, but the Top 20 includes two Special Mention assets: (</a:t>
            </a:r>
            <a:r>
              <a:rPr lang="en-US" sz="1050" dirty="0">
                <a:solidFill>
                  <a:schemeClr val="tx1"/>
                </a:solidFill>
                <a:latin typeface="Arial" panose="020B0604020202020204" pitchFamily="34" charset="0"/>
                <a:cs typeface="Arial" panose="020B0604020202020204" pitchFamily="34" charset="0"/>
              </a:rPr>
              <a:t>1) Metropolitan Sutton, a Manhattan extended stay hotel to be converted to condominiums, recently upgraded to 3.5, and (</a:t>
            </a:r>
            <a:r>
              <a:rPr lang="en-US" sz="1050" dirty="0" smtClean="0">
                <a:solidFill>
                  <a:schemeClr val="tx1"/>
                </a:solidFill>
                <a:latin typeface="Arial" panose="020B0604020202020204" pitchFamily="34" charset="0"/>
                <a:cs typeface="Arial" panose="020B0604020202020204" pitchFamily="34" charset="0"/>
              </a:rPr>
              <a:t>2) 440-34 Mamaroneck Ave, an office building in Westchester county that is slowly stabilizing its tenant base</a:t>
            </a:r>
            <a:r>
              <a:rPr lang="en-US" sz="1050" dirty="0">
                <a:solidFill>
                  <a:schemeClr val="tx1"/>
                </a:solidFill>
                <a:latin typeface="Arial" panose="020B0604020202020204" pitchFamily="34" charset="0"/>
                <a:cs typeface="Arial" panose="020B0604020202020204" pitchFamily="34" charset="0"/>
              </a:rPr>
              <a:t>. CP IV’s downgrade to 4.5 was the result of low occupancy at 66% and </a:t>
            </a:r>
            <a:r>
              <a:rPr lang="en-US" sz="1050" dirty="0" err="1">
                <a:solidFill>
                  <a:schemeClr val="tx1"/>
                </a:solidFill>
                <a:latin typeface="Arial" panose="020B0604020202020204" pitchFamily="34" charset="0"/>
                <a:cs typeface="Arial" panose="020B0604020202020204" pitchFamily="34" charset="0"/>
              </a:rPr>
              <a:t>unstabilized</a:t>
            </a:r>
            <a:r>
              <a:rPr lang="en-US" sz="1050" dirty="0">
                <a:solidFill>
                  <a:schemeClr val="tx1"/>
                </a:solidFill>
                <a:latin typeface="Arial" panose="020B0604020202020204" pitchFamily="34" charset="0"/>
                <a:cs typeface="Arial" panose="020B0604020202020204" pitchFamily="34" charset="0"/>
              </a:rPr>
              <a:t> cash flows as the building (located in New York, NY) is being renovated/reconfigured</a:t>
            </a:r>
            <a:r>
              <a:rPr lang="en-US" sz="1050" dirty="0" smtClean="0">
                <a:solidFill>
                  <a:schemeClr val="tx1"/>
                </a:solidFill>
                <a:latin typeface="Arial" panose="020B0604020202020204" pitchFamily="34" charset="0"/>
                <a:cs typeface="Arial" panose="020B0604020202020204" pitchFamily="34" charset="0"/>
              </a:rPr>
              <a:t>.</a:t>
            </a:r>
            <a:endParaRPr lang="en-US" sz="105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18</a:t>
            </a:fld>
            <a:endParaRPr lang="en-US" dirty="0"/>
          </a:p>
        </p:txBody>
      </p:sp>
      <p:sp>
        <p:nvSpPr>
          <p:cNvPr id="12" name="Text Box 72"/>
          <p:cNvSpPr txBox="1">
            <a:spLocks noChangeArrowheads="1"/>
          </p:cNvSpPr>
          <p:nvPr/>
        </p:nvSpPr>
        <p:spPr bwMode="auto">
          <a:xfrm>
            <a:off x="142310" y="6243638"/>
            <a:ext cx="6556201"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Source: Monitoring </a:t>
            </a:r>
            <a:r>
              <a:rPr lang="en-US" sz="1000" dirty="0" smtClean="0">
                <a:solidFill>
                  <a:schemeClr val="bg1"/>
                </a:solidFill>
              </a:rPr>
              <a:t>FEVE report as of 9/30/15.</a:t>
            </a:r>
          </a:p>
          <a:p>
            <a:endParaRPr lang="en-US" sz="1000" dirty="0">
              <a:solidFill>
                <a:schemeClr val="bg1"/>
              </a:solidFill>
            </a:endParaRPr>
          </a:p>
        </p:txBody>
      </p:sp>
      <p:sp>
        <p:nvSpPr>
          <p:cNvPr id="10" name="TextBox 9"/>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357438"/>
            <a:ext cx="656272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538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Top 20 Detail</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19</a:t>
            </a:fld>
            <a:endParaRPr lang="en-US" dirty="0"/>
          </a:p>
        </p:txBody>
      </p:sp>
      <p:sp>
        <p:nvSpPr>
          <p:cNvPr id="12" name="Text Box 72"/>
          <p:cNvSpPr txBox="1">
            <a:spLocks noChangeArrowheads="1"/>
          </p:cNvSpPr>
          <p:nvPr/>
        </p:nvSpPr>
        <p:spPr bwMode="auto">
          <a:xfrm>
            <a:off x="142310" y="6243638"/>
            <a:ext cx="6556201"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Source: </a:t>
            </a:r>
            <a:r>
              <a:rPr lang="en-US" sz="1000" dirty="0" smtClean="0">
                <a:solidFill>
                  <a:schemeClr val="bg1"/>
                </a:solidFill>
              </a:rPr>
              <a:t>Monitoring</a:t>
            </a:r>
            <a:r>
              <a:rPr lang="en-US" sz="1000" b="1" dirty="0" smtClean="0">
                <a:solidFill>
                  <a:schemeClr val="bg1"/>
                </a:solidFill>
              </a:rPr>
              <a:t> </a:t>
            </a:r>
            <a:r>
              <a:rPr lang="en-US" sz="1000" dirty="0" smtClean="0">
                <a:solidFill>
                  <a:schemeClr val="bg1"/>
                </a:solidFill>
              </a:rPr>
              <a:t>FEVE report as of 9/30/15.</a:t>
            </a:r>
          </a:p>
          <a:p>
            <a:endParaRPr lang="en-US" sz="1000" dirty="0">
              <a:solidFill>
                <a:schemeClr val="bg1"/>
              </a:solidFill>
            </a:endParaRPr>
          </a:p>
        </p:txBody>
      </p:sp>
      <p:sp>
        <p:nvSpPr>
          <p:cNvPr id="10" name="TextBox 9"/>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sp>
        <p:nvSpPr>
          <p:cNvPr id="5" name="Content Placeholder 4"/>
          <p:cNvSpPr>
            <a:spLocks noGrp="1"/>
          </p:cNvSpPr>
          <p:nvPr>
            <p:ph idx="1"/>
          </p:nvPr>
        </p:nvSpPr>
        <p:spPr>
          <a:xfrm>
            <a:off x="381000" y="891364"/>
            <a:ext cx="8382000" cy="1899461"/>
          </a:xfrm>
        </p:spPr>
        <p:txBody>
          <a:bodyPr/>
          <a:lstStyle/>
          <a:p>
            <a:pPr lvl="0"/>
            <a:endParaRPr lang="en-US" dirty="0"/>
          </a:p>
          <a:p>
            <a:pPr marL="644525" lvl="1" indent="-285750">
              <a:buClr>
                <a:srgbClr val="FF0000"/>
              </a:buClr>
            </a:pPr>
            <a:endParaRPr lang="en-US" sz="1400" kern="1200" dirty="0" smtClean="0">
              <a:solidFill>
                <a:schemeClr val="tx1"/>
              </a:solidFill>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45" y="1228725"/>
            <a:ext cx="86963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855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40296015"/>
              </p:ext>
            </p:extLst>
          </p:nvPr>
        </p:nvGraphicFramePr>
        <p:xfrm>
          <a:off x="381000" y="1093067"/>
          <a:ext cx="8231372" cy="4458238"/>
        </p:xfrm>
        <a:graphic>
          <a:graphicData uri="http://schemas.openxmlformats.org/drawingml/2006/table">
            <a:tbl>
              <a:tblPr firstRow="1" bandRow="1">
                <a:tableStyleId>{21E4AEA4-8DFA-4A89-87EB-49C32662AFE0}</a:tableStyleId>
              </a:tblPr>
              <a:tblGrid>
                <a:gridCol w="1979428"/>
                <a:gridCol w="5040594"/>
                <a:gridCol w="1211350"/>
              </a:tblGrid>
              <a:tr h="246313">
                <a:tc>
                  <a:txBody>
                    <a:bodyPr/>
                    <a:lstStyle/>
                    <a:p>
                      <a:r>
                        <a:rPr lang="en-US" sz="1600" dirty="0" smtClean="0">
                          <a:solidFill>
                            <a:schemeClr val="bg1"/>
                          </a:solidFill>
                        </a:rPr>
                        <a:t>Section</a:t>
                      </a:r>
                      <a:endParaRPr lang="en-US" sz="1600" dirty="0">
                        <a:solidFill>
                          <a:schemeClr val="bg1"/>
                        </a:solidFill>
                      </a:endParaRPr>
                    </a:p>
                  </a:txBody>
                  <a:tcPr>
                    <a:solidFill>
                      <a:srgbClr val="FF0000"/>
                    </a:solidFill>
                  </a:tcPr>
                </a:tc>
                <a:tc>
                  <a:txBody>
                    <a:bodyPr/>
                    <a:lstStyle/>
                    <a:p>
                      <a:r>
                        <a:rPr lang="en-US" sz="1600" dirty="0" smtClean="0">
                          <a:solidFill>
                            <a:schemeClr val="bg1"/>
                          </a:solidFill>
                        </a:rPr>
                        <a:t>Topic</a:t>
                      </a:r>
                      <a:endParaRPr lang="en-US" sz="1600" dirty="0">
                        <a:solidFill>
                          <a:schemeClr val="bg1"/>
                        </a:solidFill>
                      </a:endParaRPr>
                    </a:p>
                  </a:txBody>
                  <a:tcPr>
                    <a:solidFill>
                      <a:srgbClr val="FF0000"/>
                    </a:solidFill>
                  </a:tcPr>
                </a:tc>
                <a:tc>
                  <a:txBody>
                    <a:bodyPr/>
                    <a:lstStyle/>
                    <a:p>
                      <a:r>
                        <a:rPr lang="en-US" sz="1600" dirty="0" smtClean="0">
                          <a:solidFill>
                            <a:schemeClr val="bg1"/>
                          </a:solidFill>
                        </a:rPr>
                        <a:t>Slide No.</a:t>
                      </a:r>
                      <a:endParaRPr lang="en-US" sz="1600" dirty="0">
                        <a:solidFill>
                          <a:schemeClr val="bg1"/>
                        </a:solidFill>
                      </a:endParaRPr>
                    </a:p>
                  </a:txBody>
                  <a:tcPr>
                    <a:solidFill>
                      <a:srgbClr val="FF0000"/>
                    </a:solidFill>
                  </a:tcPr>
                </a:tc>
              </a:tr>
              <a:tr h="282478">
                <a:tc>
                  <a:txBody>
                    <a:bodyPr/>
                    <a:lstStyle/>
                    <a:p>
                      <a:r>
                        <a:rPr lang="en-US" sz="1200" b="1" dirty="0" smtClean="0">
                          <a:solidFill>
                            <a:schemeClr val="tx1"/>
                          </a:solidFill>
                          <a:latin typeface="Arial" panose="020B0604020202020204" pitchFamily="34" charset="0"/>
                          <a:cs typeface="Arial" panose="020B0604020202020204" pitchFamily="34" charset="0"/>
                        </a:rPr>
                        <a:t>Executive</a:t>
                      </a:r>
                      <a:r>
                        <a:rPr lang="en-US" sz="1200" b="1" baseline="0" dirty="0" smtClean="0">
                          <a:solidFill>
                            <a:schemeClr val="tx1"/>
                          </a:solidFill>
                          <a:latin typeface="Arial" panose="020B0604020202020204" pitchFamily="34" charset="0"/>
                          <a:cs typeface="Arial" panose="020B0604020202020204" pitchFamily="34" charset="0"/>
                        </a:rPr>
                        <a:t> Summary</a:t>
                      </a:r>
                      <a:endParaRPr lang="en-US" sz="1200" b="1"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Multifamily Highlights</a:t>
                      </a:r>
                    </a:p>
                  </a:txBody>
                  <a:tcPr/>
                </a:tc>
                <a:tc>
                  <a:txBody>
                    <a:bodyPr/>
                    <a:lstStyle/>
                    <a:p>
                      <a:pPr algn="ctr"/>
                      <a:r>
                        <a:rPr lang="en-US" sz="1200" dirty="0" smtClean="0">
                          <a:solidFill>
                            <a:schemeClr val="tx1"/>
                          </a:solidFill>
                          <a:latin typeface="Arial" panose="020B0604020202020204" pitchFamily="34" charset="0"/>
                          <a:cs typeface="Arial" panose="020B0604020202020204" pitchFamily="34" charset="0"/>
                        </a:rPr>
                        <a:t>3</a:t>
                      </a:r>
                      <a:endParaRPr lang="en-US" sz="1200" dirty="0">
                        <a:solidFill>
                          <a:schemeClr val="tx1"/>
                        </a:solidFill>
                        <a:latin typeface="Arial" panose="020B0604020202020204" pitchFamily="34" charset="0"/>
                        <a:cs typeface="Arial" panose="020B0604020202020204" pitchFamily="34" charset="0"/>
                      </a:endParaRPr>
                    </a:p>
                  </a:txBody>
                  <a:tcPr/>
                </a:tc>
              </a:tr>
              <a:tr h="187863">
                <a:tc>
                  <a:txBody>
                    <a:bodyPr/>
                    <a:lstStyle/>
                    <a:p>
                      <a:endParaRPr lang="en-US" sz="1200" b="1"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YTD 9/30/15 – Snapshot of Credit Metrics</a:t>
                      </a:r>
                    </a:p>
                  </a:txBody>
                  <a:tcPr/>
                </a:tc>
                <a:tc>
                  <a:txBody>
                    <a:bodyPr/>
                    <a:lstStyle/>
                    <a:p>
                      <a:pPr algn="ctr"/>
                      <a:r>
                        <a:rPr lang="en-US" sz="1200" dirty="0" smtClean="0">
                          <a:solidFill>
                            <a:schemeClr val="tx1"/>
                          </a:solidFill>
                          <a:latin typeface="Arial" panose="020B0604020202020204" pitchFamily="34" charset="0"/>
                          <a:cs typeface="Arial" panose="020B0604020202020204" pitchFamily="34" charset="0"/>
                        </a:rPr>
                        <a:t>4</a:t>
                      </a:r>
                      <a:endParaRPr lang="en-US" sz="1200" dirty="0">
                        <a:solidFill>
                          <a:schemeClr val="tx1"/>
                        </a:solidFill>
                        <a:latin typeface="Arial" panose="020B0604020202020204" pitchFamily="34" charset="0"/>
                        <a:cs typeface="Arial" panose="020B0604020202020204" pitchFamily="34" charset="0"/>
                      </a:endParaRPr>
                    </a:p>
                  </a:txBody>
                  <a:tcPr/>
                </a:tc>
              </a:tr>
              <a:tr h="187863">
                <a:tc>
                  <a:txBody>
                    <a:bodyPr/>
                    <a:lstStyle/>
                    <a:p>
                      <a:r>
                        <a:rPr lang="en-US" sz="1200" b="1" dirty="0" smtClean="0">
                          <a:latin typeface="Arial" panose="020B0604020202020204" pitchFamily="34" charset="0"/>
                          <a:cs typeface="Arial" panose="020B0604020202020204" pitchFamily="34" charset="0"/>
                        </a:rPr>
                        <a:t>Credit</a:t>
                      </a:r>
                      <a:r>
                        <a:rPr lang="en-US" sz="1200" b="1" baseline="0" dirty="0" smtClean="0">
                          <a:latin typeface="Arial" panose="020B0604020202020204" pitchFamily="34" charset="0"/>
                          <a:cs typeface="Arial" panose="020B0604020202020204" pitchFamily="34" charset="0"/>
                        </a:rPr>
                        <a:t> Metrics</a:t>
                      </a:r>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Credit Exposure Overview</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200" dirty="0" smtClean="0">
                          <a:solidFill>
                            <a:schemeClr val="tx1"/>
                          </a:solidFill>
                          <a:latin typeface="Arial" panose="020B0604020202020204" pitchFamily="34" charset="0"/>
                          <a:cs typeface="Arial" panose="020B0604020202020204" pitchFamily="34" charset="0"/>
                        </a:rPr>
                        <a:t>5</a:t>
                      </a:r>
                      <a:endParaRPr lang="en-US" sz="1200" dirty="0">
                        <a:solidFill>
                          <a:schemeClr val="tx1"/>
                        </a:solidFill>
                        <a:latin typeface="Arial" panose="020B0604020202020204" pitchFamily="34" charset="0"/>
                        <a:cs typeface="Arial" panose="020B0604020202020204" pitchFamily="34" charset="0"/>
                      </a:endParaRPr>
                    </a:p>
                  </a:txBody>
                  <a:tcPr/>
                </a:tc>
              </a:tr>
              <a:tr h="236123">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Credit Quality Metrics</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200" dirty="0" smtClean="0">
                          <a:solidFill>
                            <a:schemeClr val="tx1"/>
                          </a:solidFill>
                          <a:latin typeface="Arial" panose="020B0604020202020204" pitchFamily="34" charset="0"/>
                          <a:cs typeface="Arial" panose="020B0604020202020204" pitchFamily="34" charset="0"/>
                        </a:rPr>
                        <a:t>6 – 7 </a:t>
                      </a:r>
                      <a:endParaRPr lang="en-US" sz="1200" dirty="0">
                        <a:solidFill>
                          <a:schemeClr val="tx1"/>
                        </a:solidFill>
                        <a:latin typeface="Arial" panose="020B0604020202020204" pitchFamily="34" charset="0"/>
                        <a:cs typeface="Arial" panose="020B0604020202020204" pitchFamily="34" charset="0"/>
                      </a:endParaRPr>
                    </a:p>
                  </a:txBody>
                  <a:tcPr/>
                </a:tc>
              </a:tr>
              <a:tr h="0">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FEVE Trends</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200" dirty="0" smtClean="0">
                          <a:solidFill>
                            <a:schemeClr val="tx1"/>
                          </a:solidFill>
                          <a:latin typeface="Arial" panose="020B0604020202020204" pitchFamily="34" charset="0"/>
                          <a:cs typeface="Arial" panose="020B0604020202020204" pitchFamily="34" charset="0"/>
                        </a:rPr>
                        <a:t>8 – 9 </a:t>
                      </a:r>
                      <a:endParaRPr lang="en-US" sz="1200" dirty="0">
                        <a:solidFill>
                          <a:schemeClr val="tx1"/>
                        </a:solidFill>
                        <a:latin typeface="Arial" panose="020B0604020202020204" pitchFamily="34" charset="0"/>
                        <a:cs typeface="Arial" panose="020B0604020202020204" pitchFamily="34" charset="0"/>
                      </a:endParaRPr>
                    </a:p>
                  </a:txBody>
                  <a:tcPr/>
                </a:tc>
              </a:tr>
              <a:tr h="132618">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Rating Distribution</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200" dirty="0" smtClean="0">
                          <a:solidFill>
                            <a:schemeClr val="tx1"/>
                          </a:solidFill>
                          <a:latin typeface="Arial" panose="020B0604020202020204" pitchFamily="34" charset="0"/>
                          <a:cs typeface="Arial" panose="020B0604020202020204" pitchFamily="34" charset="0"/>
                        </a:rPr>
                        <a:t>10 – 11   </a:t>
                      </a:r>
                      <a:endParaRPr lang="en-US" sz="1200" dirty="0">
                        <a:solidFill>
                          <a:schemeClr val="tx1"/>
                        </a:solidFill>
                        <a:latin typeface="Arial" panose="020B0604020202020204" pitchFamily="34" charset="0"/>
                        <a:cs typeface="Arial" panose="020B0604020202020204" pitchFamily="34" charset="0"/>
                      </a:endParaRPr>
                    </a:p>
                  </a:txBody>
                  <a:tcPr/>
                </a:tc>
              </a:tr>
              <a:tr h="199928">
                <a:tc>
                  <a:txBody>
                    <a:bodyPr/>
                    <a:lstStyle/>
                    <a:p>
                      <a:r>
                        <a:rPr lang="en-US" sz="1200" b="1" dirty="0" smtClean="0">
                          <a:latin typeface="Arial" panose="020B0604020202020204" pitchFamily="34" charset="0"/>
                          <a:cs typeface="Arial" panose="020B0604020202020204" pitchFamily="34" charset="0"/>
                        </a:rPr>
                        <a:t>Exceptions</a:t>
                      </a:r>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SCP Exceptions</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200" dirty="0" smtClean="0">
                          <a:solidFill>
                            <a:schemeClr val="tx1"/>
                          </a:solidFill>
                          <a:latin typeface="Arial" panose="020B0604020202020204" pitchFamily="34" charset="0"/>
                          <a:cs typeface="Arial" panose="020B0604020202020204" pitchFamily="34" charset="0"/>
                        </a:rPr>
                        <a:t>12 – 13 </a:t>
                      </a:r>
                      <a:endParaRPr lang="en-US" sz="1200" dirty="0">
                        <a:solidFill>
                          <a:schemeClr val="tx1"/>
                        </a:solidFill>
                        <a:latin typeface="Arial" panose="020B0604020202020204" pitchFamily="34" charset="0"/>
                        <a:cs typeface="Arial" panose="020B0604020202020204" pitchFamily="34" charset="0"/>
                      </a:endParaRPr>
                    </a:p>
                  </a:txBody>
                  <a:tcPr/>
                </a:tc>
              </a:tr>
              <a:tr h="199928">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Policy and Underwriting Exceptions</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200" dirty="0" smtClean="0">
                          <a:solidFill>
                            <a:schemeClr val="tx1"/>
                          </a:solidFill>
                          <a:latin typeface="Arial" panose="020B0604020202020204" pitchFamily="34" charset="0"/>
                          <a:cs typeface="Arial" panose="020B0604020202020204" pitchFamily="34" charset="0"/>
                        </a:rPr>
                        <a:t>14</a:t>
                      </a:r>
                      <a:endParaRPr lang="en-US" sz="1200" dirty="0">
                        <a:solidFill>
                          <a:schemeClr val="tx1"/>
                        </a:solidFill>
                        <a:latin typeface="Arial" panose="020B0604020202020204" pitchFamily="34" charset="0"/>
                        <a:cs typeface="Arial" panose="020B0604020202020204" pitchFamily="34" charset="0"/>
                      </a:endParaRPr>
                    </a:p>
                  </a:txBody>
                  <a:tcPr/>
                </a:tc>
              </a:tr>
              <a:tr h="210088">
                <a:tc>
                  <a:txBody>
                    <a:bodyPr/>
                    <a:lstStyle/>
                    <a:p>
                      <a:r>
                        <a:rPr lang="en-US" sz="1200" b="1" dirty="0" smtClean="0">
                          <a:latin typeface="Arial" panose="020B0604020202020204" pitchFamily="34" charset="0"/>
                          <a:cs typeface="Arial" panose="020B0604020202020204" pitchFamily="34" charset="0"/>
                        </a:rPr>
                        <a:t>P&amp;L</a:t>
                      </a:r>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P&amp;L</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200" dirty="0" smtClean="0">
                          <a:solidFill>
                            <a:schemeClr val="tx1"/>
                          </a:solidFill>
                          <a:latin typeface="Arial" panose="020B0604020202020204" pitchFamily="34" charset="0"/>
                          <a:cs typeface="Arial" panose="020B0604020202020204" pitchFamily="34" charset="0"/>
                        </a:rPr>
                        <a:t>15</a:t>
                      </a:r>
                      <a:endParaRPr lang="en-US" sz="1200" dirty="0">
                        <a:solidFill>
                          <a:schemeClr val="tx1"/>
                        </a:solidFill>
                        <a:latin typeface="Arial" panose="020B0604020202020204" pitchFamily="34" charset="0"/>
                        <a:cs typeface="Arial" panose="020B0604020202020204" pitchFamily="34" charset="0"/>
                      </a:endParaRPr>
                    </a:p>
                  </a:txBody>
                  <a:tcPr/>
                </a:tc>
              </a:tr>
              <a:tr h="127635">
                <a:tc>
                  <a:txBody>
                    <a:bodyPr/>
                    <a:lstStyle/>
                    <a:p>
                      <a:r>
                        <a:rPr lang="en-US" sz="1200" b="1" dirty="0" smtClean="0">
                          <a:latin typeface="Arial" panose="020B0604020202020204" pitchFamily="34" charset="0"/>
                          <a:cs typeface="Arial" panose="020B0604020202020204" pitchFamily="34" charset="0"/>
                        </a:rPr>
                        <a:t>Next Steps</a:t>
                      </a:r>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Next Steps</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200" dirty="0" smtClean="0">
                          <a:solidFill>
                            <a:schemeClr val="tx1"/>
                          </a:solidFill>
                          <a:latin typeface="Arial" panose="020B0604020202020204" pitchFamily="34" charset="0"/>
                          <a:cs typeface="Arial" panose="020B0604020202020204" pitchFamily="34" charset="0"/>
                        </a:rPr>
                        <a:t>16</a:t>
                      </a:r>
                      <a:endParaRPr lang="en-US" sz="1200" dirty="0">
                        <a:solidFill>
                          <a:schemeClr val="tx1"/>
                        </a:solidFill>
                        <a:latin typeface="Arial" panose="020B0604020202020204" pitchFamily="34" charset="0"/>
                        <a:cs typeface="Arial" panose="020B0604020202020204" pitchFamily="34" charset="0"/>
                      </a:endParaRPr>
                    </a:p>
                  </a:txBody>
                  <a:tcPr/>
                </a:tc>
              </a:tr>
              <a:tr h="0">
                <a:tc>
                  <a:txBody>
                    <a:bodyPr/>
                    <a:lstStyle/>
                    <a:p>
                      <a:endParaRPr lang="en-US" sz="1200" b="1" dirty="0">
                        <a:latin typeface="Arial" panose="020B0604020202020204" pitchFamily="34" charset="0"/>
                        <a:cs typeface="Arial" panose="020B0604020202020204" pitchFamily="34" charset="0"/>
                      </a:endParaRPr>
                    </a:p>
                  </a:txBody>
                  <a:tcPr/>
                </a:tc>
                <a:tc>
                  <a:txBody>
                    <a:bodyPr/>
                    <a:lstStyle/>
                    <a:p>
                      <a:endParaRPr lang="en-US" sz="1200" dirty="0">
                        <a:solidFill>
                          <a:srgbClr val="0000FF"/>
                        </a:solidFill>
                        <a:latin typeface="Arial" panose="020B0604020202020204" pitchFamily="34" charset="0"/>
                        <a:cs typeface="Arial" panose="020B0604020202020204" pitchFamily="34" charset="0"/>
                      </a:endParaRPr>
                    </a:p>
                  </a:txBody>
                  <a:tcPr/>
                </a:tc>
                <a:tc>
                  <a:txBody>
                    <a:bodyPr/>
                    <a:lstStyle/>
                    <a:p>
                      <a:pPr algn="ctr"/>
                      <a:endParaRPr lang="en-US" sz="1200" dirty="0">
                        <a:solidFill>
                          <a:srgbClr val="0000FF"/>
                        </a:solidFill>
                        <a:latin typeface="Arial" panose="020B0604020202020204" pitchFamily="34" charset="0"/>
                        <a:cs typeface="Arial" panose="020B0604020202020204" pitchFamily="34" charset="0"/>
                      </a:endParaRPr>
                    </a:p>
                  </a:txBody>
                  <a:tcPr/>
                </a:tc>
              </a:tr>
              <a:tr h="0">
                <a:tc>
                  <a:txBody>
                    <a:bodyPr/>
                    <a:lstStyle/>
                    <a:p>
                      <a:r>
                        <a:rPr lang="en-US" sz="1200" b="1" dirty="0" smtClean="0">
                          <a:latin typeface="Arial" panose="020B0604020202020204" pitchFamily="34" charset="0"/>
                          <a:cs typeface="Arial" panose="020B0604020202020204" pitchFamily="34" charset="0"/>
                        </a:rPr>
                        <a:t>Appendix</a:t>
                      </a:r>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Top 20</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n-US" sz="1200" dirty="0">
                        <a:solidFill>
                          <a:srgbClr val="0000FF"/>
                        </a:solidFill>
                        <a:latin typeface="Arial" panose="020B0604020202020204" pitchFamily="34" charset="0"/>
                        <a:cs typeface="Arial" panose="020B0604020202020204" pitchFamily="34" charset="0"/>
                      </a:endParaRPr>
                    </a:p>
                  </a:txBody>
                  <a:tcPr/>
                </a:tc>
              </a:tr>
              <a:tr h="0">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Concentration</a:t>
                      </a:r>
                      <a:r>
                        <a:rPr lang="en-US" sz="1200" baseline="0" dirty="0" smtClean="0">
                          <a:solidFill>
                            <a:schemeClr val="tx1"/>
                          </a:solidFill>
                          <a:latin typeface="Arial" panose="020B0604020202020204" pitchFamily="34" charset="0"/>
                          <a:cs typeface="Arial" panose="020B0604020202020204" pitchFamily="34" charset="0"/>
                        </a:rPr>
                        <a:t> Limits and Usage</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n-US" sz="1200" dirty="0">
                        <a:solidFill>
                          <a:srgbClr val="0000FF"/>
                        </a:solidFill>
                        <a:latin typeface="Arial" panose="020B0604020202020204" pitchFamily="34" charset="0"/>
                        <a:cs typeface="Arial" panose="020B0604020202020204" pitchFamily="34" charset="0"/>
                      </a:endParaRPr>
                    </a:p>
                  </a:txBody>
                  <a:tcPr/>
                </a:tc>
              </a:tr>
              <a:tr h="0">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Risk ID</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n-US" sz="1200" dirty="0">
                        <a:solidFill>
                          <a:srgbClr val="0000FF"/>
                        </a:solidFill>
                        <a:latin typeface="Arial" panose="020B0604020202020204" pitchFamily="34" charset="0"/>
                        <a:cs typeface="Arial" panose="020B0604020202020204" pitchFamily="34" charset="0"/>
                      </a:endParaRPr>
                    </a:p>
                  </a:txBody>
                  <a:tcPr/>
                </a:tc>
              </a:tr>
              <a:tr h="0">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Strategic Commercial Plan 2015</a:t>
                      </a:r>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n-US" sz="1200" dirty="0">
                        <a:solidFill>
                          <a:srgbClr val="0000FF"/>
                        </a:solidFill>
                        <a:latin typeface="Arial" panose="020B0604020202020204" pitchFamily="34" charset="0"/>
                        <a:cs typeface="Arial" panose="020B0604020202020204" pitchFamily="34" charset="0"/>
                      </a:endParaRPr>
                    </a:p>
                  </a:txBody>
                  <a:tcPr/>
                </a:tc>
              </a:tr>
            </a:tbl>
          </a:graphicData>
        </a:graphic>
      </p:graphicFrame>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2</a:t>
            </a:fld>
            <a:endParaRPr lang="en-US" dirty="0"/>
          </a:p>
        </p:txBody>
      </p:sp>
    </p:spTree>
    <p:extLst>
      <p:ext uri="{BB962C8B-B14F-4D97-AF65-F5344CB8AC3E}">
        <p14:creationId xmlns:p14="http://schemas.microsoft.com/office/powerpoint/2010/main" val="201173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Detail on Top 20 Special Mention Credits</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20</a:t>
            </a:fld>
            <a:endParaRPr lang="en-US" dirty="0"/>
          </a:p>
        </p:txBody>
      </p:sp>
      <p:sp>
        <p:nvSpPr>
          <p:cNvPr id="5" name="Content Placeholder 4"/>
          <p:cNvSpPr>
            <a:spLocks noGrp="1"/>
          </p:cNvSpPr>
          <p:nvPr>
            <p:ph idx="1"/>
          </p:nvPr>
        </p:nvSpPr>
        <p:spPr>
          <a:xfrm>
            <a:off x="466725" y="800100"/>
            <a:ext cx="8382000" cy="5248275"/>
          </a:xfrm>
        </p:spPr>
        <p:txBody>
          <a:bodyPr/>
          <a:lstStyle/>
          <a:p>
            <a:pPr lvl="0"/>
            <a:r>
              <a:rPr lang="en-US" sz="1200" b="1" dirty="0" smtClean="0">
                <a:solidFill>
                  <a:schemeClr val="tx1"/>
                </a:solidFill>
                <a:latin typeface="Arial" panose="020B0604020202020204" pitchFamily="34" charset="0"/>
                <a:cs typeface="Arial" panose="020B0604020202020204" pitchFamily="34" charset="0"/>
              </a:rPr>
              <a:t>Metropolitan </a:t>
            </a:r>
            <a:r>
              <a:rPr lang="en-US" sz="1200" b="1" dirty="0">
                <a:solidFill>
                  <a:schemeClr val="tx1"/>
                </a:solidFill>
                <a:latin typeface="Arial" panose="020B0604020202020204" pitchFamily="34" charset="0"/>
                <a:cs typeface="Arial" panose="020B0604020202020204" pitchFamily="34" charset="0"/>
              </a:rPr>
              <a:t>Sutton Associates</a:t>
            </a:r>
            <a:r>
              <a:rPr lang="en-US" sz="1200" dirty="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(SRR 3.5</a:t>
            </a:r>
            <a:r>
              <a:rPr lang="en-US" sz="1200" dirty="0">
                <a:solidFill>
                  <a:schemeClr val="tx1"/>
                </a:solidFill>
                <a:latin typeface="Arial" panose="020B0604020202020204" pitchFamily="34" charset="0"/>
                <a:cs typeface="Arial" panose="020B0604020202020204" pitchFamily="34" charset="0"/>
              </a:rPr>
              <a:t>, upgraded from 2.7 in March-15)</a:t>
            </a:r>
          </a:p>
          <a:p>
            <a:pPr lvl="0">
              <a:spcBef>
                <a:spcPts val="200"/>
              </a:spcBef>
            </a:pPr>
            <a:r>
              <a:rPr lang="en-US" sz="1100" dirty="0" smtClean="0">
                <a:solidFill>
                  <a:schemeClr val="tx1"/>
                </a:solidFill>
                <a:latin typeface="Arial" panose="020B0604020202020204" pitchFamily="34" charset="0"/>
                <a:cs typeface="Arial" panose="020B0604020202020204" pitchFamily="34" charset="0"/>
              </a:rPr>
              <a:t>•</a:t>
            </a:r>
            <a:r>
              <a:rPr lang="en-US" sz="1100" dirty="0">
                <a:solidFill>
                  <a:schemeClr val="tx1"/>
                </a:solidFill>
                <a:latin typeface="Arial" panose="020B0604020202020204" pitchFamily="34" charset="0"/>
                <a:cs typeface="Arial" panose="020B0604020202020204" pitchFamily="34" charset="0"/>
              </a:rPr>
              <a:t>	$40.0MM First mortgage secured by 17-story extended stay luxury hotel with 76 units. Midtown East, Manhattan. </a:t>
            </a:r>
          </a:p>
          <a:p>
            <a:pPr lvl="0">
              <a:spcBef>
                <a:spcPts val="200"/>
              </a:spcBef>
            </a:pPr>
            <a:r>
              <a:rPr lang="en-US" sz="1100" dirty="0">
                <a:solidFill>
                  <a:schemeClr val="tx1"/>
                </a:solidFill>
                <a:latin typeface="Arial" panose="020B0604020202020204" pitchFamily="34" charset="0"/>
                <a:cs typeface="Arial" panose="020B0604020202020204" pitchFamily="34" charset="0"/>
              </a:rPr>
              <a:t>•	Originated in 2006 ($58MM), refinanced in 2011 with paydown to $</a:t>
            </a:r>
            <a:r>
              <a:rPr lang="en-US" sz="1100" dirty="0" smtClean="0">
                <a:solidFill>
                  <a:schemeClr val="tx1"/>
                </a:solidFill>
                <a:latin typeface="Arial" panose="020B0604020202020204" pitchFamily="34" charset="0"/>
                <a:cs typeface="Arial" panose="020B0604020202020204" pitchFamily="34" charset="0"/>
              </a:rPr>
              <a:t>40MM with a 5-year term and IO at </a:t>
            </a:r>
            <a:r>
              <a:rPr lang="en-US" sz="1100" dirty="0">
                <a:solidFill>
                  <a:schemeClr val="tx1"/>
                </a:solidFill>
                <a:latin typeface="Arial" panose="020B0604020202020204" pitchFamily="34" charset="0"/>
                <a:cs typeface="Arial" panose="020B0604020202020204" pitchFamily="34" charset="0"/>
              </a:rPr>
              <a:t>L+1.75</a:t>
            </a:r>
            <a:r>
              <a:rPr lang="en-US" sz="1100" dirty="0" smtClean="0">
                <a:solidFill>
                  <a:schemeClr val="tx1"/>
                </a:solidFill>
                <a:latin typeface="Arial" panose="020B0604020202020204" pitchFamily="34" charset="0"/>
                <a:cs typeface="Arial" panose="020B0604020202020204" pitchFamily="34" charset="0"/>
              </a:rPr>
              <a:t>%.</a:t>
            </a:r>
            <a:endParaRPr lang="en-US" sz="1100" dirty="0">
              <a:solidFill>
                <a:schemeClr val="tx1"/>
              </a:solidFill>
              <a:latin typeface="Arial" panose="020B0604020202020204" pitchFamily="34" charset="0"/>
              <a:cs typeface="Arial" panose="020B0604020202020204" pitchFamily="34" charset="0"/>
            </a:endParaRPr>
          </a:p>
          <a:p>
            <a:pPr marL="171450" lvl="0" indent="-171450">
              <a:spcBef>
                <a:spcPts val="200"/>
              </a:spcBef>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Collateral </a:t>
            </a:r>
            <a:r>
              <a:rPr lang="en-US" sz="1100" dirty="0">
                <a:solidFill>
                  <a:schemeClr val="tx1"/>
                </a:solidFill>
                <a:latin typeface="Arial" panose="020B0604020202020204" pitchFamily="34" charset="0"/>
                <a:cs typeface="Arial" panose="020B0604020202020204" pitchFamily="34" charset="0"/>
              </a:rPr>
              <a:t>value: </a:t>
            </a:r>
            <a:r>
              <a:rPr lang="en-US" sz="1100" dirty="0" smtClean="0">
                <a:solidFill>
                  <a:schemeClr val="tx1"/>
                </a:solidFill>
                <a:latin typeface="Arial" panose="020B0604020202020204" pitchFamily="34" charset="0"/>
                <a:cs typeface="Arial" panose="020B0604020202020204" pitchFamily="34" charset="0"/>
              </a:rPr>
              <a:t>$55.1MM as extended stay hotel (Mar-14</a:t>
            </a:r>
            <a:r>
              <a:rPr lang="en-US" sz="1100" dirty="0">
                <a:solidFill>
                  <a:schemeClr val="tx1"/>
                </a:solidFill>
                <a:latin typeface="Arial" panose="020B0604020202020204" pitchFamily="34" charset="0"/>
                <a:cs typeface="Arial" panose="020B0604020202020204" pitchFamily="34" charset="0"/>
              </a:rPr>
              <a:t>) – LTV </a:t>
            </a:r>
            <a:r>
              <a:rPr lang="en-US" sz="1100" dirty="0" smtClean="0">
                <a:solidFill>
                  <a:schemeClr val="tx1"/>
                </a:solidFill>
                <a:latin typeface="Arial" panose="020B0604020202020204" pitchFamily="34" charset="0"/>
                <a:cs typeface="Arial" panose="020B0604020202020204" pitchFamily="34" charset="0"/>
              </a:rPr>
              <a:t>73%.</a:t>
            </a:r>
            <a:endParaRPr lang="en-US" sz="1100" dirty="0">
              <a:solidFill>
                <a:schemeClr val="tx1"/>
              </a:solidFill>
              <a:latin typeface="Arial" panose="020B0604020202020204" pitchFamily="34" charset="0"/>
              <a:cs typeface="Arial" panose="020B0604020202020204" pitchFamily="34" charset="0"/>
            </a:endParaRPr>
          </a:p>
          <a:p>
            <a:pPr marL="171450" lvl="0" indent="-171450">
              <a:buFont typeface="Arial" panose="020B0604020202020204" pitchFamily="34" charset="0"/>
              <a:buChar char="•"/>
            </a:pPr>
            <a:r>
              <a:rPr lang="en-US" sz="1100" u="sng" dirty="0">
                <a:solidFill>
                  <a:schemeClr val="tx1"/>
                </a:solidFill>
                <a:latin typeface="Arial" panose="020B0604020202020204" pitchFamily="34" charset="0"/>
                <a:cs typeface="Arial" panose="020B0604020202020204" pitchFamily="34" charset="0"/>
              </a:rPr>
              <a:t>History: </a:t>
            </a:r>
          </a:p>
          <a:p>
            <a:pPr marL="342900" lvl="0" indent="-171450">
              <a:spcBef>
                <a:spcPts val="0"/>
              </a:spcBef>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Continuous </a:t>
            </a:r>
            <a:r>
              <a:rPr lang="en-US" sz="1100" dirty="0">
                <a:solidFill>
                  <a:schemeClr val="tx1"/>
                </a:solidFill>
                <a:latin typeface="Arial" panose="020B0604020202020204" pitchFamily="34" charset="0"/>
                <a:cs typeface="Arial" panose="020B0604020202020204" pitchFamily="34" charset="0"/>
              </a:rPr>
              <a:t>decline of NOI in 2012/13. </a:t>
            </a:r>
          </a:p>
          <a:p>
            <a:pPr marL="342900" lvl="0" indent="-171450">
              <a:spcBef>
                <a:spcPts val="0"/>
              </a:spcBef>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Stressed </a:t>
            </a:r>
            <a:r>
              <a:rPr lang="en-US" sz="1100" dirty="0">
                <a:solidFill>
                  <a:schemeClr val="tx1"/>
                </a:solidFill>
                <a:latin typeface="Arial" panose="020B0604020202020204" pitchFamily="34" charset="0"/>
                <a:cs typeface="Arial" panose="020B0604020202020204" pitchFamily="34" charset="0"/>
              </a:rPr>
              <a:t>DSCR insufficient, but actual DSCR 1.57x (2014</a:t>
            </a:r>
            <a:r>
              <a:rPr lang="en-US" sz="1100" dirty="0" smtClean="0">
                <a:solidFill>
                  <a:schemeClr val="tx1"/>
                </a:solidFill>
                <a:latin typeface="Arial" panose="020B0604020202020204" pitchFamily="34" charset="0"/>
                <a:cs typeface="Arial" panose="020B0604020202020204" pitchFamily="34" charset="0"/>
              </a:rPr>
              <a:t>)</a:t>
            </a:r>
          </a:p>
          <a:p>
            <a:pPr marL="342900" lvl="0" indent="-171450">
              <a:spcBef>
                <a:spcPts val="0"/>
              </a:spcBef>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Borrower did update </a:t>
            </a:r>
            <a:r>
              <a:rPr lang="en-US" sz="1100" dirty="0">
                <a:solidFill>
                  <a:schemeClr val="tx1"/>
                </a:solidFill>
                <a:latin typeface="Arial" panose="020B0604020202020204" pitchFamily="34" charset="0"/>
                <a:cs typeface="Arial" panose="020B0604020202020204" pitchFamily="34" charset="0"/>
              </a:rPr>
              <a:t>building (new safety </a:t>
            </a:r>
            <a:r>
              <a:rPr lang="en-US" sz="1100" dirty="0" smtClean="0">
                <a:solidFill>
                  <a:schemeClr val="tx1"/>
                </a:solidFill>
                <a:latin typeface="Arial" panose="020B0604020202020204" pitchFamily="34" charset="0"/>
                <a:cs typeface="Arial" panose="020B0604020202020204" pitchFamily="34" charset="0"/>
              </a:rPr>
              <a:t>codes) which led to a restriction of stays to more than &gt; </a:t>
            </a:r>
            <a:r>
              <a:rPr lang="en-US" sz="1100" dirty="0">
                <a:solidFill>
                  <a:schemeClr val="tx1"/>
                </a:solidFill>
                <a:latin typeface="Arial" panose="020B0604020202020204" pitchFamily="34" charset="0"/>
                <a:cs typeface="Arial" panose="020B0604020202020204" pitchFamily="34" charset="0"/>
              </a:rPr>
              <a:t>30 </a:t>
            </a:r>
            <a:r>
              <a:rPr lang="en-US" sz="1100" dirty="0" smtClean="0">
                <a:solidFill>
                  <a:schemeClr val="tx1"/>
                </a:solidFill>
                <a:latin typeface="Arial" panose="020B0604020202020204" pitchFamily="34" charset="0"/>
                <a:cs typeface="Arial" panose="020B0604020202020204" pitchFamily="34" charset="0"/>
              </a:rPr>
              <a:t>days only. </a:t>
            </a:r>
            <a:r>
              <a:rPr lang="en-US" sz="1100" dirty="0">
                <a:solidFill>
                  <a:schemeClr val="tx1"/>
                </a:solidFill>
                <a:latin typeface="Arial" panose="020B0604020202020204" pitchFamily="34" charset="0"/>
                <a:cs typeface="Arial" panose="020B0604020202020204" pitchFamily="34" charset="0"/>
              </a:rPr>
              <a:t>Loss of income.</a:t>
            </a:r>
          </a:p>
          <a:p>
            <a:pPr marL="171450" indent="-171450">
              <a:spcAft>
                <a:spcPts val="0"/>
              </a:spcAft>
              <a:buFont typeface="Arial" panose="020B0604020202020204" pitchFamily="34" charset="0"/>
              <a:buChar char="•"/>
            </a:pPr>
            <a:r>
              <a:rPr lang="en-US" sz="1100" u="sng" dirty="0" smtClean="0">
                <a:solidFill>
                  <a:schemeClr val="tx1"/>
                </a:solidFill>
                <a:latin typeface="Arial" panose="020B0604020202020204" pitchFamily="34" charset="0"/>
                <a:cs typeface="Arial" panose="020B0604020202020204" pitchFamily="34" charset="0"/>
              </a:rPr>
              <a:t>Current Situation</a:t>
            </a:r>
            <a:endParaRPr lang="en-US" sz="1100" u="sng" dirty="0">
              <a:solidFill>
                <a:schemeClr val="tx1"/>
              </a:solidFill>
              <a:latin typeface="Arial" panose="020B0604020202020204" pitchFamily="34" charset="0"/>
              <a:cs typeface="Arial" panose="020B0604020202020204" pitchFamily="34" charset="0"/>
            </a:endParaRPr>
          </a:p>
          <a:p>
            <a:pPr marL="342900" lvl="0" indent="-171450">
              <a:spcBef>
                <a:spcPts val="0"/>
              </a:spcBef>
              <a:buFontTx/>
              <a:buChar char="-"/>
            </a:pPr>
            <a:r>
              <a:rPr lang="en-US" sz="1100" dirty="0" smtClean="0">
                <a:solidFill>
                  <a:schemeClr val="tx1"/>
                </a:solidFill>
                <a:latin typeface="Arial" panose="020B0604020202020204" pitchFamily="34" charset="0"/>
                <a:cs typeface="Arial" panose="020B0604020202020204" pitchFamily="34" charset="0"/>
              </a:rPr>
              <a:t>Asset </a:t>
            </a:r>
            <a:r>
              <a:rPr lang="en-US" sz="1100" dirty="0">
                <a:solidFill>
                  <a:schemeClr val="tx1"/>
                </a:solidFill>
                <a:latin typeface="Arial" panose="020B0604020202020204" pitchFamily="34" charset="0"/>
                <a:cs typeface="Arial" panose="020B0604020202020204" pitchFamily="34" charset="0"/>
              </a:rPr>
              <a:t>is “transitional” with plan to </a:t>
            </a:r>
            <a:r>
              <a:rPr lang="en-US" sz="1100" dirty="0" smtClean="0">
                <a:solidFill>
                  <a:schemeClr val="tx1"/>
                </a:solidFill>
                <a:latin typeface="Arial" panose="020B0604020202020204" pitchFamily="34" charset="0"/>
                <a:cs typeface="Arial" panose="020B0604020202020204" pitchFamily="34" charset="0"/>
              </a:rPr>
              <a:t>convert the property into </a:t>
            </a:r>
            <a:r>
              <a:rPr lang="en-US" sz="1100" dirty="0">
                <a:solidFill>
                  <a:schemeClr val="tx1"/>
                </a:solidFill>
                <a:latin typeface="Arial" panose="020B0604020202020204" pitchFamily="34" charset="0"/>
                <a:cs typeface="Arial" panose="020B0604020202020204" pitchFamily="34" charset="0"/>
              </a:rPr>
              <a:t>condominiums for sale </a:t>
            </a:r>
            <a:r>
              <a:rPr lang="en-US" sz="1100" dirty="0" smtClean="0">
                <a:solidFill>
                  <a:schemeClr val="tx1"/>
                </a:solidFill>
                <a:latin typeface="Arial" panose="020B0604020202020204" pitchFamily="34" charset="0"/>
                <a:cs typeface="Arial" panose="020B0604020202020204" pitchFamily="34" charset="0"/>
              </a:rPr>
              <a:t>with a capital injection </a:t>
            </a:r>
            <a:r>
              <a:rPr lang="en-US" sz="1100" dirty="0">
                <a:solidFill>
                  <a:schemeClr val="tx1"/>
                </a:solidFill>
                <a:latin typeface="Arial" panose="020B0604020202020204" pitchFamily="34" charset="0"/>
                <a:cs typeface="Arial" panose="020B0604020202020204" pitchFamily="34" charset="0"/>
              </a:rPr>
              <a:t>of $</a:t>
            </a:r>
            <a:r>
              <a:rPr lang="en-US" sz="1100" dirty="0" smtClean="0">
                <a:solidFill>
                  <a:schemeClr val="tx1"/>
                </a:solidFill>
                <a:latin typeface="Arial" panose="020B0604020202020204" pitchFamily="34" charset="0"/>
                <a:cs typeface="Arial" panose="020B0604020202020204" pitchFamily="34" charset="0"/>
              </a:rPr>
              <a:t>8.2MM </a:t>
            </a:r>
            <a:r>
              <a:rPr lang="en-US" sz="1100" dirty="0">
                <a:solidFill>
                  <a:schemeClr val="tx1"/>
                </a:solidFill>
                <a:latin typeface="Arial" panose="020B0604020202020204" pitchFamily="34" charset="0"/>
                <a:cs typeface="Arial" panose="020B0604020202020204" pitchFamily="34" charset="0"/>
              </a:rPr>
              <a:t>for upgrades.</a:t>
            </a:r>
          </a:p>
          <a:p>
            <a:pPr marL="342900" lvl="0" indent="-171450">
              <a:spcBef>
                <a:spcPts val="0"/>
              </a:spcBef>
            </a:pPr>
            <a:r>
              <a:rPr lang="en-US" sz="1100" dirty="0">
                <a:solidFill>
                  <a:schemeClr val="tx1"/>
                </a:solidFill>
                <a:latin typeface="Arial" panose="020B0604020202020204" pitchFamily="34" charset="0"/>
                <a:cs typeface="Arial" panose="020B0604020202020204" pitchFamily="34" charset="0"/>
              </a:rPr>
              <a:t>-	Condo sale launching in the </a:t>
            </a:r>
            <a:r>
              <a:rPr lang="en-US" sz="1100" dirty="0" smtClean="0">
                <a:solidFill>
                  <a:schemeClr val="tx1"/>
                </a:solidFill>
                <a:latin typeface="Arial" panose="020B0604020202020204" pitchFamily="34" charset="0"/>
                <a:cs typeface="Arial" panose="020B0604020202020204" pitchFamily="34" charset="0"/>
              </a:rPr>
              <a:t>fall with an estimated $</a:t>
            </a:r>
            <a:r>
              <a:rPr lang="en-US" sz="1100" dirty="0">
                <a:solidFill>
                  <a:schemeClr val="tx1"/>
                </a:solidFill>
                <a:latin typeface="Arial" panose="020B0604020202020204" pitchFamily="34" charset="0"/>
                <a:cs typeface="Arial" panose="020B0604020202020204" pitchFamily="34" charset="0"/>
              </a:rPr>
              <a:t>150 million </a:t>
            </a:r>
            <a:r>
              <a:rPr lang="en-US" sz="1100" dirty="0" smtClean="0">
                <a:solidFill>
                  <a:schemeClr val="tx1"/>
                </a:solidFill>
                <a:latin typeface="Arial" panose="020B0604020202020204" pitchFamily="34" charset="0"/>
                <a:cs typeface="Arial" panose="020B0604020202020204" pitchFamily="34" charset="0"/>
              </a:rPr>
              <a:t>proceeds (LTV 29%). </a:t>
            </a:r>
            <a:endParaRPr lang="en-US" sz="1100" dirty="0">
              <a:solidFill>
                <a:schemeClr val="tx1"/>
              </a:solidFill>
              <a:latin typeface="Arial" panose="020B0604020202020204" pitchFamily="34" charset="0"/>
              <a:cs typeface="Arial" panose="020B0604020202020204" pitchFamily="34" charset="0"/>
            </a:endParaRPr>
          </a:p>
          <a:p>
            <a:pPr marL="342900" lvl="0" indent="-171450">
              <a:spcBef>
                <a:spcPts val="0"/>
              </a:spcBef>
              <a:buFontTx/>
              <a:buChar char="-"/>
            </a:pPr>
            <a:r>
              <a:rPr lang="en-US" sz="1100" dirty="0" smtClean="0">
                <a:solidFill>
                  <a:schemeClr val="tx1"/>
                </a:solidFill>
                <a:latin typeface="Arial" panose="020B0604020202020204" pitchFamily="34" charset="0"/>
                <a:cs typeface="Arial" panose="020B0604020202020204" pitchFamily="34" charset="0"/>
              </a:rPr>
              <a:t>Loan </a:t>
            </a:r>
            <a:r>
              <a:rPr lang="en-US" sz="1100" dirty="0">
                <a:solidFill>
                  <a:schemeClr val="tx1"/>
                </a:solidFill>
                <a:latin typeface="Arial" panose="020B0604020202020204" pitchFamily="34" charset="0"/>
                <a:cs typeface="Arial" panose="020B0604020202020204" pitchFamily="34" charset="0"/>
              </a:rPr>
              <a:t>remains </a:t>
            </a:r>
            <a:r>
              <a:rPr lang="en-US" sz="1100" dirty="0" smtClean="0">
                <a:solidFill>
                  <a:schemeClr val="tx1"/>
                </a:solidFill>
                <a:latin typeface="Arial" panose="020B0604020202020204" pitchFamily="34" charset="0"/>
                <a:cs typeface="Arial" panose="020B0604020202020204" pitchFamily="34" charset="0"/>
              </a:rPr>
              <a:t>current. The recent </a:t>
            </a:r>
            <a:r>
              <a:rPr lang="en-US" sz="1100" dirty="0">
                <a:solidFill>
                  <a:schemeClr val="tx1"/>
                </a:solidFill>
                <a:latin typeface="Arial" panose="020B0604020202020204" pitchFamily="34" charset="0"/>
                <a:cs typeface="Arial" panose="020B0604020202020204" pitchFamily="34" charset="0"/>
              </a:rPr>
              <a:t>upgrade </a:t>
            </a:r>
            <a:r>
              <a:rPr lang="en-US" sz="1100" dirty="0" smtClean="0">
                <a:solidFill>
                  <a:schemeClr val="tx1"/>
                </a:solidFill>
                <a:latin typeface="Arial" panose="020B0604020202020204" pitchFamily="34" charset="0"/>
                <a:cs typeface="Arial" panose="020B0604020202020204" pitchFamily="34" charset="0"/>
              </a:rPr>
              <a:t>was due </a:t>
            </a:r>
            <a:r>
              <a:rPr lang="en-US" sz="1100" dirty="0">
                <a:solidFill>
                  <a:schemeClr val="tx1"/>
                </a:solidFill>
                <a:latin typeface="Arial" panose="020B0604020202020204" pitchFamily="34" charset="0"/>
                <a:cs typeface="Arial" panose="020B0604020202020204" pitchFamily="34" charset="0"/>
              </a:rPr>
              <a:t>to </a:t>
            </a:r>
            <a:r>
              <a:rPr lang="en-US" sz="1100" dirty="0" smtClean="0">
                <a:solidFill>
                  <a:schemeClr val="tx1"/>
                </a:solidFill>
                <a:latin typeface="Arial" panose="020B0604020202020204" pitchFamily="34" charset="0"/>
                <a:cs typeface="Arial" panose="020B0604020202020204" pitchFamily="34" charset="0"/>
              </a:rPr>
              <a:t>the sponsor’s </a:t>
            </a:r>
            <a:r>
              <a:rPr lang="en-US" sz="1100" dirty="0">
                <a:solidFill>
                  <a:schemeClr val="tx1"/>
                </a:solidFill>
                <a:latin typeface="Arial" panose="020B0604020202020204" pitchFamily="34" charset="0"/>
                <a:cs typeface="Arial" panose="020B0604020202020204" pitchFamily="34" charset="0"/>
              </a:rPr>
              <a:t>commitment and equity </a:t>
            </a:r>
            <a:r>
              <a:rPr lang="en-US" sz="1100" dirty="0" smtClean="0">
                <a:solidFill>
                  <a:schemeClr val="tx1"/>
                </a:solidFill>
                <a:latin typeface="Arial" panose="020B0604020202020204" pitchFamily="34" charset="0"/>
                <a:cs typeface="Arial" panose="020B0604020202020204" pitchFamily="34" charset="0"/>
              </a:rPr>
              <a:t>contribution.</a:t>
            </a:r>
          </a:p>
          <a:p>
            <a:pPr marL="342900" lvl="0" indent="-171450">
              <a:spcBef>
                <a:spcPts val="0"/>
              </a:spcBef>
              <a:buFontTx/>
              <a:buChar char="-"/>
            </a:pPr>
            <a:r>
              <a:rPr lang="en-US" sz="1100" dirty="0" smtClean="0">
                <a:solidFill>
                  <a:schemeClr val="tx1"/>
                </a:solidFill>
                <a:latin typeface="Arial" panose="020B0604020202020204" pitchFamily="34" charset="0"/>
                <a:cs typeface="Arial" panose="020B0604020202020204" pitchFamily="34" charset="0"/>
              </a:rPr>
              <a:t>Mitigant of Risk: Calsters is an 80% investor.</a:t>
            </a:r>
          </a:p>
          <a:p>
            <a:pPr marL="171450" lvl="0" indent="-171450">
              <a:buFont typeface="Arial" panose="020B0604020202020204" pitchFamily="34" charset="0"/>
              <a:buChar char="•"/>
            </a:pPr>
            <a:r>
              <a:rPr lang="en-US" sz="1100" u="sng" dirty="0">
                <a:solidFill>
                  <a:schemeClr val="tx1"/>
                </a:solidFill>
                <a:latin typeface="Arial" panose="020B0604020202020204" pitchFamily="34" charset="0"/>
                <a:cs typeface="Arial" panose="020B0604020202020204" pitchFamily="34" charset="0"/>
              </a:rPr>
              <a:t>Action Plan:</a:t>
            </a:r>
          </a:p>
          <a:p>
            <a:pPr marL="342900" indent="-171450">
              <a:spcBef>
                <a:spcPts val="0"/>
              </a:spcBef>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Close monitoring of budget and marketing plan and occupancy</a:t>
            </a:r>
          </a:p>
          <a:p>
            <a:pPr marL="342900" indent="-171450">
              <a:spcBef>
                <a:spcPts val="0"/>
              </a:spcBef>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Monitor sale of condo units and Follow up with borrower regarding planned payoff date in 11/2016.</a:t>
            </a:r>
            <a:endParaRPr lang="en-US" sz="1200" dirty="0" smtClean="0">
              <a:solidFill>
                <a:schemeClr val="tx1"/>
              </a:solidFill>
              <a:latin typeface="Arial" panose="020B0604020202020204" pitchFamily="34" charset="0"/>
              <a:cs typeface="Arial" panose="020B0604020202020204" pitchFamily="34" charset="0"/>
            </a:endParaRPr>
          </a:p>
          <a:p>
            <a:endParaRPr lang="en-US" sz="600" b="1" dirty="0" smtClean="0">
              <a:solidFill>
                <a:srgbClr val="0000FF"/>
              </a:solidFill>
              <a:latin typeface="Arial" panose="020B0604020202020204" pitchFamily="34" charset="0"/>
              <a:cs typeface="Arial" panose="020B0604020202020204" pitchFamily="34" charset="0"/>
            </a:endParaRPr>
          </a:p>
          <a:p>
            <a:r>
              <a:rPr lang="en-US" sz="1200" b="1" dirty="0" smtClean="0">
                <a:solidFill>
                  <a:schemeClr val="tx1"/>
                </a:solidFill>
                <a:latin typeface="Arial" panose="020B0604020202020204" pitchFamily="34" charset="0"/>
                <a:cs typeface="Arial" panose="020B0604020202020204" pitchFamily="34" charset="0"/>
              </a:rPr>
              <a:t>440-34 </a:t>
            </a:r>
            <a:r>
              <a:rPr lang="en-US" sz="1200" b="1" dirty="0">
                <a:solidFill>
                  <a:schemeClr val="tx1"/>
                </a:solidFill>
                <a:latin typeface="Arial" panose="020B0604020202020204" pitchFamily="34" charset="0"/>
                <a:cs typeface="Arial" panose="020B0604020202020204" pitchFamily="34" charset="0"/>
              </a:rPr>
              <a:t>Mamaroneck Ave   </a:t>
            </a:r>
            <a:r>
              <a:rPr lang="en-US" sz="1200" dirty="0" smtClean="0">
                <a:solidFill>
                  <a:schemeClr val="tx1"/>
                </a:solidFill>
                <a:latin typeface="Arial" panose="020B0604020202020204" pitchFamily="34" charset="0"/>
                <a:cs typeface="Arial" panose="020B0604020202020204" pitchFamily="34" charset="0"/>
              </a:rPr>
              <a:t>(SRR 3.4, upgraded from 2.7 in Jun-15)</a:t>
            </a:r>
            <a:endParaRPr lang="en-US" sz="1200" dirty="0">
              <a:solidFill>
                <a:schemeClr val="tx1"/>
              </a:solidFill>
              <a:latin typeface="Arial" panose="020B0604020202020204" pitchFamily="34" charset="0"/>
              <a:cs typeface="Arial" panose="020B0604020202020204" pitchFamily="34" charset="0"/>
            </a:endParaRPr>
          </a:p>
          <a:p>
            <a:pPr lvl="0">
              <a:spcBef>
                <a:spcPts val="200"/>
              </a:spcBef>
            </a:pPr>
            <a:r>
              <a:rPr lang="en-US" sz="1200" dirty="0">
                <a:solidFill>
                  <a:schemeClr val="tx1"/>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$37.4MM First mortgage secured by a 238K SF, 5-story, Class A office Building in Harrison, </a:t>
            </a:r>
            <a:r>
              <a:rPr lang="en-US" sz="1100" dirty="0" smtClean="0">
                <a:solidFill>
                  <a:schemeClr val="tx1"/>
                </a:solidFill>
                <a:latin typeface="Arial" panose="020B0604020202020204" pitchFamily="34" charset="0"/>
                <a:cs typeface="Arial" panose="020B0604020202020204" pitchFamily="34" charset="0"/>
              </a:rPr>
              <a:t>NY (Westchester County). </a:t>
            </a:r>
            <a:endParaRPr lang="en-US" sz="1100" dirty="0">
              <a:solidFill>
                <a:schemeClr val="tx1"/>
              </a:solidFill>
              <a:latin typeface="Arial" panose="020B0604020202020204" pitchFamily="34" charset="0"/>
              <a:cs typeface="Arial" panose="020B0604020202020204" pitchFamily="34" charset="0"/>
            </a:endParaRPr>
          </a:p>
          <a:p>
            <a:pPr lvl="0">
              <a:spcBef>
                <a:spcPts val="200"/>
              </a:spcBef>
            </a:pPr>
            <a:r>
              <a:rPr lang="en-US" sz="1100" dirty="0">
                <a:solidFill>
                  <a:schemeClr val="tx1"/>
                </a:solidFill>
                <a:latin typeface="Arial" panose="020B0604020202020204" pitchFamily="34" charset="0"/>
                <a:cs typeface="Arial" panose="020B0604020202020204" pitchFamily="34" charset="0"/>
              </a:rPr>
              <a:t>•	Originated in 2011 with 7-year term, interest-only for 2 years, then amortizing on 30-year schedule.</a:t>
            </a:r>
          </a:p>
          <a:p>
            <a:pPr lvl="0">
              <a:spcBef>
                <a:spcPts val="200"/>
              </a:spcBef>
            </a:pPr>
            <a:r>
              <a:rPr lang="en-US" sz="1100" dirty="0">
                <a:solidFill>
                  <a:schemeClr val="tx1"/>
                </a:solidFill>
                <a:latin typeface="Arial" panose="020B0604020202020204" pitchFamily="34" charset="0"/>
                <a:cs typeface="Arial" panose="020B0604020202020204" pitchFamily="34" charset="0"/>
              </a:rPr>
              <a:t>•	</a:t>
            </a:r>
            <a:r>
              <a:rPr lang="en-US" sz="1100" dirty="0" smtClean="0">
                <a:solidFill>
                  <a:schemeClr val="tx1"/>
                </a:solidFill>
                <a:latin typeface="Arial" panose="020B0604020202020204" pitchFamily="34" charset="0"/>
                <a:cs typeface="Arial" panose="020B0604020202020204" pitchFamily="34" charset="0"/>
              </a:rPr>
              <a:t>Collateral value (Jun-15): $54.2MM as-is, rating 2 (good condition).</a:t>
            </a:r>
            <a:endParaRPr lang="en-US" sz="1100" dirty="0">
              <a:solidFill>
                <a:schemeClr val="tx1"/>
              </a:solidFill>
              <a:latin typeface="Arial" panose="020B0604020202020204" pitchFamily="34" charset="0"/>
              <a:cs typeface="Arial" panose="020B0604020202020204" pitchFamily="34" charset="0"/>
            </a:endParaRPr>
          </a:p>
          <a:p>
            <a:pPr lvl="0">
              <a:spcBef>
                <a:spcPts val="200"/>
              </a:spcBef>
            </a:pPr>
            <a:r>
              <a:rPr lang="en-US" sz="1100" dirty="0">
                <a:solidFill>
                  <a:schemeClr val="tx1"/>
                </a:solidFill>
                <a:latin typeface="Arial" panose="020B0604020202020204" pitchFamily="34" charset="0"/>
                <a:cs typeface="Arial" panose="020B0604020202020204" pitchFamily="34" charset="0"/>
              </a:rPr>
              <a:t>•	</a:t>
            </a:r>
            <a:r>
              <a:rPr lang="en-US" sz="1100" dirty="0" smtClean="0">
                <a:solidFill>
                  <a:schemeClr val="tx1"/>
                </a:solidFill>
                <a:latin typeface="Arial" panose="020B0604020202020204" pitchFamily="34" charset="0"/>
                <a:cs typeface="Arial" panose="020B0604020202020204" pitchFamily="34" charset="0"/>
              </a:rPr>
              <a:t>LTV </a:t>
            </a:r>
            <a:r>
              <a:rPr lang="en-US" sz="1100" dirty="0">
                <a:solidFill>
                  <a:schemeClr val="tx1"/>
                </a:solidFill>
                <a:latin typeface="Arial" panose="020B0604020202020204" pitchFamily="34" charset="0"/>
                <a:cs typeface="Arial" panose="020B0604020202020204" pitchFamily="34" charset="0"/>
              </a:rPr>
              <a:t>of </a:t>
            </a:r>
            <a:r>
              <a:rPr lang="en-US" sz="1100" dirty="0" smtClean="0">
                <a:solidFill>
                  <a:schemeClr val="tx1"/>
                </a:solidFill>
                <a:latin typeface="Arial" panose="020B0604020202020204" pitchFamily="34" charset="0"/>
                <a:cs typeface="Arial" panose="020B0604020202020204" pitchFamily="34" charset="0"/>
              </a:rPr>
              <a:t>68% as per 6/2015 appraisal. </a:t>
            </a:r>
            <a:endParaRPr lang="en-US" sz="1100" dirty="0">
              <a:solidFill>
                <a:schemeClr val="tx1"/>
              </a:solidFill>
              <a:latin typeface="Arial" panose="020B0604020202020204" pitchFamily="34" charset="0"/>
              <a:cs typeface="Arial" panose="020B0604020202020204" pitchFamily="34" charset="0"/>
            </a:endParaRPr>
          </a:p>
          <a:p>
            <a:pPr marL="171450" lvl="0" indent="-171450">
              <a:buFont typeface="Arial" panose="020B0604020202020204" pitchFamily="34" charset="0"/>
              <a:buChar char="•"/>
            </a:pPr>
            <a:r>
              <a:rPr lang="en-US" sz="1100" u="sng" dirty="0" smtClean="0">
                <a:solidFill>
                  <a:schemeClr val="tx1"/>
                </a:solidFill>
                <a:latin typeface="Arial" panose="020B0604020202020204" pitchFamily="34" charset="0"/>
                <a:cs typeface="Arial" panose="020B0604020202020204" pitchFamily="34" charset="0"/>
              </a:rPr>
              <a:t>History</a:t>
            </a:r>
            <a:r>
              <a:rPr lang="en-US" sz="1100" u="sng" dirty="0">
                <a:solidFill>
                  <a:schemeClr val="tx1"/>
                </a:solidFill>
                <a:latin typeface="Arial" panose="020B0604020202020204" pitchFamily="34" charset="0"/>
                <a:cs typeface="Arial" panose="020B0604020202020204" pitchFamily="34" charset="0"/>
              </a:rPr>
              <a:t>: </a:t>
            </a:r>
          </a:p>
          <a:p>
            <a:pPr marL="342900" lvl="0" indent="-171450">
              <a:spcBef>
                <a:spcPts val="0"/>
              </a:spcBef>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Drop in occupancy from 97% to 72% as Bank of NY vacated premises in May-13 and other tenants renegotiated leases (10-2014)</a:t>
            </a:r>
            <a:endParaRPr lang="en-US" sz="1100" dirty="0">
              <a:solidFill>
                <a:schemeClr val="tx1"/>
              </a:solidFill>
              <a:latin typeface="Arial" panose="020B0604020202020204" pitchFamily="34" charset="0"/>
              <a:cs typeface="Arial" panose="020B0604020202020204" pitchFamily="34" charset="0"/>
            </a:endParaRPr>
          </a:p>
          <a:p>
            <a:pPr marL="342900" lvl="0" indent="-171450">
              <a:spcBef>
                <a:spcPts val="0"/>
              </a:spcBef>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Stressed DSCR </a:t>
            </a:r>
            <a:r>
              <a:rPr lang="en-US" sz="1100" dirty="0" smtClean="0">
                <a:solidFill>
                  <a:schemeClr val="tx1"/>
                </a:solidFill>
                <a:latin typeface="Arial" panose="020B0604020202020204" pitchFamily="34" charset="0"/>
                <a:cs typeface="Arial" panose="020B0604020202020204" pitchFamily="34" charset="0"/>
              </a:rPr>
              <a:t>insufficient (since 2/2014)</a:t>
            </a:r>
          </a:p>
          <a:p>
            <a:pPr marL="171450" indent="-171450">
              <a:spcAft>
                <a:spcPts val="0"/>
              </a:spcAft>
              <a:buFont typeface="Arial" panose="020B0604020202020204" pitchFamily="34" charset="0"/>
              <a:buChar char="•"/>
            </a:pPr>
            <a:r>
              <a:rPr lang="en-US" sz="1100" u="sng" dirty="0">
                <a:solidFill>
                  <a:schemeClr val="tx1"/>
                </a:solidFill>
                <a:latin typeface="Arial" panose="020B0604020202020204" pitchFamily="34" charset="0"/>
                <a:cs typeface="Arial" panose="020B0604020202020204" pitchFamily="34" charset="0"/>
              </a:rPr>
              <a:t>Current Situation</a:t>
            </a:r>
          </a:p>
          <a:p>
            <a:pPr marL="342900" lvl="0" indent="-171450">
              <a:spcBef>
                <a:spcPts val="0"/>
              </a:spcBef>
              <a:buFontTx/>
              <a:buChar char="-"/>
            </a:pPr>
            <a:r>
              <a:rPr lang="en-US" sz="1100" dirty="0" smtClean="0">
                <a:solidFill>
                  <a:schemeClr val="tx1"/>
                </a:solidFill>
                <a:latin typeface="Arial" panose="020B0604020202020204" pitchFamily="34" charset="0"/>
                <a:cs typeface="Arial" panose="020B0604020202020204" pitchFamily="34" charset="0"/>
              </a:rPr>
              <a:t>Occupancy up to 81%, improved cash flows.  DSCR remains at &lt; 1.00x stressed due to concessions.</a:t>
            </a:r>
          </a:p>
          <a:p>
            <a:pPr marL="342900" lvl="0" indent="-171450">
              <a:spcBef>
                <a:spcPts val="0"/>
              </a:spcBef>
              <a:buFontTx/>
              <a:buChar char="-"/>
            </a:pPr>
            <a:r>
              <a:rPr lang="en-US" sz="1100" dirty="0" smtClean="0">
                <a:solidFill>
                  <a:schemeClr val="tx1"/>
                </a:solidFill>
                <a:latin typeface="Arial" panose="020B0604020202020204" pitchFamily="34" charset="0"/>
                <a:cs typeface="Arial" panose="020B0604020202020204" pitchFamily="34" charset="0"/>
              </a:rPr>
              <a:t>Loan </a:t>
            </a:r>
            <a:r>
              <a:rPr lang="en-US" sz="1100" dirty="0">
                <a:solidFill>
                  <a:schemeClr val="tx1"/>
                </a:solidFill>
                <a:latin typeface="Arial" panose="020B0604020202020204" pitchFamily="34" charset="0"/>
                <a:cs typeface="Arial" panose="020B0604020202020204" pitchFamily="34" charset="0"/>
              </a:rPr>
              <a:t>remains </a:t>
            </a:r>
            <a:r>
              <a:rPr lang="en-US" sz="1100" dirty="0" smtClean="0">
                <a:solidFill>
                  <a:schemeClr val="tx1"/>
                </a:solidFill>
                <a:latin typeface="Arial" panose="020B0604020202020204" pitchFamily="34" charset="0"/>
                <a:cs typeface="Arial" panose="020B0604020202020204" pitchFamily="34" charset="0"/>
              </a:rPr>
              <a:t>current</a:t>
            </a:r>
          </a:p>
          <a:p>
            <a:pPr marL="171450" lvl="0" indent="-171450">
              <a:buFont typeface="Arial" panose="020B0604020202020204" pitchFamily="34" charset="0"/>
              <a:buChar char="•"/>
            </a:pPr>
            <a:r>
              <a:rPr lang="en-US" sz="1100" u="sng" dirty="0">
                <a:solidFill>
                  <a:schemeClr val="tx1"/>
                </a:solidFill>
                <a:latin typeface="Arial" panose="020B0604020202020204" pitchFamily="34" charset="0"/>
                <a:cs typeface="Arial" panose="020B0604020202020204" pitchFamily="34" charset="0"/>
              </a:rPr>
              <a:t>Action </a:t>
            </a:r>
            <a:r>
              <a:rPr lang="en-US" sz="1100" dirty="0" smtClean="0">
                <a:solidFill>
                  <a:schemeClr val="tx1"/>
                </a:solidFill>
                <a:latin typeface="Arial" panose="020B0604020202020204" pitchFamily="34" charset="0"/>
                <a:cs typeface="Arial" panose="020B0604020202020204" pitchFamily="34" charset="0"/>
              </a:rPr>
              <a:t>Plan:  Close </a:t>
            </a:r>
            <a:r>
              <a:rPr lang="en-US" sz="1100" dirty="0">
                <a:solidFill>
                  <a:schemeClr val="tx1"/>
                </a:solidFill>
                <a:latin typeface="Arial" panose="020B0604020202020204" pitchFamily="34" charset="0"/>
                <a:cs typeface="Arial" panose="020B0604020202020204" pitchFamily="34" charset="0"/>
              </a:rPr>
              <a:t>monitoring of leasing </a:t>
            </a:r>
            <a:r>
              <a:rPr lang="en-US" sz="1100" dirty="0" smtClean="0">
                <a:solidFill>
                  <a:schemeClr val="tx1"/>
                </a:solidFill>
                <a:latin typeface="Arial" panose="020B0604020202020204" pitchFamily="34" charset="0"/>
                <a:cs typeface="Arial" panose="020B0604020202020204" pitchFamily="34" charset="0"/>
              </a:rPr>
              <a:t>activity and stabilizing cash flow.</a:t>
            </a:r>
            <a:endParaRPr lang="en-US" sz="1100" dirty="0" smtClean="0">
              <a:solidFill>
                <a:schemeClr val="tx1"/>
              </a:solidFill>
            </a:endParaRPr>
          </a:p>
          <a:p>
            <a:pPr marL="644525" lvl="1" indent="-285750">
              <a:buClr>
                <a:srgbClr val="FF0000"/>
              </a:buClr>
            </a:pPr>
            <a:endParaRPr lang="en-US" sz="1100" kern="1200" dirty="0" smtClean="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13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Real Estate Concentrations</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21</a:t>
            </a:fld>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611" y="1019838"/>
            <a:ext cx="7750790" cy="469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2162175" y="2095500"/>
            <a:ext cx="1047750" cy="247650"/>
          </a:xfrm>
          <a:prstGeom prst="ellipse">
            <a:avLst/>
          </a:prstGeom>
          <a:noFill/>
          <a:ln w="571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6" name="Text Box 72"/>
          <p:cNvSpPr txBox="1">
            <a:spLocks noChangeArrowheads="1"/>
          </p:cNvSpPr>
          <p:nvPr/>
        </p:nvSpPr>
        <p:spPr bwMode="auto">
          <a:xfrm>
            <a:off x="142310" y="6243638"/>
            <a:ext cx="6556201"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Data: </a:t>
            </a:r>
            <a:r>
              <a:rPr lang="en-US" sz="1000" dirty="0" smtClean="0">
                <a:solidFill>
                  <a:schemeClr val="bg1"/>
                </a:solidFill>
              </a:rPr>
              <a:t>As of 6/30/15 </a:t>
            </a:r>
            <a:r>
              <a:rPr lang="en-US" sz="1000" dirty="0">
                <a:solidFill>
                  <a:schemeClr val="bg1"/>
                </a:solidFill>
              </a:rPr>
              <a:t>as updated concentration levels are </a:t>
            </a:r>
            <a:r>
              <a:rPr lang="en-US" sz="1000" dirty="0" smtClean="0">
                <a:solidFill>
                  <a:schemeClr val="bg1"/>
                </a:solidFill>
              </a:rPr>
              <a:t>currently in </a:t>
            </a:r>
            <a:r>
              <a:rPr lang="en-US" sz="1000" dirty="0">
                <a:solidFill>
                  <a:schemeClr val="bg1"/>
                </a:solidFill>
              </a:rPr>
              <a:t>the process of being approved. </a:t>
            </a:r>
            <a:endParaRPr lang="en-US" sz="1000" dirty="0" smtClean="0">
              <a:solidFill>
                <a:schemeClr val="bg1"/>
              </a:solidFill>
            </a:endParaRPr>
          </a:p>
          <a:p>
            <a:endParaRPr lang="en-US" sz="1000" dirty="0">
              <a:solidFill>
                <a:schemeClr val="bg1"/>
              </a:solidFill>
            </a:endParaRPr>
          </a:p>
        </p:txBody>
      </p:sp>
    </p:spTree>
    <p:extLst>
      <p:ext uri="{BB962C8B-B14F-4D97-AF65-F5344CB8AC3E}">
        <p14:creationId xmlns:p14="http://schemas.microsoft.com/office/powerpoint/2010/main" val="3279134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Real Estate Geographic Concentrations</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22</a:t>
            </a:fld>
            <a:endParaRPr lang="en-US" dirty="0"/>
          </a:p>
        </p:txBody>
      </p:sp>
      <p:sp>
        <p:nvSpPr>
          <p:cNvPr id="5" name="Content Placeholder 4"/>
          <p:cNvSpPr>
            <a:spLocks noGrp="1"/>
          </p:cNvSpPr>
          <p:nvPr>
            <p:ph idx="1"/>
          </p:nvPr>
        </p:nvSpPr>
        <p:spPr>
          <a:xfrm>
            <a:off x="381000" y="838200"/>
            <a:ext cx="8382000" cy="4871484"/>
          </a:xfrm>
        </p:spPr>
        <p:txBody>
          <a:bodyPr/>
          <a:lstStyle/>
          <a:p>
            <a:pPr marL="285750" indent="-2857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Below is a break down of CRE by geography, 80% of the portfolio is located in footprint, 20% is located out of footprint (5% - Pacific West, 5% - Midwest, 10% - South Atlantic).  The loans within the footprint appear to well diversified across the different markets.  </a:t>
            </a:r>
            <a:endParaRPr lang="en-US" sz="1100" dirty="0">
              <a:solidFill>
                <a:schemeClr val="tx1"/>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03" y="1484571"/>
            <a:ext cx="8242447"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bwMode="auto">
          <a:xfrm>
            <a:off x="1409699" y="2881312"/>
            <a:ext cx="1400175" cy="352425"/>
          </a:xfrm>
          <a:prstGeom prst="ellipse">
            <a:avLst/>
          </a:prstGeom>
          <a:noFill/>
          <a:ln w="571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8" name="Text Box 72"/>
          <p:cNvSpPr txBox="1">
            <a:spLocks noChangeArrowheads="1"/>
          </p:cNvSpPr>
          <p:nvPr/>
        </p:nvSpPr>
        <p:spPr bwMode="auto">
          <a:xfrm>
            <a:off x="104210" y="6203951"/>
            <a:ext cx="6556201"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Data: </a:t>
            </a:r>
            <a:r>
              <a:rPr lang="en-US" sz="1000" dirty="0" smtClean="0">
                <a:solidFill>
                  <a:schemeClr val="bg1"/>
                </a:solidFill>
              </a:rPr>
              <a:t>As of 6/30/15 </a:t>
            </a:r>
            <a:r>
              <a:rPr lang="en-US" sz="1000" dirty="0">
                <a:solidFill>
                  <a:schemeClr val="bg1"/>
                </a:solidFill>
              </a:rPr>
              <a:t>as updated concentration levels are </a:t>
            </a:r>
            <a:r>
              <a:rPr lang="en-US" sz="1000" dirty="0" smtClean="0">
                <a:solidFill>
                  <a:schemeClr val="bg1"/>
                </a:solidFill>
              </a:rPr>
              <a:t>currently in </a:t>
            </a:r>
            <a:r>
              <a:rPr lang="en-US" sz="1000" dirty="0">
                <a:solidFill>
                  <a:schemeClr val="bg1"/>
                </a:solidFill>
              </a:rPr>
              <a:t>the process of being approved.  </a:t>
            </a:r>
            <a:endParaRPr lang="en-US" sz="1000" dirty="0" smtClean="0">
              <a:solidFill>
                <a:schemeClr val="bg1"/>
              </a:solidFill>
            </a:endParaRPr>
          </a:p>
          <a:p>
            <a:endParaRPr lang="en-US" sz="1000" dirty="0">
              <a:solidFill>
                <a:schemeClr val="bg1"/>
              </a:solidFill>
            </a:endParaRPr>
          </a:p>
        </p:txBody>
      </p:sp>
    </p:spTree>
    <p:extLst>
      <p:ext uri="{BB962C8B-B14F-4D97-AF65-F5344CB8AC3E}">
        <p14:creationId xmlns:p14="http://schemas.microsoft.com/office/powerpoint/2010/main" val="1601255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a:spLocks/>
          </p:cNvSpPr>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Arial Bold"/>
                <a:ea typeface="ＭＳ Ｐゴシック"/>
              </a:rPr>
              <a:t>Multifamily: Strategic</a:t>
            </a:r>
            <a:r>
              <a:rPr kumimoji="0" lang="en-US" sz="2400" b="0" i="0" u="none" strike="noStrike" kern="0" cap="none" spc="0" normalizeH="0" noProof="0" dirty="0" smtClean="0">
                <a:ln>
                  <a:noFill/>
                </a:ln>
                <a:solidFill>
                  <a:srgbClr val="000000"/>
                </a:solidFill>
                <a:effectLst/>
                <a:uLnTx/>
                <a:uFillTx/>
                <a:latin typeface="Arial Bold"/>
                <a:ea typeface="ＭＳ Ｐゴシック"/>
              </a:rPr>
              <a:t> Commercial Plan</a:t>
            </a:r>
            <a:r>
              <a:rPr kumimoji="0" lang="en-US" sz="2400" b="0" i="0" u="none" strike="noStrike" kern="0" cap="none" spc="0" normalizeH="0" baseline="0" noProof="0" dirty="0" smtClean="0">
                <a:ln>
                  <a:noFill/>
                </a:ln>
                <a:solidFill>
                  <a:srgbClr val="000000"/>
                </a:solidFill>
                <a:effectLst/>
                <a:uLnTx/>
                <a:uFillTx/>
                <a:latin typeface="Arial Bold"/>
                <a:ea typeface="ＭＳ Ｐゴシック"/>
              </a:rPr>
              <a:t> </a:t>
            </a:r>
            <a:endParaRPr kumimoji="0" lang="en-US" sz="2400" b="0" i="0" u="none" strike="noStrike" kern="0" cap="none" spc="0" normalizeH="0" baseline="0" noProof="0" dirty="0">
              <a:ln>
                <a:noFill/>
              </a:ln>
              <a:solidFill>
                <a:srgbClr val="000000"/>
              </a:solidFill>
              <a:effectLst/>
              <a:uLnTx/>
              <a:uFillTx/>
              <a:latin typeface="Arial Bold"/>
              <a:ea typeface="ＭＳ Ｐゴシック"/>
            </a:endParaRPr>
          </a:p>
        </p:txBody>
      </p:sp>
      <p:sp>
        <p:nvSpPr>
          <p:cNvPr id="21" name="TextBox 20"/>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sp>
        <p:nvSpPr>
          <p:cNvPr id="28" name="TextBox 27"/>
          <p:cNvSpPr txBox="1"/>
          <p:nvPr/>
        </p:nvSpPr>
        <p:spPr>
          <a:xfrm>
            <a:off x="294710" y="839308"/>
            <a:ext cx="8658790" cy="3824124"/>
          </a:xfrm>
          <a:prstGeom prst="rect">
            <a:avLst/>
          </a:prstGeom>
          <a:noFill/>
        </p:spPr>
        <p:txBody>
          <a:bodyPr wrap="square" rtlCol="0">
            <a:spAutoFit/>
          </a:bodyPr>
          <a:lstStyle/>
          <a:p>
            <a:pPr marL="57150" lvl="0" algn="just" fontAlgn="b">
              <a:spcBef>
                <a:spcPts val="300"/>
              </a:spcBef>
              <a:spcAft>
                <a:spcPts val="0"/>
              </a:spcAft>
              <a:buClr>
                <a:srgbClr val="DB0B11"/>
              </a:buClr>
              <a:defRPr/>
            </a:pPr>
            <a:r>
              <a:rPr lang="en-US" sz="1200" dirty="0" smtClean="0">
                <a:cs typeface="Arial" pitchFamily="34" charset="0"/>
              </a:rPr>
              <a:t>The following parameter were outlined in the SCP approved for 2015:</a:t>
            </a:r>
          </a:p>
          <a:p>
            <a:pPr marL="228600" indent="-171450" algn="just" fontAlgn="b">
              <a:spcBef>
                <a:spcPts val="0"/>
              </a:spcBef>
              <a:spcAft>
                <a:spcPts val="0"/>
              </a:spcAft>
              <a:buClr>
                <a:srgbClr val="DB0B11"/>
              </a:buClr>
              <a:buFont typeface="Arial" panose="020B0604020202020204" pitchFamily="34" charset="0"/>
              <a:buChar char="•"/>
              <a:defRPr/>
            </a:pPr>
            <a:r>
              <a:rPr lang="en-US" sz="1200" dirty="0" smtClean="0">
                <a:cs typeface="Arial" pitchFamily="34" charset="0"/>
              </a:rPr>
              <a:t>All </a:t>
            </a:r>
            <a:r>
              <a:rPr lang="en-US" sz="1200" dirty="0">
                <a:cs typeface="Arial" pitchFamily="34" charset="0"/>
              </a:rPr>
              <a:t>transactions to follow SBNA approval process per credit policy. Credit Policy and underwriting guidelines will be approved locally as credit policy allows. Transactions beyond the delegated authority levels will require global </a:t>
            </a:r>
            <a:r>
              <a:rPr lang="en-US" sz="1200" dirty="0" smtClean="0">
                <a:cs typeface="Arial" pitchFamily="34" charset="0"/>
              </a:rPr>
              <a:t>approval.</a:t>
            </a:r>
            <a:endParaRPr lang="en-US" sz="1200" dirty="0">
              <a:cs typeface="Arial" pitchFamily="34" charset="0"/>
            </a:endParaRPr>
          </a:p>
          <a:p>
            <a:pPr marL="628650" lvl="2" indent="-171450" eaLnBrk="1" fontAlgn="b" hangingPunct="1">
              <a:buClr>
                <a:srgbClr val="FF0000"/>
              </a:buClr>
              <a:buFont typeface="Arial" panose="020B0604020202020204" pitchFamily="34" charset="0"/>
              <a:buChar char="•"/>
              <a:defRPr/>
            </a:pPr>
            <a:r>
              <a:rPr lang="en-US" sz="1200" dirty="0"/>
              <a:t>Up to $75MM of final hold. </a:t>
            </a:r>
          </a:p>
          <a:p>
            <a:pPr marL="628650" lvl="2" indent="-171450" eaLnBrk="1" fontAlgn="b" hangingPunct="1">
              <a:buClr>
                <a:srgbClr val="FF0000"/>
              </a:buClr>
              <a:buFont typeface="Arial" panose="020B0604020202020204" pitchFamily="34" charset="0"/>
              <a:buChar char="•"/>
              <a:defRPr/>
            </a:pPr>
            <a:r>
              <a:rPr lang="en-US" sz="1200" dirty="0"/>
              <a:t>One Obligor Exposure: max. $150MM (10% allowance for single deal)</a:t>
            </a:r>
          </a:p>
          <a:p>
            <a:pPr eaLnBrk="1" hangingPunct="1"/>
            <a:endParaRPr lang="en-US" sz="600" b="1" dirty="0" smtClean="0">
              <a:solidFill>
                <a:srgbClr val="FF0000"/>
              </a:solidFill>
            </a:endParaRPr>
          </a:p>
          <a:p>
            <a:pPr eaLnBrk="1" hangingPunct="1"/>
            <a:r>
              <a:rPr lang="en-US" sz="1200" b="1" dirty="0" smtClean="0">
                <a:solidFill>
                  <a:srgbClr val="FF0000"/>
                </a:solidFill>
              </a:rPr>
              <a:t>Strategy</a:t>
            </a:r>
            <a:endParaRPr lang="en-US" sz="1200" dirty="0">
              <a:solidFill>
                <a:srgbClr val="FF0000"/>
              </a:solidFill>
            </a:endParaRPr>
          </a:p>
          <a:p>
            <a:pPr marL="171450" indent="-171450" eaLnBrk="1" fontAlgn="b" hangingPunct="1">
              <a:buClr>
                <a:srgbClr val="FF0000"/>
              </a:buClr>
              <a:buFont typeface="Arial" panose="020B0604020202020204" pitchFamily="34" charset="0"/>
              <a:buChar char="•"/>
            </a:pPr>
            <a:r>
              <a:rPr lang="en-US" sz="1200" dirty="0" smtClean="0"/>
              <a:t>Defend </a:t>
            </a:r>
            <a:r>
              <a:rPr lang="en-US" sz="1200" dirty="0"/>
              <a:t>SAN US position in NY Metro</a:t>
            </a:r>
          </a:p>
          <a:p>
            <a:pPr marL="171450" indent="-171450" eaLnBrk="1" fontAlgn="b" hangingPunct="1">
              <a:buClr>
                <a:srgbClr val="FF0000"/>
              </a:buClr>
              <a:buFont typeface="Arial" panose="020B0604020202020204" pitchFamily="34" charset="0"/>
              <a:buChar char="•"/>
            </a:pPr>
            <a:r>
              <a:rPr lang="en-US" sz="1200" dirty="0" smtClean="0"/>
              <a:t>Deepen </a:t>
            </a:r>
            <a:r>
              <a:rPr lang="en-US" sz="1200" dirty="0"/>
              <a:t>cross-sell and introduce floating rate strategy with </a:t>
            </a:r>
            <a:r>
              <a:rPr lang="en-US" sz="1200" dirty="0" smtClean="0"/>
              <a:t>SWAP</a:t>
            </a:r>
            <a:endParaRPr lang="en-US" sz="1200" dirty="0"/>
          </a:p>
          <a:p>
            <a:pPr marL="171450" indent="-171450" eaLnBrk="1" fontAlgn="b" hangingPunct="1">
              <a:buClr>
                <a:srgbClr val="FF0000"/>
              </a:buClr>
              <a:buFont typeface="Arial" panose="020B0604020202020204" pitchFamily="34" charset="0"/>
              <a:buChar char="•"/>
            </a:pPr>
            <a:r>
              <a:rPr lang="en-US" sz="1200" dirty="0"/>
              <a:t>Expand into New England markets through direct origination and other non-Meridian </a:t>
            </a:r>
            <a:r>
              <a:rPr lang="en-US" sz="1200" dirty="0" smtClean="0"/>
              <a:t>intermediaries</a:t>
            </a:r>
          </a:p>
          <a:p>
            <a:pPr marL="171450" indent="-171450" eaLnBrk="1" fontAlgn="b" hangingPunct="1">
              <a:buClr>
                <a:srgbClr val="FF0000"/>
              </a:buClr>
              <a:buFont typeface="Arial" panose="020B0604020202020204" pitchFamily="34" charset="0"/>
              <a:buChar char="•"/>
            </a:pPr>
            <a:r>
              <a:rPr lang="en-US" sz="1200" dirty="0" smtClean="0"/>
              <a:t>Maintain credit quality; i.e. NPLs &lt; 0.2%, NCOs &lt; 0.05%.</a:t>
            </a:r>
          </a:p>
          <a:p>
            <a:pPr marL="228600" lvl="0" indent="-171450" algn="just" fontAlgn="b">
              <a:spcBef>
                <a:spcPts val="300"/>
              </a:spcBef>
              <a:spcAft>
                <a:spcPts val="0"/>
              </a:spcAft>
              <a:buClr>
                <a:srgbClr val="DB0B11"/>
              </a:buClr>
              <a:buFont typeface="Arial" panose="020B0604020202020204" pitchFamily="34" charset="0"/>
              <a:buChar char="•"/>
              <a:defRPr/>
            </a:pPr>
            <a:endParaRPr lang="en-US" sz="900" dirty="0">
              <a:solidFill>
                <a:srgbClr val="FF0000"/>
              </a:solidFill>
              <a:cs typeface="Arial" pitchFamily="34" charset="0"/>
            </a:endParaRPr>
          </a:p>
          <a:p>
            <a:pPr eaLnBrk="1" hangingPunct="1"/>
            <a:r>
              <a:rPr lang="en-US" sz="1200" b="1" dirty="0" smtClean="0">
                <a:solidFill>
                  <a:srgbClr val="FF0000"/>
                </a:solidFill>
              </a:rPr>
              <a:t>Target Profitability</a:t>
            </a:r>
            <a:endParaRPr lang="en-US" sz="1200" dirty="0">
              <a:solidFill>
                <a:srgbClr val="FF0000"/>
              </a:solidFill>
            </a:endParaRPr>
          </a:p>
          <a:p>
            <a:pPr marL="171450" indent="-171450" eaLnBrk="1" fontAlgn="b" hangingPunct="1">
              <a:buClr>
                <a:srgbClr val="FF0000"/>
              </a:buClr>
              <a:buFont typeface="Arial" panose="020B0604020202020204" pitchFamily="34" charset="0"/>
              <a:buChar char="•"/>
            </a:pPr>
            <a:r>
              <a:rPr lang="en-US" sz="1200" dirty="0"/>
              <a:t>2015 Revenue of $159MM</a:t>
            </a:r>
          </a:p>
          <a:p>
            <a:pPr marL="171450" indent="-171450" eaLnBrk="1" fontAlgn="b" hangingPunct="1">
              <a:buClr>
                <a:srgbClr val="FF0000"/>
              </a:buClr>
              <a:buFont typeface="Arial" panose="020B0604020202020204" pitchFamily="34" charset="0"/>
              <a:buChar char="•"/>
            </a:pPr>
            <a:r>
              <a:rPr lang="en-US" sz="1200" dirty="0"/>
              <a:t>Increase fee based income through an increase in floating rate loans with a swap or cap with our GBM partners.</a:t>
            </a:r>
          </a:p>
          <a:p>
            <a:pPr marL="171450" indent="-171450" eaLnBrk="1" fontAlgn="b" hangingPunct="1">
              <a:buClr>
                <a:srgbClr val="FF0000"/>
              </a:buClr>
              <a:buFont typeface="Arial" panose="020B0604020202020204" pitchFamily="34" charset="0"/>
              <a:buChar char="•"/>
            </a:pPr>
            <a:r>
              <a:rPr lang="en-US" sz="1200" dirty="0"/>
              <a:t>Increase cross-sell opportunities through cash management groups</a:t>
            </a:r>
            <a:r>
              <a:rPr lang="en-US" sz="1200" dirty="0" smtClean="0"/>
              <a:t>.</a:t>
            </a:r>
          </a:p>
          <a:p>
            <a:pPr marL="171450" indent="-171450" eaLnBrk="1" fontAlgn="b" hangingPunct="1">
              <a:buClr>
                <a:srgbClr val="FF0000"/>
              </a:buClr>
              <a:buFont typeface="Arial" panose="020B0604020202020204" pitchFamily="34" charset="0"/>
              <a:buChar char="•"/>
            </a:pPr>
            <a:endParaRPr lang="en-US" sz="1600" dirty="0"/>
          </a:p>
          <a:p>
            <a:pPr eaLnBrk="1" hangingPunct="1">
              <a:buClr>
                <a:srgbClr val="FF0000"/>
              </a:buClr>
            </a:pPr>
            <a:r>
              <a:rPr lang="en-US" sz="1200" b="1" dirty="0">
                <a:solidFill>
                  <a:srgbClr val="FF0000"/>
                </a:solidFill>
              </a:rPr>
              <a:t>Underwriting </a:t>
            </a:r>
            <a:endParaRPr lang="en-US" sz="1200" b="1" dirty="0" smtClean="0">
              <a:solidFill>
                <a:srgbClr val="FF0000"/>
              </a:solidFill>
            </a:endParaRPr>
          </a:p>
          <a:p>
            <a:pPr eaLnBrk="1" hangingPunct="1">
              <a:buClr>
                <a:srgbClr val="FF0000"/>
              </a:buClr>
            </a:pPr>
            <a:r>
              <a:rPr lang="en-US" sz="1200" b="1" dirty="0" smtClean="0">
                <a:solidFill>
                  <a:srgbClr val="FF0000"/>
                </a:solidFill>
              </a:rPr>
              <a:t>Guidelines – </a:t>
            </a:r>
          </a:p>
          <a:p>
            <a:pPr eaLnBrk="1" hangingPunct="1">
              <a:buClr>
                <a:srgbClr val="FF0000"/>
              </a:buClr>
            </a:pPr>
            <a:r>
              <a:rPr lang="en-US" sz="1200" b="1" dirty="0" smtClean="0">
                <a:solidFill>
                  <a:srgbClr val="FF0000"/>
                </a:solidFill>
              </a:rPr>
              <a:t>Term Lending</a:t>
            </a:r>
            <a:endParaRPr lang="en-US" sz="1200" b="1" dirty="0">
              <a:solidFill>
                <a:srgbClr val="FF0000"/>
              </a:solidFill>
            </a:endParaRPr>
          </a:p>
        </p:txBody>
      </p:sp>
      <p:sp>
        <p:nvSpPr>
          <p:cNvPr id="22"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6686DD16-62B3-4E4F-870A-AB209DB7CECE}" type="slidenum">
              <a:rPr lang="en-US" sz="1400">
                <a:solidFill>
                  <a:srgbClr val="FF0000"/>
                </a:solidFill>
                <a:latin typeface="Arial Bold" pitchFamily="-112" charset="0"/>
              </a:rPr>
              <a:pPr algn="r"/>
              <a:t>23</a:t>
            </a:fld>
            <a:endParaRPr lang="en-US" sz="1400" dirty="0">
              <a:latin typeface="Arial Bold" pitchFamily="-112" charset="0"/>
            </a:endParaRPr>
          </a:p>
        </p:txBody>
      </p:sp>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732" y="4023609"/>
            <a:ext cx="7406640" cy="2173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50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4" hidden="1"/>
          <p:cNvGraphicFramePr>
            <a:graphicFrameLocks noChangeAspect="1"/>
          </p:cNvGraphicFramePr>
          <p:nvPr>
            <p:custDataLst>
              <p:tags r:id="rId2"/>
            </p:custDataLst>
            <p:extLst>
              <p:ext uri="{D42A27DB-BD31-4B8C-83A1-F6EECF244321}">
                <p14:modId xmlns:p14="http://schemas.microsoft.com/office/powerpoint/2010/main" val="39499650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15"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4" name="5 Marcador de número de diapositiva"/>
          <p:cNvSpPr>
            <a:spLocks noGrp="1"/>
          </p:cNvSpPr>
          <p:nvPr>
            <p:ph type="sldNum" sz="quarter" idx="4294967295"/>
          </p:nvPr>
        </p:nvSpPr>
        <p:spPr>
          <a:xfrm>
            <a:off x="-1" y="6374675"/>
            <a:ext cx="444137" cy="483326"/>
          </a:xfrm>
          <a:prstGeom prst="rect">
            <a:avLst/>
          </a:prstGeom>
        </p:spPr>
        <p:txBody>
          <a:bodyPr vert="horz" lIns="91440" tIns="45720" rIns="91440" bIns="45720" rtlCol="0" anchor="ctr"/>
          <a:lstStyle>
            <a:lvl1pPr algn="l">
              <a:defRPr sz="1050">
                <a:solidFill>
                  <a:schemeClr val="bg1"/>
                </a:solidFill>
              </a:defRPr>
            </a:lvl1pPr>
          </a:lstStyle>
          <a:p>
            <a:fld id="{D933D2DF-8367-44D3-88AD-2026DA118661}" type="slidenum">
              <a:rPr lang="es-ES" smtClean="0">
                <a:solidFill>
                  <a:prstClr val="white"/>
                </a:solidFill>
              </a:rPr>
              <a:pPr/>
              <a:t>24</a:t>
            </a:fld>
            <a:endParaRPr lang="en-GB" dirty="0">
              <a:solidFill>
                <a:prstClr val="white"/>
              </a:solidFill>
            </a:endParaRPr>
          </a:p>
        </p:txBody>
      </p:sp>
      <p:sp>
        <p:nvSpPr>
          <p:cNvPr id="14" name="AutoShape 277"/>
          <p:cNvSpPr>
            <a:spLocks noChangeArrowheads="1"/>
          </p:cNvSpPr>
          <p:nvPr/>
        </p:nvSpPr>
        <p:spPr bwMode="auto">
          <a:xfrm>
            <a:off x="368548" y="368214"/>
            <a:ext cx="7912885" cy="35636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GB" b="1" dirty="0" smtClean="0">
                <a:solidFill>
                  <a:srgbClr val="FF0000"/>
                </a:solidFill>
              </a:rPr>
              <a:t>Risk ID and Assessment (1 of 2)</a:t>
            </a:r>
            <a:endParaRPr lang="en-GB"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092258726"/>
              </p:ext>
            </p:extLst>
          </p:nvPr>
        </p:nvGraphicFramePr>
        <p:xfrm>
          <a:off x="465651" y="956662"/>
          <a:ext cx="8448676" cy="4815840"/>
        </p:xfrm>
        <a:graphic>
          <a:graphicData uri="http://schemas.openxmlformats.org/drawingml/2006/table">
            <a:tbl>
              <a:tblPr firstRow="1" firstCol="1" bandRow="1"/>
              <a:tblGrid>
                <a:gridCol w="705924"/>
                <a:gridCol w="2819400"/>
                <a:gridCol w="2043353"/>
                <a:gridCol w="2879999"/>
              </a:tblGrid>
              <a:tr h="0">
                <a:tc>
                  <a:txBody>
                    <a:bodyPr/>
                    <a:lstStyle/>
                    <a:p>
                      <a:pPr marL="0" marR="0">
                        <a:spcBef>
                          <a:spcPts val="0"/>
                        </a:spcBef>
                        <a:spcAft>
                          <a:spcPts val="0"/>
                        </a:spcAft>
                      </a:pPr>
                      <a:r>
                        <a:rPr lang="en-US" sz="1000" b="1" dirty="0">
                          <a:solidFill>
                            <a:schemeClr val="bg1"/>
                          </a:solidFill>
                          <a:effectLst/>
                          <a:latin typeface="Arial" panose="020B0604020202020204" pitchFamily="34" charset="0"/>
                          <a:ea typeface="Times New Roman"/>
                          <a:cs typeface="Arial" panose="020B0604020202020204" pitchFamily="34" charset="0"/>
                        </a:rPr>
                        <a:t>Risk ID</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spcBef>
                          <a:spcPts val="0"/>
                        </a:spcBef>
                        <a:spcAft>
                          <a:spcPts val="0"/>
                        </a:spcAft>
                      </a:pPr>
                      <a:r>
                        <a:rPr lang="en-US" sz="1000" b="1" dirty="0">
                          <a:solidFill>
                            <a:schemeClr val="bg1"/>
                          </a:solidFill>
                          <a:effectLst/>
                          <a:latin typeface="Arial" panose="020B0604020202020204" pitchFamily="34" charset="0"/>
                          <a:ea typeface="Times New Roman"/>
                          <a:cs typeface="Arial" panose="020B0604020202020204" pitchFamily="34" charset="0"/>
                        </a:rPr>
                        <a:t>Risk Event</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spcBef>
                          <a:spcPts val="0"/>
                        </a:spcBef>
                        <a:spcAft>
                          <a:spcPts val="0"/>
                        </a:spcAft>
                      </a:pPr>
                      <a:r>
                        <a:rPr lang="en-US" sz="1000" b="1" dirty="0">
                          <a:solidFill>
                            <a:schemeClr val="bg1"/>
                          </a:solidFill>
                          <a:effectLst/>
                          <a:latin typeface="Arial" panose="020B0604020202020204" pitchFamily="34" charset="0"/>
                          <a:ea typeface="Times New Roman"/>
                          <a:cs typeface="Arial" panose="020B0604020202020204" pitchFamily="34" charset="0"/>
                        </a:rPr>
                        <a:t>Risk  Description</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spcBef>
                          <a:spcPts val="0"/>
                        </a:spcBef>
                        <a:spcAft>
                          <a:spcPts val="0"/>
                        </a:spcAft>
                      </a:pPr>
                      <a:r>
                        <a:rPr lang="en-US" sz="1000" b="1" dirty="0">
                          <a:solidFill>
                            <a:schemeClr val="bg1"/>
                          </a:solidFill>
                          <a:effectLst/>
                          <a:latin typeface="Arial" panose="020B0604020202020204" pitchFamily="34" charset="0"/>
                          <a:ea typeface="Times New Roman"/>
                          <a:cs typeface="Arial" panose="020B0604020202020204" pitchFamily="34" charset="0"/>
                        </a:rPr>
                        <a:t>Control</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0">
                <a:tc>
                  <a:txBody>
                    <a:bodyPr/>
                    <a:lstStyle/>
                    <a:p>
                      <a:pPr marL="0" marR="0" algn="ctr">
                        <a:spcBef>
                          <a:spcPts val="0"/>
                        </a:spcBef>
                        <a:spcAft>
                          <a:spcPts val="0"/>
                        </a:spcAft>
                      </a:pPr>
                      <a:r>
                        <a:rPr lang="en-US" sz="900" kern="1200" dirty="0" smtClean="0">
                          <a:solidFill>
                            <a:schemeClr val="tx1"/>
                          </a:solidFill>
                          <a:effectLst/>
                          <a:latin typeface="+mj-lt"/>
                          <a:ea typeface="Calibri"/>
                          <a:cs typeface="Times New Roman"/>
                        </a:rPr>
                        <a:t>9.2</a:t>
                      </a:r>
                    </a:p>
                    <a:p>
                      <a:pPr marL="0" marR="0" algn="ctr">
                        <a:spcBef>
                          <a:spcPts val="0"/>
                        </a:spcBef>
                        <a:spcAft>
                          <a:spcPts val="0"/>
                        </a:spcAft>
                      </a:pPr>
                      <a:r>
                        <a:rPr lang="en-US" sz="900" kern="1200" dirty="0" smtClean="0">
                          <a:solidFill>
                            <a:schemeClr val="tx1"/>
                          </a:solidFill>
                          <a:effectLst/>
                          <a:latin typeface="+mj-lt"/>
                          <a:ea typeface="Calibri"/>
                          <a:cs typeface="Times New Roman"/>
                        </a:rPr>
                        <a:t>Strategic</a:t>
                      </a:r>
                    </a:p>
                    <a:p>
                      <a:pPr marL="0" marR="0" algn="ctr">
                        <a:spcBef>
                          <a:spcPts val="0"/>
                        </a:spcBef>
                        <a:spcAft>
                          <a:spcPts val="0"/>
                        </a:spcAft>
                      </a:pPr>
                      <a:r>
                        <a:rPr lang="en-US" sz="900" kern="1200" dirty="0" smtClean="0">
                          <a:solidFill>
                            <a:schemeClr val="tx1"/>
                          </a:solidFill>
                          <a:effectLst/>
                          <a:latin typeface="+mj-lt"/>
                          <a:ea typeface="Calibri"/>
                          <a:cs typeface="Times New Roman"/>
                        </a:rPr>
                        <a:t>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Breach of contract between Santander and Meridian Capital due to either of the parties not meeting contract requirements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Loss of pipeline activity and reputational damage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-Weekly internal meetings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Periodic meeting between the Bank and Meridian </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-Tracking of the originations on the weekly basis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-Upper management meetings held couple of times a 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900" kern="1200" dirty="0" smtClean="0">
                          <a:solidFill>
                            <a:schemeClr val="tx1"/>
                          </a:solidFill>
                          <a:effectLst/>
                          <a:latin typeface="+mj-lt"/>
                          <a:ea typeface="Calibri"/>
                          <a:cs typeface="Times New Roman"/>
                        </a:rPr>
                        <a:t>9.7</a:t>
                      </a:r>
                    </a:p>
                    <a:p>
                      <a:pPr marL="0" marR="0" algn="ctr">
                        <a:spcBef>
                          <a:spcPts val="0"/>
                        </a:spcBef>
                        <a:spcAft>
                          <a:spcPts val="0"/>
                        </a:spcAft>
                      </a:pPr>
                      <a:r>
                        <a:rPr lang="en-US" sz="900" kern="1200" dirty="0" smtClean="0">
                          <a:solidFill>
                            <a:schemeClr val="tx1"/>
                          </a:solidFill>
                          <a:effectLst/>
                          <a:latin typeface="+mj-lt"/>
                          <a:ea typeface="Calibri"/>
                          <a:cs typeface="Times New Roman"/>
                        </a:rPr>
                        <a:t>Strategic</a:t>
                      </a:r>
                    </a:p>
                    <a:p>
                      <a:pPr marL="0" marR="0" algn="ctr">
                        <a:spcBef>
                          <a:spcPts val="0"/>
                        </a:spcBef>
                        <a:spcAft>
                          <a:spcPts val="0"/>
                        </a:spcAft>
                      </a:pPr>
                      <a:r>
                        <a:rPr lang="en-US" sz="900" kern="1200" dirty="0" smtClean="0">
                          <a:solidFill>
                            <a:schemeClr val="tx1"/>
                          </a:solidFill>
                          <a:effectLst/>
                          <a:latin typeface="+mj-lt"/>
                          <a:ea typeface="Calibri"/>
                          <a:cs typeface="Times New Roman"/>
                        </a:rPr>
                        <a:t>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-Agility of the business to respond to the changes in the Market without impacting the budget and risk appetite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Negative impact on business opportunities to generate income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-Meetings to monitor the policy</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-Monthly Exception reporting</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Pipeline reports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900" kern="1200" dirty="0" smtClean="0">
                          <a:solidFill>
                            <a:schemeClr val="tx1"/>
                          </a:solidFill>
                          <a:effectLst/>
                          <a:latin typeface="+mj-lt"/>
                          <a:ea typeface="Calibri"/>
                          <a:cs typeface="Times New Roman"/>
                        </a:rPr>
                        <a:t>9.14</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j-lt"/>
                          <a:ea typeface="Calibri"/>
                          <a:cs typeface="Times New Roman"/>
                        </a:rPr>
                        <a:t>Credit 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Customer is unable to remain current on loan due to market factors: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smtClean="0">
                          <a:solidFill>
                            <a:schemeClr val="tx1"/>
                          </a:solidFill>
                          <a:effectLst/>
                          <a:latin typeface="Arial" panose="020B0604020202020204" pitchFamily="34" charset="0"/>
                          <a:ea typeface="Calibri"/>
                          <a:cs typeface="Arial" panose="020B0604020202020204" pitchFamily="34" charset="0"/>
                        </a:rPr>
                        <a:t>- </a:t>
                      </a:r>
                      <a:r>
                        <a:rPr lang="en-US" sz="900" dirty="0">
                          <a:solidFill>
                            <a:schemeClr val="tx1"/>
                          </a:solidFill>
                          <a:effectLst/>
                          <a:latin typeface="Arial" panose="020B0604020202020204" pitchFamily="34" charset="0"/>
                          <a:ea typeface="Calibri"/>
                          <a:cs typeface="Arial" panose="020B0604020202020204" pitchFamily="34" charset="0"/>
                        </a:rPr>
                        <a:t>High unemployment rate</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Higher vacancy rate</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Lower rent growth</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Poor management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Risk of loss linked to default due to market conditions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Annual reviews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-Delinquency meetings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Monthly reviews of KPI's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-Adhering to policy and procedures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900" kern="1200" dirty="0" smtClean="0">
                          <a:solidFill>
                            <a:schemeClr val="tx1"/>
                          </a:solidFill>
                          <a:effectLst/>
                          <a:latin typeface="+mj-lt"/>
                          <a:ea typeface="Calibri"/>
                          <a:cs typeface="Times New Roman"/>
                        </a:rPr>
                        <a:t>9.84A</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j-lt"/>
                          <a:ea typeface="Calibri"/>
                          <a:cs typeface="Times New Roman"/>
                        </a:rPr>
                        <a:t>Credit 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Higher than average defaults due to</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-High concentration in a  geography/ sector/clients which experiences an economic downturn</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Overweighing the resources on a particular sector/region/clients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Risk highly concentrated geographically - sensitive to macro environment (unemployment/housing prices/natural disasters)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Risk of loss due to lack of diversification:</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Too much Real Estate, hence inability to diversify portfolio</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Unemployment/housing prices/natural disasters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Risk of loss due to lack of diversification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Sector limits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-Regular monitoring of the portfolio;</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Concentration limits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900" kern="1200" dirty="0" smtClean="0">
                          <a:solidFill>
                            <a:schemeClr val="tx1"/>
                          </a:solidFill>
                          <a:effectLst/>
                          <a:latin typeface="+mj-lt"/>
                          <a:ea typeface="Calibri"/>
                          <a:cs typeface="Times New Roman"/>
                        </a:rPr>
                        <a:t>9.85A</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j-lt"/>
                          <a:ea typeface="Calibri"/>
                          <a:cs typeface="Times New Roman"/>
                        </a:rPr>
                        <a:t>Credit 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Changes in the value of the collateral due to macroeconomic factors, consumer behavior, sector specific regulation, bad media coverage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Risk of loss due to changes in changes in collateral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900" dirty="0">
                          <a:solidFill>
                            <a:schemeClr val="tx1"/>
                          </a:solidFill>
                          <a:effectLst/>
                          <a:latin typeface="Arial" panose="020B0604020202020204" pitchFamily="34" charset="0"/>
                          <a:ea typeface="Calibri"/>
                          <a:cs typeface="Arial" panose="020B0604020202020204" pitchFamily="34" charset="0"/>
                        </a:rPr>
                        <a:t>- Internal valuation of the assets (Internal reviews) on a ongoing basis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Adequate covenants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j-lt"/>
                          <a:ea typeface="Calibri"/>
                          <a:cs typeface="Times New Roman"/>
                        </a:rPr>
                        <a:t>9.86A</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j-lt"/>
                          <a:ea typeface="Calibri"/>
                          <a:cs typeface="Times New Roman"/>
                        </a:rPr>
                        <a:t>Credit Risk</a:t>
                      </a:r>
                      <a:endParaRPr lang="en-US" sz="900" kern="1200" dirty="0">
                        <a:solidFill>
                          <a:schemeClr val="tx1"/>
                        </a:solidFill>
                        <a:effectLst/>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Customers are unable to refinance loans due to the following:</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-Rate changes due to FED actions or market conditions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Market indicators impact customer's ability to refinance resulting in financial loss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Maturity schedules, monitoring of customers maturities.  Monitoring of overall credit market conditions.   Established workout team.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900" kern="1200" dirty="0" smtClean="0">
                          <a:solidFill>
                            <a:schemeClr val="tx1"/>
                          </a:solidFill>
                          <a:effectLst/>
                          <a:latin typeface="+mj-lt"/>
                          <a:ea typeface="Calibri"/>
                          <a:cs typeface="Times New Roman"/>
                        </a:rPr>
                        <a:t>9.87A</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j-lt"/>
                          <a:ea typeface="Calibri"/>
                          <a:cs typeface="Times New Roman"/>
                        </a:rPr>
                        <a:t>Credit 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Changes in the marketplace causing non-payment or default events for a high number of obligations, overwhelming current workout staff and systems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Risk of not detecting the faulty customers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Risk of detecting these customers and having insufficient resources at hand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Regular monitoring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50816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4" hidden="1"/>
          <p:cNvGraphicFramePr>
            <a:graphicFrameLocks noChangeAspect="1"/>
          </p:cNvGraphicFramePr>
          <p:nvPr>
            <p:custDataLst>
              <p:tags r:id="rId2"/>
            </p:custDataLst>
            <p:extLst>
              <p:ext uri="{D42A27DB-BD31-4B8C-83A1-F6EECF244321}">
                <p14:modId xmlns:p14="http://schemas.microsoft.com/office/powerpoint/2010/main" val="36055327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38"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4" name="5 Marcador de número de diapositiva"/>
          <p:cNvSpPr>
            <a:spLocks noGrp="1"/>
          </p:cNvSpPr>
          <p:nvPr>
            <p:ph type="sldNum" sz="quarter" idx="4294967295"/>
          </p:nvPr>
        </p:nvSpPr>
        <p:spPr>
          <a:xfrm>
            <a:off x="-1" y="6374675"/>
            <a:ext cx="444137" cy="483326"/>
          </a:xfrm>
          <a:prstGeom prst="rect">
            <a:avLst/>
          </a:prstGeom>
        </p:spPr>
        <p:txBody>
          <a:bodyPr vert="horz" lIns="91440" tIns="45720" rIns="91440" bIns="45720" rtlCol="0" anchor="ctr"/>
          <a:lstStyle>
            <a:lvl1pPr algn="l">
              <a:defRPr sz="1050">
                <a:solidFill>
                  <a:schemeClr val="bg1"/>
                </a:solidFill>
              </a:defRPr>
            </a:lvl1pPr>
          </a:lstStyle>
          <a:p>
            <a:fld id="{D933D2DF-8367-44D3-88AD-2026DA118661}" type="slidenum">
              <a:rPr lang="es-ES" smtClean="0">
                <a:solidFill>
                  <a:prstClr val="white"/>
                </a:solidFill>
              </a:rPr>
              <a:pPr/>
              <a:t>25</a:t>
            </a:fld>
            <a:endParaRPr lang="en-GB" dirty="0">
              <a:solidFill>
                <a:prstClr val="white"/>
              </a:solidFill>
            </a:endParaRPr>
          </a:p>
        </p:txBody>
      </p:sp>
      <p:sp>
        <p:nvSpPr>
          <p:cNvPr id="14" name="AutoShape 277"/>
          <p:cNvSpPr>
            <a:spLocks noChangeArrowheads="1"/>
          </p:cNvSpPr>
          <p:nvPr/>
        </p:nvSpPr>
        <p:spPr bwMode="auto">
          <a:xfrm>
            <a:off x="368548" y="368214"/>
            <a:ext cx="7912885" cy="356360"/>
          </a:xfrm>
          <a:prstGeom prst="roundRect">
            <a:avLst>
              <a:gd name="adj" fmla="val 0"/>
            </a:avLst>
          </a:prstGeom>
          <a:noFill/>
          <a:ln>
            <a:noFill/>
          </a:ln>
          <a:effectLst/>
          <a:extLst>
            <a:ext uri="{909E8E84-426E-40DD-AFC4-6F175D3DCCD1}">
              <a14:hiddenFill xmlns:a14="http://schemas.microsoft.com/office/drawing/2010/main">
                <a:solidFill>
                  <a:srgbClr val="ED092F">
                    <a:alpha val="92155"/>
                  </a:srgbClr>
                </a:solidFill>
              </a14:hiddenFill>
            </a:ext>
            <a:ext uri="{91240B29-F687-4F45-9708-019B960494DF}">
              <a14:hiddenLine xmlns:a14="http://schemas.microsoft.com/office/drawing/2010/main" w="9525" algn="ctr">
                <a:solidFill>
                  <a:srgbClr val="DDDDDD"/>
                </a:solidFill>
                <a:round/>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none" anchor="ctr"/>
          <a:lstStyle/>
          <a:p>
            <a:pPr marL="180975" indent="-180975" defTabSz="957263"/>
            <a:r>
              <a:rPr lang="en-GB" b="1" dirty="0" smtClean="0">
                <a:solidFill>
                  <a:srgbClr val="FF0000"/>
                </a:solidFill>
              </a:rPr>
              <a:t>Risk ID and Assessment (2 of 2)</a:t>
            </a:r>
            <a:endParaRPr lang="en-GB" b="1"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346209581"/>
              </p:ext>
            </p:extLst>
          </p:nvPr>
        </p:nvGraphicFramePr>
        <p:xfrm>
          <a:off x="368548" y="960341"/>
          <a:ext cx="8448676" cy="4953000"/>
        </p:xfrm>
        <a:graphic>
          <a:graphicData uri="http://schemas.openxmlformats.org/drawingml/2006/table">
            <a:tbl>
              <a:tblPr firstRow="1" firstCol="1" bandRow="1"/>
              <a:tblGrid>
                <a:gridCol w="604671"/>
                <a:gridCol w="2722481"/>
                <a:gridCol w="2457549"/>
                <a:gridCol w="2663975"/>
              </a:tblGrid>
              <a:tr h="0">
                <a:tc>
                  <a:txBody>
                    <a:bodyPr/>
                    <a:lstStyle/>
                    <a:p>
                      <a:pPr marL="0" marR="0">
                        <a:spcBef>
                          <a:spcPts val="0"/>
                        </a:spcBef>
                        <a:spcAft>
                          <a:spcPts val="0"/>
                        </a:spcAft>
                      </a:pPr>
                      <a:r>
                        <a:rPr lang="en-US" sz="1000" b="1" dirty="0">
                          <a:solidFill>
                            <a:schemeClr val="bg1"/>
                          </a:solidFill>
                          <a:effectLst/>
                          <a:latin typeface="Arial" panose="020B0604020202020204" pitchFamily="34" charset="0"/>
                          <a:ea typeface="Times New Roman"/>
                          <a:cs typeface="Arial" panose="020B0604020202020204" pitchFamily="34" charset="0"/>
                        </a:rPr>
                        <a:t>Risk ID</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spcBef>
                          <a:spcPts val="0"/>
                        </a:spcBef>
                        <a:spcAft>
                          <a:spcPts val="0"/>
                        </a:spcAft>
                      </a:pPr>
                      <a:r>
                        <a:rPr lang="en-US" sz="1000" b="1" dirty="0">
                          <a:solidFill>
                            <a:schemeClr val="bg1"/>
                          </a:solidFill>
                          <a:effectLst/>
                          <a:latin typeface="Arial" panose="020B0604020202020204" pitchFamily="34" charset="0"/>
                          <a:ea typeface="Times New Roman"/>
                          <a:cs typeface="Arial" panose="020B0604020202020204" pitchFamily="34" charset="0"/>
                        </a:rPr>
                        <a:t>Risk Event</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spcBef>
                          <a:spcPts val="0"/>
                        </a:spcBef>
                        <a:spcAft>
                          <a:spcPts val="0"/>
                        </a:spcAft>
                      </a:pPr>
                      <a:r>
                        <a:rPr lang="en-US" sz="1000" b="1" dirty="0">
                          <a:solidFill>
                            <a:schemeClr val="bg1"/>
                          </a:solidFill>
                          <a:effectLst/>
                          <a:latin typeface="Arial" panose="020B0604020202020204" pitchFamily="34" charset="0"/>
                          <a:ea typeface="Times New Roman"/>
                          <a:cs typeface="Arial" panose="020B0604020202020204" pitchFamily="34" charset="0"/>
                        </a:rPr>
                        <a:t>Risk  Description</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spcBef>
                          <a:spcPts val="0"/>
                        </a:spcBef>
                        <a:spcAft>
                          <a:spcPts val="0"/>
                        </a:spcAft>
                      </a:pPr>
                      <a:r>
                        <a:rPr lang="en-US" sz="1000" b="1" dirty="0">
                          <a:solidFill>
                            <a:schemeClr val="bg1"/>
                          </a:solidFill>
                          <a:effectLst/>
                          <a:latin typeface="Arial" panose="020B0604020202020204" pitchFamily="34" charset="0"/>
                          <a:ea typeface="Times New Roman"/>
                          <a:cs typeface="Arial" panose="020B0604020202020204" pitchFamily="34" charset="0"/>
                        </a:rPr>
                        <a:t>Control</a:t>
                      </a:r>
                      <a:endParaRPr lang="en-US" sz="1400"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Calibri"/>
                          <a:cs typeface="Times New Roman"/>
                        </a:rPr>
                        <a:t>8.18</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Calibri"/>
                          <a:cs typeface="Times New Roman"/>
                        </a:rPr>
                        <a:t>Credit Risk</a:t>
                      </a:r>
                    </a:p>
                    <a:p>
                      <a:pPr marL="0" marR="0" algn="ctr">
                        <a:spcBef>
                          <a:spcPts val="0"/>
                        </a:spcBef>
                        <a:spcAft>
                          <a:spcPts val="0"/>
                        </a:spcAft>
                      </a:pPr>
                      <a:r>
                        <a:rPr lang="en-US" sz="900" kern="1200" dirty="0" smtClean="0">
                          <a:solidFill>
                            <a:schemeClr val="tx1"/>
                          </a:solidFill>
                          <a:effectLst/>
                          <a:latin typeface="Calibri"/>
                          <a:ea typeface="Calibri"/>
                          <a:cs typeface="Times New Roman"/>
                        </a:rPr>
                        <a:t> </a:t>
                      </a:r>
                      <a:endParaRPr lang="en-US" sz="900" kern="1200" dirty="0">
                        <a:solidFill>
                          <a:schemeClr val="tx1"/>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 Decline in value of collateral used by current market conditions </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 Lack of insurance on collateral we originate</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 Act of nature - damaged collateral or total loss of collateral due to natural disaster e.g. hurricane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 A decline in asset values could potentially result in lower profitability in the event of a foreclosure, repossession, or REO sale;</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 Risk of loss due to lack of insurance on collateral base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Forced place insurance</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insurance follow policy and procedures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Allow for decreased Market cushion in underwriting value per regulations and policy.</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Annual re-assessment of collateral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4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Calibri"/>
                          <a:ea typeface="Calibri"/>
                          <a:cs typeface="Times New Roman"/>
                        </a:rPr>
                        <a:t>8.19  </a:t>
                      </a:r>
                      <a:r>
                        <a:rPr lang="en-US" sz="900" kern="1200" dirty="0" smtClean="0">
                          <a:solidFill>
                            <a:schemeClr val="tx1"/>
                          </a:solidFill>
                          <a:effectLst/>
                          <a:latin typeface="+mn-lt"/>
                          <a:ea typeface="Calibri"/>
                          <a:cs typeface="Times New Roman"/>
                        </a:rPr>
                        <a:t>Credit 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Changes in the value of the collateral due to macroeconomic factors, consumer behavior, sector specific regulation, bad media coverage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Risk of loss due to changes in changes in collateral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200"/>
                        </a:spcAft>
                      </a:pPr>
                      <a:r>
                        <a:rPr lang="en-US" sz="900" dirty="0">
                          <a:solidFill>
                            <a:schemeClr val="tx1"/>
                          </a:solidFill>
                          <a:effectLst/>
                          <a:latin typeface="Arial" panose="020B0604020202020204" pitchFamily="34" charset="0"/>
                          <a:ea typeface="Calibri"/>
                          <a:cs typeface="Arial" panose="020B0604020202020204" pitchFamily="34" charset="0"/>
                        </a:rPr>
                        <a:t>- Internal valuation of the assets (Internal reviews) on a ongoing basis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Adequate covenants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4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Calibri"/>
                          <a:cs typeface="Times New Roman"/>
                        </a:rPr>
                        <a:t>8.2</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Calibri"/>
                          <a:cs typeface="Times New Roman"/>
                        </a:rPr>
                        <a:t>Credit Risk</a:t>
                      </a:r>
                    </a:p>
                    <a:p>
                      <a:pPr marL="0" marR="0" algn="ctr">
                        <a:spcBef>
                          <a:spcPts val="0"/>
                        </a:spcBef>
                        <a:spcAft>
                          <a:spcPts val="0"/>
                        </a:spcAft>
                      </a:pPr>
                      <a:endParaRPr lang="en-US" sz="900" kern="1200" dirty="0">
                        <a:solidFill>
                          <a:schemeClr val="tx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Higher than average defaults due to</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-High concentration in a geography/ sector/clients which experiences an economic downturn</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Overweighing the resources on a particular sector/region/clients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Risk highly concentrated geographically - sensitive to macro environment (unemployment/housing prices/natural disasters)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Risk of loss due to lack of diversification:</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Too much Real Estate and not enough C&amp;I to diversify portfolio (e.g.. tech &amp; health care).</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Unemployment/housing prices/natural disasters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Risk of loss due to lack of diversification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Sector limits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-Regular monitoring of the portfolio;</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Increasing presence in under-penetrated prime NY and DC markets </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Concentration limits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456">
                <a:tc>
                  <a:txBody>
                    <a:bodyPr/>
                    <a:lstStyle/>
                    <a:p>
                      <a:pPr marL="0" marR="0" algn="ctr">
                        <a:spcBef>
                          <a:spcPts val="0"/>
                        </a:spcBef>
                        <a:spcAft>
                          <a:spcPts val="0"/>
                        </a:spcAft>
                      </a:pPr>
                      <a:r>
                        <a:rPr lang="en-US" sz="900" kern="1200" dirty="0">
                          <a:solidFill>
                            <a:schemeClr val="tx1"/>
                          </a:solidFill>
                          <a:effectLst/>
                          <a:latin typeface="+mn-lt"/>
                          <a:ea typeface="Calibri"/>
                          <a:cs typeface="Times New Roman"/>
                        </a:rPr>
                        <a:t>8.23 </a:t>
                      </a:r>
                      <a:endParaRPr lang="en-US" sz="900" kern="1200" dirty="0" smtClean="0">
                        <a:solidFill>
                          <a:schemeClr val="tx1"/>
                        </a:solidFill>
                        <a:effectLst/>
                        <a:latin typeface="+mn-lt"/>
                        <a:ea typeface="Calibri"/>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Calibri"/>
                          <a:cs typeface="Times New Roman"/>
                        </a:rPr>
                        <a:t>Credit 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Changes in the marketplace causing non-payment or default events for a high number of obligations, overwhelming current workout staff and systems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Risk of not detecting the faulty customers</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Risk of detecting these customers and having insufficient resources at hand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Regular monitoring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456">
                <a:tc>
                  <a:txBody>
                    <a:bodyPr/>
                    <a:lstStyle/>
                    <a:p>
                      <a:pPr marL="0" marR="0" algn="ctr">
                        <a:spcBef>
                          <a:spcPts val="0"/>
                        </a:spcBef>
                        <a:spcAft>
                          <a:spcPts val="0"/>
                        </a:spcAft>
                      </a:pPr>
                      <a:r>
                        <a:rPr lang="en-US" sz="900" kern="1200" dirty="0" smtClean="0">
                          <a:solidFill>
                            <a:schemeClr val="tx1"/>
                          </a:solidFill>
                          <a:effectLst/>
                          <a:latin typeface="+mn-lt"/>
                          <a:ea typeface="Calibri"/>
                          <a:cs typeface="Times New Roman"/>
                        </a:rPr>
                        <a:t>8.25</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Calibri"/>
                          <a:cs typeface="Times New Roman"/>
                        </a:rPr>
                        <a:t>Credit Risk </a:t>
                      </a:r>
                      <a:endParaRPr lang="en-US" sz="900" kern="1200" dirty="0">
                        <a:solidFill>
                          <a:schemeClr val="tx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 Sponsor of construction project becomes illiquid (over-runs for completion occur)</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 Excess supply of new buildings in the market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 - Completion Risk: Risk of loss due to loss of source funding;</a:t>
                      </a:r>
                      <a:br>
                        <a:rPr lang="en-US" sz="900" dirty="0">
                          <a:solidFill>
                            <a:schemeClr val="tx1"/>
                          </a:solidFill>
                          <a:effectLst/>
                          <a:latin typeface="Arial" panose="020B0604020202020204" pitchFamily="34" charset="0"/>
                          <a:ea typeface="Calibri"/>
                          <a:cs typeface="Arial" panose="020B0604020202020204" pitchFamily="34" charset="0"/>
                        </a:rPr>
                      </a:br>
                      <a:r>
                        <a:rPr lang="en-US" sz="900" dirty="0">
                          <a:solidFill>
                            <a:schemeClr val="tx1"/>
                          </a:solidFill>
                          <a:effectLst/>
                          <a:latin typeface="Arial" panose="020B0604020202020204" pitchFamily="34" charset="0"/>
                          <a:ea typeface="Calibri"/>
                          <a:cs typeface="Arial" panose="020B0604020202020204" pitchFamily="34" charset="0"/>
                        </a:rPr>
                        <a:t>' - Inability to lease or buy properties that the Bank was involved in, leading to potential loss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Ongoing review of construction project thru internal and external parties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456">
                <a:tc>
                  <a:txBody>
                    <a:bodyPr/>
                    <a:lstStyle/>
                    <a:p>
                      <a:pPr marL="0" marR="0" algn="ctr">
                        <a:spcBef>
                          <a:spcPts val="0"/>
                        </a:spcBef>
                        <a:spcAft>
                          <a:spcPts val="0"/>
                        </a:spcAft>
                      </a:pPr>
                      <a:r>
                        <a:rPr lang="en-US" sz="900" kern="1200" dirty="0" smtClean="0">
                          <a:solidFill>
                            <a:schemeClr val="tx1"/>
                          </a:solidFill>
                          <a:effectLst/>
                          <a:latin typeface="+mn-lt"/>
                          <a:ea typeface="Calibri"/>
                          <a:cs typeface="Times New Roman"/>
                        </a:rPr>
                        <a:t>8.57</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Calibri"/>
                          <a:cs typeface="Times New Roman"/>
                        </a:rPr>
                        <a:t>Credit 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Failure to adhere to credit analysis process resulting in poor credit decisions and variance between pricing and 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Risk of loss due to increased PD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Past Due Reporting, on-going reviews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456">
                <a:tc>
                  <a:txBody>
                    <a:bodyPr/>
                    <a:lstStyle/>
                    <a:p>
                      <a:pPr marL="0" marR="0" algn="ctr">
                        <a:spcBef>
                          <a:spcPts val="0"/>
                        </a:spcBef>
                        <a:spcAft>
                          <a:spcPts val="0"/>
                        </a:spcAft>
                      </a:pPr>
                      <a:r>
                        <a:rPr lang="en-US" sz="900" kern="1200" dirty="0" smtClean="0">
                          <a:solidFill>
                            <a:schemeClr val="tx1"/>
                          </a:solidFill>
                          <a:effectLst/>
                          <a:latin typeface="+mn-lt"/>
                          <a:ea typeface="Calibri"/>
                          <a:cs typeface="Times New Roman"/>
                        </a:rPr>
                        <a:t>8.93</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Calibri"/>
                          <a:cs typeface="Times New Roman"/>
                        </a:rPr>
                        <a:t>Credit Risk </a:t>
                      </a:r>
                      <a:endParaRPr lang="en-US" sz="900" kern="1200" dirty="0">
                        <a:solidFill>
                          <a:schemeClr val="tx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Inappropriate exceptions and mentoring to established policy, and credit underwriting metrics leading to increased PD's.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Risk of loss due to higher PD's; higher reserves/provisions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Ongoing reporting, underwriting requirement of a detailed, clear explanation of noted exceptions. Continuing investment in the development of exception reporting.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4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Calibri"/>
                          <a:cs typeface="Times New Roman"/>
                        </a:rPr>
                        <a:t>8.88</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Calibri"/>
                          <a:cs typeface="Times New Roman"/>
                        </a:rPr>
                        <a:t>Credit 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Non adherence to controls within documentation or approval. (ex. Cash sweep required from excess monthly income)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Risk of deteriorating of in asset quality, increased provisions, increased Potential Loss, weakened course of dealing.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900" dirty="0">
                          <a:solidFill>
                            <a:schemeClr val="tx1"/>
                          </a:solidFill>
                          <a:effectLst/>
                          <a:latin typeface="Arial" panose="020B0604020202020204" pitchFamily="34" charset="0"/>
                          <a:ea typeface="Calibri"/>
                          <a:cs typeface="Arial" panose="020B0604020202020204" pitchFamily="34" charset="0"/>
                        </a:rPr>
                        <a:t>.Partnership with Risk and Line to manage loan as approved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60152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A72327F3-41C2-4C19-96BD-2A480E232A32}" type="slidenum">
              <a:rPr lang="es-ES" smtClean="0"/>
              <a:t>3</a:t>
            </a:fld>
            <a:endParaRPr lang="es-ES" dirty="0"/>
          </a:p>
        </p:txBody>
      </p:sp>
      <p:sp>
        <p:nvSpPr>
          <p:cNvPr id="9" name="Title 1"/>
          <p:cNvSpPr txBox="1">
            <a:spLocks/>
          </p:cNvSpPr>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Arial Bold"/>
                <a:ea typeface="ＭＳ Ｐゴシック"/>
              </a:rPr>
              <a:t>Multifamily: </a:t>
            </a:r>
            <a:r>
              <a:rPr lang="en-US" kern="0" dirty="0">
                <a:solidFill>
                  <a:srgbClr val="000000"/>
                </a:solidFill>
                <a:latin typeface="Arial Bold"/>
                <a:ea typeface="ＭＳ Ｐゴシック"/>
              </a:rPr>
              <a:t>H</a:t>
            </a:r>
            <a:r>
              <a:rPr kumimoji="0" lang="en-US" sz="2400" b="0" i="0" u="none" strike="noStrike" kern="0" cap="none" spc="0" normalizeH="0" baseline="0" noProof="0" dirty="0" smtClean="0">
                <a:ln>
                  <a:noFill/>
                </a:ln>
                <a:solidFill>
                  <a:srgbClr val="000000"/>
                </a:solidFill>
                <a:effectLst/>
                <a:uLnTx/>
                <a:uFillTx/>
                <a:latin typeface="Arial Bold"/>
                <a:ea typeface="ＭＳ Ｐゴシック"/>
              </a:rPr>
              <a:t>ighlights </a:t>
            </a:r>
            <a:endParaRPr kumimoji="0" lang="en-US" sz="2400" b="0" i="0" u="none" strike="noStrike" kern="0" cap="none" spc="0" normalizeH="0" baseline="0" noProof="0" dirty="0">
              <a:ln>
                <a:noFill/>
              </a:ln>
              <a:solidFill>
                <a:srgbClr val="000000"/>
              </a:solidFill>
              <a:effectLst/>
              <a:uLnTx/>
              <a:uFillTx/>
              <a:latin typeface="Arial Bold"/>
              <a:ea typeface="ＭＳ Ｐゴシック"/>
            </a:endParaRPr>
          </a:p>
        </p:txBody>
      </p:sp>
      <p:sp>
        <p:nvSpPr>
          <p:cNvPr id="10"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6686DD16-62B3-4E4F-870A-AB209DB7CECE}" type="slidenum">
              <a:rPr lang="en-US" sz="1400">
                <a:solidFill>
                  <a:srgbClr val="FF0000"/>
                </a:solidFill>
                <a:latin typeface="Arial Bold" pitchFamily="-112" charset="0"/>
              </a:rPr>
              <a:pPr algn="r"/>
              <a:t>3</a:t>
            </a:fld>
            <a:endParaRPr lang="en-US" sz="1400" dirty="0">
              <a:latin typeface="Arial Bold" pitchFamily="-11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11911571"/>
              </p:ext>
            </p:extLst>
          </p:nvPr>
        </p:nvGraphicFramePr>
        <p:xfrm>
          <a:off x="338940" y="1043787"/>
          <a:ext cx="8357385" cy="4380366"/>
        </p:xfrm>
        <a:graphic>
          <a:graphicData uri="http://schemas.openxmlformats.org/drawingml/2006/table">
            <a:tbl>
              <a:tblPr firstRow="1" bandRow="1">
                <a:tableStyleId>{5C22544A-7EE6-4342-B048-85BDC9FD1C3A}</a:tableStyleId>
              </a:tblPr>
              <a:tblGrid>
                <a:gridCol w="4117087"/>
                <a:gridCol w="4240298"/>
              </a:tblGrid>
              <a:tr h="308879">
                <a:tc>
                  <a:txBody>
                    <a:bodyPr/>
                    <a:lstStyle/>
                    <a:p>
                      <a:r>
                        <a:rPr lang="en-US" sz="1600" dirty="0" smtClean="0">
                          <a:solidFill>
                            <a:schemeClr val="tx1"/>
                          </a:solidFill>
                        </a:rPr>
                        <a:t>Positives</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ysDot"/>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Concerns</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ysDot"/>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972247">
                <a:tc>
                  <a:txBody>
                    <a:bodyPr/>
                    <a:lstStyle/>
                    <a:p>
                      <a:pPr marL="228600" lvl="0" indent="-228600" algn="just" defTabSz="457200" rtl="0" eaLnBrk="1" fontAlgn="b" latinLnBrk="0" hangingPunct="1">
                        <a:spcBef>
                          <a:spcPts val="300"/>
                        </a:spcBef>
                        <a:spcAft>
                          <a:spcPts val="0"/>
                        </a:spcAft>
                        <a:buClr>
                          <a:srgbClr val="FF0000"/>
                        </a:buClr>
                        <a:buFont typeface="Arial" panose="020B0604020202020204" pitchFamily="34" charset="0"/>
                        <a:buChar char="•"/>
                        <a:defRPr/>
                      </a:pPr>
                      <a:r>
                        <a:rPr lang="en-US" sz="1300" b="1" kern="1200" dirty="0" smtClean="0">
                          <a:solidFill>
                            <a:schemeClr val="tx1"/>
                          </a:solidFill>
                          <a:latin typeface="Arial" panose="020B0604020202020204" pitchFamily="34" charset="0"/>
                          <a:ea typeface="+mn-ea"/>
                          <a:cs typeface="Arial" panose="020B0604020202020204" pitchFamily="34" charset="0"/>
                        </a:rPr>
                        <a:t>Strong credit quality</a:t>
                      </a:r>
                      <a:r>
                        <a:rPr lang="en-US" sz="1300" b="0" kern="1200" dirty="0" smtClean="0">
                          <a:solidFill>
                            <a:schemeClr val="tx1"/>
                          </a:solidFill>
                          <a:latin typeface="Arial" panose="020B0604020202020204" pitchFamily="34" charset="0"/>
                          <a:ea typeface="+mn-ea"/>
                          <a:cs typeface="Arial" panose="020B0604020202020204" pitchFamily="34" charset="0"/>
                        </a:rPr>
                        <a:t>: Low delinquencies and non-accruals, WARR of 5.71 at 9/30/15. </a:t>
                      </a:r>
                      <a:endParaRPr lang="en-US" sz="1300" b="0" kern="1200" dirty="0">
                        <a:solidFill>
                          <a:schemeClr val="tx1"/>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3175" cap="flat" cmpd="sng" algn="ctr">
                      <a:solidFill>
                        <a:schemeClr val="bg1">
                          <a:lumMod val="50000"/>
                        </a:schemeClr>
                      </a:solidFill>
                      <a:prstDash val="sysDot"/>
                      <a:round/>
                      <a:headEnd type="none" w="med" len="med"/>
                      <a:tailEnd type="none" w="med" len="med"/>
                    </a:lnR>
                    <a:lnT w="6350"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27013" algn="just"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300" b="1" dirty="0" smtClean="0">
                          <a:solidFill>
                            <a:schemeClr val="tx1"/>
                          </a:solidFill>
                          <a:latin typeface="Arial" panose="020B0604020202020204" pitchFamily="34" charset="0"/>
                          <a:cs typeface="Arial" panose="020B0604020202020204" pitchFamily="34" charset="0"/>
                        </a:rPr>
                        <a:t>Concentration in the Metro New York</a:t>
                      </a:r>
                      <a:r>
                        <a:rPr lang="en-US" sz="1300" b="1" baseline="0" dirty="0" smtClean="0">
                          <a:solidFill>
                            <a:schemeClr val="tx1"/>
                          </a:solidFill>
                          <a:latin typeface="Arial" panose="020B0604020202020204" pitchFamily="34" charset="0"/>
                          <a:cs typeface="Arial" panose="020B0604020202020204" pitchFamily="34" charset="0"/>
                        </a:rPr>
                        <a:t> area</a:t>
                      </a:r>
                      <a:r>
                        <a:rPr lang="en-US" sz="1300" b="0" dirty="0" smtClean="0">
                          <a:solidFill>
                            <a:schemeClr val="tx1"/>
                          </a:solidFill>
                          <a:latin typeface="Arial" panose="020B0604020202020204" pitchFamily="34" charset="0"/>
                          <a:cs typeface="Arial" panose="020B0604020202020204" pitchFamily="34" charset="0"/>
                        </a:rPr>
                        <a:t>, which may cause undue stress in case of regional</a:t>
                      </a:r>
                      <a:r>
                        <a:rPr lang="en-US" sz="1300" b="0" baseline="0" dirty="0" smtClean="0">
                          <a:solidFill>
                            <a:schemeClr val="tx1"/>
                          </a:solidFill>
                          <a:latin typeface="Arial" panose="020B0604020202020204" pitchFamily="34" charset="0"/>
                          <a:cs typeface="Arial" panose="020B0604020202020204" pitchFamily="34" charset="0"/>
                        </a:rPr>
                        <a:t> downturn or natural disaster. </a:t>
                      </a:r>
                      <a:endParaRPr lang="en-US" sz="1300" dirty="0" smtClean="0">
                        <a:solidFill>
                          <a:schemeClr val="tx1"/>
                        </a:solidFill>
                        <a:latin typeface="Arial" panose="020B0604020202020204" pitchFamily="34" charset="0"/>
                        <a:cs typeface="Arial" panose="020B0604020202020204" pitchFamily="34" charset="0"/>
                      </a:endParaRPr>
                    </a:p>
                  </a:txBody>
                  <a:tcPr>
                    <a:lnL w="3175" cap="flat" cmpd="sng" algn="ctr">
                      <a:solidFill>
                        <a:schemeClr val="bg1">
                          <a:lumMod val="50000"/>
                        </a:schemeClr>
                      </a:solidFill>
                      <a:prstDash val="sysDot"/>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r>
              <a:tr h="1068779">
                <a:tc>
                  <a:txBody>
                    <a:bodyPr/>
                    <a:lstStyle/>
                    <a:p>
                      <a:pPr marL="228600" marR="0" lvl="0" indent="-228600" algn="just" defTabSz="457200" rtl="0" eaLnBrk="1" fontAlgn="b" latinLnBrk="0" hangingPunct="1">
                        <a:lnSpc>
                          <a:spcPct val="100000"/>
                        </a:lnSpc>
                        <a:spcBef>
                          <a:spcPts val="300"/>
                        </a:spcBef>
                        <a:spcAft>
                          <a:spcPts val="0"/>
                        </a:spcAft>
                        <a:buClr>
                          <a:srgbClr val="FF0000"/>
                        </a:buClr>
                        <a:buSzTx/>
                        <a:buFont typeface="Arial" panose="020B0604020202020204" pitchFamily="34" charset="0"/>
                        <a:buChar char="•"/>
                        <a:tabLst/>
                        <a:defRPr/>
                      </a:pPr>
                      <a:r>
                        <a:rPr lang="en-US" sz="1300" b="1" kern="1200" dirty="0" smtClean="0">
                          <a:solidFill>
                            <a:schemeClr val="tx1"/>
                          </a:solidFill>
                          <a:latin typeface="Arial" panose="020B0604020202020204" pitchFamily="34" charset="0"/>
                          <a:ea typeface="+mn-ea"/>
                          <a:cs typeface="Arial" panose="020B0604020202020204" pitchFamily="34" charset="0"/>
                        </a:rPr>
                        <a:t>Well rated portfolio</a:t>
                      </a:r>
                      <a:r>
                        <a:rPr lang="en-US" sz="1300" b="0" kern="1200" dirty="0" smtClean="0">
                          <a:solidFill>
                            <a:schemeClr val="tx1"/>
                          </a:solidFill>
                          <a:latin typeface="Arial" panose="020B0604020202020204" pitchFamily="34" charset="0"/>
                          <a:ea typeface="+mn-ea"/>
                          <a:cs typeface="Arial" panose="020B0604020202020204" pitchFamily="34" charset="0"/>
                        </a:rPr>
                        <a:t>: 89% of the Portfolio is classified No FEVE while FEVE Grave accounts for less than 2%. Classified credits represent barely 1% of the Portfolio.</a:t>
                      </a:r>
                    </a:p>
                  </a:txBody>
                  <a:tcPr>
                    <a:lnL w="6350" cap="flat" cmpd="sng" algn="ctr">
                      <a:noFill/>
                      <a:prstDash val="solid"/>
                      <a:round/>
                      <a:headEnd type="none" w="med" len="med"/>
                      <a:tailEnd type="none" w="med" len="med"/>
                    </a:lnL>
                    <a:lnR w="3175" cap="flat" cmpd="sng" algn="ctr">
                      <a:solidFill>
                        <a:schemeClr val="bg1">
                          <a:lumMod val="50000"/>
                        </a:schemeClr>
                      </a:solidFill>
                      <a:prstDash val="sysDot"/>
                      <a:round/>
                      <a:headEnd type="none" w="med" len="med"/>
                      <a:tailEnd type="none" w="med" len="med"/>
                    </a:lnR>
                    <a:lnT w="3175" cap="flat" cmpd="sng" algn="ctr">
                      <a:solidFill>
                        <a:schemeClr val="bg1">
                          <a:lumMod val="50000"/>
                        </a:schemeClr>
                      </a:solidFill>
                      <a:prstDash val="sysDot"/>
                      <a:round/>
                      <a:headEnd type="none" w="med" len="med"/>
                      <a:tailEnd type="none" w="med" len="med"/>
                    </a:lnT>
                    <a:lnB w="317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27013" algn="just"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300" b="1" kern="1200" dirty="0" smtClean="0">
                          <a:solidFill>
                            <a:schemeClr val="tx1"/>
                          </a:solidFill>
                          <a:latin typeface="Arial" panose="020B0604020202020204" pitchFamily="34" charset="0"/>
                          <a:ea typeface="+mn-ea"/>
                          <a:cs typeface="Arial" panose="020B0604020202020204" pitchFamily="34" charset="0"/>
                        </a:rPr>
                        <a:t>Continued accelerated run-off</a:t>
                      </a:r>
                      <a:r>
                        <a:rPr lang="en-US" sz="1300" b="1" kern="1200" baseline="0" dirty="0" smtClean="0">
                          <a:solidFill>
                            <a:schemeClr val="tx1"/>
                          </a:solidFill>
                          <a:latin typeface="Arial" panose="020B0604020202020204" pitchFamily="34" charset="0"/>
                          <a:ea typeface="+mn-ea"/>
                          <a:cs typeface="Arial" panose="020B0604020202020204" pitchFamily="34" charset="0"/>
                        </a:rPr>
                        <a:t> </a:t>
                      </a:r>
                      <a:r>
                        <a:rPr lang="en-US" sz="1300" b="0" kern="1200" baseline="0" dirty="0" smtClean="0">
                          <a:solidFill>
                            <a:schemeClr val="tx1"/>
                          </a:solidFill>
                          <a:latin typeface="Arial" panose="020B0604020202020204" pitchFamily="34" charset="0"/>
                          <a:ea typeface="+mn-ea"/>
                          <a:cs typeface="Arial" panose="020B0604020202020204" pitchFamily="34" charset="0"/>
                        </a:rPr>
                        <a:t>of the portfolio, resulting in below </a:t>
                      </a:r>
                      <a:r>
                        <a:rPr lang="en-US" sz="1300" b="1" kern="1200" baseline="0" dirty="0" smtClean="0">
                          <a:solidFill>
                            <a:schemeClr val="tx1"/>
                          </a:solidFill>
                          <a:latin typeface="Arial" panose="020B0604020202020204" pitchFamily="34" charset="0"/>
                          <a:ea typeface="+mn-ea"/>
                          <a:cs typeface="Arial" panose="020B0604020202020204" pitchFamily="34" charset="0"/>
                        </a:rPr>
                        <a:t>budget f</a:t>
                      </a:r>
                      <a:r>
                        <a:rPr lang="en-US" sz="1300" b="1" kern="1200" dirty="0" smtClean="0">
                          <a:solidFill>
                            <a:schemeClr val="tx1"/>
                          </a:solidFill>
                          <a:latin typeface="Arial" panose="020B0604020202020204" pitchFamily="34" charset="0"/>
                          <a:ea typeface="+mn-ea"/>
                          <a:cs typeface="Arial" panose="020B0604020202020204" pitchFamily="34" charset="0"/>
                        </a:rPr>
                        <a:t>unded outstandings</a:t>
                      </a:r>
                      <a:r>
                        <a:rPr lang="en-US" sz="1300" b="0" kern="1200" dirty="0" smtClean="0">
                          <a:solidFill>
                            <a:schemeClr val="tx1"/>
                          </a:solidFill>
                          <a:latin typeface="Arial" panose="020B0604020202020204" pitchFamily="34" charset="0"/>
                          <a:ea typeface="+mn-ea"/>
                          <a:cs typeface="Arial" panose="020B0604020202020204" pitchFamily="34" charset="0"/>
                        </a:rPr>
                        <a:t>, partially due to a lack of new originations caused</a:t>
                      </a:r>
                      <a:r>
                        <a:rPr lang="en-US" sz="1300" b="0" kern="1200" baseline="0" dirty="0" smtClean="0">
                          <a:solidFill>
                            <a:schemeClr val="tx1"/>
                          </a:solidFill>
                          <a:latin typeface="Arial" panose="020B0604020202020204" pitchFamily="34" charset="0"/>
                          <a:ea typeface="+mn-ea"/>
                          <a:cs typeface="Arial" panose="020B0604020202020204" pitchFamily="34" charset="0"/>
                        </a:rPr>
                        <a:t> by highly competitive markets</a:t>
                      </a:r>
                      <a:r>
                        <a:rPr lang="en-US" sz="1300" b="0" kern="1200" dirty="0" smtClean="0">
                          <a:solidFill>
                            <a:schemeClr val="tx1"/>
                          </a:solidFill>
                          <a:latin typeface="Arial" panose="020B0604020202020204" pitchFamily="34" charset="0"/>
                          <a:ea typeface="+mn-ea"/>
                          <a:cs typeface="Arial" panose="020B0604020202020204" pitchFamily="34" charset="0"/>
                        </a:rPr>
                        <a:t>.</a:t>
                      </a:r>
                      <a:endParaRPr lang="en-US" sz="1300" b="0" kern="1200" dirty="0">
                        <a:solidFill>
                          <a:schemeClr val="tx1"/>
                        </a:solidFill>
                        <a:latin typeface="Arial" panose="020B0604020202020204" pitchFamily="34" charset="0"/>
                        <a:ea typeface="+mn-ea"/>
                        <a:cs typeface="Arial" panose="020B0604020202020204" pitchFamily="34" charset="0"/>
                      </a:endParaRPr>
                    </a:p>
                  </a:txBody>
                  <a:tcPr>
                    <a:lnL w="3175" cap="flat" cmpd="sng" algn="ctr">
                      <a:solidFill>
                        <a:schemeClr val="bg1">
                          <a:lumMod val="50000"/>
                        </a:schemeClr>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ysDot"/>
                      <a:round/>
                      <a:headEnd type="none" w="med" len="med"/>
                      <a:tailEnd type="none" w="med" len="med"/>
                    </a:lnT>
                    <a:lnB w="317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r>
              <a:tr h="961407">
                <a:tc>
                  <a:txBody>
                    <a:bodyPr/>
                    <a:lstStyle/>
                    <a:p>
                      <a:pPr marL="228600" marR="0" lvl="0" indent="-228600" algn="just" defTabSz="457200" rtl="0" eaLnBrk="1" fontAlgn="b" latinLnBrk="0" hangingPunct="1">
                        <a:lnSpc>
                          <a:spcPct val="100000"/>
                        </a:lnSpc>
                        <a:spcBef>
                          <a:spcPts val="300"/>
                        </a:spcBef>
                        <a:spcAft>
                          <a:spcPts val="0"/>
                        </a:spcAft>
                        <a:buClr>
                          <a:srgbClr val="FF0000"/>
                        </a:buClr>
                        <a:buSzTx/>
                        <a:buFont typeface="Arial" panose="020B0604020202020204" pitchFamily="34" charset="0"/>
                        <a:buChar char="•"/>
                        <a:tabLst/>
                        <a:defRPr/>
                      </a:pPr>
                      <a:r>
                        <a:rPr lang="en-US" sz="1300" b="1" kern="1200" dirty="0" smtClean="0">
                          <a:solidFill>
                            <a:schemeClr val="tx1"/>
                          </a:solidFill>
                          <a:latin typeface="Arial" panose="020B0604020202020204" pitchFamily="34" charset="0"/>
                          <a:ea typeface="+mn-ea"/>
                          <a:cs typeface="Arial" panose="020B0604020202020204" pitchFamily="34" charset="0"/>
                        </a:rPr>
                        <a:t>YTD</a:t>
                      </a:r>
                      <a:r>
                        <a:rPr lang="en-US" sz="1300" b="0" kern="1200" dirty="0" smtClean="0">
                          <a:solidFill>
                            <a:schemeClr val="tx1"/>
                          </a:solidFill>
                          <a:latin typeface="Arial" panose="020B0604020202020204" pitchFamily="34" charset="0"/>
                          <a:ea typeface="+mn-ea"/>
                          <a:cs typeface="Arial" panose="020B0604020202020204" pitchFamily="34" charset="0"/>
                        </a:rPr>
                        <a:t> </a:t>
                      </a:r>
                      <a:r>
                        <a:rPr lang="en-US" sz="1300" b="1" kern="1200" dirty="0" smtClean="0">
                          <a:solidFill>
                            <a:schemeClr val="tx1"/>
                          </a:solidFill>
                          <a:latin typeface="Arial" panose="020B0604020202020204" pitchFamily="34" charset="0"/>
                          <a:ea typeface="+mn-ea"/>
                          <a:cs typeface="Arial" panose="020B0604020202020204" pitchFamily="34" charset="0"/>
                        </a:rPr>
                        <a:t>ROA of 1.34% and Net Income of $99.7MM significantly exceed the budget</a:t>
                      </a:r>
                      <a:r>
                        <a:rPr lang="en-US" sz="1300" b="0" kern="1200" dirty="0" smtClean="0">
                          <a:solidFill>
                            <a:schemeClr val="tx1"/>
                          </a:solidFill>
                          <a:latin typeface="Arial" panose="020B0604020202020204" pitchFamily="34" charset="0"/>
                          <a:ea typeface="+mn-ea"/>
                          <a:cs typeface="Arial" panose="020B0604020202020204" pitchFamily="34" charset="0"/>
                        </a:rPr>
                        <a:t> of 0.98% and $72.1MM, favorably impacted by the release of loss provisions and higher net revenues.</a:t>
                      </a:r>
                    </a:p>
                    <a:p>
                      <a:pPr marL="228600" lvl="0" indent="-228600" algn="just" fontAlgn="b">
                        <a:spcBef>
                          <a:spcPts val="300"/>
                        </a:spcBef>
                        <a:spcAft>
                          <a:spcPts val="0"/>
                        </a:spcAft>
                        <a:buClr>
                          <a:srgbClr val="FF0000"/>
                        </a:buClr>
                        <a:buFont typeface="Arial" panose="020B0604020202020204" pitchFamily="34" charset="0"/>
                        <a:buChar char="•"/>
                        <a:defRPr/>
                      </a:pPr>
                      <a:endParaRPr lang="en-US" sz="1300" b="0" dirty="0">
                        <a:solidFill>
                          <a:schemeClr val="tx1"/>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3175" cap="flat" cmpd="sng" algn="ctr">
                      <a:solidFill>
                        <a:schemeClr val="bg1">
                          <a:lumMod val="50000"/>
                        </a:schemeClr>
                      </a:solidFill>
                      <a:prstDash val="sysDot"/>
                      <a:round/>
                      <a:headEnd type="none" w="med" len="med"/>
                      <a:tailEnd type="none" w="med" len="med"/>
                    </a:lnR>
                    <a:lnT w="3175" cap="flat" cmpd="sng" algn="ctr">
                      <a:solidFill>
                        <a:schemeClr val="bg1">
                          <a:lumMod val="50000"/>
                        </a:schemeClr>
                      </a:solidFill>
                      <a:prstDash val="sysDot"/>
                      <a:round/>
                      <a:headEnd type="none" w="med" len="med"/>
                      <a:tailEnd type="none" w="med" len="med"/>
                    </a:lnT>
                    <a:lnB w="317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27013" algn="just" defTabSz="457200" rtl="0" eaLnBrk="1" fontAlgn="auto" latinLnBrk="0" hangingPunct="1">
                        <a:lnSpc>
                          <a:spcPct val="100000"/>
                        </a:lnSpc>
                        <a:spcBef>
                          <a:spcPts val="0"/>
                        </a:spcBef>
                        <a:spcAft>
                          <a:spcPts val="300"/>
                        </a:spcAft>
                        <a:buClr>
                          <a:srgbClr val="FF0000"/>
                        </a:buClr>
                        <a:buSzTx/>
                        <a:buFont typeface="Arial" panose="020B0604020202020204" pitchFamily="34" charset="0"/>
                        <a:buChar char="•"/>
                        <a:tabLst/>
                        <a:defRPr/>
                      </a:pPr>
                      <a:r>
                        <a:rPr lang="en-US" sz="1300" b="0" kern="1200" baseline="0" dirty="0" smtClean="0">
                          <a:solidFill>
                            <a:schemeClr val="tx1"/>
                          </a:solidFill>
                          <a:latin typeface="Arial" panose="020B0604020202020204" pitchFamily="34" charset="0"/>
                          <a:ea typeface="+mn-ea"/>
                          <a:cs typeface="Arial" panose="020B0604020202020204" pitchFamily="34" charset="0"/>
                        </a:rPr>
                        <a:t>Integration of the large Phoenix III portfolio considering the existing headcount constraints.</a:t>
                      </a:r>
                      <a:endParaRPr lang="en-US" sz="1300" b="0" i="1" kern="1200" baseline="0" dirty="0" smtClean="0">
                        <a:solidFill>
                          <a:schemeClr val="tx1"/>
                        </a:solidFill>
                        <a:latin typeface="Arial" panose="020B0604020202020204" pitchFamily="34" charset="0"/>
                        <a:ea typeface="+mn-ea"/>
                        <a:cs typeface="Arial" panose="020B0604020202020204" pitchFamily="34" charset="0"/>
                      </a:endParaRPr>
                    </a:p>
                  </a:txBody>
                  <a:tcPr>
                    <a:lnL w="3175" cap="flat" cmpd="sng" algn="ctr">
                      <a:solidFill>
                        <a:schemeClr val="bg1">
                          <a:lumMod val="50000"/>
                        </a:schemeClr>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ysDot"/>
                      <a:round/>
                      <a:headEnd type="none" w="med" len="med"/>
                      <a:tailEnd type="none" w="med" len="med"/>
                    </a:lnT>
                    <a:lnB w="317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r>
              <a:tr h="844703">
                <a:tc>
                  <a:txBody>
                    <a:bodyPr/>
                    <a:lstStyle/>
                    <a:p>
                      <a:pPr marL="228600" marR="0" lvl="0" indent="-228600" algn="just" defTabSz="457200" rtl="0" eaLnBrk="1" fontAlgn="b" latinLnBrk="0" hangingPunct="1">
                        <a:lnSpc>
                          <a:spcPct val="100000"/>
                        </a:lnSpc>
                        <a:spcBef>
                          <a:spcPts val="300"/>
                        </a:spcBef>
                        <a:spcAft>
                          <a:spcPts val="0"/>
                        </a:spcAft>
                        <a:buClr>
                          <a:srgbClr val="FF0000"/>
                        </a:buClr>
                        <a:buSzTx/>
                        <a:buFont typeface="Arial" panose="020B0604020202020204" pitchFamily="34" charset="0"/>
                        <a:buChar char="•"/>
                        <a:tabLst/>
                        <a:defRPr/>
                      </a:pPr>
                      <a:r>
                        <a:rPr lang="en-US" sz="1300" b="0" dirty="0" smtClean="0">
                          <a:solidFill>
                            <a:schemeClr val="tx1"/>
                          </a:solidFill>
                          <a:latin typeface="Arial" panose="020B0604020202020204" pitchFamily="34" charset="0"/>
                          <a:cs typeface="Arial" panose="020B0604020202020204" pitchFamily="34" charset="0"/>
                        </a:rPr>
                        <a:t>No open Regulatory, Internal Audit or Loan Review issues.</a:t>
                      </a:r>
                    </a:p>
                  </a:txBody>
                  <a:tcPr>
                    <a:lnL w="6350" cap="flat" cmpd="sng" algn="ctr">
                      <a:noFill/>
                      <a:prstDash val="solid"/>
                      <a:round/>
                      <a:headEnd type="none" w="med" len="med"/>
                      <a:tailEnd type="none" w="med" len="med"/>
                    </a:lnL>
                    <a:lnR w="3175" cap="flat" cmpd="sng" algn="ctr">
                      <a:solidFill>
                        <a:schemeClr val="bg1">
                          <a:lumMod val="50000"/>
                        </a:schemeClr>
                      </a:solidFill>
                      <a:prstDash val="sysDot"/>
                      <a:round/>
                      <a:headEnd type="none" w="med" len="med"/>
                      <a:tailEnd type="none" w="med" len="med"/>
                    </a:lnR>
                    <a:lnT w="3175"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27013" algn="just"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300" b="0" kern="1200" dirty="0" smtClean="0">
                          <a:solidFill>
                            <a:schemeClr val="tx1"/>
                          </a:solidFill>
                          <a:latin typeface="Arial" panose="020B0604020202020204" pitchFamily="34" charset="0"/>
                          <a:ea typeface="+mn-ea"/>
                          <a:cs typeface="Arial" panose="020B0604020202020204" pitchFamily="34" charset="0"/>
                        </a:rPr>
                        <a:t>Concern that credit quality of newly</a:t>
                      </a:r>
                      <a:r>
                        <a:rPr lang="en-US" sz="1300" b="0" kern="1200" baseline="0" dirty="0" smtClean="0">
                          <a:solidFill>
                            <a:schemeClr val="tx1"/>
                          </a:solidFill>
                          <a:latin typeface="Arial" panose="020B0604020202020204" pitchFamily="34" charset="0"/>
                          <a:ea typeface="+mn-ea"/>
                          <a:cs typeface="Arial" panose="020B0604020202020204" pitchFamily="34" charset="0"/>
                        </a:rPr>
                        <a:t> originated deals</a:t>
                      </a:r>
                      <a:r>
                        <a:rPr lang="en-US" sz="1300" b="0" kern="1200" dirty="0" smtClean="0">
                          <a:solidFill>
                            <a:schemeClr val="tx1"/>
                          </a:solidFill>
                          <a:latin typeface="Arial" panose="020B0604020202020204" pitchFamily="34" charset="0"/>
                          <a:ea typeface="+mn-ea"/>
                          <a:cs typeface="Arial" panose="020B0604020202020204" pitchFamily="34" charset="0"/>
                        </a:rPr>
                        <a:t> may suffer given the competition</a:t>
                      </a:r>
                      <a:r>
                        <a:rPr lang="en-US" sz="1300" b="0" kern="1200" baseline="0" dirty="0" smtClean="0">
                          <a:solidFill>
                            <a:schemeClr val="tx1"/>
                          </a:solidFill>
                          <a:latin typeface="Arial" panose="020B0604020202020204" pitchFamily="34" charset="0"/>
                          <a:ea typeface="+mn-ea"/>
                          <a:cs typeface="Arial" panose="020B0604020202020204" pitchFamily="34" charset="0"/>
                        </a:rPr>
                        <a:t> and loosening market standards.</a:t>
                      </a:r>
                      <a:r>
                        <a:rPr lang="en-US" sz="1300" b="0" kern="1200" dirty="0" smtClean="0">
                          <a:solidFill>
                            <a:schemeClr val="tx1"/>
                          </a:solidFill>
                          <a:latin typeface="Arial" panose="020B0604020202020204" pitchFamily="34" charset="0"/>
                          <a:ea typeface="+mn-ea"/>
                          <a:cs typeface="Arial" panose="020B0604020202020204" pitchFamily="34" charset="0"/>
                        </a:rPr>
                        <a:t> </a:t>
                      </a:r>
                    </a:p>
                    <a:p>
                      <a:pPr marL="285750" marR="0" lvl="0" indent="-227013" algn="just"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endParaRPr lang="en-US" sz="1300" b="0" kern="1200" dirty="0" smtClean="0">
                        <a:solidFill>
                          <a:srgbClr val="0000FF"/>
                        </a:solidFill>
                        <a:latin typeface="Arial" panose="020B0604020202020204" pitchFamily="34" charset="0"/>
                        <a:ea typeface="+mn-ea"/>
                        <a:cs typeface="Arial" panose="020B0604020202020204" pitchFamily="34" charset="0"/>
                      </a:endParaRPr>
                    </a:p>
                  </a:txBody>
                  <a:tcPr>
                    <a:lnL w="3175" cap="flat" cmpd="sng" algn="ctr">
                      <a:solidFill>
                        <a:schemeClr val="bg1">
                          <a:lumMod val="50000"/>
                        </a:schemeClr>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TextBox 3"/>
          <p:cNvSpPr txBox="1"/>
          <p:nvPr/>
        </p:nvSpPr>
        <p:spPr>
          <a:xfrm>
            <a:off x="130638" y="6234547"/>
            <a:ext cx="6863929" cy="577081"/>
          </a:xfrm>
          <a:prstGeom prst="rect">
            <a:avLst/>
          </a:prstGeom>
          <a:noFill/>
        </p:spPr>
        <p:txBody>
          <a:bodyPr wrap="square" rtlCol="0">
            <a:spAutoFit/>
          </a:bodyPr>
          <a:lstStyle/>
          <a:p>
            <a:pPr lvl="0"/>
            <a:r>
              <a:rPr lang="en-US" sz="1050" i="1" dirty="0" smtClean="0">
                <a:solidFill>
                  <a:schemeClr val="bg1"/>
                </a:solidFill>
                <a:latin typeface="Arial" panose="020B0604020202020204" pitchFamily="34" charset="0"/>
                <a:cs typeface="Arial" panose="020B0604020202020204" pitchFamily="34" charset="0"/>
              </a:rPr>
              <a:t>Note </a:t>
            </a:r>
            <a:r>
              <a:rPr lang="en-US" sz="1050" i="1" dirty="0">
                <a:solidFill>
                  <a:schemeClr val="bg1"/>
                </a:solidFill>
                <a:latin typeface="Arial" panose="020B0604020202020204" pitchFamily="34" charset="0"/>
                <a:cs typeface="Arial" panose="020B0604020202020204" pitchFamily="34" charset="0"/>
              </a:rPr>
              <a:t>that updated Financials are required for reviews and such Financials are obtained only on an annual basis which may lead to delays in </a:t>
            </a:r>
            <a:r>
              <a:rPr lang="en-US" sz="1050" i="1" dirty="0" smtClean="0">
                <a:solidFill>
                  <a:schemeClr val="bg1"/>
                </a:solidFill>
                <a:latin typeface="Arial" panose="020B0604020202020204" pitchFamily="34" charset="0"/>
                <a:cs typeface="Arial" panose="020B0604020202020204" pitchFamily="34" charset="0"/>
              </a:rPr>
              <a:t>reviews</a:t>
            </a:r>
            <a:r>
              <a:rPr lang="en-US" sz="1050" i="1" dirty="0">
                <a:solidFill>
                  <a:schemeClr val="bg1"/>
                </a:solidFill>
                <a:latin typeface="Arial" panose="020B0604020202020204" pitchFamily="34" charset="0"/>
                <a:cs typeface="Arial" panose="020B0604020202020204" pitchFamily="34" charset="0"/>
              </a:rPr>
              <a:t>. This issue is well-known and has previously been discussed with Monitoring. </a:t>
            </a:r>
            <a:r>
              <a:rPr lang="en-US" sz="1050" i="1" dirty="0" smtClean="0">
                <a:solidFill>
                  <a:schemeClr val="bg1"/>
                </a:solidFill>
                <a:latin typeface="Arial" panose="020B0604020202020204" pitchFamily="34" charset="0"/>
                <a:cs typeface="Arial" panose="020B0604020202020204" pitchFamily="34" charset="0"/>
              </a:rPr>
              <a:t>It is everyone’s preference to have updated reviews over  adhering to “random” review dates.</a:t>
            </a:r>
            <a:endParaRPr lang="en-US" sz="105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555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8"/>
          <p:cNvSpPr>
            <a:spLocks noChangeArrowheads="1"/>
          </p:cNvSpPr>
          <p:nvPr/>
        </p:nvSpPr>
        <p:spPr bwMode="auto">
          <a:xfrm>
            <a:off x="409575" y="36195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1" hangingPunct="1"/>
            <a:r>
              <a:rPr lang="en-US" b="1" dirty="0" smtClean="0"/>
              <a:t>Multifamily Snapshot</a:t>
            </a:r>
            <a:endParaRPr lang="en-US" b="1" dirty="0"/>
          </a:p>
        </p:txBody>
      </p:sp>
      <p:sp>
        <p:nvSpPr>
          <p:cNvPr id="20483"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7017E1DB-92C4-443B-8746-ED1BE1D0E710}" type="slidenum">
              <a:rPr lang="en-US" sz="1400">
                <a:solidFill>
                  <a:srgbClr val="FF0000"/>
                </a:solidFill>
                <a:latin typeface="Arial Bold" pitchFamily="-112" charset="0"/>
              </a:rPr>
              <a:pPr algn="r"/>
              <a:t>4</a:t>
            </a:fld>
            <a:endParaRPr lang="en-US" sz="1400" dirty="0">
              <a:latin typeface="Arial Bold" pitchFamily="-112" charset="0"/>
            </a:endParaRPr>
          </a:p>
        </p:txBody>
      </p:sp>
      <p:sp>
        <p:nvSpPr>
          <p:cNvPr id="20484" name="Text Box 72"/>
          <p:cNvSpPr txBox="1">
            <a:spLocks noChangeArrowheads="1"/>
          </p:cNvSpPr>
          <p:nvPr/>
        </p:nvSpPr>
        <p:spPr bwMode="auto">
          <a:xfrm>
            <a:off x="409011" y="6196013"/>
            <a:ext cx="6282302" cy="3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dirty="0">
                <a:solidFill>
                  <a:schemeClr val="bg1"/>
                </a:solidFill>
              </a:rPr>
              <a:t>Note</a:t>
            </a:r>
            <a:r>
              <a:rPr lang="en-US" sz="1000" dirty="0" smtClean="0">
                <a:solidFill>
                  <a:schemeClr val="bg1"/>
                </a:solidFill>
              </a:rPr>
              <a:t>: Budget data as of 3/18/15, all other data as per Credit Metrics file.</a:t>
            </a:r>
            <a:endParaRPr lang="en-US" sz="1000" dirty="0">
              <a:solidFill>
                <a:schemeClr val="bg1"/>
              </a:solidFill>
            </a:endParaRPr>
          </a:p>
        </p:txBody>
      </p:sp>
      <p:sp>
        <p:nvSpPr>
          <p:cNvPr id="20485" name="Rectangle 18"/>
          <p:cNvSpPr>
            <a:spLocks noChangeArrowheads="1"/>
          </p:cNvSpPr>
          <p:nvPr/>
        </p:nvSpPr>
        <p:spPr bwMode="auto">
          <a:xfrm>
            <a:off x="409575" y="823913"/>
            <a:ext cx="872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sz="1800" dirty="0">
              <a:solidFill>
                <a:srgbClr val="FF0000"/>
              </a:solidFill>
            </a:endParaRPr>
          </a:p>
        </p:txBody>
      </p:sp>
      <p:sp>
        <p:nvSpPr>
          <p:cNvPr id="8" name="TextBox 7"/>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00" y="957249"/>
            <a:ext cx="8050902"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Multifamily: Credit Exposure Overview</a:t>
            </a:r>
            <a:endParaRPr lang="en-US" dirty="0"/>
          </a:p>
        </p:txBody>
      </p:sp>
      <p:sp>
        <p:nvSpPr>
          <p:cNvPr id="3" name="Content Placeholder 2"/>
          <p:cNvSpPr>
            <a:spLocks noGrp="1"/>
          </p:cNvSpPr>
          <p:nvPr>
            <p:ph idx="1"/>
          </p:nvPr>
        </p:nvSpPr>
        <p:spPr>
          <a:xfrm>
            <a:off x="199673" y="942314"/>
            <a:ext cx="4809935" cy="2885467"/>
          </a:xfrm>
        </p:spPr>
        <p:txBody>
          <a:bodyPr/>
          <a:lstStyle/>
          <a:p>
            <a:pPr marL="233363" indent="-119063" algn="just">
              <a:lnSpc>
                <a:spcPts val="1400"/>
              </a:lnSpc>
              <a:spcBef>
                <a:spcPts val="600"/>
              </a:spcBef>
              <a:buClr>
                <a:srgbClr val="FF0000"/>
              </a:buClr>
              <a:buFont typeface="Arial" panose="020B0604020202020204" pitchFamily="34" charset="0"/>
              <a:buChar char="•"/>
              <a:defRPr/>
            </a:pPr>
            <a:r>
              <a:rPr lang="en-US" sz="1050" dirty="0">
                <a:solidFill>
                  <a:schemeClr val="tx1"/>
                </a:solidFill>
                <a:latin typeface="Arial" panose="020B0604020202020204" pitchFamily="34" charset="0"/>
                <a:cs typeface="Arial" panose="020B0604020202020204" pitchFamily="34" charset="0"/>
              </a:rPr>
              <a:t>The </a:t>
            </a:r>
            <a:r>
              <a:rPr lang="en-US" sz="1050" dirty="0" smtClean="0">
                <a:solidFill>
                  <a:schemeClr val="tx1"/>
                </a:solidFill>
                <a:latin typeface="Arial" panose="020B0604020202020204" pitchFamily="34" charset="0"/>
                <a:cs typeface="Arial" panose="020B0604020202020204" pitchFamily="34" charset="0"/>
              </a:rPr>
              <a:t>Fannie </a:t>
            </a:r>
            <a:r>
              <a:rPr lang="en-US" sz="1050" dirty="0">
                <a:solidFill>
                  <a:schemeClr val="tx1"/>
                </a:solidFill>
                <a:latin typeface="Arial" panose="020B0604020202020204" pitchFamily="34" charset="0"/>
                <a:cs typeface="Arial" panose="020B0604020202020204" pitchFamily="34" charset="0"/>
              </a:rPr>
              <a:t>Mae portfolio purchase (“Phoenix III”) added $1.27BN in exposure in July (594 loans), making up for the rapid portfolio run-off caused by below-budget originations and a highly competitive market environment with </a:t>
            </a:r>
            <a:r>
              <a:rPr lang="en-US" sz="1050" dirty="0" smtClean="0">
                <a:solidFill>
                  <a:schemeClr val="tx1"/>
                </a:solidFill>
                <a:latin typeface="Arial" panose="020B0604020202020204" pitchFamily="34" charset="0"/>
                <a:cs typeface="Arial" panose="020B0604020202020204" pitchFamily="34" charset="0"/>
              </a:rPr>
              <a:t>tight </a:t>
            </a:r>
            <a:r>
              <a:rPr lang="en-US" sz="1050" dirty="0">
                <a:solidFill>
                  <a:schemeClr val="tx1"/>
                </a:solidFill>
                <a:latin typeface="Arial" panose="020B0604020202020204" pitchFamily="34" charset="0"/>
                <a:cs typeface="Arial" panose="020B0604020202020204" pitchFamily="34" charset="0"/>
              </a:rPr>
              <a:t>market pricing. </a:t>
            </a:r>
          </a:p>
          <a:p>
            <a:pPr marL="233363" indent="-119063" algn="just">
              <a:lnSpc>
                <a:spcPts val="1400"/>
              </a:lnSpc>
              <a:spcBef>
                <a:spcPts val="600"/>
              </a:spcBef>
              <a:buClr>
                <a:srgbClr val="FF0000"/>
              </a:buClr>
              <a:buFont typeface="Arial" panose="020B0604020202020204" pitchFamily="34" charset="0"/>
              <a:buChar char="•"/>
              <a:defRPr/>
            </a:pPr>
            <a:r>
              <a:rPr lang="en-US" sz="1050" dirty="0">
                <a:solidFill>
                  <a:schemeClr val="tx1"/>
                </a:solidFill>
                <a:latin typeface="Arial" panose="020B0604020202020204" pitchFamily="34" charset="0"/>
                <a:cs typeface="Arial" panose="020B0604020202020204" pitchFamily="34" charset="0"/>
              </a:rPr>
              <a:t>To further illustrate the portfolio’s challenges in remaining at a stable size, </a:t>
            </a:r>
            <a:r>
              <a:rPr lang="en-US" sz="1050" dirty="0" smtClean="0">
                <a:solidFill>
                  <a:schemeClr val="tx1"/>
                </a:solidFill>
                <a:latin typeface="Arial" panose="020B0604020202020204" pitchFamily="34" charset="0"/>
                <a:cs typeface="Arial" panose="020B0604020202020204" pitchFamily="34" charset="0"/>
              </a:rPr>
              <a:t>exposure </a:t>
            </a:r>
            <a:r>
              <a:rPr lang="en-US" sz="1050" dirty="0">
                <a:solidFill>
                  <a:schemeClr val="tx1"/>
                </a:solidFill>
                <a:latin typeface="Arial" panose="020B0604020202020204" pitchFamily="34" charset="0"/>
                <a:cs typeface="Arial" panose="020B0604020202020204" pitchFamily="34" charset="0"/>
              </a:rPr>
              <a:t>and outstandings increased by “only” $345MM and $</a:t>
            </a:r>
            <a:r>
              <a:rPr lang="en-US" sz="1050" dirty="0" smtClean="0">
                <a:solidFill>
                  <a:schemeClr val="tx1"/>
                </a:solidFill>
                <a:latin typeface="Arial" panose="020B0604020202020204" pitchFamily="34" charset="0"/>
                <a:cs typeface="Arial" panose="020B0604020202020204" pitchFamily="34" charset="0"/>
              </a:rPr>
              <a:t>368MM y-o-y, </a:t>
            </a:r>
            <a:r>
              <a:rPr lang="en-US" sz="1050" dirty="0">
                <a:solidFill>
                  <a:schemeClr val="tx1"/>
                </a:solidFill>
                <a:latin typeface="Arial" panose="020B0604020202020204" pitchFamily="34" charset="0"/>
                <a:cs typeface="Arial" panose="020B0604020202020204" pitchFamily="34" charset="0"/>
              </a:rPr>
              <a:t>respectively.</a:t>
            </a:r>
            <a:endParaRPr lang="en-US" sz="1050" dirty="0">
              <a:solidFill>
                <a:srgbClr val="0000FF"/>
              </a:solidFill>
              <a:latin typeface="Arial" panose="020B0604020202020204" pitchFamily="34" charset="0"/>
              <a:cs typeface="Arial" panose="020B0604020202020204" pitchFamily="34" charset="0"/>
            </a:endParaRPr>
          </a:p>
          <a:p>
            <a:pPr marL="233363" indent="-119063" algn="just">
              <a:lnSpc>
                <a:spcPts val="1400"/>
              </a:lnSpc>
              <a:spcBef>
                <a:spcPts val="600"/>
              </a:spcBef>
              <a:buClr>
                <a:srgbClr val="FF0000"/>
              </a:buClr>
              <a:buFont typeface="Arial" panose="020B0604020202020204" pitchFamily="34" charset="0"/>
              <a:buChar char="•"/>
              <a:defRPr/>
            </a:pPr>
            <a:r>
              <a:rPr lang="en-US" sz="1050" dirty="0">
                <a:solidFill>
                  <a:schemeClr val="tx1"/>
                </a:solidFill>
                <a:latin typeface="Arial" panose="020B0604020202020204" pitchFamily="34" charset="0"/>
                <a:cs typeface="Arial" panose="020B0604020202020204" pitchFamily="34" charset="0"/>
              </a:rPr>
              <a:t>Portfolio Quality </a:t>
            </a:r>
            <a:r>
              <a:rPr lang="en-US" sz="1050" dirty="0" smtClean="0">
                <a:solidFill>
                  <a:schemeClr val="tx1"/>
                </a:solidFill>
                <a:latin typeface="Arial" panose="020B0604020202020204" pitchFamily="34" charset="0"/>
                <a:cs typeface="Arial" panose="020B0604020202020204" pitchFamily="34" charset="0"/>
              </a:rPr>
              <a:t>continues </a:t>
            </a:r>
            <a:r>
              <a:rPr lang="en-US" sz="1050" dirty="0">
                <a:solidFill>
                  <a:schemeClr val="tx1"/>
                </a:solidFill>
                <a:latin typeface="Arial" panose="020B0604020202020204" pitchFamily="34" charset="0"/>
                <a:cs typeface="Arial" panose="020B0604020202020204" pitchFamily="34" charset="0"/>
              </a:rPr>
              <a:t>to be stable and satisfactory. The “Exposure by Rating” distribution reveals a skew towards the higher rating categories, with 93% of exposure rated “Pass” and “Low Pass”, down from 94% in Sept-14</a:t>
            </a:r>
            <a:r>
              <a:rPr lang="en-US" sz="1050" dirty="0" smtClean="0">
                <a:solidFill>
                  <a:schemeClr val="tx1"/>
                </a:solidFill>
                <a:latin typeface="Arial" panose="020B0604020202020204" pitchFamily="34" charset="0"/>
                <a:cs typeface="Arial" panose="020B0604020202020204" pitchFamily="34" charset="0"/>
              </a:rPr>
              <a:t>, though the “Low Pass” contribution has increased noticeably from 4% to 12%. The </a:t>
            </a:r>
            <a:r>
              <a:rPr lang="en-US" sz="1050" dirty="0">
                <a:solidFill>
                  <a:schemeClr val="tx1"/>
                </a:solidFill>
                <a:latin typeface="Arial" panose="020B0604020202020204" pitchFamily="34" charset="0"/>
                <a:cs typeface="Arial" panose="020B0604020202020204" pitchFamily="34" charset="0"/>
              </a:rPr>
              <a:t>deterioration  is </a:t>
            </a:r>
            <a:r>
              <a:rPr lang="en-US" sz="1050" dirty="0" smtClean="0">
                <a:solidFill>
                  <a:schemeClr val="tx1"/>
                </a:solidFill>
                <a:latin typeface="Arial" panose="020B0604020202020204" pitchFamily="34" charset="0"/>
                <a:cs typeface="Arial" panose="020B0604020202020204" pitchFamily="34" charset="0"/>
              </a:rPr>
              <a:t>due to the </a:t>
            </a:r>
            <a:r>
              <a:rPr lang="en-US" sz="1050" dirty="0">
                <a:solidFill>
                  <a:schemeClr val="tx1"/>
                </a:solidFill>
                <a:latin typeface="Arial" panose="020B0604020202020204" pitchFamily="34" charset="0"/>
                <a:cs typeface="Arial" panose="020B0604020202020204" pitchFamily="34" charset="0"/>
              </a:rPr>
              <a:t>recently implemented rating methodology change that rounds down to the nearest 0.5 SRR </a:t>
            </a:r>
            <a:r>
              <a:rPr lang="en-US" sz="1050" dirty="0" smtClean="0">
                <a:solidFill>
                  <a:schemeClr val="tx1"/>
                </a:solidFill>
                <a:latin typeface="Arial" panose="020B0604020202020204" pitchFamily="34" charset="0"/>
                <a:cs typeface="Arial" panose="020B0604020202020204" pitchFamily="34" charset="0"/>
              </a:rPr>
              <a:t>and the </a:t>
            </a:r>
            <a:r>
              <a:rPr lang="en-US" sz="1050" dirty="0">
                <a:solidFill>
                  <a:schemeClr val="tx1"/>
                </a:solidFill>
                <a:latin typeface="Arial" panose="020B0604020202020204" pitchFamily="34" charset="0"/>
                <a:cs typeface="Arial" panose="020B0604020202020204" pitchFamily="34" charset="0"/>
              </a:rPr>
              <a:t>addition and ongoing review of </a:t>
            </a:r>
            <a:r>
              <a:rPr lang="en-US" sz="1050" dirty="0" smtClean="0">
                <a:solidFill>
                  <a:schemeClr val="tx1"/>
                </a:solidFill>
                <a:latin typeface="Arial" panose="020B0604020202020204" pitchFamily="34" charset="0"/>
                <a:cs typeface="Arial" panose="020B0604020202020204" pitchFamily="34" charset="0"/>
              </a:rPr>
              <a:t>Phoenix III. </a:t>
            </a:r>
            <a:endParaRPr lang="en-US" sz="1050" dirty="0" smtClean="0">
              <a:solidFill>
                <a:srgbClr val="0000FF"/>
              </a:solidFill>
            </a:endParaRPr>
          </a:p>
          <a:p>
            <a:pPr marL="171450" indent="-171450" algn="just">
              <a:buFont typeface="Arial" panose="020B0604020202020204" pitchFamily="34" charset="0"/>
              <a:buChar char="•"/>
            </a:pPr>
            <a:endParaRPr lang="en-US" sz="1050" dirty="0">
              <a:solidFill>
                <a:srgbClr val="0000FF"/>
              </a:solidFill>
            </a:endParaRPr>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5</a:t>
            </a:fld>
            <a:endParaRPr lang="en-US" dirty="0"/>
          </a:p>
        </p:txBody>
      </p:sp>
      <p:pic>
        <p:nvPicPr>
          <p:cNvPr id="614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9761" r="9353"/>
          <a:stretch/>
        </p:blipFill>
        <p:spPr bwMode="auto">
          <a:xfrm>
            <a:off x="250166" y="3979658"/>
            <a:ext cx="2344173" cy="210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17885"/>
          <a:stretch/>
        </p:blipFill>
        <p:spPr bwMode="auto">
          <a:xfrm>
            <a:off x="2500935" y="3979658"/>
            <a:ext cx="2715576" cy="210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72"/>
          <p:cNvSpPr txBox="1">
            <a:spLocks noChangeArrowheads="1"/>
          </p:cNvSpPr>
          <p:nvPr/>
        </p:nvSpPr>
        <p:spPr bwMode="auto">
          <a:xfrm>
            <a:off x="113736" y="6196013"/>
            <a:ext cx="657757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marL="171450" indent="-171450" algn="just">
              <a:buFont typeface="Arial" panose="020B0604020202020204" pitchFamily="34" charset="0"/>
              <a:buChar char="•"/>
            </a:pPr>
            <a:r>
              <a:rPr lang="en-US" sz="900" u="sng" dirty="0" smtClean="0">
                <a:solidFill>
                  <a:schemeClr val="bg1"/>
                </a:solidFill>
              </a:rPr>
              <a:t>Sources</a:t>
            </a:r>
            <a:r>
              <a:rPr lang="en-US" sz="900" dirty="0" smtClean="0">
                <a:solidFill>
                  <a:schemeClr val="bg1"/>
                </a:solidFill>
              </a:rPr>
              <a:t>: The Exposure Chart on the top right is based on the 9/30/15 Credit Metrics report. The Exposure by ORR and Regulatory Rating is derived from Monitoring’s FEVE report as of 9/30/15. </a:t>
            </a:r>
            <a:endParaRPr lang="en-US" sz="1050" b="1" dirty="0">
              <a:solidFill>
                <a:schemeClr val="bg1"/>
              </a:solidFill>
            </a:endParaRPr>
          </a:p>
        </p:txBody>
      </p:sp>
      <p:sp>
        <p:nvSpPr>
          <p:cNvPr id="10" name="TextBox 9"/>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sp>
        <p:nvSpPr>
          <p:cNvPr id="11" name="Text Box 3"/>
          <p:cNvSpPr txBox="1">
            <a:spLocks noChangeArrowheads="1"/>
          </p:cNvSpPr>
          <p:nvPr/>
        </p:nvSpPr>
        <p:spPr bwMode="gray">
          <a:xfrm>
            <a:off x="697179" y="3929201"/>
            <a:ext cx="3767275" cy="270341"/>
          </a:xfrm>
          <a:prstGeom prst="rect">
            <a:avLst/>
          </a:prstGeom>
          <a:noFill/>
          <a:ln w="9525" algn="ctr">
            <a:noFill/>
            <a:miter lim="800000"/>
            <a:headEnd/>
            <a:tailEnd/>
          </a:ln>
          <a:effectLst/>
        </p:spPr>
        <p:txBody>
          <a:bodyPr wrap="square" lIns="91440" tIns="7200" rIns="18000" bIns="72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50" b="1" dirty="0" smtClean="0">
                <a:solidFill>
                  <a:srgbClr val="FF0000"/>
                </a:solidFill>
                <a:latin typeface="Arial"/>
                <a:cs typeface="Arial"/>
              </a:rPr>
              <a:t>Exposure by </a:t>
            </a:r>
            <a:r>
              <a:rPr lang="en-US" sz="1250" b="1" dirty="0">
                <a:solidFill>
                  <a:srgbClr val="FF0000"/>
                </a:solidFill>
                <a:latin typeface="Arial"/>
                <a:cs typeface="Arial"/>
              </a:rPr>
              <a:t>R</a:t>
            </a:r>
            <a:r>
              <a:rPr lang="en-US" sz="1250" b="1" dirty="0" smtClean="0">
                <a:solidFill>
                  <a:srgbClr val="FF0000"/>
                </a:solidFill>
                <a:latin typeface="Arial"/>
                <a:cs typeface="Arial"/>
              </a:rPr>
              <a:t>egulatory Rating</a:t>
            </a:r>
            <a:endParaRPr lang="en-US" sz="1250" b="1" i="0" u="none" strike="noStrike" baseline="0" dirty="0">
              <a:solidFill>
                <a:srgbClr val="FF0000"/>
              </a:solidFill>
              <a:latin typeface="Arial"/>
              <a:cs typeface="Arial"/>
            </a:endParaRPr>
          </a:p>
        </p:txBody>
      </p:sp>
      <p:sp>
        <p:nvSpPr>
          <p:cNvPr id="14" name="TextBox 6"/>
          <p:cNvSpPr txBox="1"/>
          <p:nvPr/>
        </p:nvSpPr>
        <p:spPr>
          <a:xfrm>
            <a:off x="3030838" y="5224361"/>
            <a:ext cx="485775" cy="2190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750" b="1" dirty="0" smtClean="0">
                <a:solidFill>
                  <a:schemeClr val="bg1"/>
                </a:solidFill>
                <a:latin typeface="Arial" panose="020B0604020202020204" pitchFamily="34" charset="0"/>
                <a:cs typeface="Arial" panose="020B0604020202020204" pitchFamily="34" charset="0"/>
              </a:rPr>
              <a:t>81%</a:t>
            </a:r>
            <a:endParaRPr lang="en-US" sz="750" b="1" dirty="0">
              <a:solidFill>
                <a:schemeClr val="bg1"/>
              </a:solidFill>
              <a:latin typeface="Arial" panose="020B0604020202020204" pitchFamily="34" charset="0"/>
              <a:cs typeface="Arial" panose="020B0604020202020204" pitchFamily="34" charset="0"/>
            </a:endParaRPr>
          </a:p>
        </p:txBody>
      </p:sp>
      <p:sp>
        <p:nvSpPr>
          <p:cNvPr id="15" name="TextBox 10"/>
          <p:cNvSpPr txBox="1"/>
          <p:nvPr/>
        </p:nvSpPr>
        <p:spPr>
          <a:xfrm>
            <a:off x="3925407" y="5112593"/>
            <a:ext cx="485775" cy="2190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750" b="1" dirty="0" smtClean="0">
                <a:solidFill>
                  <a:sysClr val="windowText" lastClr="000000"/>
                </a:solidFill>
                <a:latin typeface="Arial" panose="020B0604020202020204" pitchFamily="34" charset="0"/>
                <a:cs typeface="Arial" panose="020B0604020202020204" pitchFamily="34" charset="0"/>
              </a:rPr>
              <a:t>12%</a:t>
            </a:r>
            <a:endParaRPr lang="en-US" sz="750" b="1" dirty="0">
              <a:solidFill>
                <a:sysClr val="windowText" lastClr="000000"/>
              </a:solidFill>
              <a:latin typeface="Arial" panose="020B0604020202020204" pitchFamily="34" charset="0"/>
              <a:cs typeface="Arial" panose="020B0604020202020204" pitchFamily="34" charset="0"/>
            </a:endParaRPr>
          </a:p>
        </p:txBody>
      </p:sp>
      <p:sp>
        <p:nvSpPr>
          <p:cNvPr id="16" name="TextBox 10"/>
          <p:cNvSpPr txBox="1"/>
          <p:nvPr/>
        </p:nvSpPr>
        <p:spPr>
          <a:xfrm>
            <a:off x="4447633" y="5088946"/>
            <a:ext cx="485775" cy="2190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750" b="1" dirty="0">
                <a:solidFill>
                  <a:sysClr val="windowText" lastClr="000000"/>
                </a:solidFill>
                <a:latin typeface="Arial" panose="020B0604020202020204" pitchFamily="34" charset="0"/>
                <a:cs typeface="Arial" panose="020B0604020202020204" pitchFamily="34" charset="0"/>
              </a:rPr>
              <a:t>3%</a:t>
            </a:r>
          </a:p>
        </p:txBody>
      </p:sp>
      <p:sp>
        <p:nvSpPr>
          <p:cNvPr id="17" name="TextBox 10"/>
          <p:cNvSpPr txBox="1"/>
          <p:nvPr/>
        </p:nvSpPr>
        <p:spPr>
          <a:xfrm>
            <a:off x="4009348" y="5429866"/>
            <a:ext cx="485775" cy="2190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750" b="1" dirty="0" smtClean="0">
                <a:solidFill>
                  <a:schemeClr val="bg1"/>
                </a:solidFill>
                <a:latin typeface="Arial" panose="020B0604020202020204" pitchFamily="34" charset="0"/>
                <a:cs typeface="Arial" panose="020B0604020202020204" pitchFamily="34" charset="0"/>
              </a:rPr>
              <a:t>3%</a:t>
            </a:r>
            <a:endParaRPr lang="en-US" sz="750" b="1" dirty="0">
              <a:solidFill>
                <a:schemeClr val="bg1"/>
              </a:solidFill>
              <a:latin typeface="Arial" panose="020B0604020202020204" pitchFamily="34" charset="0"/>
              <a:cs typeface="Arial" panose="020B0604020202020204" pitchFamily="34" charset="0"/>
            </a:endParaRPr>
          </a:p>
        </p:txBody>
      </p:sp>
      <p:sp>
        <p:nvSpPr>
          <p:cNvPr id="18" name="TextBox 10"/>
          <p:cNvSpPr txBox="1"/>
          <p:nvPr/>
        </p:nvSpPr>
        <p:spPr>
          <a:xfrm>
            <a:off x="4083677" y="5885455"/>
            <a:ext cx="485775" cy="2190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750" b="1" dirty="0" smtClean="0">
                <a:solidFill>
                  <a:sysClr val="windowText" lastClr="000000"/>
                </a:solidFill>
                <a:latin typeface="Arial" panose="020B0604020202020204" pitchFamily="34" charset="0"/>
                <a:cs typeface="Arial" panose="020B0604020202020204" pitchFamily="34" charset="0"/>
              </a:rPr>
              <a:t>1%</a:t>
            </a:r>
            <a:endParaRPr lang="en-US" sz="750" b="1" dirty="0">
              <a:solidFill>
                <a:sysClr val="windowText" lastClr="000000"/>
              </a:solidFill>
              <a:latin typeface="Arial" panose="020B0604020202020204" pitchFamily="34" charset="0"/>
              <a:cs typeface="Arial" panose="020B0604020202020204" pitchFamily="34" charset="0"/>
            </a:endParaRPr>
          </a:p>
        </p:txBody>
      </p:sp>
      <p:sp>
        <p:nvSpPr>
          <p:cNvPr id="19" name="TextBox 6"/>
          <p:cNvSpPr txBox="1"/>
          <p:nvPr/>
        </p:nvSpPr>
        <p:spPr>
          <a:xfrm>
            <a:off x="752836" y="5043396"/>
            <a:ext cx="485775" cy="2190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750" b="1" dirty="0" smtClean="0">
                <a:solidFill>
                  <a:schemeClr val="bg1"/>
                </a:solidFill>
                <a:latin typeface="Arial" panose="020B0604020202020204" pitchFamily="34" charset="0"/>
                <a:cs typeface="Arial" panose="020B0604020202020204" pitchFamily="34" charset="0"/>
              </a:rPr>
              <a:t>90%</a:t>
            </a:r>
            <a:endParaRPr lang="en-US" sz="750" b="1" dirty="0">
              <a:solidFill>
                <a:schemeClr val="bg1"/>
              </a:solidFill>
              <a:latin typeface="Arial" panose="020B0604020202020204" pitchFamily="34" charset="0"/>
              <a:cs typeface="Arial" panose="020B0604020202020204" pitchFamily="34" charset="0"/>
            </a:endParaRPr>
          </a:p>
        </p:txBody>
      </p:sp>
      <p:sp>
        <p:nvSpPr>
          <p:cNvPr id="20" name="TextBox 10"/>
          <p:cNvSpPr txBox="1"/>
          <p:nvPr/>
        </p:nvSpPr>
        <p:spPr>
          <a:xfrm>
            <a:off x="1454880" y="5029575"/>
            <a:ext cx="485775" cy="2190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750" b="1" dirty="0">
                <a:solidFill>
                  <a:sysClr val="windowText" lastClr="000000"/>
                </a:solidFill>
                <a:latin typeface="Arial" panose="020B0604020202020204" pitchFamily="34" charset="0"/>
                <a:cs typeface="Arial" panose="020B0604020202020204" pitchFamily="34" charset="0"/>
              </a:rPr>
              <a:t>4</a:t>
            </a:r>
            <a:r>
              <a:rPr lang="en-US" sz="750" b="1" dirty="0" smtClean="0">
                <a:solidFill>
                  <a:sysClr val="windowText" lastClr="000000"/>
                </a:solidFill>
                <a:latin typeface="Arial" panose="020B0604020202020204" pitchFamily="34" charset="0"/>
                <a:cs typeface="Arial" panose="020B0604020202020204" pitchFamily="34" charset="0"/>
              </a:rPr>
              <a:t>%</a:t>
            </a:r>
            <a:endParaRPr lang="en-US" sz="750" b="1" dirty="0">
              <a:solidFill>
                <a:sysClr val="windowText" lastClr="000000"/>
              </a:solidFill>
              <a:latin typeface="Arial" panose="020B0604020202020204" pitchFamily="34" charset="0"/>
              <a:cs typeface="Arial" panose="020B0604020202020204" pitchFamily="34" charset="0"/>
            </a:endParaRPr>
          </a:p>
        </p:txBody>
      </p:sp>
      <p:sp>
        <p:nvSpPr>
          <p:cNvPr id="21" name="TextBox 10"/>
          <p:cNvSpPr txBox="1"/>
          <p:nvPr/>
        </p:nvSpPr>
        <p:spPr>
          <a:xfrm>
            <a:off x="2166916" y="5040519"/>
            <a:ext cx="485775" cy="2190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750" b="1" dirty="0" smtClean="0">
                <a:solidFill>
                  <a:sysClr val="windowText" lastClr="000000"/>
                </a:solidFill>
                <a:latin typeface="Arial" panose="020B0604020202020204" pitchFamily="34" charset="0"/>
                <a:cs typeface="Arial" panose="020B0604020202020204" pitchFamily="34" charset="0"/>
              </a:rPr>
              <a:t>2%</a:t>
            </a:r>
            <a:endParaRPr lang="en-US" sz="750" b="1" dirty="0">
              <a:solidFill>
                <a:sysClr val="windowText" lastClr="000000"/>
              </a:solidFill>
              <a:latin typeface="Arial" panose="020B0604020202020204" pitchFamily="34" charset="0"/>
              <a:cs typeface="Arial" panose="020B0604020202020204" pitchFamily="34" charset="0"/>
            </a:endParaRPr>
          </a:p>
        </p:txBody>
      </p:sp>
      <p:sp>
        <p:nvSpPr>
          <p:cNvPr id="22" name="TextBox 10"/>
          <p:cNvSpPr txBox="1"/>
          <p:nvPr/>
        </p:nvSpPr>
        <p:spPr>
          <a:xfrm>
            <a:off x="1811890" y="5277193"/>
            <a:ext cx="485775" cy="2190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750" b="1" dirty="0">
                <a:solidFill>
                  <a:schemeClr val="bg1"/>
                </a:solidFill>
                <a:latin typeface="Arial" panose="020B0604020202020204" pitchFamily="34" charset="0"/>
                <a:cs typeface="Arial" panose="020B0604020202020204" pitchFamily="34" charset="0"/>
              </a:rPr>
              <a:t>3</a:t>
            </a:r>
            <a:r>
              <a:rPr lang="en-US" sz="750" b="1" dirty="0" smtClean="0">
                <a:solidFill>
                  <a:schemeClr val="bg1"/>
                </a:solidFill>
                <a:latin typeface="Arial" panose="020B0604020202020204" pitchFamily="34" charset="0"/>
                <a:cs typeface="Arial" panose="020B0604020202020204" pitchFamily="34" charset="0"/>
              </a:rPr>
              <a:t>%</a:t>
            </a:r>
            <a:endParaRPr lang="en-US" sz="750" b="1" dirty="0">
              <a:solidFill>
                <a:schemeClr val="bg1"/>
              </a:solidFill>
              <a:latin typeface="Arial" panose="020B0604020202020204" pitchFamily="34" charset="0"/>
              <a:cs typeface="Arial" panose="020B0604020202020204" pitchFamily="34" charset="0"/>
            </a:endParaRPr>
          </a:p>
        </p:txBody>
      </p:sp>
      <p:sp>
        <p:nvSpPr>
          <p:cNvPr id="23" name="TextBox 10"/>
          <p:cNvSpPr txBox="1"/>
          <p:nvPr/>
        </p:nvSpPr>
        <p:spPr>
          <a:xfrm>
            <a:off x="1660098" y="5842325"/>
            <a:ext cx="485775" cy="2190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750" b="1" dirty="0" smtClean="0">
                <a:solidFill>
                  <a:sysClr val="windowText" lastClr="000000"/>
                </a:solidFill>
                <a:latin typeface="Arial" panose="020B0604020202020204" pitchFamily="34" charset="0"/>
                <a:cs typeface="Arial" panose="020B0604020202020204" pitchFamily="34" charset="0"/>
              </a:rPr>
              <a:t>1%</a:t>
            </a:r>
            <a:endParaRPr lang="en-US" sz="750" b="1" dirty="0">
              <a:solidFill>
                <a:sysClr val="windowText" lastClr="000000"/>
              </a:solidFill>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450" y="901173"/>
            <a:ext cx="3474720" cy="273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2081" y="3858440"/>
            <a:ext cx="3749040" cy="224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9449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271266" y="4198493"/>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Oval 14"/>
          <p:cNvSpPr/>
          <p:nvPr/>
        </p:nvSpPr>
        <p:spPr>
          <a:xfrm>
            <a:off x="6231715" y="2238042"/>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Oval 16"/>
          <p:cNvSpPr/>
          <p:nvPr/>
        </p:nvSpPr>
        <p:spPr>
          <a:xfrm>
            <a:off x="3275856" y="2226167"/>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pic>
        <p:nvPicPr>
          <p:cNvPr id="23" name="Picture 683"/>
          <p:cNvPicPr>
            <a:picLocks noChangeAspect="1" noChangeArrowheads="1"/>
          </p:cNvPicPr>
          <p:nvPr/>
        </p:nvPicPr>
        <p:blipFill rotWithShape="1">
          <a:blip r:embed="rId2">
            <a:extLst>
              <a:ext uri="{28A0092B-C50C-407E-A947-70E740481C1C}">
                <a14:useLocalDpi xmlns:a14="http://schemas.microsoft.com/office/drawing/2010/main" val="0"/>
              </a:ext>
            </a:extLst>
          </a:blip>
          <a:srcRect r="41860"/>
          <a:stretch/>
        </p:blipFill>
        <p:spPr bwMode="auto">
          <a:xfrm>
            <a:off x="2712374" y="5969146"/>
            <a:ext cx="2339199" cy="36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Oval 24"/>
          <p:cNvSpPr/>
          <p:nvPr/>
        </p:nvSpPr>
        <p:spPr>
          <a:xfrm>
            <a:off x="268420" y="2238042"/>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20" name="Title 1"/>
          <p:cNvSpPr txBox="1">
            <a:spLocks/>
          </p:cNvSpPr>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Arial Bold"/>
                <a:ea typeface="ＭＳ Ｐゴシック"/>
              </a:rPr>
              <a:t>Multifamily: Performance vs. Budget</a:t>
            </a:r>
            <a:endParaRPr kumimoji="0" lang="en-US" sz="2400" b="0" i="0" u="none" strike="noStrike" kern="0" cap="none" spc="0" normalizeH="0" baseline="0" noProof="0" dirty="0">
              <a:ln>
                <a:noFill/>
              </a:ln>
              <a:solidFill>
                <a:srgbClr val="000000"/>
              </a:solidFill>
              <a:effectLst/>
              <a:uLnTx/>
              <a:uFillTx/>
              <a:latin typeface="Arial Bold"/>
              <a:ea typeface="ＭＳ Ｐゴシック"/>
            </a:endParaRPr>
          </a:p>
        </p:txBody>
      </p:sp>
      <p:sp>
        <p:nvSpPr>
          <p:cNvPr id="21" name="TextBox 20"/>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sp>
        <p:nvSpPr>
          <p:cNvPr id="26" name="Text Box 72"/>
          <p:cNvSpPr txBox="1">
            <a:spLocks noChangeArrowheads="1"/>
          </p:cNvSpPr>
          <p:nvPr/>
        </p:nvSpPr>
        <p:spPr bwMode="auto">
          <a:xfrm>
            <a:off x="85161" y="6390945"/>
            <a:ext cx="3095445" cy="3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900" b="1" dirty="0" smtClean="0">
                <a:solidFill>
                  <a:schemeClr val="bg1"/>
                </a:solidFill>
              </a:rPr>
              <a:t>Source:</a:t>
            </a:r>
            <a:r>
              <a:rPr lang="en-US" sz="900" dirty="0" smtClean="0">
                <a:solidFill>
                  <a:schemeClr val="bg1"/>
                </a:solidFill>
              </a:rPr>
              <a:t> SBNA Solvency - Budget data as of 3/18/15</a:t>
            </a:r>
            <a:r>
              <a:rPr lang="en-US" sz="1200" b="1" dirty="0" smtClean="0">
                <a:solidFill>
                  <a:schemeClr val="bg1"/>
                </a:solidFill>
              </a:rPr>
              <a:t>.</a:t>
            </a:r>
            <a:endParaRPr lang="en-US" sz="1200" b="1" dirty="0">
              <a:solidFill>
                <a:schemeClr val="bg1"/>
              </a:solidFill>
            </a:endParaRPr>
          </a:p>
        </p:txBody>
      </p:sp>
      <p:sp>
        <p:nvSpPr>
          <p:cNvPr id="28" name="TextBox 27"/>
          <p:cNvSpPr txBox="1"/>
          <p:nvPr/>
        </p:nvSpPr>
        <p:spPr>
          <a:xfrm>
            <a:off x="237560" y="786009"/>
            <a:ext cx="8597535" cy="1300356"/>
          </a:xfrm>
          <a:prstGeom prst="rect">
            <a:avLst/>
          </a:prstGeom>
          <a:noFill/>
        </p:spPr>
        <p:txBody>
          <a:bodyPr wrap="square" rtlCol="0">
            <a:spAutoFit/>
          </a:bodyPr>
          <a:lstStyle/>
          <a:p>
            <a:pPr marL="285750" lvl="0" indent="-228600" algn="just" eaLnBrk="1" fontAlgn="b" hangingPunct="1">
              <a:spcBef>
                <a:spcPts val="300"/>
              </a:spcBef>
              <a:spcAft>
                <a:spcPts val="0"/>
              </a:spcAft>
              <a:buClr>
                <a:srgbClr val="DB0B11"/>
              </a:buClr>
              <a:buFont typeface="Arial" panose="020B0604020202020204" pitchFamily="34" charset="0"/>
              <a:buChar char="•"/>
              <a:defRPr/>
            </a:pPr>
            <a:r>
              <a:rPr lang="en-US" sz="1050" dirty="0">
                <a:latin typeface="Arial" panose="020B0604020202020204" pitchFamily="34" charset="0"/>
                <a:cs typeface="Arial" panose="020B0604020202020204" pitchFamily="34" charset="0"/>
              </a:rPr>
              <a:t>Multifamily outperforms its budget in every respect. There are no major credit concerns at this point. </a:t>
            </a:r>
          </a:p>
          <a:p>
            <a:pPr marL="285750" lvl="0" indent="-228600" algn="just" eaLnBrk="1" fontAlgn="b" hangingPunct="1">
              <a:spcBef>
                <a:spcPts val="300"/>
              </a:spcBef>
              <a:spcAft>
                <a:spcPts val="0"/>
              </a:spcAft>
              <a:buClr>
                <a:srgbClr val="DB0B11"/>
              </a:buClr>
              <a:buFont typeface="Arial" panose="020B0604020202020204" pitchFamily="34" charset="0"/>
              <a:buChar char="•"/>
              <a:defRPr/>
            </a:pPr>
            <a:r>
              <a:rPr lang="en-US" sz="1050" dirty="0">
                <a:latin typeface="Arial" panose="020B0604020202020204" pitchFamily="34" charset="0"/>
                <a:cs typeface="Arial" panose="020B0604020202020204" pitchFamily="34" charset="0"/>
              </a:rPr>
              <a:t>The July closing of the $1.27BN Phoenix III portfolio acquisition improved outstandings and exposure significantly and will allow the business line to meet its budget for year-end despite the rapid portfolio run-off it has experienced.   </a:t>
            </a:r>
          </a:p>
          <a:p>
            <a:pPr marL="285750" lvl="0" indent="-228600" algn="just" eaLnBrk="1" fontAlgn="b" hangingPunct="1">
              <a:spcBef>
                <a:spcPts val="300"/>
              </a:spcBef>
              <a:spcAft>
                <a:spcPts val="0"/>
              </a:spcAft>
              <a:buClr>
                <a:srgbClr val="DB0B11"/>
              </a:buClr>
              <a:buFont typeface="Arial" panose="020B0604020202020204" pitchFamily="34" charset="0"/>
              <a:buChar char="•"/>
              <a:defRPr/>
            </a:pPr>
            <a:r>
              <a:rPr lang="en-US" sz="1050" dirty="0">
                <a:latin typeface="Arial" panose="020B0604020202020204" pitchFamily="34" charset="0"/>
                <a:cs typeface="Arial" panose="020B0604020202020204" pitchFamily="34" charset="0"/>
              </a:rPr>
              <a:t>The June decline in Nonaccruals is the result of the sale of the remaining Eric Stern asset, Congress Financial ($2.3MM),  which was sold without UPB loss on 6/3/15. However, the increases in August/September stem from two Discretionary NPL for </a:t>
            </a:r>
            <a:r>
              <a:rPr lang="en-US" sz="1050" dirty="0" err="1">
                <a:latin typeface="Arial" panose="020B0604020202020204" pitchFamily="34" charset="0"/>
                <a:cs typeface="Arial" panose="020B0604020202020204" pitchFamily="34" charset="0"/>
              </a:rPr>
              <a:t>Adil</a:t>
            </a:r>
            <a:r>
              <a:rPr lang="en-US" sz="1050" dirty="0">
                <a:latin typeface="Arial" panose="020B0604020202020204" pitchFamily="34" charset="0"/>
                <a:cs typeface="Arial" panose="020B0604020202020204" pitchFamily="34" charset="0"/>
              </a:rPr>
              <a:t> </a:t>
            </a:r>
            <a:r>
              <a:rPr lang="en-US" sz="1050" dirty="0" err="1">
                <a:latin typeface="Arial" panose="020B0604020202020204" pitchFamily="34" charset="0"/>
                <a:cs typeface="Arial" panose="020B0604020202020204" pitchFamily="34" charset="0"/>
              </a:rPr>
              <a:t>Barakat</a:t>
            </a:r>
            <a:r>
              <a:rPr lang="en-US" sz="1050" dirty="0">
                <a:latin typeface="Arial" panose="020B0604020202020204" pitchFamily="34" charset="0"/>
                <a:cs typeface="Arial" panose="020B0604020202020204" pitchFamily="34" charset="0"/>
              </a:rPr>
              <a:t> Family Trust ($3.6MM) and </a:t>
            </a:r>
            <a:r>
              <a:rPr lang="en-US" sz="1050" dirty="0" err="1">
                <a:latin typeface="Arial" panose="020B0604020202020204" pitchFamily="34" charset="0"/>
                <a:cs typeface="Arial" panose="020B0604020202020204" pitchFamily="34" charset="0"/>
              </a:rPr>
              <a:t>Pineaire</a:t>
            </a:r>
            <a:r>
              <a:rPr lang="en-US" sz="1050" dirty="0">
                <a:latin typeface="Arial" panose="020B0604020202020204" pitchFamily="34" charset="0"/>
                <a:cs typeface="Arial" panose="020B0604020202020204" pitchFamily="34" charset="0"/>
              </a:rPr>
              <a:t> ($1.3MM), which are repurchased exposures from Fannie Mae (Phoenix III). This was offset by the foreclosure sale of B&amp;H Management ($1.5MM NPL with $1.7MM Charge-Off</a:t>
            </a:r>
            <a:r>
              <a:rPr lang="en-US" sz="1050" dirty="0" smtClean="0">
                <a:latin typeface="Arial" panose="020B0604020202020204" pitchFamily="34" charset="0"/>
                <a:cs typeface="Arial" panose="020B0604020202020204" pitchFamily="34" charset="0"/>
              </a:rPr>
              <a:t>).</a:t>
            </a:r>
            <a:endParaRPr lang="en-US" sz="1050" dirty="0">
              <a:latin typeface="Arial" panose="020B0604020202020204" pitchFamily="34" charset="0"/>
              <a:cs typeface="Arial" panose="020B0604020202020204" pitchFamily="34" charset="0"/>
            </a:endParaRPr>
          </a:p>
        </p:txBody>
      </p:sp>
      <p:sp>
        <p:nvSpPr>
          <p:cNvPr id="12" name="Oval 11"/>
          <p:cNvSpPr/>
          <p:nvPr/>
        </p:nvSpPr>
        <p:spPr>
          <a:xfrm>
            <a:off x="294711" y="4197404"/>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054" y="3594876"/>
            <a:ext cx="274320" cy="54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6686DD16-62B3-4E4F-870A-AB209DB7CECE}" type="slidenum">
              <a:rPr lang="en-US" sz="1400">
                <a:solidFill>
                  <a:srgbClr val="FF0000"/>
                </a:solidFill>
                <a:latin typeface="Arial Bold" pitchFamily="-112" charset="0"/>
              </a:rPr>
              <a:pPr algn="r"/>
              <a:t>6</a:t>
            </a:fld>
            <a:endParaRPr lang="en-US" sz="1400" dirty="0">
              <a:latin typeface="Arial Bold" pitchFamily="-112"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434" y="2275259"/>
            <a:ext cx="278340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2691" y="4230589"/>
            <a:ext cx="274778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561" y="4230589"/>
            <a:ext cx="27585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9976" y="4230589"/>
            <a:ext cx="267206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9976" y="2295398"/>
            <a:ext cx="267206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545" y="2274427"/>
            <a:ext cx="2889586"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565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a:lstStyle>
          <a:p>
            <a:pPr>
              <a:defRPr/>
            </a:pPr>
            <a:r>
              <a:rPr lang="en-US" dirty="0" smtClean="0"/>
              <a:t>Multifamily</a:t>
            </a:r>
            <a:r>
              <a:rPr lang="en-US" kern="0" dirty="0" smtClean="0">
                <a:solidFill>
                  <a:srgbClr val="000000"/>
                </a:solidFill>
              </a:rPr>
              <a:t>: Credit Quality Metrics</a:t>
            </a:r>
            <a:endParaRPr lang="en-US" kern="0" dirty="0">
              <a:solidFill>
                <a:srgbClr val="000000"/>
              </a:solidFill>
            </a:endParaRPr>
          </a:p>
        </p:txBody>
      </p:sp>
      <p:sp>
        <p:nvSpPr>
          <p:cNvPr id="19" name="TextBox 18"/>
          <p:cNvSpPr txBox="1"/>
          <p:nvPr/>
        </p:nvSpPr>
        <p:spPr>
          <a:xfrm>
            <a:off x="7890048" y="493055"/>
            <a:ext cx="1002197" cy="246221"/>
          </a:xfrm>
          <a:prstGeom prst="rect">
            <a:avLst/>
          </a:prstGeom>
          <a:noFill/>
        </p:spPr>
        <p:txBody>
          <a:bodyPr wrap="none" rtlCol="0">
            <a:spAutoFit/>
          </a:bodyPr>
          <a:lstStyle/>
          <a:p>
            <a:pPr eaLnBrk="0" fontAlgn="base" hangingPunct="0">
              <a:spcBef>
                <a:spcPct val="0"/>
              </a:spcBef>
              <a:spcAft>
                <a:spcPct val="0"/>
              </a:spcAft>
            </a:pPr>
            <a:r>
              <a:rPr lang="en-US" sz="1000" b="1" dirty="0">
                <a:solidFill>
                  <a:prstClr val="black">
                    <a:lumMod val="50000"/>
                    <a:lumOff val="50000"/>
                  </a:prstClr>
                </a:solidFill>
                <a:latin typeface="Arial" charset="0"/>
              </a:rPr>
              <a:t>($ in </a:t>
            </a:r>
            <a:r>
              <a:rPr lang="en-US" sz="1000" b="1" dirty="0" smtClean="0">
                <a:solidFill>
                  <a:prstClr val="black">
                    <a:lumMod val="50000"/>
                    <a:lumOff val="50000"/>
                  </a:prstClr>
                </a:solidFill>
                <a:latin typeface="Arial" charset="0"/>
              </a:rPr>
              <a:t>Millions)</a:t>
            </a:r>
            <a:endParaRPr lang="en-US" sz="1000" b="1" dirty="0">
              <a:solidFill>
                <a:prstClr val="black">
                  <a:lumMod val="50000"/>
                  <a:lumOff val="50000"/>
                </a:prstClr>
              </a:solidFill>
              <a:latin typeface="Arial" charset="0"/>
            </a:endParaRPr>
          </a:p>
        </p:txBody>
      </p:sp>
      <p:sp>
        <p:nvSpPr>
          <p:cNvPr id="21" name="TextBox 20"/>
          <p:cNvSpPr txBox="1"/>
          <p:nvPr/>
        </p:nvSpPr>
        <p:spPr>
          <a:xfrm>
            <a:off x="-95250" y="789322"/>
            <a:ext cx="9192302" cy="1300356"/>
          </a:xfrm>
          <a:prstGeom prst="rect">
            <a:avLst/>
          </a:prstGeom>
          <a:noFill/>
        </p:spPr>
        <p:txBody>
          <a:bodyPr wrap="square" rtlCol="0">
            <a:spAutoFit/>
          </a:bodyPr>
          <a:lstStyle/>
          <a:p>
            <a:pPr marL="371475" indent="-200025" algn="just" fontAlgn="b">
              <a:spcBef>
                <a:spcPts val="300"/>
              </a:spcBef>
              <a:buClr>
                <a:srgbClr val="DB0B11"/>
              </a:buClr>
              <a:buFont typeface="Arial" panose="020B0604020202020204" pitchFamily="34" charset="0"/>
              <a:buChar char="•"/>
              <a:defRPr/>
            </a:pPr>
            <a:r>
              <a:rPr lang="en-US" sz="1050" dirty="0">
                <a:cs typeface="Arial" pitchFamily="34" charset="0"/>
              </a:rPr>
              <a:t>SREC maintains its good credit </a:t>
            </a:r>
            <a:r>
              <a:rPr lang="en-US" sz="1050" dirty="0" smtClean="0">
                <a:cs typeface="Arial" pitchFamily="34" charset="0"/>
              </a:rPr>
              <a:t>quality, evidenced by the reasonable delinquency ratios and </a:t>
            </a:r>
            <a:r>
              <a:rPr lang="en-US" sz="1050" dirty="0" smtClean="0"/>
              <a:t>YTD Provisions for Credit Losses being negative, i.e. providing income. Non-Accruals continue to be very low, one of the reasons for the </a:t>
            </a:r>
            <a:r>
              <a:rPr lang="en-US" sz="1050" dirty="0" smtClean="0">
                <a:cs typeface="Arial" pitchFamily="34" charset="0"/>
              </a:rPr>
              <a:t>ALLL/Nonaccrual ratio to be elevated at close to 500%. In addition, a sizeable Management adjustment remains in place, although it was recently reduced. </a:t>
            </a:r>
            <a:endParaRPr lang="en-US" sz="1050" dirty="0">
              <a:cs typeface="Arial" pitchFamily="34" charset="0"/>
            </a:endParaRPr>
          </a:p>
          <a:p>
            <a:pPr marL="371475" indent="-200025" algn="just" fontAlgn="b">
              <a:spcBef>
                <a:spcPts val="300"/>
              </a:spcBef>
              <a:buClr>
                <a:srgbClr val="DB0B11"/>
              </a:buClr>
              <a:buFont typeface="Arial" panose="020B0604020202020204" pitchFamily="34" charset="0"/>
              <a:buChar char="•"/>
              <a:defRPr/>
            </a:pPr>
            <a:r>
              <a:rPr lang="en-US" sz="1050" dirty="0" smtClean="0">
                <a:cs typeface="Arial" pitchFamily="34" charset="0"/>
              </a:rPr>
              <a:t>Criticized </a:t>
            </a:r>
            <a:r>
              <a:rPr lang="en-US" sz="1050" dirty="0">
                <a:cs typeface="Arial" pitchFamily="34" charset="0"/>
              </a:rPr>
              <a:t>outstandings were impacted by the additional criticized exposure out of Phoenix III and a few smaller downgrades to Special Mention</a:t>
            </a:r>
            <a:r>
              <a:rPr lang="en-US" sz="1050" dirty="0" smtClean="0">
                <a:cs typeface="Arial" pitchFamily="34" charset="0"/>
              </a:rPr>
              <a:t>. </a:t>
            </a:r>
          </a:p>
          <a:p>
            <a:pPr marL="371475" indent="-200025" algn="just" fontAlgn="b">
              <a:spcBef>
                <a:spcPts val="300"/>
              </a:spcBef>
              <a:buClr>
                <a:srgbClr val="DB0B11"/>
              </a:buClr>
              <a:buFont typeface="Arial" panose="020B0604020202020204" pitchFamily="34" charset="0"/>
              <a:buChar char="•"/>
              <a:defRPr/>
            </a:pPr>
            <a:r>
              <a:rPr lang="en-US" sz="1050" dirty="0" smtClean="0">
                <a:cs typeface="Arial" pitchFamily="34" charset="0"/>
              </a:rPr>
              <a:t>Potential </a:t>
            </a:r>
            <a:r>
              <a:rPr lang="en-US" sz="1050" dirty="0">
                <a:cs typeface="Arial" pitchFamily="34" charset="0"/>
              </a:rPr>
              <a:t>NPL entries for </a:t>
            </a:r>
            <a:r>
              <a:rPr lang="en-US" sz="1050" dirty="0" smtClean="0">
                <a:cs typeface="Arial" pitchFamily="34" charset="0"/>
              </a:rPr>
              <a:t>4Q15 </a:t>
            </a:r>
            <a:r>
              <a:rPr lang="en-US" sz="1050" dirty="0">
                <a:cs typeface="Arial" pitchFamily="34" charset="0"/>
              </a:rPr>
              <a:t>(all SRR 1.5/Extinguish): Renaissance Shopping Center </a:t>
            </a:r>
            <a:r>
              <a:rPr lang="en-US" sz="1050" dirty="0" smtClean="0">
                <a:cs typeface="Arial" pitchFamily="34" charset="0"/>
              </a:rPr>
              <a:t>($8.9MM</a:t>
            </a:r>
            <a:r>
              <a:rPr lang="en-US" sz="1050" dirty="0">
                <a:cs typeface="Arial" pitchFamily="34" charset="0"/>
              </a:rPr>
              <a:t>) located in Atlantic City; Glyndon Investments ($</a:t>
            </a:r>
            <a:r>
              <a:rPr lang="en-US" sz="1050" dirty="0" smtClean="0">
                <a:cs typeface="Arial" pitchFamily="34" charset="0"/>
              </a:rPr>
              <a:t>4.0MM, 81% LTV), </a:t>
            </a:r>
            <a:r>
              <a:rPr lang="en-US" sz="1050" dirty="0">
                <a:cs typeface="Arial" pitchFamily="34" charset="0"/>
              </a:rPr>
              <a:t>an office building in Maryland; and Lenox 137 ($3.6MM, </a:t>
            </a:r>
            <a:r>
              <a:rPr lang="en-US" sz="1050" dirty="0" smtClean="0">
                <a:cs typeface="Arial" pitchFamily="34" charset="0"/>
              </a:rPr>
              <a:t>51% </a:t>
            </a:r>
            <a:r>
              <a:rPr lang="en-US" sz="1050" dirty="0">
                <a:cs typeface="Arial" pitchFamily="34" charset="0"/>
              </a:rPr>
              <a:t>LTV), a current but weakly performing </a:t>
            </a:r>
            <a:r>
              <a:rPr lang="en-US" sz="1050" dirty="0" smtClean="0">
                <a:cs typeface="Arial" pitchFamily="34" charset="0"/>
              </a:rPr>
              <a:t>multifamily </a:t>
            </a:r>
            <a:r>
              <a:rPr lang="en-US" sz="1050" dirty="0">
                <a:cs typeface="Arial" pitchFamily="34" charset="0"/>
              </a:rPr>
              <a:t>building in Harlem. </a:t>
            </a:r>
            <a:r>
              <a:rPr lang="en-US" sz="1050" dirty="0" smtClean="0">
                <a:cs typeface="Arial" pitchFamily="34" charset="0"/>
              </a:rPr>
              <a:t>Rita Grace ($4.1MM), a Philadelphia building affected by a fire, was recently transferred to Workout, but remains on accrual status.</a:t>
            </a:r>
            <a:endParaRPr lang="en-US" sz="1050" dirty="0">
              <a:cs typeface="Arial" pitchFamily="34" charset="0"/>
            </a:endParaRPr>
          </a:p>
        </p:txBody>
      </p:sp>
      <p:sp>
        <p:nvSpPr>
          <p:cNvPr id="13"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0" fontAlgn="base" hangingPunct="0">
              <a:spcBef>
                <a:spcPct val="0"/>
              </a:spcBef>
              <a:spcAft>
                <a:spcPct val="0"/>
              </a:spcAft>
            </a:pPr>
            <a:fld id="{6686DD16-62B3-4E4F-870A-AB209DB7CECE}" type="slidenum">
              <a:rPr lang="en-US" sz="1400">
                <a:solidFill>
                  <a:srgbClr val="FF0000"/>
                </a:solidFill>
                <a:latin typeface="Arial Bold" pitchFamily="-112" charset="0"/>
              </a:rPr>
              <a:pPr algn="r" eaLnBrk="0" fontAlgn="base" hangingPunct="0">
                <a:spcBef>
                  <a:spcPct val="0"/>
                </a:spcBef>
                <a:spcAft>
                  <a:spcPct val="0"/>
                </a:spcAft>
              </a:pPr>
              <a:t>7</a:t>
            </a:fld>
            <a:endParaRPr lang="en-US" sz="1400" dirty="0">
              <a:solidFill>
                <a:srgbClr val="000000"/>
              </a:solidFill>
              <a:latin typeface="Arial Bold" pitchFamily="-112" charset="0"/>
            </a:endParaRPr>
          </a:p>
        </p:txBody>
      </p:sp>
      <p:sp>
        <p:nvSpPr>
          <p:cNvPr id="23" name="Oval 22"/>
          <p:cNvSpPr/>
          <p:nvPr/>
        </p:nvSpPr>
        <p:spPr>
          <a:xfrm>
            <a:off x="136104" y="4260823"/>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prstClr val="white"/>
              </a:solidFill>
            </a:endParaRPr>
          </a:p>
        </p:txBody>
      </p:sp>
      <p:sp>
        <p:nvSpPr>
          <p:cNvPr id="24" name="Oval 23"/>
          <p:cNvSpPr/>
          <p:nvPr/>
        </p:nvSpPr>
        <p:spPr>
          <a:xfrm>
            <a:off x="108536" y="2226254"/>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prstClr val="white"/>
              </a:solidFill>
            </a:endParaRPr>
          </a:p>
        </p:txBody>
      </p:sp>
      <p:sp>
        <p:nvSpPr>
          <p:cNvPr id="25" name="Oval 24"/>
          <p:cNvSpPr/>
          <p:nvPr/>
        </p:nvSpPr>
        <p:spPr>
          <a:xfrm>
            <a:off x="3131338" y="2255442"/>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prstClr val="white"/>
              </a:solidFill>
            </a:endParaRPr>
          </a:p>
        </p:txBody>
      </p:sp>
      <p:sp>
        <p:nvSpPr>
          <p:cNvPr id="26" name="Oval 25"/>
          <p:cNvSpPr/>
          <p:nvPr/>
        </p:nvSpPr>
        <p:spPr>
          <a:xfrm>
            <a:off x="3149108" y="427673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prstClr val="white"/>
              </a:solidFill>
            </a:endParaRPr>
          </a:p>
        </p:txBody>
      </p:sp>
      <p:sp>
        <p:nvSpPr>
          <p:cNvPr id="18" name="Text Box 72"/>
          <p:cNvSpPr txBox="1">
            <a:spLocks noChangeArrowheads="1"/>
          </p:cNvSpPr>
          <p:nvPr/>
        </p:nvSpPr>
        <p:spPr bwMode="auto">
          <a:xfrm>
            <a:off x="85160" y="6231004"/>
            <a:ext cx="6092356" cy="62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0" fontAlgn="base" hangingPunct="0">
              <a:spcBef>
                <a:spcPct val="0"/>
              </a:spcBef>
              <a:spcAft>
                <a:spcPct val="0"/>
              </a:spcAft>
            </a:pPr>
            <a:r>
              <a:rPr lang="en-US" sz="900" b="1" dirty="0" smtClean="0">
                <a:solidFill>
                  <a:srgbClr val="FFFFFF"/>
                </a:solidFill>
              </a:rPr>
              <a:t>Source:</a:t>
            </a:r>
            <a:r>
              <a:rPr lang="en-US" sz="900" dirty="0" smtClean="0">
                <a:solidFill>
                  <a:srgbClr val="FFFFFF"/>
                </a:solidFill>
              </a:rPr>
              <a:t> SBNA Credit Metrics as of 9/30/15. </a:t>
            </a:r>
          </a:p>
          <a:p>
            <a:pPr eaLnBrk="0" fontAlgn="base" hangingPunct="0">
              <a:spcBef>
                <a:spcPct val="0"/>
              </a:spcBef>
              <a:spcAft>
                <a:spcPct val="0"/>
              </a:spcAft>
            </a:pPr>
            <a:r>
              <a:rPr lang="en-US" sz="900" dirty="0" smtClean="0">
                <a:solidFill>
                  <a:srgbClr val="FFFFFF"/>
                </a:solidFill>
              </a:rPr>
              <a:t>Note:    Classified = Substandard + Doubtful + Loss.</a:t>
            </a:r>
          </a:p>
          <a:p>
            <a:pPr eaLnBrk="0" fontAlgn="base" hangingPunct="0">
              <a:spcBef>
                <a:spcPct val="0"/>
              </a:spcBef>
              <a:spcAft>
                <a:spcPct val="0"/>
              </a:spcAft>
            </a:pPr>
            <a:r>
              <a:rPr lang="en-US" sz="900" dirty="0">
                <a:solidFill>
                  <a:srgbClr val="FFFFFF"/>
                </a:solidFill>
              </a:rPr>
              <a:t> </a:t>
            </a:r>
            <a:r>
              <a:rPr lang="en-US" sz="900" dirty="0" smtClean="0">
                <a:solidFill>
                  <a:srgbClr val="FFFFFF"/>
                </a:solidFill>
              </a:rPr>
              <a:t>            Criticized = Classified + Special Mention.</a:t>
            </a:r>
          </a:p>
          <a:p>
            <a:pPr eaLnBrk="0" fontAlgn="base" hangingPunct="0">
              <a:spcBef>
                <a:spcPct val="0"/>
              </a:spcBef>
              <a:spcAft>
                <a:spcPct val="0"/>
              </a:spcAft>
            </a:pPr>
            <a:r>
              <a:rPr lang="en-US" sz="900" dirty="0" smtClean="0">
                <a:solidFill>
                  <a:srgbClr val="FFFFFF"/>
                </a:solidFill>
              </a:rPr>
              <a:t>Delinquency refers to 30+ days delinquent.</a:t>
            </a:r>
            <a:endParaRPr lang="en-US" sz="1200" dirty="0">
              <a:solidFill>
                <a:srgbClr val="FFFFFF"/>
              </a:solidFill>
            </a:endParaRPr>
          </a:p>
        </p:txBody>
      </p:sp>
      <p:sp>
        <p:nvSpPr>
          <p:cNvPr id="29" name="Oval 28"/>
          <p:cNvSpPr/>
          <p:nvPr/>
        </p:nvSpPr>
        <p:spPr>
          <a:xfrm>
            <a:off x="6172200" y="426720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prstClr val="white"/>
              </a:solidFill>
            </a:endParaRPr>
          </a:p>
        </p:txBody>
      </p:sp>
      <p:sp>
        <p:nvSpPr>
          <p:cNvPr id="31" name="Oval 30"/>
          <p:cNvSpPr/>
          <p:nvPr/>
        </p:nvSpPr>
        <p:spPr>
          <a:xfrm>
            <a:off x="6096000" y="2263395"/>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prstClr val="white"/>
              </a:solidFill>
            </a:endParaRPr>
          </a:p>
        </p:txBody>
      </p:sp>
      <p:sp>
        <p:nvSpPr>
          <p:cNvPr id="33" name="TextBox 32"/>
          <p:cNvSpPr txBox="1"/>
          <p:nvPr/>
        </p:nvSpPr>
        <p:spPr>
          <a:xfrm>
            <a:off x="3039766" y="6359915"/>
            <a:ext cx="4858833" cy="507831"/>
          </a:xfrm>
          <a:prstGeom prst="rect">
            <a:avLst/>
          </a:prstGeom>
          <a:noFill/>
        </p:spPr>
        <p:txBody>
          <a:bodyPr wrap="square" rtlCol="0">
            <a:spAutoFit/>
          </a:bodyPr>
          <a:lstStyle/>
          <a:p>
            <a:pPr algn="just" eaLnBrk="0" fontAlgn="base" hangingPunct="0">
              <a:spcBef>
                <a:spcPct val="0"/>
              </a:spcBef>
              <a:spcAft>
                <a:spcPct val="0"/>
              </a:spcAft>
            </a:pPr>
            <a:r>
              <a:rPr lang="en-US" sz="900" dirty="0" smtClean="0">
                <a:solidFill>
                  <a:srgbClr val="FFFFFF"/>
                </a:solidFill>
                <a:latin typeface="Arial" charset="0"/>
              </a:rPr>
              <a:t>VMG = Change in Mora (Nonaccrual including L/Cs) + Net Charge-Offs	</a:t>
            </a:r>
            <a:r>
              <a:rPr lang="en-US" sz="900" dirty="0">
                <a:solidFill>
                  <a:srgbClr val="FFFFFF"/>
                </a:solidFill>
                <a:latin typeface="Arial" charset="0"/>
              </a:rPr>
              <a:t> </a:t>
            </a:r>
            <a:r>
              <a:rPr lang="en-US" sz="900" dirty="0" smtClean="0">
                <a:solidFill>
                  <a:srgbClr val="FFFFFF"/>
                </a:solidFill>
                <a:latin typeface="Arial" charset="0"/>
              </a:rPr>
              <a:t>                             </a:t>
            </a:r>
          </a:p>
          <a:p>
            <a:pPr algn="just" eaLnBrk="0" fontAlgn="base" hangingPunct="0">
              <a:spcBef>
                <a:spcPct val="0"/>
              </a:spcBef>
              <a:spcAft>
                <a:spcPct val="0"/>
              </a:spcAft>
            </a:pPr>
            <a:r>
              <a:rPr lang="en-US" sz="900" dirty="0" smtClean="0">
                <a:solidFill>
                  <a:srgbClr val="FFFFFF"/>
                </a:solidFill>
                <a:latin typeface="Arial" charset="0"/>
              </a:rPr>
              <a:t>Cost </a:t>
            </a:r>
            <a:r>
              <a:rPr lang="en-US" sz="900" dirty="0">
                <a:solidFill>
                  <a:srgbClr val="FFFFFF"/>
                </a:solidFill>
                <a:latin typeface="Arial" charset="0"/>
              </a:rPr>
              <a:t>of Credit = Rolling 12 months Provision /  </a:t>
            </a:r>
            <a:r>
              <a:rPr lang="en-US" sz="900" dirty="0" err="1" smtClean="0">
                <a:solidFill>
                  <a:srgbClr val="FFFFFF"/>
                </a:solidFill>
                <a:latin typeface="Arial" charset="0"/>
              </a:rPr>
              <a:t>Avg</a:t>
            </a:r>
            <a:r>
              <a:rPr lang="en-US" sz="900" dirty="0" smtClean="0">
                <a:solidFill>
                  <a:srgbClr val="FFFFFF"/>
                </a:solidFill>
                <a:latin typeface="Arial" charset="0"/>
              </a:rPr>
              <a:t> </a:t>
            </a:r>
            <a:r>
              <a:rPr lang="en-US" sz="900" dirty="0">
                <a:solidFill>
                  <a:srgbClr val="FFFFFF"/>
                </a:solidFill>
                <a:latin typeface="Arial" charset="0"/>
              </a:rPr>
              <a:t>12 months </a:t>
            </a:r>
            <a:r>
              <a:rPr lang="en-US" sz="900" dirty="0" smtClean="0">
                <a:solidFill>
                  <a:srgbClr val="FFFFFF"/>
                </a:solidFill>
                <a:latin typeface="Arial" charset="0"/>
              </a:rPr>
              <a:t>Usage</a:t>
            </a:r>
          </a:p>
          <a:p>
            <a:pPr algn="just" eaLnBrk="0" fontAlgn="base" hangingPunct="0">
              <a:spcBef>
                <a:spcPct val="0"/>
              </a:spcBef>
              <a:spcAft>
                <a:spcPct val="0"/>
              </a:spcAft>
            </a:pPr>
            <a:r>
              <a:rPr lang="en-US" sz="900" dirty="0" smtClean="0">
                <a:solidFill>
                  <a:srgbClr val="FFFFFF"/>
                </a:solidFill>
                <a:latin typeface="Arial" charset="0"/>
              </a:rPr>
              <a:t>Risk Premium = Rolling 12 months VMG  /  </a:t>
            </a:r>
            <a:r>
              <a:rPr lang="en-US" sz="900" dirty="0" err="1" smtClean="0">
                <a:solidFill>
                  <a:srgbClr val="FFFFFF"/>
                </a:solidFill>
                <a:latin typeface="Arial" charset="0"/>
              </a:rPr>
              <a:t>Avg</a:t>
            </a:r>
            <a:r>
              <a:rPr lang="en-US" sz="900" dirty="0" smtClean="0">
                <a:solidFill>
                  <a:srgbClr val="FFFFFF"/>
                </a:solidFill>
                <a:latin typeface="Arial" charset="0"/>
              </a:rPr>
              <a:t> 12 months Usage</a:t>
            </a:r>
          </a:p>
        </p:txBody>
      </p:sp>
      <p:pic>
        <p:nvPicPr>
          <p:cNvPr id="2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0" y="2285289"/>
            <a:ext cx="2954606"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42" y="4329814"/>
            <a:ext cx="2994202"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902" y="4328160"/>
            <a:ext cx="2891498"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017" y="2287802"/>
            <a:ext cx="2943382"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4576" y="2287801"/>
            <a:ext cx="2800349" cy="191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9399" y="4276730"/>
            <a:ext cx="3047653"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651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318793" y="1117800"/>
            <a:ext cx="3167357" cy="260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53988" indent="-153988" algn="l" rtl="0" eaLnBrk="1" fontAlgn="base" hangingPunct="1">
              <a:spcBef>
                <a:spcPct val="20000"/>
              </a:spcBef>
              <a:spcAft>
                <a:spcPct val="0"/>
              </a:spcAft>
              <a:defRPr>
                <a:solidFill>
                  <a:srgbClr val="FF0000"/>
                </a:solidFill>
                <a:latin typeface="+mn-lt"/>
                <a:ea typeface="+mn-ea"/>
                <a:cs typeface="+mn-cs"/>
              </a:defRPr>
            </a:lvl1pPr>
            <a:lvl2pPr marL="512763" indent="-168275" algn="l" rtl="0" eaLnBrk="1" fontAlgn="base" hangingPunct="1">
              <a:lnSpc>
                <a:spcPct val="120000"/>
              </a:lnSpc>
              <a:spcBef>
                <a:spcPct val="20000"/>
              </a:spcBef>
              <a:spcAft>
                <a:spcPct val="0"/>
              </a:spcAft>
              <a:buClr>
                <a:schemeClr val="tx1"/>
              </a:buClr>
              <a:buFont typeface="Wingdings" pitchFamily="2" charset="2"/>
              <a:buChar char="§"/>
              <a:defRPr sz="1600">
                <a:solidFill>
                  <a:srgbClr val="999999"/>
                </a:solidFill>
                <a:latin typeface="Arial" charset="0"/>
                <a:ea typeface="+mn-ea"/>
                <a:cs typeface="+mn-cs"/>
              </a:defRPr>
            </a:lvl2pPr>
            <a:lvl3pPr marL="931863" indent="-228600" algn="l" rtl="0" eaLnBrk="1" fontAlgn="base" hangingPunct="1">
              <a:lnSpc>
                <a:spcPct val="160000"/>
              </a:lnSpc>
              <a:spcBef>
                <a:spcPct val="20000"/>
              </a:spcBef>
              <a:spcAft>
                <a:spcPct val="0"/>
              </a:spcAft>
              <a:buClr>
                <a:schemeClr val="tx1"/>
              </a:buClr>
              <a:buChar char="•"/>
              <a:defRPr sz="1400">
                <a:solidFill>
                  <a:srgbClr val="999999"/>
                </a:solidFill>
                <a:latin typeface="Arial" charset="0"/>
                <a:ea typeface="+mn-ea"/>
                <a:cs typeface="+mn-cs"/>
              </a:defRPr>
            </a:lvl3pPr>
            <a:lvl4pPr marL="1350963" indent="-228600" algn="l" rtl="0" eaLnBrk="1" fontAlgn="base" hangingPunct="1">
              <a:spcBef>
                <a:spcPct val="20000"/>
              </a:spcBef>
              <a:spcAft>
                <a:spcPct val="0"/>
              </a:spcAft>
              <a:buClr>
                <a:schemeClr val="tx1"/>
              </a:buClr>
              <a:buChar char="–"/>
              <a:defRPr sz="1200">
                <a:solidFill>
                  <a:srgbClr val="999999"/>
                </a:solidFill>
                <a:latin typeface="Arial" charset="0"/>
                <a:ea typeface="+mn-ea"/>
                <a:cs typeface="+mn-cs"/>
              </a:defRPr>
            </a:lvl4pPr>
            <a:lvl5pPr marL="1770063" indent="-228600" algn="l" rtl="0" eaLnBrk="1" fontAlgn="base" hangingPunct="1">
              <a:spcBef>
                <a:spcPct val="20000"/>
              </a:spcBef>
              <a:spcAft>
                <a:spcPct val="0"/>
              </a:spcAft>
              <a:buClr>
                <a:schemeClr val="tx1"/>
              </a:buClr>
              <a:defRPr sz="1000">
                <a:solidFill>
                  <a:schemeClr val="tx1"/>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233363" indent="-233363" algn="just">
              <a:spcBef>
                <a:spcPts val="600"/>
              </a:spcBef>
              <a:buClr>
                <a:srgbClr val="FF0000"/>
              </a:buClr>
              <a:buFont typeface="Arial" panose="020B0604020202020204" pitchFamily="34" charset="0"/>
              <a:buChar char="•"/>
            </a:pPr>
            <a:r>
              <a:rPr lang="en-US" sz="1200" dirty="0" smtClean="0">
                <a:solidFill>
                  <a:schemeClr val="tx1"/>
                </a:solidFill>
                <a:latin typeface="Arial" panose="020B0604020202020204" pitchFamily="34" charset="0"/>
                <a:cs typeface="Arial" panose="020B0604020202020204" pitchFamily="34" charset="0"/>
              </a:rPr>
              <a:t>The </a:t>
            </a:r>
            <a:r>
              <a:rPr lang="en-US" sz="1200" dirty="0">
                <a:solidFill>
                  <a:schemeClr val="tx1"/>
                </a:solidFill>
                <a:latin typeface="Arial" panose="020B0604020202020204" pitchFamily="34" charset="0"/>
                <a:cs typeface="Arial" panose="020B0604020202020204" pitchFamily="34" charset="0"/>
              </a:rPr>
              <a:t>quality of the </a:t>
            </a:r>
            <a:r>
              <a:rPr lang="en-US" sz="1200" dirty="0" smtClean="0">
                <a:solidFill>
                  <a:schemeClr val="tx1"/>
                </a:solidFill>
                <a:latin typeface="Arial" panose="020B0604020202020204" pitchFamily="34" charset="0"/>
                <a:cs typeface="Arial" panose="020B0604020202020204" pitchFamily="34" charset="0"/>
              </a:rPr>
              <a:t>Multifamily portfolio </a:t>
            </a:r>
            <a:r>
              <a:rPr lang="en-US" sz="1200" dirty="0">
                <a:solidFill>
                  <a:schemeClr val="tx1"/>
                </a:solidFill>
                <a:latin typeface="Arial" panose="020B0604020202020204" pitchFamily="34" charset="0"/>
                <a:cs typeface="Arial" panose="020B0604020202020204" pitchFamily="34" charset="0"/>
              </a:rPr>
              <a:t>continues to be </a:t>
            </a:r>
            <a:r>
              <a:rPr lang="en-US" sz="1200" dirty="0" smtClean="0">
                <a:solidFill>
                  <a:schemeClr val="tx1"/>
                </a:solidFill>
                <a:latin typeface="Arial" panose="020B0604020202020204" pitchFamily="34" charset="0"/>
                <a:cs typeface="Arial" panose="020B0604020202020204" pitchFamily="34" charset="0"/>
              </a:rPr>
              <a:t>stable and satisfactory, with </a:t>
            </a:r>
            <a:r>
              <a:rPr lang="en-US" sz="1200" dirty="0">
                <a:solidFill>
                  <a:schemeClr val="tx1"/>
                </a:solidFill>
                <a:latin typeface="Arial" panose="020B0604020202020204" pitchFamily="34" charset="0"/>
                <a:cs typeface="Arial" panose="020B0604020202020204" pitchFamily="34" charset="0"/>
              </a:rPr>
              <a:t>89% of the Exposure rated “No FEVE”, down from 93% in the </a:t>
            </a:r>
            <a:r>
              <a:rPr lang="en-US" sz="1200" dirty="0" smtClean="0">
                <a:solidFill>
                  <a:schemeClr val="tx1"/>
                </a:solidFill>
                <a:latin typeface="Arial" panose="020B0604020202020204" pitchFamily="34" charset="0"/>
                <a:cs typeface="Arial" panose="020B0604020202020204" pitchFamily="34" charset="0"/>
              </a:rPr>
              <a:t>previous year, reflecting the </a:t>
            </a:r>
            <a:r>
              <a:rPr lang="en-US" sz="1200" dirty="0">
                <a:solidFill>
                  <a:schemeClr val="tx1"/>
                </a:solidFill>
                <a:latin typeface="Arial" panose="020B0604020202020204" pitchFamily="34" charset="0"/>
                <a:cs typeface="Arial" panose="020B0604020202020204" pitchFamily="34" charset="0"/>
              </a:rPr>
              <a:t>strong Multifamily market </a:t>
            </a:r>
            <a:r>
              <a:rPr lang="en-US" sz="1200" dirty="0" smtClean="0">
                <a:solidFill>
                  <a:schemeClr val="tx1"/>
                </a:solidFill>
                <a:latin typeface="Arial" panose="020B0604020202020204" pitchFamily="34" charset="0"/>
                <a:cs typeface="Arial" panose="020B0604020202020204" pitchFamily="34" charset="0"/>
              </a:rPr>
              <a:t>especially in New York.</a:t>
            </a:r>
          </a:p>
          <a:p>
            <a:pPr marL="233363" indent="-233363" algn="just">
              <a:spcBef>
                <a:spcPts val="600"/>
              </a:spcBef>
              <a:buClr>
                <a:srgbClr val="FF0000"/>
              </a:buClr>
              <a:buFont typeface="Arial" panose="020B0604020202020204" pitchFamily="34" charset="0"/>
              <a:buChar char="•"/>
            </a:pPr>
            <a:r>
              <a:rPr lang="en-US" sz="1200" kern="0" dirty="0" smtClean="0">
                <a:solidFill>
                  <a:schemeClr val="tx1"/>
                </a:solidFill>
                <a:latin typeface="Arial" panose="020B0604020202020204" pitchFamily="34" charset="0"/>
                <a:cs typeface="Arial" panose="020B0604020202020204" pitchFamily="34" charset="0"/>
              </a:rPr>
              <a:t>No </a:t>
            </a:r>
            <a:r>
              <a:rPr lang="en-US" sz="1200" kern="0" dirty="0" smtClean="0">
                <a:solidFill>
                  <a:schemeClr val="tx1"/>
                </a:solidFill>
                <a:latin typeface="Arial" panose="020B0604020202020204" pitchFamily="34" charset="0"/>
                <a:cs typeface="Arial" panose="020B0604020202020204" pitchFamily="34" charset="0"/>
              </a:rPr>
              <a:t>significant* </a:t>
            </a:r>
            <a:r>
              <a:rPr lang="en-US" sz="1200" kern="0" dirty="0" smtClean="0">
                <a:solidFill>
                  <a:schemeClr val="tx1"/>
                </a:solidFill>
                <a:latin typeface="Arial" panose="020B0604020202020204" pitchFamily="34" charset="0"/>
                <a:cs typeface="Arial" panose="020B0604020202020204" pitchFamily="34" charset="0"/>
              </a:rPr>
              <a:t>FEVE upgrades were reported during 3Q15.</a:t>
            </a:r>
          </a:p>
          <a:p>
            <a:pPr marL="233363" indent="-233363" algn="just">
              <a:spcBef>
                <a:spcPts val="600"/>
              </a:spcBef>
              <a:buClr>
                <a:srgbClr val="FF0000"/>
              </a:buClr>
              <a:buFont typeface="Arial" panose="020B0604020202020204" pitchFamily="34" charset="0"/>
              <a:buChar char="•"/>
            </a:pPr>
            <a:r>
              <a:rPr lang="en-US" sz="1200" kern="0" dirty="0" smtClean="0">
                <a:solidFill>
                  <a:schemeClr val="tx1"/>
                </a:solidFill>
                <a:latin typeface="Arial" panose="020B0604020202020204" pitchFamily="34" charset="0"/>
                <a:cs typeface="Arial" panose="020B0604020202020204" pitchFamily="34" charset="0"/>
              </a:rPr>
              <a:t>Only 2% are in FEVE Grave.</a:t>
            </a:r>
            <a:endParaRPr lang="en-US" sz="1200" kern="0" dirty="0">
              <a:solidFill>
                <a:schemeClr val="tx1"/>
              </a:solidFill>
              <a:latin typeface="Arial" panose="020B0604020202020204" pitchFamily="34" charset="0"/>
              <a:cs typeface="Arial" panose="020B0604020202020204" pitchFamily="34" charset="0"/>
            </a:endParaRPr>
          </a:p>
        </p:txBody>
      </p:sp>
      <p:sp>
        <p:nvSpPr>
          <p:cNvPr id="29707" name="Rectangle 18"/>
          <p:cNvSpPr>
            <a:spLocks noChangeArrowheads="1"/>
          </p:cNvSpPr>
          <p:nvPr/>
        </p:nvSpPr>
        <p:spPr bwMode="auto">
          <a:xfrm>
            <a:off x="382588" y="381000"/>
            <a:ext cx="838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1" hangingPunct="1"/>
            <a:r>
              <a:rPr lang="en-US" b="1" dirty="0" smtClean="0"/>
              <a:t>Multifamily: FEVE Trends</a:t>
            </a:r>
            <a:endParaRPr lang="en-US" b="1" dirty="0"/>
          </a:p>
        </p:txBody>
      </p:sp>
      <p:sp>
        <p:nvSpPr>
          <p:cNvPr id="29708"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6686DD16-62B3-4E4F-870A-AB209DB7CECE}" type="slidenum">
              <a:rPr lang="en-US" sz="1400" smtClean="0">
                <a:solidFill>
                  <a:srgbClr val="FF0000"/>
                </a:solidFill>
                <a:latin typeface="Arial Bold" pitchFamily="-112" charset="0"/>
              </a:rPr>
              <a:pPr algn="r"/>
              <a:t>8</a:t>
            </a:fld>
            <a:endParaRPr lang="en-US" sz="1400" dirty="0">
              <a:latin typeface="Arial Bold" pitchFamily="-112" charset="0"/>
            </a:endParaRPr>
          </a:p>
        </p:txBody>
      </p:sp>
      <p:sp>
        <p:nvSpPr>
          <p:cNvPr id="10" name="Text Box 72"/>
          <p:cNvSpPr txBox="1">
            <a:spLocks noChangeArrowheads="1"/>
          </p:cNvSpPr>
          <p:nvPr/>
        </p:nvSpPr>
        <p:spPr bwMode="auto">
          <a:xfrm>
            <a:off x="94685" y="6227465"/>
            <a:ext cx="6306115" cy="3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Source: </a:t>
            </a:r>
            <a:r>
              <a:rPr lang="en-US" sz="1000" dirty="0" smtClean="0">
                <a:solidFill>
                  <a:schemeClr val="bg1"/>
                </a:solidFill>
              </a:rPr>
              <a:t>FEVE Monitoring Report as of 9/30/15. Status changes only include exposure changes &gt; $6MM</a:t>
            </a:r>
            <a:r>
              <a:rPr lang="en-US" sz="1000" dirty="0" smtClean="0">
                <a:solidFill>
                  <a:schemeClr val="bg1"/>
                </a:solidFill>
              </a:rPr>
              <a:t>.</a:t>
            </a:r>
            <a:endParaRPr lang="en-US" sz="1000" dirty="0" smtClean="0">
              <a:solidFill>
                <a:schemeClr val="bg1"/>
              </a:solidFill>
            </a:endParaRPr>
          </a:p>
        </p:txBody>
      </p:sp>
      <p:sp>
        <p:nvSpPr>
          <p:cNvPr id="8" name="TextBox 7"/>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pic>
        <p:nvPicPr>
          <p:cNvPr id="1024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7521" r="7739" b="25602"/>
          <a:stretch/>
        </p:blipFill>
        <p:spPr bwMode="auto">
          <a:xfrm>
            <a:off x="6505575" y="3926205"/>
            <a:ext cx="2247900" cy="210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flipV="1">
            <a:off x="4162141" y="1232162"/>
            <a:ext cx="4846320" cy="0"/>
          </a:xfrm>
          <a:prstGeom prst="line">
            <a:avLst/>
          </a:prstGeom>
          <a:noFill/>
          <a:ln w="25400" cap="flat" cmpd="sng" algn="ctr">
            <a:solidFill>
              <a:srgbClr val="FF0000"/>
            </a:solidFill>
            <a:prstDash val="solid"/>
          </a:ln>
          <a:effectLst/>
        </p:spPr>
        <p:style>
          <a:lnRef idx="1">
            <a:schemeClr val="accent1"/>
          </a:lnRef>
          <a:fillRef idx="0">
            <a:schemeClr val="accent1"/>
          </a:fillRef>
          <a:effectRef idx="0">
            <a:schemeClr val="accent1"/>
          </a:effectRef>
          <a:fontRef idx="minor">
            <a:schemeClr val="tx1"/>
          </a:fontRef>
        </p:style>
      </p:cxnSp>
      <p:pic>
        <p:nvPicPr>
          <p:cNvPr id="1024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781"/>
          <a:stretch/>
        </p:blipFill>
        <p:spPr bwMode="auto">
          <a:xfrm>
            <a:off x="4352641" y="3927394"/>
            <a:ext cx="2177907" cy="210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 Box 3"/>
          <p:cNvSpPr txBox="1">
            <a:spLocks noChangeArrowheads="1"/>
          </p:cNvSpPr>
          <p:nvPr/>
        </p:nvSpPr>
        <p:spPr bwMode="gray">
          <a:xfrm>
            <a:off x="3840489" y="982630"/>
            <a:ext cx="4961638" cy="270341"/>
          </a:xfrm>
          <a:prstGeom prst="rect">
            <a:avLst/>
          </a:prstGeom>
          <a:noFill/>
          <a:ln w="9525" algn="ctr">
            <a:noFill/>
            <a:miter lim="800000"/>
            <a:headEnd/>
            <a:tailEnd/>
          </a:ln>
          <a:effectLst/>
        </p:spPr>
        <p:txBody>
          <a:bodyPr wrap="square" lIns="91440" tIns="7200" rIns="18000" bIns="72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050" b="1" i="0" u="none" strike="noStrike" baseline="0" dirty="0" smtClean="0">
                <a:solidFill>
                  <a:srgbClr val="FF0000"/>
                </a:solidFill>
                <a:latin typeface="Arial"/>
                <a:cs typeface="Arial"/>
              </a:rPr>
              <a:t>Major FEVE Status</a:t>
            </a:r>
            <a:r>
              <a:rPr lang="en-US" sz="1050" b="1" i="0" u="none" strike="noStrike" dirty="0" smtClean="0">
                <a:solidFill>
                  <a:srgbClr val="FF0000"/>
                </a:solidFill>
                <a:latin typeface="Arial"/>
                <a:cs typeface="Arial"/>
              </a:rPr>
              <a:t> Changes in 3Q15</a:t>
            </a:r>
            <a:endParaRPr lang="en-US" sz="1050" b="1" i="0" u="none" strike="noStrike" baseline="0" dirty="0">
              <a:solidFill>
                <a:srgbClr val="FF0000"/>
              </a:solidFill>
              <a:latin typeface="Arial"/>
              <a:cs typeface="Arial"/>
            </a:endParaRPr>
          </a:p>
        </p:txBody>
      </p:sp>
      <p:sp>
        <p:nvSpPr>
          <p:cNvPr id="16" name="Text Box 3"/>
          <p:cNvSpPr txBox="1">
            <a:spLocks noChangeArrowheads="1"/>
          </p:cNvSpPr>
          <p:nvPr/>
        </p:nvSpPr>
        <p:spPr bwMode="gray">
          <a:xfrm>
            <a:off x="4684190" y="4013840"/>
            <a:ext cx="3767275" cy="270341"/>
          </a:xfrm>
          <a:prstGeom prst="rect">
            <a:avLst/>
          </a:prstGeom>
          <a:noFill/>
          <a:ln w="9525" algn="ctr">
            <a:noFill/>
            <a:miter lim="800000"/>
            <a:headEnd/>
            <a:tailEnd/>
          </a:ln>
          <a:effectLst/>
        </p:spPr>
        <p:txBody>
          <a:bodyPr wrap="square" lIns="91440" tIns="7200" rIns="18000" bIns="72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050" b="1" dirty="0" smtClean="0">
                <a:solidFill>
                  <a:srgbClr val="FF0000"/>
                </a:solidFill>
                <a:latin typeface="Arial"/>
                <a:cs typeface="Arial"/>
              </a:rPr>
              <a:t>Exposure by FEVE Rating</a:t>
            </a:r>
            <a:endParaRPr lang="en-US" sz="1050" b="1" i="0" u="none" strike="noStrike" baseline="0" dirty="0">
              <a:solidFill>
                <a:srgbClr val="FF0000"/>
              </a:solidFill>
              <a:latin typeface="Arial"/>
              <a:cs typeface="Arial"/>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29" y="3799441"/>
            <a:ext cx="379609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2" y="1446766"/>
            <a:ext cx="51530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Rectangle 18"/>
          <p:cNvSpPr>
            <a:spLocks noChangeArrowheads="1"/>
          </p:cNvSpPr>
          <p:nvPr/>
        </p:nvSpPr>
        <p:spPr bwMode="auto">
          <a:xfrm>
            <a:off x="382588" y="381000"/>
            <a:ext cx="838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1" hangingPunct="1"/>
            <a:r>
              <a:rPr lang="en-US" b="1" dirty="0" smtClean="0"/>
              <a:t>SREC: FEVE History</a:t>
            </a:r>
            <a:endParaRPr lang="en-US" b="1" dirty="0"/>
          </a:p>
        </p:txBody>
      </p:sp>
      <p:sp>
        <p:nvSpPr>
          <p:cNvPr id="29708"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6686DD16-62B3-4E4F-870A-AB209DB7CECE}" type="slidenum">
              <a:rPr lang="en-US" sz="1400">
                <a:solidFill>
                  <a:srgbClr val="FF0000"/>
                </a:solidFill>
                <a:latin typeface="Arial Bold" pitchFamily="-112" charset="0"/>
              </a:rPr>
              <a:pPr algn="r"/>
              <a:t>9</a:t>
            </a:fld>
            <a:endParaRPr lang="en-US" sz="1400" dirty="0">
              <a:latin typeface="Arial Bold" pitchFamily="-112" charset="0"/>
            </a:endParaRPr>
          </a:p>
        </p:txBody>
      </p:sp>
      <p:sp>
        <p:nvSpPr>
          <p:cNvPr id="8" name="TextBox 7"/>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sp>
        <p:nvSpPr>
          <p:cNvPr id="16" name="TextBox 15"/>
          <p:cNvSpPr txBox="1"/>
          <p:nvPr/>
        </p:nvSpPr>
        <p:spPr>
          <a:xfrm>
            <a:off x="5267325" y="1453102"/>
            <a:ext cx="3371851" cy="1277273"/>
          </a:xfrm>
          <a:prstGeom prst="rect">
            <a:avLst/>
          </a:prstGeom>
          <a:noFill/>
        </p:spPr>
        <p:txBody>
          <a:bodyPr wrap="square" rtlCol="0">
            <a:spAutoFit/>
          </a:bodyPr>
          <a:lstStyle/>
          <a:p>
            <a:pPr algn="just">
              <a:spcAft>
                <a:spcPts val="600"/>
              </a:spcAft>
            </a:pPr>
            <a:r>
              <a:rPr lang="en-US" sz="1200" dirty="0" smtClean="0">
                <a:latin typeface="Arial" panose="020B0604020202020204" pitchFamily="34" charset="0"/>
                <a:cs typeface="Arial" panose="020B0604020202020204" pitchFamily="34" charset="0"/>
              </a:rPr>
              <a:t>The quality of the Multifamily portfolio in terms of FEVE status continues to be </a:t>
            </a:r>
            <a:r>
              <a:rPr lang="en-US" sz="1200" b="1" dirty="0" smtClean="0">
                <a:latin typeface="Arial" panose="020B0604020202020204" pitchFamily="34" charset="0"/>
                <a:cs typeface="Arial" panose="020B0604020202020204" pitchFamily="34" charset="0"/>
              </a:rPr>
              <a:t>satisfactory</a:t>
            </a:r>
            <a:r>
              <a:rPr lang="en-US" sz="1200" dirty="0" smtClean="0">
                <a:latin typeface="Arial" panose="020B0604020202020204" pitchFamily="34" charset="0"/>
                <a:cs typeface="Arial" panose="020B0604020202020204" pitchFamily="34" charset="0"/>
              </a:rPr>
              <a:t>, in line with the strong Multifamily market in NY.</a:t>
            </a:r>
          </a:p>
          <a:p>
            <a:pPr algn="just">
              <a:spcAft>
                <a:spcPts val="600"/>
              </a:spcAft>
            </a:pPr>
            <a:r>
              <a:rPr lang="en-US" sz="1200" dirty="0" smtClean="0">
                <a:latin typeface="Arial" panose="020B0604020202020204" pitchFamily="34" charset="0"/>
                <a:cs typeface="Arial" panose="020B0604020202020204" pitchFamily="34" charset="0"/>
              </a:rPr>
              <a:t>The slight uptick in “Monitor” credits is a result of newly added Phoenix III credits as well as more stringent monitoring.</a:t>
            </a:r>
            <a:endParaRPr lang="en-US" sz="1200" dirty="0">
              <a:latin typeface="Arial" panose="020B0604020202020204" pitchFamily="34" charset="0"/>
              <a:cs typeface="Arial" panose="020B0604020202020204" pitchFamily="34" charset="0"/>
            </a:endParaRPr>
          </a:p>
        </p:txBody>
      </p:sp>
      <p:sp>
        <p:nvSpPr>
          <p:cNvPr id="17" name="Text Box 72"/>
          <p:cNvSpPr txBox="1">
            <a:spLocks noChangeArrowheads="1"/>
          </p:cNvSpPr>
          <p:nvPr/>
        </p:nvSpPr>
        <p:spPr bwMode="auto">
          <a:xfrm>
            <a:off x="94685" y="6244746"/>
            <a:ext cx="6525190" cy="3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Source: </a:t>
            </a:r>
            <a:r>
              <a:rPr lang="en-US" sz="1000" dirty="0" smtClean="0">
                <a:solidFill>
                  <a:schemeClr val="bg1"/>
                </a:solidFill>
              </a:rPr>
              <a:t>FEVE Monitoring Reports. All by Binding Exposure in SMM.</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1291177"/>
            <a:ext cx="4505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6" y="3717590"/>
            <a:ext cx="4505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270" y="3471863"/>
            <a:ext cx="3566160" cy="223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4335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ntander Powerpoint Template">
  <a:themeElements>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ovSan_Template_US">
      <a:majorFont>
        <a:latin typeface="Arial Bold"/>
        <a:ea typeface="ＭＳ Ｐゴシック"/>
        <a:cs typeface="ＭＳ Ｐゴシック"/>
      </a:majorFont>
      <a:minorFont>
        <a:latin typeface="Arial 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antander Powerpoint Template">
  <a:themeElements>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ovSan_Template_US">
      <a:majorFont>
        <a:latin typeface="Arial Bold"/>
        <a:ea typeface="ＭＳ Ｐゴシック"/>
        <a:cs typeface="ＭＳ Ｐゴシック"/>
      </a:majorFont>
      <a:minorFont>
        <a:latin typeface="Arial 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antander Powerpoint Template">
  <a:themeElements>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ovSan_Template_US">
      <a:majorFont>
        <a:latin typeface="Arial Bold"/>
        <a:ea typeface="ＭＳ Ｐゴシック"/>
        <a:cs typeface="ＭＳ Ｐゴシック"/>
      </a:majorFont>
      <a:minorFont>
        <a:latin typeface="Arial 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2_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themeOverride>
</file>

<file path=ppt/theme/themeOverride2.xml><?xml version="1.0" encoding="utf-8"?>
<a:themeOverride xmlns:a="http://schemas.openxmlformats.org/drawingml/2006/main">
  <a:clrScheme name="2_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themeOverride>
</file>

<file path=ppt/theme/themeOverride3.xml><?xml version="1.0" encoding="utf-8"?>
<a:themeOverride xmlns:a="http://schemas.openxmlformats.org/drawingml/2006/main">
  <a:clrScheme name="2_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9F03CD64ABB641B0FACA0AA5051936" ma:contentTypeVersion="1" ma:contentTypeDescription="Create a new document." ma:contentTypeScope="" ma:versionID="78567e7ddb63784af0e6a5e152c5de67">
  <xsd:schema xmlns:xsd="http://www.w3.org/2001/XMLSchema" xmlns:xs="http://www.w3.org/2001/XMLSchema" xmlns:p="http://schemas.microsoft.com/office/2006/metadata/properties" xmlns:ns2="daee04e6-ed01-4634-ba53-8ceebb4f820e" targetNamespace="http://schemas.microsoft.com/office/2006/metadata/properties" ma:root="true" ma:fieldsID="788a6e560ddb17700aad153585e87b2f" ns2:_="">
    <xsd:import namespace="daee04e6-ed01-4634-ba53-8ceebb4f820e"/>
    <xsd:element name="properties">
      <xsd:complexType>
        <xsd:sequence>
          <xsd:element name="documentManagement">
            <xsd:complexType>
              <xsd:all>
                <xsd:element ref="ns2:vsti"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ee04e6-ed01-4634-ba53-8ceebb4f820e" elementFormDefault="qualified">
    <xsd:import namespace="http://schemas.microsoft.com/office/2006/documentManagement/types"/>
    <xsd:import namespace="http://schemas.microsoft.com/office/infopath/2007/PartnerControls"/>
    <xsd:element name="vsti" ma:index="8" nillable="true" ma:displayName="Deliverable ID" ma:internalName="vsti">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ti xmlns="daee04e6-ed01-4634-ba53-8ceebb4f820e" xsi:nil="true"/>
  </documentManagement>
</p:properties>
</file>

<file path=customXml/itemProps1.xml><?xml version="1.0" encoding="utf-8"?>
<ds:datastoreItem xmlns:ds="http://schemas.openxmlformats.org/officeDocument/2006/customXml" ds:itemID="{9DB04CF1-0503-4C7E-95E7-03959930F258}"/>
</file>

<file path=customXml/itemProps2.xml><?xml version="1.0" encoding="utf-8"?>
<ds:datastoreItem xmlns:ds="http://schemas.openxmlformats.org/officeDocument/2006/customXml" ds:itemID="{7B9B6782-BEA3-46A6-8C3D-E50CF1FA9D7E}"/>
</file>

<file path=customXml/itemProps3.xml><?xml version="1.0" encoding="utf-8"?>
<ds:datastoreItem xmlns:ds="http://schemas.openxmlformats.org/officeDocument/2006/customXml" ds:itemID="{E102AF45-B2C9-4941-AE77-33E2DBC16AC0}"/>
</file>

<file path=docProps/app.xml><?xml version="1.0" encoding="utf-8"?>
<Properties xmlns="http://schemas.openxmlformats.org/officeDocument/2006/extended-properties" xmlns:vt="http://schemas.openxmlformats.org/officeDocument/2006/docPropsVTypes">
  <Template>Santander Master Powerpoint_2013</Template>
  <TotalTime>43246</TotalTime>
  <Words>3281</Words>
  <Application>Microsoft Office PowerPoint</Application>
  <PresentationFormat>On-screen Show (4:3)</PresentationFormat>
  <Paragraphs>359</Paragraphs>
  <Slides>26</Slides>
  <Notes>2</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26</vt:i4>
      </vt:variant>
    </vt:vector>
  </HeadingPairs>
  <TitlesOfParts>
    <vt:vector size="31" baseType="lpstr">
      <vt:lpstr>Santander Powerpoint Template</vt:lpstr>
      <vt:lpstr>1_Santander Powerpoint Template</vt:lpstr>
      <vt:lpstr>2_Santander Powerpoint Template</vt:lpstr>
      <vt:lpstr>Worksheet</vt:lpstr>
      <vt:lpstr>think-cell Slide</vt:lpstr>
      <vt:lpstr>PowerPoint Presentation</vt:lpstr>
      <vt:lpstr>Table of Contents</vt:lpstr>
      <vt:lpstr>PowerPoint Presentation</vt:lpstr>
      <vt:lpstr>PowerPoint Presentation</vt:lpstr>
      <vt:lpstr>Multifamily: Credit Exposure Overview</vt:lpstr>
      <vt:lpstr>PowerPoint Presentation</vt:lpstr>
      <vt:lpstr>PowerPoint Presentation</vt:lpstr>
      <vt:lpstr>PowerPoint Presentation</vt:lpstr>
      <vt:lpstr>PowerPoint Presentation</vt:lpstr>
      <vt:lpstr>Exposure by Number of Customers</vt:lpstr>
      <vt:lpstr>Rating Review: SRR vs. FEVE</vt:lpstr>
      <vt:lpstr>SCP Exception Management</vt:lpstr>
      <vt:lpstr>Multifamily: SCP Exceptions Detail</vt:lpstr>
      <vt:lpstr>Exception Management</vt:lpstr>
      <vt:lpstr>P&amp;L Performance</vt:lpstr>
      <vt:lpstr>Next Steps: SREC</vt:lpstr>
      <vt:lpstr>PowerPoint Presentation</vt:lpstr>
      <vt:lpstr>Multifamily: Top 20</vt:lpstr>
      <vt:lpstr>APPENDIX – Top 20 Detail</vt:lpstr>
      <vt:lpstr>APPENDIX – Detail on Top 20 Special Mention Credits</vt:lpstr>
      <vt:lpstr>Commercial Real Estate Concentrations</vt:lpstr>
      <vt:lpstr>Commercial Real Estate Geographic Concentrations</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Conte, Kathleen</dc:creator>
  <cp:lastModifiedBy>Conte, Kathleen</cp:lastModifiedBy>
  <cp:revision>437</cp:revision>
  <cp:lastPrinted>2015-05-18T16:05:52Z</cp:lastPrinted>
  <dcterms:created xsi:type="dcterms:W3CDTF">2015-03-17T21:58:57Z</dcterms:created>
  <dcterms:modified xsi:type="dcterms:W3CDTF">2015-10-26T16:42:12Z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0x010100F89F03CD64ABB641B0FACA0AA5051936</vt:lpwstr>
  </property>
</Properties>
</file>