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7b8273dd61f5437a" Type="http://schemas.microsoft.com/office/2007/relationships/ui/extensibility" Target="customUI/customUI14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24" r:id="rId1"/>
  </p:sldMasterIdLst>
  <p:notesMasterIdLst>
    <p:notesMasterId r:id="rId4"/>
  </p:notesMasterIdLst>
  <p:handoutMasterIdLst>
    <p:handoutMasterId r:id="rId5"/>
  </p:handoutMasterIdLst>
  <p:sldIdLst>
    <p:sldId id="489" r:id="rId2"/>
    <p:sldId id="491" r:id="rId3"/>
  </p:sldIdLst>
  <p:sldSz cx="9602788" cy="6858000"/>
  <p:notesSz cx="7023100" cy="9309100"/>
  <p:custDataLst>
    <p:tags r:id="rId6"/>
  </p:custDataLst>
  <p:defaultTextStyle>
    <a:defPPr>
      <a:defRPr lang="en-GB"/>
    </a:defPPr>
    <a:lvl1pPr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6F1A25-2C0F-43F7-BE93-3722D4D373E3}">
          <p14:sldIdLst>
            <p14:sldId id="489"/>
            <p14:sldId id="4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D9F"/>
    <a:srgbClr val="000000"/>
    <a:srgbClr val="FF0000"/>
    <a:srgbClr val="FFFFFF"/>
    <a:srgbClr val="002C77"/>
    <a:srgbClr val="A6E2EF"/>
    <a:srgbClr val="00A8C8"/>
    <a:srgbClr val="808080"/>
    <a:srgbClr val="E8E8E8"/>
    <a:srgbClr val="E1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Oliver Wyman - defaul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3"/>
              </a:solidFill>
            </a:ln>
          </a:bottom>
          <a:insideH>
            <a:ln w="9525" cap="flat" cmpd="sng" algn="ctr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8" autoAdjust="0"/>
    <p:restoredTop sz="45455" autoAdjust="0"/>
  </p:normalViewPr>
  <p:slideViewPr>
    <p:cSldViewPr snapToGrid="0" showGuides="1">
      <p:cViewPr>
        <p:scale>
          <a:sx n="90" d="100"/>
          <a:sy n="90" d="100"/>
        </p:scale>
        <p:origin x="-624" y="-552"/>
      </p:cViewPr>
      <p:guideLst>
        <p:guide orient="horz" pos="243"/>
        <p:guide orient="horz" pos="702"/>
        <p:guide orient="horz" pos="3935"/>
        <p:guide orient="horz" pos="888"/>
        <p:guide pos="253"/>
        <p:guide pos="5793"/>
        <p:guide pos="367"/>
        <p:guide pos="301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3238" cy="46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64" tIns="46732" rIns="93464" bIns="46732" numCol="1" anchor="t" anchorCtr="0" compatLnSpc="1">
            <a:prstTxWarp prst="textNoShape">
              <a:avLst/>
            </a:prstTxWarp>
          </a:bodyPr>
          <a:lstStyle>
            <a:lvl1pPr algn="l" defTabSz="934850">
              <a:lnSpc>
                <a:spcPct val="100000"/>
              </a:lnSpc>
              <a:defRPr sz="1200"/>
            </a:lvl1pPr>
          </a:lstStyle>
          <a:p>
            <a:endParaRPr lang="en-US" dirty="0">
              <a:sym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7" y="0"/>
            <a:ext cx="3043238" cy="46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64" tIns="46732" rIns="93464" bIns="46732" numCol="1" anchor="t" anchorCtr="0" compatLnSpc="1">
            <a:prstTxWarp prst="textNoShape">
              <a:avLst/>
            </a:prstTxWarp>
          </a:bodyPr>
          <a:lstStyle>
            <a:lvl1pPr algn="r" defTabSz="934850">
              <a:lnSpc>
                <a:spcPct val="100000"/>
              </a:lnSpc>
              <a:defRPr sz="1200"/>
            </a:lvl1pPr>
          </a:lstStyle>
          <a:p>
            <a:endParaRPr lang="en-US" dirty="0">
              <a:sym typeface="Arial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42375"/>
            <a:ext cx="3043238" cy="46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64" tIns="46732" rIns="93464" bIns="46732" numCol="1" anchor="b" anchorCtr="0" compatLnSpc="1">
            <a:prstTxWarp prst="textNoShape">
              <a:avLst/>
            </a:prstTxWarp>
          </a:bodyPr>
          <a:lstStyle>
            <a:lvl1pPr algn="l" defTabSz="934850">
              <a:lnSpc>
                <a:spcPct val="100000"/>
              </a:lnSpc>
              <a:defRPr sz="1200"/>
            </a:lvl1pPr>
          </a:lstStyle>
          <a:p>
            <a:endParaRPr lang="en-US" dirty="0">
              <a:sym typeface="Arial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7" y="8842375"/>
            <a:ext cx="3043238" cy="46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64" tIns="46732" rIns="93464" bIns="46732" numCol="1" anchor="b" anchorCtr="0" compatLnSpc="1">
            <a:prstTxWarp prst="textNoShape">
              <a:avLst/>
            </a:prstTxWarp>
          </a:bodyPr>
          <a:lstStyle>
            <a:lvl1pPr algn="r" defTabSz="934850">
              <a:lnSpc>
                <a:spcPct val="100000"/>
              </a:lnSpc>
              <a:defRPr sz="1200"/>
            </a:lvl1pPr>
          </a:lstStyle>
          <a:p>
            <a:fld id="{9BBE641A-A38A-4199-A515-2A762F6E34D5}" type="slidenum">
              <a:rPr lang="en-US" smtClean="0">
                <a:sym typeface="Arial"/>
              </a:rPr>
              <a:pPr/>
              <a:t>‹#›</a:t>
            </a:fld>
            <a:endParaRPr lang="en-US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50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3238" cy="46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64" tIns="46732" rIns="93464" bIns="46732" numCol="1" anchor="t" anchorCtr="0" compatLnSpc="1">
            <a:prstTxWarp prst="textNoShape">
              <a:avLst/>
            </a:prstTxWarp>
          </a:bodyPr>
          <a:lstStyle>
            <a:lvl1pPr algn="l" defTabSz="934850">
              <a:lnSpc>
                <a:spcPct val="100000"/>
              </a:lnSpc>
              <a:defRPr sz="1200"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7" y="0"/>
            <a:ext cx="3043238" cy="46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64" tIns="46732" rIns="93464" bIns="46732" numCol="1" anchor="t" anchorCtr="0" compatLnSpc="1">
            <a:prstTxWarp prst="textNoShape">
              <a:avLst/>
            </a:prstTxWarp>
          </a:bodyPr>
          <a:lstStyle>
            <a:lvl1pPr algn="r" defTabSz="934850">
              <a:lnSpc>
                <a:spcPct val="100000"/>
              </a:lnSpc>
              <a:defRPr sz="1200"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8388" y="700088"/>
            <a:ext cx="4887912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7" y="4421189"/>
            <a:ext cx="5619750" cy="4189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64" tIns="46732" rIns="93464" bIns="46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2375"/>
            <a:ext cx="3043238" cy="46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64" tIns="46732" rIns="93464" bIns="46732" numCol="1" anchor="b" anchorCtr="0" compatLnSpc="1">
            <a:prstTxWarp prst="textNoShape">
              <a:avLst/>
            </a:prstTxWarp>
          </a:bodyPr>
          <a:lstStyle>
            <a:lvl1pPr algn="l" defTabSz="934850">
              <a:lnSpc>
                <a:spcPct val="100000"/>
              </a:lnSpc>
              <a:defRPr sz="1200"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7" y="8842375"/>
            <a:ext cx="3043238" cy="46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64" tIns="46732" rIns="93464" bIns="46732" numCol="1" anchor="b" anchorCtr="0" compatLnSpc="1">
            <a:prstTxWarp prst="textNoShape">
              <a:avLst/>
            </a:prstTxWarp>
          </a:bodyPr>
          <a:lstStyle>
            <a:lvl1pPr algn="r" defTabSz="934850">
              <a:lnSpc>
                <a:spcPct val="100000"/>
              </a:lnSpc>
              <a:defRPr sz="1200">
                <a:sym typeface="Arial"/>
              </a:defRPr>
            </a:lvl1pPr>
          </a:lstStyle>
          <a:p>
            <a:fld id="{26BEA98B-8E54-4CD0-82BB-B61F2ACC5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6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  <a:sym typeface="Arial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  <a:sym typeface="Arial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  <a:sym typeface="Arial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  <a:sym typeface="Arial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  <a:sym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o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602788" cy="6858000"/>
          </a:xfrm>
          <a:prstGeom prst="rect">
            <a:avLst/>
          </a:prstGeom>
          <a:noFill/>
        </p:spPr>
      </p:pic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5463" y="6345433"/>
            <a:ext cx="2013918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01045" y="3962400"/>
            <a:ext cx="46413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l" defTabSz="457200">
              <a:lnSpc>
                <a:spcPct val="100000"/>
              </a:lnSpc>
            </a:pPr>
            <a:endParaRPr lang="en-US" sz="1500" u="sng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601046" y="1066800"/>
            <a:ext cx="496144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0093" y="1219200"/>
            <a:ext cx="1680488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948672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algn="l" defTabSz="457200">
              <a:lnSpc>
                <a:spcPct val="100000"/>
              </a:lnSpc>
            </a:pPr>
            <a:endParaRPr lang="en-US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2672" y="0"/>
            <a:ext cx="40011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22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035" y="381000"/>
            <a:ext cx="2200639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116" y="381000"/>
            <a:ext cx="644187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2672" y="0"/>
            <a:ext cx="40011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116" y="381006"/>
            <a:ext cx="8796272" cy="7334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01638" y="1406525"/>
            <a:ext cx="3941769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251450" y="1406525"/>
            <a:ext cx="394493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01638" y="1930404"/>
            <a:ext cx="3941762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249870" y="1930404"/>
            <a:ext cx="3946517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02672" y="0"/>
            <a:ext cx="400116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9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116" y="381006"/>
            <a:ext cx="8802556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116" y="1381125"/>
            <a:ext cx="8802556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02672" y="0"/>
            <a:ext cx="400116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9602788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40534" y="6283325"/>
            <a:ext cx="51214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5463" y="6345433"/>
            <a:ext cx="2013918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267503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algn="l" defTabSz="457200">
              <a:lnSpc>
                <a:spcPct val="100000"/>
              </a:lnSpc>
            </a:pPr>
            <a:endParaRPr lang="de-DE" sz="70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84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554" y="4407095"/>
            <a:ext cx="816237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554" y="2906713"/>
            <a:ext cx="816237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2672" y="0"/>
            <a:ext cx="40011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0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117" y="1381129"/>
            <a:ext cx="4321255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1417" y="1381129"/>
            <a:ext cx="4321255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2672" y="0"/>
            <a:ext cx="40011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46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9602788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40534" y="6283325"/>
            <a:ext cx="51214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5463" y="6345433"/>
            <a:ext cx="2013918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02672" y="0"/>
            <a:ext cx="400116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2672" y="0"/>
            <a:ext cx="40011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304011" y="136476"/>
            <a:ext cx="807199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42" y="273050"/>
            <a:ext cx="315925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23" y="273057"/>
            <a:ext cx="53682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242" y="1435103"/>
            <a:ext cx="315925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2672" y="0"/>
            <a:ext cx="40011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13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223" y="4800600"/>
            <a:ext cx="57616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2223" y="612775"/>
            <a:ext cx="576167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2223" y="5367338"/>
            <a:ext cx="57616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2672" y="0"/>
            <a:ext cx="40011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304011" y="136476"/>
            <a:ext cx="807199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703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2672" y="0"/>
            <a:ext cx="40011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35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0116" y="381006"/>
            <a:ext cx="8796272" cy="73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116" y="1381125"/>
            <a:ext cx="8802556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3"/>
          <a:srcRect t="91110"/>
          <a:stretch>
            <a:fillRect/>
          </a:stretch>
        </p:blipFill>
        <p:spPr bwMode="auto">
          <a:xfrm>
            <a:off x="0" y="6248400"/>
            <a:ext cx="9602788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35463" y="6345431"/>
            <a:ext cx="2013918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40534" y="6283325"/>
            <a:ext cx="51214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pPr algn="l" defTabSz="457200">
              <a:lnSpc>
                <a:spcPct val="100000"/>
              </a:lnSpc>
            </a:pPr>
            <a:r>
              <a:rPr lang="en-US" u="sng" smtClean="0">
                <a:solidFill>
                  <a:srgbClr val="FFFFFF"/>
                </a:solidFill>
                <a:latin typeface="Arial" pitchFamily="34" charset="0"/>
              </a:rPr>
              <a:t>Source: xxx</a:t>
            </a:r>
            <a:endParaRPr lang="en-US" u="sng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2672" y="0"/>
            <a:ext cx="40011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defTabSz="457200">
              <a:lnSpc>
                <a:spcPct val="100000"/>
              </a:lnSpc>
            </a:pPr>
            <a:fld id="{4B553441-A85E-4A5F-B6E9-6327667DC369}" type="slidenum">
              <a:rPr lang="en-US" u="sng" smtClean="0"/>
              <a:pPr defTabSz="457200">
                <a:lnSpc>
                  <a:spcPct val="100000"/>
                </a:lnSpc>
              </a:pPr>
              <a:t>‹#›</a:t>
            </a:fld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09637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396324"/>
              </p:ext>
            </p:extLst>
          </p:nvPr>
        </p:nvGraphicFramePr>
        <p:xfrm>
          <a:off x="400050" y="1177852"/>
          <a:ext cx="8802688" cy="4409554"/>
        </p:xfrm>
        <a:graphic>
          <a:graphicData uri="http://schemas.openxmlformats.org/drawingml/2006/table">
            <a:tbl>
              <a:tblPr firstRow="1" bandRow="1">
                <a:tableStyleId>{839DD9DD-9E6C-4910-8AC0-68ADFF6A6AFC}</a:tableStyleId>
              </a:tblPr>
              <a:tblGrid>
                <a:gridCol w="1765634"/>
                <a:gridCol w="3518527"/>
                <a:gridCol w="3518527"/>
              </a:tblGrid>
              <a:tr h="44892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Theme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Current projects with potential overlap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Proposed action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5060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Re-design</a:t>
                      </a:r>
                      <a:r>
                        <a:rPr lang="en-US" sz="1200" b="1" baseline="0" dirty="0" smtClean="0"/>
                        <a:t> and embed risk appetite statement (RAS)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/>
                        <a:t>SBNA Risk Tolerance Statement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aseline="0" dirty="0" smtClean="0"/>
                        <a:t>– May overlap with plans to re-develop RAS for  priority subsidiaries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SCUSA Risk Tolerance Statement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– Framework is currently under review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/>
                        <a:t>Leverage existing work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dirty="0" smtClean="0"/>
                        <a:t>on SBNA Risk Tolerance Statement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Communicate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to SCUSA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the overall RT plan and the intention to re-design and embed SHUSA and entity level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RAS to inform decisions regarding in-flight work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022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Strengthen</a:t>
                      </a:r>
                      <a:r>
                        <a:rPr lang="en-US" sz="1200" b="1" baseline="0" dirty="0" smtClean="0"/>
                        <a:t> Board and Management Committees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/>
                        <a:t>SBNA Committee Structure </a:t>
                      </a:r>
                      <a:r>
                        <a:rPr lang="en-US" sz="1200" dirty="0" smtClean="0"/>
                        <a:t>- Reviewed earlier this year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/>
                        <a:t>Leverage existing work </a:t>
                      </a:r>
                      <a:r>
                        <a:rPr lang="en-US" sz="1200" dirty="0" smtClean="0"/>
                        <a:t>on SBNA Committee structure for </a:t>
                      </a:r>
                      <a:r>
                        <a:rPr lang="en-US" sz="1200" baseline="0" dirty="0" smtClean="0"/>
                        <a:t>project to ‘Strengthen SHUSA Board and Mgt. Committee Structure’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Re-design operating model and talent management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/>
                        <a:t>Staffing model review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aseline="0" dirty="0" smtClean="0"/>
                        <a:t>– A review of SBNA and SCUSA headcount is partially complete; may duplicate planned work to re-design the operating 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/>
                        <a:t>Assess existing</a:t>
                      </a:r>
                      <a:r>
                        <a:rPr lang="en-US" sz="1200" b="1" baseline="0" dirty="0" smtClean="0"/>
                        <a:t> work </a:t>
                      </a:r>
                      <a:r>
                        <a:rPr lang="en-US" sz="1200" baseline="0" dirty="0" smtClean="0"/>
                        <a:t>on staffing model review and leverage as appropriate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baseline="0" dirty="0" smtClean="0"/>
                        <a:t>P</a:t>
                      </a:r>
                      <a:r>
                        <a:rPr lang="en-US" sz="1200" b="1" dirty="0" smtClean="0"/>
                        <a:t>erformance Scorecard </a:t>
                      </a:r>
                      <a:r>
                        <a:rPr lang="en-US" sz="1200" dirty="0" smtClean="0"/>
                        <a:t>– Launched last year for</a:t>
                      </a:r>
                      <a:r>
                        <a:rPr lang="en-US" sz="1200" baseline="0" dirty="0" smtClean="0"/>
                        <a:t> EMC </a:t>
                      </a:r>
                      <a:r>
                        <a:rPr lang="en-US" sz="1200" dirty="0" smtClean="0"/>
                        <a:t>with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commitment to enhance in 2015; potential conflict with plan to develop link between risk performance and compensation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/>
                        <a:t>Continue planned</a:t>
                      </a:r>
                      <a:r>
                        <a:rPr lang="en-US" sz="1200" b="1" baseline="0" dirty="0" smtClean="0"/>
                        <a:t> refresh </a:t>
                      </a:r>
                      <a:r>
                        <a:rPr lang="en-US" sz="1200" baseline="0" dirty="0" smtClean="0"/>
                        <a:t>on Performance Scorecard as in-depth CART initiative to develop link between risk performance and compensation is currently not scheduled until 2016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C83F1-D64B-48DF-9CCD-2AA2C35A0115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6" name="OWLabel"/>
          <p:cNvSpPr/>
          <p:nvPr/>
        </p:nvSpPr>
        <p:spPr bwMode="auto">
          <a:xfrm>
            <a:off x="8655155" y="64770"/>
            <a:ext cx="481606" cy="248530"/>
          </a:xfrm>
          <a:prstGeom prst="rect">
            <a:avLst/>
          </a:prstGeom>
          <a:solidFill>
            <a:schemeClr val="l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43" tIns="46863" rIns="90043" bIns="46863" numCol="1" rtlCol="0" anchor="b" anchorCtr="0" compatLnSpc="1"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</a:pPr>
            <a:r>
              <a:rPr kumimoji="0" lang="en-US" b="1" strike="noStrike" cap="none" normalizeH="0" smtClean="0">
                <a:ln>
                  <a:noFill/>
                </a:ln>
                <a:solidFill>
                  <a:schemeClr val="accent4"/>
                </a:solidFill>
                <a:effectLst/>
                <a:latin typeface="Arial"/>
                <a:ea typeface="ＭＳ Ｐゴシック" pitchFamily="-112" charset="-128"/>
                <a:cs typeface="ＭＳ Ｐゴシック" pitchFamily="-112" charset="-128"/>
              </a:rPr>
              <a:t>Draft</a:t>
            </a:r>
            <a:endParaRPr kumimoji="0" lang="en-US" b="1" strike="noStrike" cap="none" normalizeH="0" dirty="0">
              <a:ln>
                <a:noFill/>
              </a:ln>
              <a:solidFill>
                <a:schemeClr val="accent4"/>
              </a:solidFill>
              <a:effectLst/>
              <a:latin typeface="Arial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projects that may overlap Risk Transformation Plan (1/2)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Preliminary view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Footnote"/>
          <p:cNvSpPr/>
          <p:nvPr/>
        </p:nvSpPr>
        <p:spPr bwMode="auto">
          <a:xfrm>
            <a:off x="455613" y="6406039"/>
            <a:ext cx="66995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 smtClean="0">
                <a:solidFill>
                  <a:schemeClr val="bg1"/>
                </a:solidFill>
                <a:latin typeface="Arial"/>
              </a:rPr>
              <a:t>Note, this represents a ‘best efforts’ assessment of current projects with a potential overlap with planned RT projects. Additional projects may exist that overlap with planned RT projects. </a:t>
            </a:r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7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060848"/>
              </p:ext>
            </p:extLst>
          </p:nvPr>
        </p:nvGraphicFramePr>
        <p:xfrm>
          <a:off x="400050" y="1180652"/>
          <a:ext cx="8802688" cy="4917206"/>
        </p:xfrm>
        <a:graphic>
          <a:graphicData uri="http://schemas.openxmlformats.org/drawingml/2006/table">
            <a:tbl>
              <a:tblPr firstRow="1" bandRow="1">
                <a:tableStyleId>{839DD9DD-9E6C-4910-8AC0-68ADFF6A6AFC}</a:tableStyleId>
              </a:tblPr>
              <a:tblGrid>
                <a:gridCol w="1765634"/>
                <a:gridCol w="3518527"/>
                <a:gridCol w="3518527"/>
              </a:tblGrid>
              <a:tr h="43549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Theme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Current projects with potential overlap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Proposed action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2675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Create / update policies and procedures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/>
                        <a:t>Risk Frameworks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aseline="0" dirty="0" smtClean="0"/>
                        <a:t>– Frameworks created for ERM, Credit, Market &amp; Liquidity, Operational Risk, and MRM planned; overlaps with project to improve policies and procedures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/>
                        <a:t>Leverage </a:t>
                      </a:r>
                      <a:r>
                        <a:rPr lang="en-US" sz="1200" b="1" baseline="0" dirty="0" smtClean="0"/>
                        <a:t>existing work </a:t>
                      </a:r>
                      <a:r>
                        <a:rPr lang="en-US" sz="1200" baseline="0" dirty="0" smtClean="0"/>
                        <a:t>on Framework development as first stage in project to improve policies and procedures</a:t>
                      </a:r>
                      <a:endParaRPr lang="en-US" sz="1200" dirty="0"/>
                    </a:p>
                  </a:txBody>
                  <a:tcPr/>
                </a:tc>
              </a:tr>
              <a:tr h="72675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Create effective risk identification and assessment process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/>
                        <a:t>Risk identification</a:t>
                      </a:r>
                      <a:r>
                        <a:rPr lang="en-US" sz="1200" b="1" baseline="0" dirty="0" smtClean="0"/>
                        <a:t> tool (</a:t>
                      </a:r>
                      <a:r>
                        <a:rPr lang="en-US" sz="1200" b="1" baseline="0" dirty="0" err="1" smtClean="0"/>
                        <a:t>iGRC</a:t>
                      </a:r>
                      <a:r>
                        <a:rPr lang="en-US" sz="1200" b="1" baseline="0" dirty="0" smtClean="0"/>
                        <a:t>) for risk capture at SBNA </a:t>
                      </a:r>
                      <a:r>
                        <a:rPr lang="en-US" sz="1200" baseline="0" dirty="0" smtClean="0"/>
                        <a:t>– Currently mapping risks and customizing for risk ID implementation; potential overlap with plans to develop risk register across all legal entities / BUs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/>
                        <a:t>Assess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fit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baseline="0" dirty="0" smtClean="0"/>
                        <a:t>of </a:t>
                      </a:r>
                      <a:r>
                        <a:rPr lang="en-US" sz="1200" b="1" baseline="0" dirty="0" err="1" smtClean="0"/>
                        <a:t>iGRC</a:t>
                      </a:r>
                      <a:r>
                        <a:rPr lang="en-US" sz="1200" b="1" baseline="0" dirty="0" smtClean="0"/>
                        <a:t> tool for risk capture </a:t>
                      </a:r>
                      <a:r>
                        <a:rPr lang="en-US" sz="1200" baseline="0" dirty="0" smtClean="0"/>
                        <a:t>and </a:t>
                      </a:r>
                      <a:r>
                        <a:rPr lang="en-US" sz="1200" baseline="0" dirty="0" smtClean="0"/>
                        <a:t>support of </a:t>
                      </a:r>
                      <a:r>
                        <a:rPr lang="en-US" sz="1200" baseline="0" dirty="0" smtClean="0"/>
                        <a:t>risk identification and assessment process; make decision accordingly</a:t>
                      </a:r>
                      <a:endParaRPr lang="en-US" sz="1200" dirty="0"/>
                    </a:p>
                  </a:txBody>
                  <a:tcPr/>
                </a:tc>
              </a:tr>
              <a:tr h="56525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Design and operationalize Financial Risk Mgt. 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IHC market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risk / IRR / liquidity risk –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Existing projects in place to review risks from IHC perspective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Leverage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existing work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as part of high level gap analysis on market risk / IRR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7274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Update internal</a:t>
                      </a:r>
                      <a:r>
                        <a:rPr lang="en-US" sz="1200" b="1" baseline="0" dirty="0" smtClean="0"/>
                        <a:t> monitoring and reporting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Risk Reporting Framework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– Extensive work underway to improve risk data aggregation and reporting with current focus on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rationalizing existing reports and defining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business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requirements;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overlaps with work to enhance internal reporting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Assess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progress of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Risk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Reporting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work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compare to new RT plan priorities;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leverage existing work and prioritize planned enhancements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accordingly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430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Improve</a:t>
                      </a:r>
                      <a:r>
                        <a:rPr lang="en-US" sz="1200" b="1" baseline="0" dirty="0" smtClean="0"/>
                        <a:t> data quality, aggregation &amp; systems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No upcoming</a:t>
                      </a:r>
                      <a:r>
                        <a:rPr lang="en-US" sz="1200" baseline="0" dirty="0" smtClean="0"/>
                        <a:t> overlaps identified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C83F1-D64B-48DF-9CCD-2AA2C35A01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OWLabel"/>
          <p:cNvSpPr/>
          <p:nvPr/>
        </p:nvSpPr>
        <p:spPr bwMode="auto">
          <a:xfrm>
            <a:off x="8655155" y="64770"/>
            <a:ext cx="481606" cy="248530"/>
          </a:xfrm>
          <a:prstGeom prst="rect">
            <a:avLst/>
          </a:prstGeom>
          <a:solidFill>
            <a:schemeClr val="l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43" tIns="46863" rIns="90043" bIns="46863" numCol="1" rtlCol="0" anchor="b" anchorCtr="0" compatLnSpc="1"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</a:pPr>
            <a:r>
              <a:rPr kumimoji="0" lang="en-US" b="1" strike="noStrike" cap="none" normalizeH="0" smtClean="0">
                <a:ln>
                  <a:noFill/>
                </a:ln>
                <a:solidFill>
                  <a:schemeClr val="accent4"/>
                </a:solidFill>
                <a:effectLst/>
                <a:latin typeface="Arial"/>
                <a:ea typeface="ＭＳ Ｐゴシック" pitchFamily="-112" charset="-128"/>
                <a:cs typeface="ＭＳ Ｐゴシック" pitchFamily="-112" charset="-128"/>
              </a:rPr>
              <a:t>Draft</a:t>
            </a:r>
            <a:endParaRPr kumimoji="0" lang="en-US" b="1" strike="noStrike" cap="none" normalizeH="0">
              <a:ln>
                <a:noFill/>
              </a:ln>
              <a:solidFill>
                <a:schemeClr val="accent4"/>
              </a:solidFill>
              <a:effectLst/>
              <a:latin typeface="Arial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Ongoing initiatives that may overlap Risk Transformation Plan (2/2)</a:t>
            </a:r>
            <a:r>
              <a:rPr lang="en-US" smtClean="0">
                <a:solidFill>
                  <a:schemeClr val="accent1"/>
                </a:solidFill>
              </a:rPr>
              <a:t/>
            </a:r>
            <a:br>
              <a:rPr lang="en-US" smtClean="0">
                <a:solidFill>
                  <a:schemeClr val="accent1"/>
                </a:solidFill>
              </a:rPr>
            </a:br>
            <a:r>
              <a:rPr lang="en-US" smtClean="0">
                <a:solidFill>
                  <a:schemeClr val="accent1"/>
                </a:solidFill>
              </a:rPr>
              <a:t>Preliminary view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Footnote"/>
          <p:cNvSpPr/>
          <p:nvPr/>
        </p:nvSpPr>
        <p:spPr bwMode="auto">
          <a:xfrm>
            <a:off x="455613" y="6406039"/>
            <a:ext cx="66995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 smtClean="0">
                <a:solidFill>
                  <a:schemeClr val="bg1"/>
                </a:solidFill>
                <a:latin typeface="Arial"/>
              </a:rPr>
              <a:t>Note, this represents a ‘best efforts’ assessment of current projects with a potential overlap with planned RT projects. Additional projects may exist that overlap with planned RT projects. </a:t>
            </a:r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14.xml><?xml version="1.0" encoding="utf-8"?>
<mso:customUI xmlns:mso="http://schemas.microsoft.com/office/2009/07/customui">
  <mso:ribbon>
    <mso:contextualTabs>
      <mso:tabSet idMso="TabSetTableTools">
        <mso:tab idQ="mso:TabTableToolsDesign">
          <mso:group idQ="mso:GroupTableStylesPowerPoint" visible="false"/>
          <mso:group id="OWTable" label="Table" autoScale="true">
            <mso:gallery idQ="mso:ShadingColorPicker" showInRibbon="false" visible="true"/>
            <mso:control idQ="mso:TableBordersMenu" visible="true"/>
          </mso:group>
        </mso:tab>
      </mso:tabSet>
    </mso:contextualTabs>
  </mso:ribbon>
</mso: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13532</TotalTime>
  <Words>527</Words>
  <Application>Microsoft Office PowerPoint</Application>
  <PresentationFormat>Custom</PresentationFormat>
  <Paragraphs>43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Santander Teme</vt:lpstr>
      <vt:lpstr>Current projects that may overlap Risk Transformation Plan (1/2) Preliminary view</vt:lpstr>
      <vt:lpstr>Ongoing initiatives that may overlap Risk Transformation Plan (2/2) Preliminary view</vt:lpstr>
    </vt:vector>
  </TitlesOfParts>
  <Company>Oliver Wyman</Company>
  <LinksUpToDate>false</LinksUpToDate>
  <SharedDoc>false</SharedDoc>
  <HyperlinkBase> 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Kislak, Jane</dc:creator>
  <cp:keywords>Version 27/12/11</cp:keywords>
  <cp:lastModifiedBy>Burns, Matthew S</cp:lastModifiedBy>
  <cp:revision>1290</cp:revision>
  <cp:lastPrinted>2015-04-23T11:13:17Z</cp:lastPrinted>
  <dcterms:created xsi:type="dcterms:W3CDTF">2014-10-09T14:12:00Z</dcterms:created>
  <dcterms:modified xsi:type="dcterms:W3CDTF">2015-05-19T13:02:49Z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TemplateVersion">
    <vt:lpwstr>5.0</vt:lpwstr>
  </property>
  <property fmtid="{D5CDD505-2E9C-101B-9397-08002B2CF9AE}" pid="4" name="MMCOA_FontSize">
    <vt:lpwstr>Medium</vt:lpwstr>
  </property>
  <property fmtid="{D5CDD505-2E9C-101B-9397-08002B2CF9AE}" pid="5" name="MMCOA_PresentationType">
    <vt:lpwstr>Classic</vt:lpwstr>
  </property>
  <property fmtid="{D5CDD505-2E9C-101B-9397-08002B2CF9AE}" pid="6" name="MMCOA_SlideStyle">
    <vt:lpwstr>Plain</vt:lpwstr>
  </property>
  <property fmtid="{D5CDD505-2E9C-101B-9397-08002B2CF9AE}" pid="7" name="MMCOA_PaletteName">
    <vt:lpwstr>Sapphire</vt:lpwstr>
  </property>
  <property fmtid="{D5CDD505-2E9C-101B-9397-08002B2CF9AE}" pid="8" name="MMCOA_PaletteNumber">
    <vt:lpwstr>0</vt:lpwstr>
  </property>
  <property fmtid="{D5CDD505-2E9C-101B-9397-08002B2CF9AE}" pid="9" name="MMCOA_Source">
    <vt:lpwstr>1</vt:lpwstr>
  </property>
</Properties>
</file>