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5" r:id="rId3"/>
  </p:sldMasterIdLst>
  <p:notesMasterIdLst>
    <p:notesMasterId r:id="rId48"/>
  </p:notesMasterIdLst>
  <p:sldIdLst>
    <p:sldId id="403" r:id="rId4"/>
    <p:sldId id="420" r:id="rId5"/>
    <p:sldId id="483" r:id="rId6"/>
    <p:sldId id="470" r:id="rId7"/>
    <p:sldId id="488" r:id="rId8"/>
    <p:sldId id="472" r:id="rId9"/>
    <p:sldId id="465" r:id="rId10"/>
    <p:sldId id="466" r:id="rId11"/>
    <p:sldId id="452" r:id="rId12"/>
    <p:sldId id="446" r:id="rId13"/>
    <p:sldId id="447" r:id="rId14"/>
    <p:sldId id="489" r:id="rId15"/>
    <p:sldId id="468" r:id="rId16"/>
    <p:sldId id="484" r:id="rId17"/>
    <p:sldId id="485" r:id="rId18"/>
    <p:sldId id="486" r:id="rId19"/>
    <p:sldId id="487" r:id="rId20"/>
    <p:sldId id="502"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90" r:id="rId34"/>
    <p:sldId id="491" r:id="rId35"/>
    <p:sldId id="492" r:id="rId36"/>
    <p:sldId id="493" r:id="rId37"/>
    <p:sldId id="494" r:id="rId38"/>
    <p:sldId id="495" r:id="rId39"/>
    <p:sldId id="496" r:id="rId40"/>
    <p:sldId id="497" r:id="rId41"/>
    <p:sldId id="498" r:id="rId42"/>
    <p:sldId id="499" r:id="rId43"/>
    <p:sldId id="500" r:id="rId44"/>
    <p:sldId id="503" r:id="rId45"/>
    <p:sldId id="504" r:id="rId46"/>
    <p:sldId id="501" r:id="rId47"/>
  </p:sldIdLst>
  <p:sldSz cx="9144000" cy="6858000" type="screen4x3"/>
  <p:notesSz cx="7010400" cy="9296400"/>
  <p:defaultTextStyle>
    <a:defPPr>
      <a:defRPr lang="es-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12" autoAdjust="0"/>
    <p:restoredTop sz="87934" autoAdjust="0"/>
  </p:normalViewPr>
  <p:slideViewPr>
    <p:cSldViewPr>
      <p:cViewPr>
        <p:scale>
          <a:sx n="80" d="100"/>
          <a:sy n="80" d="100"/>
        </p:scale>
        <p:origin x="-1458"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22011B-C953-4460-BB15-7724B50E66C8}" type="doc">
      <dgm:prSet loTypeId="urn:microsoft.com/office/officeart/2005/8/layout/chevron1" loCatId="process" qsTypeId="urn:microsoft.com/office/officeart/2005/8/quickstyle/simple1" qsCatId="simple" csTypeId="urn:microsoft.com/office/officeart/2005/8/colors/accent6_2" csCatId="accent6" phldr="1"/>
      <dgm:spPr/>
    </dgm:pt>
    <dgm:pt modelId="{54E7D9F2-C065-40F4-A712-027CBB072813}">
      <dgm:prSet phldrT="[Text]" custT="1"/>
      <dgm:spPr>
        <a:solidFill>
          <a:srgbClr val="FF0000"/>
        </a:solidFill>
      </dgm:spPr>
      <dgm:t>
        <a:bodyPr/>
        <a:lstStyle/>
        <a:p>
          <a:r>
            <a:rPr lang="en-US" sz="1800" dirty="0" smtClean="0"/>
            <a:t>Create Line of Business/Business Segment Inventories</a:t>
          </a:r>
          <a:endParaRPr lang="en-US" sz="1800" dirty="0"/>
        </a:p>
      </dgm:t>
    </dgm:pt>
    <dgm:pt modelId="{5807E0A9-47AF-46EB-A1F3-76821FD0B884}" type="parTrans" cxnId="{4304D7A6-0C45-4533-B1F2-6DFF642238E2}">
      <dgm:prSet/>
      <dgm:spPr/>
      <dgm:t>
        <a:bodyPr/>
        <a:lstStyle/>
        <a:p>
          <a:endParaRPr lang="en-US" sz="1100"/>
        </a:p>
      </dgm:t>
    </dgm:pt>
    <dgm:pt modelId="{592FE016-316B-40A9-90E4-7632D10C8335}" type="sibTrans" cxnId="{4304D7A6-0C45-4533-B1F2-6DFF642238E2}">
      <dgm:prSet/>
      <dgm:spPr/>
      <dgm:t>
        <a:bodyPr/>
        <a:lstStyle/>
        <a:p>
          <a:endParaRPr lang="en-US" sz="1100"/>
        </a:p>
      </dgm:t>
    </dgm:pt>
    <dgm:pt modelId="{3A7B4A28-0EF4-4DEE-8352-23D5531FEC03}">
      <dgm:prSet phldrT="[Text]" custT="1"/>
      <dgm:spPr>
        <a:solidFill>
          <a:srgbClr val="FF0000"/>
        </a:solidFill>
      </dgm:spPr>
      <dgm:t>
        <a:bodyPr/>
        <a:lstStyle/>
        <a:p>
          <a:r>
            <a:rPr lang="en-US" sz="1800" dirty="0" smtClean="0"/>
            <a:t>Create Business Entity Inventory</a:t>
          </a:r>
          <a:endParaRPr lang="en-US" sz="1800" dirty="0"/>
        </a:p>
      </dgm:t>
    </dgm:pt>
    <dgm:pt modelId="{6B257A3D-4EA1-4122-A696-FB5E9B4FF093}" type="parTrans" cxnId="{A54002DB-C325-4809-8C8B-E862E24D54E2}">
      <dgm:prSet/>
      <dgm:spPr/>
      <dgm:t>
        <a:bodyPr/>
        <a:lstStyle/>
        <a:p>
          <a:endParaRPr lang="en-US" sz="1100"/>
        </a:p>
      </dgm:t>
    </dgm:pt>
    <dgm:pt modelId="{1C9C2776-EAA9-488D-B32A-34139EB58142}" type="sibTrans" cxnId="{A54002DB-C325-4809-8C8B-E862E24D54E2}">
      <dgm:prSet/>
      <dgm:spPr/>
      <dgm:t>
        <a:bodyPr/>
        <a:lstStyle/>
        <a:p>
          <a:endParaRPr lang="en-US" sz="1100"/>
        </a:p>
      </dgm:t>
    </dgm:pt>
    <dgm:pt modelId="{465DDCA3-9D31-4535-8909-BDACEC629949}">
      <dgm:prSet phldrT="[Text]" custT="1"/>
      <dgm:spPr>
        <a:solidFill>
          <a:srgbClr val="FF0000"/>
        </a:solidFill>
      </dgm:spPr>
      <dgm:t>
        <a:bodyPr/>
        <a:lstStyle/>
        <a:p>
          <a:r>
            <a:rPr lang="en-US" sz="1800" dirty="0" smtClean="0"/>
            <a:t>Create SHUSA Inventory</a:t>
          </a:r>
          <a:endParaRPr lang="en-US" sz="1800" dirty="0"/>
        </a:p>
      </dgm:t>
    </dgm:pt>
    <dgm:pt modelId="{0A4F4C5F-68F8-41C4-8043-586C221B7F3E}" type="parTrans" cxnId="{592D1B71-BE1F-4D4B-AEED-8A007662E3A9}">
      <dgm:prSet/>
      <dgm:spPr/>
      <dgm:t>
        <a:bodyPr/>
        <a:lstStyle/>
        <a:p>
          <a:endParaRPr lang="en-US" sz="1100"/>
        </a:p>
      </dgm:t>
    </dgm:pt>
    <dgm:pt modelId="{303B7FB0-19D9-47CB-A11B-04EDF1640666}" type="sibTrans" cxnId="{592D1B71-BE1F-4D4B-AEED-8A007662E3A9}">
      <dgm:prSet/>
      <dgm:spPr/>
      <dgm:t>
        <a:bodyPr/>
        <a:lstStyle/>
        <a:p>
          <a:endParaRPr lang="en-US" sz="1100"/>
        </a:p>
      </dgm:t>
    </dgm:pt>
    <dgm:pt modelId="{2AEF55E6-E60C-4564-A0AE-9E1A722BB8A4}" type="pres">
      <dgm:prSet presAssocID="{FE22011B-C953-4460-BB15-7724B50E66C8}" presName="Name0" presStyleCnt="0">
        <dgm:presLayoutVars>
          <dgm:dir/>
          <dgm:animLvl val="lvl"/>
          <dgm:resizeHandles val="exact"/>
        </dgm:presLayoutVars>
      </dgm:prSet>
      <dgm:spPr/>
    </dgm:pt>
    <dgm:pt modelId="{5C1371D5-BE1E-43D8-8643-B4F7D7A1C33E}" type="pres">
      <dgm:prSet presAssocID="{54E7D9F2-C065-40F4-A712-027CBB072813}" presName="parTxOnly" presStyleLbl="node1" presStyleIdx="0" presStyleCnt="3">
        <dgm:presLayoutVars>
          <dgm:chMax val="0"/>
          <dgm:chPref val="0"/>
          <dgm:bulletEnabled val="1"/>
        </dgm:presLayoutVars>
      </dgm:prSet>
      <dgm:spPr/>
      <dgm:t>
        <a:bodyPr/>
        <a:lstStyle/>
        <a:p>
          <a:endParaRPr lang="en-US"/>
        </a:p>
      </dgm:t>
    </dgm:pt>
    <dgm:pt modelId="{1B5D7BC7-83E0-4258-A8E0-942DE0B17ED9}" type="pres">
      <dgm:prSet presAssocID="{592FE016-316B-40A9-90E4-7632D10C8335}" presName="parTxOnlySpace" presStyleCnt="0"/>
      <dgm:spPr/>
    </dgm:pt>
    <dgm:pt modelId="{B2FE5DB1-626E-4658-BE49-2EB83D62F869}" type="pres">
      <dgm:prSet presAssocID="{3A7B4A28-0EF4-4DEE-8352-23D5531FEC03}" presName="parTxOnly" presStyleLbl="node1" presStyleIdx="1" presStyleCnt="3">
        <dgm:presLayoutVars>
          <dgm:chMax val="0"/>
          <dgm:chPref val="0"/>
          <dgm:bulletEnabled val="1"/>
        </dgm:presLayoutVars>
      </dgm:prSet>
      <dgm:spPr/>
      <dgm:t>
        <a:bodyPr/>
        <a:lstStyle/>
        <a:p>
          <a:endParaRPr lang="en-US"/>
        </a:p>
      </dgm:t>
    </dgm:pt>
    <dgm:pt modelId="{C409970B-637E-4FAF-8D02-B885C28D1ED5}" type="pres">
      <dgm:prSet presAssocID="{1C9C2776-EAA9-488D-B32A-34139EB58142}" presName="parTxOnlySpace" presStyleCnt="0"/>
      <dgm:spPr/>
    </dgm:pt>
    <dgm:pt modelId="{C8D9DEDA-1196-46FA-9C4C-18689C2C0C9F}" type="pres">
      <dgm:prSet presAssocID="{465DDCA3-9D31-4535-8909-BDACEC629949}" presName="parTxOnly" presStyleLbl="node1" presStyleIdx="2" presStyleCnt="3">
        <dgm:presLayoutVars>
          <dgm:chMax val="0"/>
          <dgm:chPref val="0"/>
          <dgm:bulletEnabled val="1"/>
        </dgm:presLayoutVars>
      </dgm:prSet>
      <dgm:spPr/>
      <dgm:t>
        <a:bodyPr/>
        <a:lstStyle/>
        <a:p>
          <a:endParaRPr lang="en-US"/>
        </a:p>
      </dgm:t>
    </dgm:pt>
  </dgm:ptLst>
  <dgm:cxnLst>
    <dgm:cxn modelId="{A7F3FD86-16FF-4E8C-91E3-7043FC50C369}" type="presOf" srcId="{465DDCA3-9D31-4535-8909-BDACEC629949}" destId="{C8D9DEDA-1196-46FA-9C4C-18689C2C0C9F}" srcOrd="0" destOrd="0" presId="urn:microsoft.com/office/officeart/2005/8/layout/chevron1"/>
    <dgm:cxn modelId="{592D1B71-BE1F-4D4B-AEED-8A007662E3A9}" srcId="{FE22011B-C953-4460-BB15-7724B50E66C8}" destId="{465DDCA3-9D31-4535-8909-BDACEC629949}" srcOrd="2" destOrd="0" parTransId="{0A4F4C5F-68F8-41C4-8043-586C221B7F3E}" sibTransId="{303B7FB0-19D9-47CB-A11B-04EDF1640666}"/>
    <dgm:cxn modelId="{A54002DB-C325-4809-8C8B-E862E24D54E2}" srcId="{FE22011B-C953-4460-BB15-7724B50E66C8}" destId="{3A7B4A28-0EF4-4DEE-8352-23D5531FEC03}" srcOrd="1" destOrd="0" parTransId="{6B257A3D-4EA1-4122-A696-FB5E9B4FF093}" sibTransId="{1C9C2776-EAA9-488D-B32A-34139EB58142}"/>
    <dgm:cxn modelId="{EA94C497-87FA-4360-BF56-ED2D123ADD5F}" type="presOf" srcId="{3A7B4A28-0EF4-4DEE-8352-23D5531FEC03}" destId="{B2FE5DB1-626E-4658-BE49-2EB83D62F869}" srcOrd="0" destOrd="0" presId="urn:microsoft.com/office/officeart/2005/8/layout/chevron1"/>
    <dgm:cxn modelId="{4304D7A6-0C45-4533-B1F2-6DFF642238E2}" srcId="{FE22011B-C953-4460-BB15-7724B50E66C8}" destId="{54E7D9F2-C065-40F4-A712-027CBB072813}" srcOrd="0" destOrd="0" parTransId="{5807E0A9-47AF-46EB-A1F3-76821FD0B884}" sibTransId="{592FE016-316B-40A9-90E4-7632D10C8335}"/>
    <dgm:cxn modelId="{F21F9EAD-80A8-4CE0-AFAD-2979CEDA015C}" type="presOf" srcId="{FE22011B-C953-4460-BB15-7724B50E66C8}" destId="{2AEF55E6-E60C-4564-A0AE-9E1A722BB8A4}" srcOrd="0" destOrd="0" presId="urn:microsoft.com/office/officeart/2005/8/layout/chevron1"/>
    <dgm:cxn modelId="{31C6DA26-8BED-4E3D-B028-905979244456}" type="presOf" srcId="{54E7D9F2-C065-40F4-A712-027CBB072813}" destId="{5C1371D5-BE1E-43D8-8643-B4F7D7A1C33E}" srcOrd="0" destOrd="0" presId="urn:microsoft.com/office/officeart/2005/8/layout/chevron1"/>
    <dgm:cxn modelId="{99B4419B-D382-432C-B006-2383CAD23993}" type="presParOf" srcId="{2AEF55E6-E60C-4564-A0AE-9E1A722BB8A4}" destId="{5C1371D5-BE1E-43D8-8643-B4F7D7A1C33E}" srcOrd="0" destOrd="0" presId="urn:microsoft.com/office/officeart/2005/8/layout/chevron1"/>
    <dgm:cxn modelId="{21D8A082-566B-496D-BC96-FB269099AD3A}" type="presParOf" srcId="{2AEF55E6-E60C-4564-A0AE-9E1A722BB8A4}" destId="{1B5D7BC7-83E0-4258-A8E0-942DE0B17ED9}" srcOrd="1" destOrd="0" presId="urn:microsoft.com/office/officeart/2005/8/layout/chevron1"/>
    <dgm:cxn modelId="{70DBB2E7-D823-4F39-8BB7-379C5CF464B8}" type="presParOf" srcId="{2AEF55E6-E60C-4564-A0AE-9E1A722BB8A4}" destId="{B2FE5DB1-626E-4658-BE49-2EB83D62F869}" srcOrd="2" destOrd="0" presId="urn:microsoft.com/office/officeart/2005/8/layout/chevron1"/>
    <dgm:cxn modelId="{4CBF277F-FCFC-43E1-928F-82EF53BEFC60}" type="presParOf" srcId="{2AEF55E6-E60C-4564-A0AE-9E1A722BB8A4}" destId="{C409970B-637E-4FAF-8D02-B885C28D1ED5}" srcOrd="3" destOrd="0" presId="urn:microsoft.com/office/officeart/2005/8/layout/chevron1"/>
    <dgm:cxn modelId="{90A2500F-7050-4AEC-B929-60E537F0BF8B}" type="presParOf" srcId="{2AEF55E6-E60C-4564-A0AE-9E1A722BB8A4}" destId="{C8D9DEDA-1196-46FA-9C4C-18689C2C0C9F}"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371D5-BE1E-43D8-8643-B4F7D7A1C33E}">
      <dsp:nvSpPr>
        <dsp:cNvPr id="0" name=""/>
        <dsp:cNvSpPr/>
      </dsp:nvSpPr>
      <dsp:spPr>
        <a:xfrm>
          <a:off x="2352" y="0"/>
          <a:ext cx="2865792" cy="720080"/>
        </a:xfrm>
        <a:prstGeom prst="chevron">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Create Line of Business/Business Segment Inventories</a:t>
          </a:r>
          <a:endParaRPr lang="en-US" sz="1800" kern="1200" dirty="0"/>
        </a:p>
      </dsp:txBody>
      <dsp:txXfrm>
        <a:off x="362392" y="0"/>
        <a:ext cx="2145712" cy="720080"/>
      </dsp:txXfrm>
    </dsp:sp>
    <dsp:sp modelId="{B2FE5DB1-626E-4658-BE49-2EB83D62F869}">
      <dsp:nvSpPr>
        <dsp:cNvPr id="0" name=""/>
        <dsp:cNvSpPr/>
      </dsp:nvSpPr>
      <dsp:spPr>
        <a:xfrm>
          <a:off x="2581565" y="0"/>
          <a:ext cx="2865792" cy="720080"/>
        </a:xfrm>
        <a:prstGeom prst="chevron">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Create Business Entity Inventory</a:t>
          </a:r>
          <a:endParaRPr lang="en-US" sz="1800" kern="1200" dirty="0"/>
        </a:p>
      </dsp:txBody>
      <dsp:txXfrm>
        <a:off x="2941605" y="0"/>
        <a:ext cx="2145712" cy="720080"/>
      </dsp:txXfrm>
    </dsp:sp>
    <dsp:sp modelId="{C8D9DEDA-1196-46FA-9C4C-18689C2C0C9F}">
      <dsp:nvSpPr>
        <dsp:cNvPr id="0" name=""/>
        <dsp:cNvSpPr/>
      </dsp:nvSpPr>
      <dsp:spPr>
        <a:xfrm>
          <a:off x="5160779" y="0"/>
          <a:ext cx="2865792" cy="720080"/>
        </a:xfrm>
        <a:prstGeom prst="chevron">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n-US" sz="1800" kern="1200" dirty="0" smtClean="0"/>
            <a:t>Create SHUSA Inventory</a:t>
          </a:r>
          <a:endParaRPr lang="en-US" sz="1800" kern="1200" dirty="0"/>
        </a:p>
      </dsp:txBody>
      <dsp:txXfrm>
        <a:off x="5520819" y="0"/>
        <a:ext cx="2145712" cy="7200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3037840" cy="464820"/>
          </a:xfrm>
          <a:prstGeom prst="rect">
            <a:avLst/>
          </a:prstGeom>
        </p:spPr>
        <p:txBody>
          <a:bodyPr vert="horz" lIns="93177" tIns="46589" rIns="93177" bIns="46589" rtlCol="0"/>
          <a:lstStyle>
            <a:lvl1pPr algn="l">
              <a:defRPr sz="1200"/>
            </a:lvl1pPr>
          </a:lstStyle>
          <a:p>
            <a:endParaRPr lang="es-PR" dirty="0"/>
          </a:p>
        </p:txBody>
      </p:sp>
      <p:sp>
        <p:nvSpPr>
          <p:cNvPr id="3" name="Date Placeholder 2"/>
          <p:cNvSpPr>
            <a:spLocks noGrp="1"/>
          </p:cNvSpPr>
          <p:nvPr>
            <p:ph type="dt" idx="1"/>
          </p:nvPr>
        </p:nvSpPr>
        <p:spPr>
          <a:xfrm>
            <a:off x="3970938" y="4"/>
            <a:ext cx="3037840" cy="464820"/>
          </a:xfrm>
          <a:prstGeom prst="rect">
            <a:avLst/>
          </a:prstGeom>
        </p:spPr>
        <p:txBody>
          <a:bodyPr vert="horz" lIns="93177" tIns="46589" rIns="93177" bIns="46589" rtlCol="0"/>
          <a:lstStyle>
            <a:lvl1pPr algn="r">
              <a:defRPr sz="1200"/>
            </a:lvl1pPr>
          </a:lstStyle>
          <a:p>
            <a:fld id="{F42A19D2-9A4D-4EDD-B946-14408989B087}" type="datetimeFigureOut">
              <a:rPr lang="es-PR" smtClean="0"/>
              <a:t>08/05/2015</a:t>
            </a:fld>
            <a:endParaRPr lang="es-PR"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s-PR" dirty="0"/>
          </a:p>
        </p:txBody>
      </p:sp>
      <p:sp>
        <p:nvSpPr>
          <p:cNvPr id="5" name="Notes Placeholder 4"/>
          <p:cNvSpPr>
            <a:spLocks noGrp="1"/>
          </p:cNvSpPr>
          <p:nvPr>
            <p:ph type="body" sz="quarter" idx="3"/>
          </p:nvPr>
        </p:nvSpPr>
        <p:spPr>
          <a:xfrm>
            <a:off x="701040" y="4415794"/>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6" name="Footer Placeholder 5"/>
          <p:cNvSpPr>
            <a:spLocks noGrp="1"/>
          </p:cNvSpPr>
          <p:nvPr>
            <p:ph type="ftr" sz="quarter" idx="4"/>
          </p:nvPr>
        </p:nvSpPr>
        <p:spPr>
          <a:xfrm>
            <a:off x="0" y="8829971"/>
            <a:ext cx="3037840" cy="464820"/>
          </a:xfrm>
          <a:prstGeom prst="rect">
            <a:avLst/>
          </a:prstGeom>
        </p:spPr>
        <p:txBody>
          <a:bodyPr vert="horz" lIns="93177" tIns="46589" rIns="93177" bIns="46589" rtlCol="0" anchor="b"/>
          <a:lstStyle>
            <a:lvl1pPr algn="l">
              <a:defRPr sz="1200"/>
            </a:lvl1pPr>
          </a:lstStyle>
          <a:p>
            <a:endParaRPr lang="es-PR" dirty="0"/>
          </a:p>
        </p:txBody>
      </p:sp>
      <p:sp>
        <p:nvSpPr>
          <p:cNvPr id="7" name="Slide Number Placeholder 6"/>
          <p:cNvSpPr>
            <a:spLocks noGrp="1"/>
          </p:cNvSpPr>
          <p:nvPr>
            <p:ph type="sldNum" sz="quarter" idx="5"/>
          </p:nvPr>
        </p:nvSpPr>
        <p:spPr>
          <a:xfrm>
            <a:off x="3970938" y="8829971"/>
            <a:ext cx="3037840" cy="464820"/>
          </a:xfrm>
          <a:prstGeom prst="rect">
            <a:avLst/>
          </a:prstGeom>
        </p:spPr>
        <p:txBody>
          <a:bodyPr vert="horz" lIns="93177" tIns="46589" rIns="93177" bIns="46589" rtlCol="0" anchor="b"/>
          <a:lstStyle>
            <a:lvl1pPr algn="r">
              <a:defRPr sz="1200"/>
            </a:lvl1pPr>
          </a:lstStyle>
          <a:p>
            <a:fld id="{A0746D1D-805C-445D-B4D7-EFB1AFC16A4B}" type="slidenum">
              <a:rPr lang="es-PR" smtClean="0"/>
              <a:t>‹#›</a:t>
            </a:fld>
            <a:endParaRPr lang="es-PR" dirty="0"/>
          </a:p>
        </p:txBody>
      </p:sp>
    </p:spTree>
    <p:extLst>
      <p:ext uri="{BB962C8B-B14F-4D97-AF65-F5344CB8AC3E}">
        <p14:creationId xmlns:p14="http://schemas.microsoft.com/office/powerpoint/2010/main" val="88221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85734" indent="-285734">
              <a:buFont typeface="Arial" panose="020B0604020202020204" pitchFamily="34" charset="0"/>
              <a:buChar char="•"/>
            </a:pPr>
            <a:endParaRPr lang="es-ES" b="1" dirty="0"/>
          </a:p>
        </p:txBody>
      </p:sp>
      <p:sp>
        <p:nvSpPr>
          <p:cNvPr id="4" name="3 Marcador de número de diapositiva"/>
          <p:cNvSpPr>
            <a:spLocks noGrp="1"/>
          </p:cNvSpPr>
          <p:nvPr>
            <p:ph type="sldNum" sz="quarter" idx="10"/>
          </p:nvPr>
        </p:nvSpPr>
        <p:spPr/>
        <p:txBody>
          <a:bodyPr/>
          <a:lstStyle/>
          <a:p>
            <a:fld id="{9A20360D-4C26-4C03-A884-49E1B9D9D92F}" type="slidenum">
              <a:rPr lang="es-ES" smtClean="0"/>
              <a:pPr/>
              <a:t>2</a:t>
            </a:fld>
            <a:endParaRPr lang="en-GB" dirty="0"/>
          </a:p>
        </p:txBody>
      </p:sp>
    </p:spTree>
    <p:extLst>
      <p:ext uri="{BB962C8B-B14F-4D97-AF65-F5344CB8AC3E}">
        <p14:creationId xmlns:p14="http://schemas.microsoft.com/office/powerpoint/2010/main" val="196206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746D1D-805C-445D-B4D7-EFB1AFC16A4B}" type="slidenum">
              <a:rPr lang="es-PR" smtClean="0"/>
              <a:t>4</a:t>
            </a:fld>
            <a:endParaRPr lang="es-PR" dirty="0"/>
          </a:p>
        </p:txBody>
      </p:sp>
    </p:spTree>
    <p:extLst>
      <p:ext uri="{BB962C8B-B14F-4D97-AF65-F5344CB8AC3E}">
        <p14:creationId xmlns:p14="http://schemas.microsoft.com/office/powerpoint/2010/main" val="187223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Slide Number Placeholder 3"/>
          <p:cNvSpPr txBox="1">
            <a:spLocks/>
          </p:cNvSpPr>
          <p:nvPr userDrawn="1"/>
        </p:nvSpPr>
        <p:spPr>
          <a:xfrm>
            <a:off x="0" y="6473809"/>
            <a:ext cx="381000" cy="381000"/>
          </a:xfrm>
          <a:prstGeom prst="rect">
            <a:avLst/>
          </a:prstGeom>
        </p:spPr>
        <p:txBody>
          <a:bodyPr vert="horz" lIns="91440" tIns="45720" rIns="91440" bIns="45720" rtlCol="0" anchor="ctr"/>
          <a:lstStyle>
            <a:defPPr>
              <a:defRPr lang="es-PR"/>
            </a:defPPr>
            <a:lvl1pPr marL="0" algn="l" defTabSz="914400" rtl="0" eaLnBrk="1" fontAlgn="auto" latinLnBrk="0" hangingPunct="1">
              <a:spcBef>
                <a:spcPts val="0"/>
              </a:spcBef>
              <a:spcAft>
                <a:spcPts val="0"/>
              </a:spcAft>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C83F1-D64B-48DF-9CCD-2AA2C35A0115}" type="slidenum">
              <a:rPr lang="en-US" b="1" smtClean="0">
                <a:solidFill>
                  <a:sysClr val="windowText" lastClr="000000"/>
                </a:solidFill>
              </a:rPr>
              <a:pPr/>
              <a:t>‹#›</a:t>
            </a:fld>
            <a:endParaRPr lang="en-US" b="1" dirty="0">
              <a:solidFill>
                <a:sysClr val="windowText" lastClr="000000"/>
              </a:solidFill>
            </a:endParaRPr>
          </a:p>
        </p:txBody>
      </p:sp>
    </p:spTree>
    <p:extLst>
      <p:ext uri="{BB962C8B-B14F-4D97-AF65-F5344CB8AC3E}">
        <p14:creationId xmlns:p14="http://schemas.microsoft.com/office/powerpoint/2010/main" val="33223572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Line 19"/>
          <p:cNvSpPr>
            <a:spLocks noChangeShapeType="1"/>
          </p:cNvSpPr>
          <p:nvPr userDrawn="1"/>
        </p:nvSpPr>
        <p:spPr bwMode="auto">
          <a:xfrm>
            <a:off x="8035925" y="1950739"/>
            <a:ext cx="0" cy="3062437"/>
          </a:xfrm>
          <a:prstGeom prst="line">
            <a:avLst/>
          </a:prstGeom>
          <a:noFill/>
          <a:ln w="38100">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solidFill>
                <a:srgbClr val="DB0B11"/>
              </a:solidFill>
              <a:effectLst>
                <a:outerShdw blurRad="38100" dist="38100" dir="2700000" algn="tl">
                  <a:srgbClr val="000000">
                    <a:alpha val="43137"/>
                  </a:srgbClr>
                </a:outerShdw>
              </a:effectLst>
              <a:latin typeface="Calibri"/>
            </a:endParaRPr>
          </a:p>
        </p:txBody>
      </p:sp>
      <p:pic>
        <p:nvPicPr>
          <p:cNvPr id="8" name="Picture 1" descr="P:\PROYECTOS\MARKDISSENY\DISSENY\Clients\Banco Santander\04_Informes y Guia estilo BS\Diseño plantilla\logo-san-color.png"/>
          <p:cNvPicPr>
            <a:picLocks noChangeAspect="1" noChangeArrowheads="1"/>
          </p:cNvPicPr>
          <p:nvPr userDrawn="1"/>
        </p:nvPicPr>
        <p:blipFill>
          <a:blip r:embed="rId3" cstate="print"/>
          <a:srcRect/>
          <a:stretch>
            <a:fillRect/>
          </a:stretch>
        </p:blipFill>
        <p:spPr bwMode="auto">
          <a:xfrm>
            <a:off x="5827713" y="381000"/>
            <a:ext cx="2522537" cy="501650"/>
          </a:xfrm>
          <a:prstGeom prst="rect">
            <a:avLst/>
          </a:prstGeom>
          <a:noFill/>
          <a:ln w="9525">
            <a:noFill/>
            <a:miter lim="800000"/>
            <a:headEnd/>
            <a:tailEnd/>
          </a:ln>
        </p:spPr>
      </p:pic>
      <p:sp>
        <p:nvSpPr>
          <p:cNvPr id="15" name="Text Placeholder 14"/>
          <p:cNvSpPr>
            <a:spLocks noGrp="1"/>
          </p:cNvSpPr>
          <p:nvPr>
            <p:ph type="body" sz="quarter" idx="13" hasCustomPrompt="1"/>
          </p:nvPr>
        </p:nvSpPr>
        <p:spPr>
          <a:xfrm>
            <a:off x="3048000" y="3657600"/>
            <a:ext cx="4876800" cy="1355725"/>
          </a:xfrm>
        </p:spPr>
        <p:txBody>
          <a:bodyPr anchor="b">
            <a:normAutofit/>
          </a:bodyPr>
          <a:lstStyle>
            <a:lvl1pPr marL="0" indent="0" algn="r">
              <a:buNone/>
              <a:defRPr sz="2000" baseline="0">
                <a:solidFill>
                  <a:srgbClr val="FF0000"/>
                </a:solidFill>
              </a:defRPr>
            </a:lvl1pPr>
          </a:lstStyle>
          <a:p>
            <a:pPr lvl="0"/>
            <a:r>
              <a:rPr lang="en-US" dirty="0" smtClean="0"/>
              <a:t>Meeting name or Audience</a:t>
            </a:r>
            <a:br>
              <a:rPr lang="en-US" dirty="0" smtClean="0"/>
            </a:br>
            <a:r>
              <a:rPr lang="en-US" dirty="0" smtClean="0"/>
              <a:t>DATE</a:t>
            </a:r>
            <a:br>
              <a:rPr lang="en-US" dirty="0" smtClean="0"/>
            </a:br>
            <a:r>
              <a:rPr lang="en-US" dirty="0" smtClean="0"/>
              <a:t>Speaker(s)</a:t>
            </a:r>
            <a:endParaRPr lang="en-US" dirty="0"/>
          </a:p>
        </p:txBody>
      </p:sp>
      <p:sp>
        <p:nvSpPr>
          <p:cNvPr id="20" name="Text Placeholder 19"/>
          <p:cNvSpPr>
            <a:spLocks noGrp="1"/>
          </p:cNvSpPr>
          <p:nvPr>
            <p:ph type="body" sz="quarter" idx="14" hasCustomPrompt="1"/>
          </p:nvPr>
        </p:nvSpPr>
        <p:spPr>
          <a:xfrm>
            <a:off x="3048000" y="2057400"/>
            <a:ext cx="4876800" cy="533400"/>
          </a:xfrm>
        </p:spPr>
        <p:txBody>
          <a:bodyPr>
            <a:noAutofit/>
          </a:bodyPr>
          <a:lstStyle>
            <a:lvl1pPr marL="0" indent="0">
              <a:buNone/>
              <a:defRPr sz="3600" b="1">
                <a:solidFill>
                  <a:srgbClr val="FF0000"/>
                </a:solidFill>
              </a:defRPr>
            </a:lvl1pPr>
          </a:lstStyle>
          <a:p>
            <a:pPr lvl="0"/>
            <a:r>
              <a:rPr lang="en-US" sz="3600" dirty="0" smtClean="0"/>
              <a:t>TITLE</a:t>
            </a:r>
            <a:endParaRPr lang="en-US" dirty="0"/>
          </a:p>
        </p:txBody>
      </p:sp>
      <p:sp>
        <p:nvSpPr>
          <p:cNvPr id="3" name="Text Placeholder 2"/>
          <p:cNvSpPr>
            <a:spLocks noGrp="1"/>
          </p:cNvSpPr>
          <p:nvPr>
            <p:ph type="body" sz="quarter" idx="15" hasCustomPrompt="1"/>
          </p:nvPr>
        </p:nvSpPr>
        <p:spPr>
          <a:xfrm>
            <a:off x="3048000" y="2667000"/>
            <a:ext cx="4876800" cy="533400"/>
          </a:xfrm>
        </p:spPr>
        <p:txBody>
          <a:bodyPr>
            <a:normAutofit/>
          </a:bodyPr>
          <a:lstStyle>
            <a:lvl1pPr marL="0" indent="0">
              <a:buNone/>
              <a:defRPr sz="2800" b="0">
                <a:solidFill>
                  <a:srgbClr val="FF0000"/>
                </a:solidFill>
              </a:defRPr>
            </a:lvl1pPr>
          </a:lstStyle>
          <a:p>
            <a:pPr lvl="0"/>
            <a:r>
              <a:rPr lang="en-US" dirty="0" smtClean="0"/>
              <a:t>ENTITY</a:t>
            </a:r>
            <a:endParaRPr lang="en-US" dirty="0"/>
          </a:p>
        </p:txBody>
      </p:sp>
      <p:sp>
        <p:nvSpPr>
          <p:cNvPr id="10" name="Text Placeholder 9"/>
          <p:cNvSpPr>
            <a:spLocks noGrp="1"/>
          </p:cNvSpPr>
          <p:nvPr>
            <p:ph type="body" sz="quarter" idx="18" hasCustomPrompt="1"/>
          </p:nvPr>
        </p:nvSpPr>
        <p:spPr>
          <a:xfrm>
            <a:off x="5827713" y="6019800"/>
            <a:ext cx="2097087" cy="304800"/>
          </a:xfrm>
        </p:spPr>
        <p:txBody>
          <a:bodyPr>
            <a:normAutofit/>
          </a:bodyPr>
          <a:lstStyle>
            <a:lvl1pPr marL="0" indent="0" algn="r">
              <a:buNone/>
              <a:defRPr sz="1100" b="1" baseline="0">
                <a:solidFill>
                  <a:srgbClr val="FF0000"/>
                </a:solidFill>
              </a:defRPr>
            </a:lvl1pPr>
          </a:lstStyle>
          <a:p>
            <a:pPr lvl="0"/>
            <a:r>
              <a:rPr lang="en-US" dirty="0" smtClean="0"/>
              <a:t>Staff group</a:t>
            </a:r>
            <a:endParaRPr lang="en-US" dirty="0"/>
          </a:p>
        </p:txBody>
      </p:sp>
      <p:sp>
        <p:nvSpPr>
          <p:cNvPr id="9"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tx1"/>
                </a:solidFill>
                <a:latin typeface="+mn-lt"/>
                <a:cs typeface="+mn-cs"/>
              </a:defRPr>
            </a:lvl1pPr>
          </a:lstStyle>
          <a:p>
            <a:pPr>
              <a:defRPr/>
            </a:pPr>
            <a:fld id="{38F4AF85-E897-46CD-8474-A1052B92947C}" type="slidenum">
              <a:rPr lang="es-ES" smtClean="0"/>
              <a:pPr>
                <a:defRPr/>
              </a:pPr>
              <a:t>‹#›</a:t>
            </a:fld>
            <a:endParaRPr lang="es-ES" dirty="0"/>
          </a:p>
        </p:txBody>
      </p:sp>
    </p:spTree>
    <p:extLst>
      <p:ext uri="{BB962C8B-B14F-4D97-AF65-F5344CB8AC3E}">
        <p14:creationId xmlns:p14="http://schemas.microsoft.com/office/powerpoint/2010/main" val="12062019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188913"/>
            <a:ext cx="7848600" cy="4953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400"/>
            </a:lvl1pPr>
            <a:lvl2pPr>
              <a:defRPr sz="1200"/>
            </a:lvl2pPr>
            <a:lvl3pPr>
              <a:defRPr sz="1000"/>
            </a:lvl3pPr>
            <a:lvl4pPr>
              <a:defRPr sz="900"/>
            </a:lvl4pPr>
            <a:lvl5pPr>
              <a:defRPr sz="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168275"/>
          </a:xfrm>
          <a:prstGeom prst="rect">
            <a:avLst/>
          </a:prstGeom>
        </p:spPr>
        <p:txBody>
          <a:bodyPr/>
          <a:lstStyle>
            <a:lvl1pPr>
              <a:defRPr sz="1000"/>
            </a:lvl1pPr>
          </a:lstStyle>
          <a:p>
            <a:r>
              <a:rPr lang="en-US" dirty="0" smtClean="0"/>
              <a:t>March 2015</a:t>
            </a:r>
            <a:endParaRPr lang="en-US" dirty="0"/>
          </a:p>
        </p:txBody>
      </p:sp>
      <p:sp>
        <p:nvSpPr>
          <p:cNvPr id="8" name="Footer Placeholder 7"/>
          <p:cNvSpPr>
            <a:spLocks noGrp="1"/>
          </p:cNvSpPr>
          <p:nvPr>
            <p:ph type="ftr" sz="quarter" idx="11"/>
          </p:nvPr>
        </p:nvSpPr>
        <p:spPr>
          <a:xfrm>
            <a:off x="457200" y="6400800"/>
            <a:ext cx="2895600" cy="228600"/>
          </a:xfrm>
          <a:prstGeom prst="rect">
            <a:avLst/>
          </a:prstGeom>
        </p:spPr>
        <p:txBody>
          <a:bodyPr tIns="0" bIns="0"/>
          <a:lstStyle>
            <a:lvl1pPr algn="l">
              <a:defRPr sz="1000"/>
            </a:lvl1pPr>
          </a:lstStyle>
          <a:p>
            <a:r>
              <a:rPr lang="en-US" dirty="0" smtClean="0"/>
              <a:t>SHUSA Risk Identification</a:t>
            </a:r>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lgn="r">
              <a:defRPr sz="1000"/>
            </a:lvl1pPr>
          </a:lstStyle>
          <a:p>
            <a:fld id="{D7EECA8B-2578-4B54-A3C6-BBCCBC5774D3}" type="slidenum">
              <a:rPr lang="en-US" smtClean="0"/>
              <a:pPr/>
              <a:t>‹#›</a:t>
            </a:fld>
            <a:endParaRPr lang="en-US" dirty="0"/>
          </a:p>
        </p:txBody>
      </p:sp>
      <p:sp>
        <p:nvSpPr>
          <p:cNvPr id="10" name="Slide Number Placeholder 3"/>
          <p:cNvSpPr txBox="1">
            <a:spLocks/>
          </p:cNvSpPr>
          <p:nvPr userDrawn="1"/>
        </p:nvSpPr>
        <p:spPr>
          <a:xfrm>
            <a:off x="0" y="6473809"/>
            <a:ext cx="381000" cy="381000"/>
          </a:xfrm>
          <a:prstGeom prst="rect">
            <a:avLst/>
          </a:prstGeom>
        </p:spPr>
        <p:txBody>
          <a:bodyPr vert="horz" lIns="91440" tIns="45720" rIns="91440" bIns="45720" rtlCol="0" anchor="ctr"/>
          <a:lstStyle>
            <a:defPPr>
              <a:defRPr lang="es-PR"/>
            </a:defPPr>
            <a:lvl1pPr marL="0" algn="l" defTabSz="914400" rtl="0" eaLnBrk="1" fontAlgn="auto" latinLnBrk="0" hangingPunct="1">
              <a:spcBef>
                <a:spcPts val="0"/>
              </a:spcBef>
              <a:spcAft>
                <a:spcPts val="0"/>
              </a:spcAft>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C83F1-D64B-48DF-9CCD-2AA2C35A0115}" type="slidenum">
              <a:rPr lang="en-US" b="1" smtClean="0">
                <a:solidFill>
                  <a:sysClr val="windowText" lastClr="000000"/>
                </a:solidFill>
              </a:rPr>
              <a:pPr/>
              <a:t>‹#›</a:t>
            </a:fld>
            <a:endParaRPr lang="en-US" b="1" dirty="0">
              <a:solidFill>
                <a:sysClr val="windowText" lastClr="000000"/>
              </a:solidFill>
            </a:endParaRPr>
          </a:p>
        </p:txBody>
      </p:sp>
    </p:spTree>
    <p:extLst>
      <p:ext uri="{BB962C8B-B14F-4D97-AF65-F5344CB8AC3E}">
        <p14:creationId xmlns:p14="http://schemas.microsoft.com/office/powerpoint/2010/main" val="8018031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Line 10"/>
          <p:cNvSpPr>
            <a:spLocks noChangeShapeType="1"/>
          </p:cNvSpPr>
          <p:nvPr userDrawn="1"/>
        </p:nvSpPr>
        <p:spPr bwMode="gray">
          <a:xfrm>
            <a:off x="73492" y="764704"/>
            <a:ext cx="8979006" cy="0"/>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Tree>
    <p:extLst>
      <p:ext uri="{BB962C8B-B14F-4D97-AF65-F5344CB8AC3E}">
        <p14:creationId xmlns:p14="http://schemas.microsoft.com/office/powerpoint/2010/main" val="241700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2 Marcador de número de diapositiva"/>
          <p:cNvSpPr>
            <a:spLocks noGrp="1"/>
          </p:cNvSpPr>
          <p:nvPr>
            <p:ph type="sldNum" sz="quarter" idx="10"/>
          </p:nvPr>
        </p:nvSpPr>
        <p:spPr>
          <a:xfrm>
            <a:off x="0" y="6375400"/>
            <a:ext cx="436563" cy="482600"/>
          </a:xfrm>
        </p:spPr>
        <p:txBody>
          <a:bodyPr/>
          <a:lstStyle>
            <a:lvl1pPr>
              <a:defRPr sz="1050">
                <a:solidFill>
                  <a:schemeClr val="tx1"/>
                </a:solidFill>
              </a:defRPr>
            </a:lvl1pPr>
          </a:lstStyle>
          <a:p>
            <a:pPr>
              <a:defRPr/>
            </a:pPr>
            <a:fld id="{0AFB00BB-C9F2-4984-A022-9AF776E36CE0}" type="slidenum">
              <a:rPr lang="es-ES" smtClean="0"/>
              <a:pPr>
                <a:defRPr/>
              </a:pPr>
              <a:t>‹#›</a:t>
            </a:fld>
            <a:endParaRPr lang="es-ES" dirty="0"/>
          </a:p>
        </p:txBody>
      </p:sp>
    </p:spTree>
    <p:extLst>
      <p:ext uri="{BB962C8B-B14F-4D97-AF65-F5344CB8AC3E}">
        <p14:creationId xmlns:p14="http://schemas.microsoft.com/office/powerpoint/2010/main" val="3465788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_tradnl"/>
          </a:p>
        </p:txBody>
      </p:sp>
      <p:sp>
        <p:nvSpPr>
          <p:cNvPr id="4" name="Slide Number Placeholder 3"/>
          <p:cNvSpPr txBox="1">
            <a:spLocks/>
          </p:cNvSpPr>
          <p:nvPr userDrawn="1"/>
        </p:nvSpPr>
        <p:spPr>
          <a:xfrm>
            <a:off x="0" y="6473809"/>
            <a:ext cx="381000" cy="381000"/>
          </a:xfrm>
          <a:prstGeom prst="rect">
            <a:avLst/>
          </a:prstGeom>
        </p:spPr>
        <p:txBody>
          <a:bodyPr vert="horz" lIns="91440" tIns="45720" rIns="91440" bIns="45720" rtlCol="0" anchor="ctr"/>
          <a:lstStyle>
            <a:defPPr>
              <a:defRPr lang="es-PR"/>
            </a:defPPr>
            <a:lvl1pPr marL="0" algn="l" defTabSz="914400" rtl="0" eaLnBrk="1" fontAlgn="auto" latinLnBrk="0" hangingPunct="1">
              <a:spcBef>
                <a:spcPts val="0"/>
              </a:spcBef>
              <a:spcAft>
                <a:spcPts val="0"/>
              </a:spcAft>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C83F1-D64B-48DF-9CCD-2AA2C35A0115}" type="slidenum">
              <a:rPr lang="en-US" b="1" smtClean="0">
                <a:solidFill>
                  <a:sysClr val="windowText" lastClr="000000"/>
                </a:solidFill>
              </a:rPr>
              <a:pPr/>
              <a:t>‹#›</a:t>
            </a:fld>
            <a:endParaRPr lang="en-US" b="1" dirty="0">
              <a:solidFill>
                <a:sysClr val="windowText" lastClr="000000"/>
              </a:solidFill>
            </a:endParaRPr>
          </a:p>
        </p:txBody>
      </p:sp>
    </p:spTree>
    <p:extLst>
      <p:ext uri="{BB962C8B-B14F-4D97-AF65-F5344CB8AC3E}">
        <p14:creationId xmlns:p14="http://schemas.microsoft.com/office/powerpoint/2010/main" val="41956658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Line 10"/>
          <p:cNvSpPr>
            <a:spLocks noChangeShapeType="1"/>
          </p:cNvSpPr>
          <p:nvPr userDrawn="1"/>
        </p:nvSpPr>
        <p:spPr bwMode="gray">
          <a:xfrm>
            <a:off x="73492" y="764704"/>
            <a:ext cx="8979006" cy="0"/>
          </a:xfrm>
          <a:prstGeom prst="line">
            <a:avLst/>
          </a:prstGeom>
          <a:noFill/>
          <a:ln w="19050">
            <a:solidFill>
              <a:srgbClr val="FF0303"/>
            </a:solidFill>
            <a:round/>
            <a:headEnd/>
            <a:tailEnd type="none" w="lg" len="lg"/>
          </a:ln>
          <a:extLst>
            <a:ext uri="{909E8E84-426E-40DD-AFC4-6F175D3DCCD1}">
              <a14:hiddenFill xmlns:a14="http://schemas.microsoft.com/office/drawing/2010/main">
                <a:noFill/>
              </a14:hiddenFill>
            </a:ext>
          </a:extLst>
        </p:spPr>
        <p:txBody>
          <a:bodyPr wrap="none" lIns="0" tIns="0" rIns="0" bIns="0" anchor="ctr"/>
          <a:lstStyle/>
          <a:p>
            <a:endParaRPr lang="en-GB"/>
          </a:p>
        </p:txBody>
      </p:sp>
    </p:spTree>
    <p:extLst>
      <p:ext uri="{BB962C8B-B14F-4D97-AF65-F5344CB8AC3E}">
        <p14:creationId xmlns:p14="http://schemas.microsoft.com/office/powerpoint/2010/main" val="349267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Slide Number Placeholder 3"/>
          <p:cNvSpPr txBox="1">
            <a:spLocks/>
          </p:cNvSpPr>
          <p:nvPr userDrawn="1"/>
        </p:nvSpPr>
        <p:spPr>
          <a:xfrm>
            <a:off x="0" y="6473809"/>
            <a:ext cx="381000" cy="381000"/>
          </a:xfrm>
          <a:prstGeom prst="rect">
            <a:avLst/>
          </a:prstGeom>
        </p:spPr>
        <p:txBody>
          <a:bodyPr vert="horz" lIns="91440" tIns="45720" rIns="91440" bIns="45720" rtlCol="0" anchor="ctr"/>
          <a:lstStyle>
            <a:defPPr>
              <a:defRPr lang="es-PR"/>
            </a:defPPr>
            <a:lvl1pPr marL="0" algn="l" defTabSz="914400" rtl="0" eaLnBrk="1" fontAlgn="auto" latinLnBrk="0" hangingPunct="1">
              <a:spcBef>
                <a:spcPts val="0"/>
              </a:spcBef>
              <a:spcAft>
                <a:spcPts val="0"/>
              </a:spcAft>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FC83F1-D64B-48DF-9CCD-2AA2C35A0115}" type="slidenum">
              <a:rPr lang="en-US" b="1" smtClean="0">
                <a:solidFill>
                  <a:sysClr val="windowText" lastClr="000000"/>
                </a:solidFill>
              </a:rPr>
              <a:pPr/>
              <a:t>‹#›</a:t>
            </a:fld>
            <a:endParaRPr lang="en-US" b="1" dirty="0">
              <a:solidFill>
                <a:sysClr val="windowText" lastClr="000000"/>
              </a:solidFill>
            </a:endParaRPr>
          </a:p>
        </p:txBody>
      </p:sp>
    </p:spTree>
    <p:extLst>
      <p:ext uri="{BB962C8B-B14F-4D97-AF65-F5344CB8AC3E}">
        <p14:creationId xmlns:p14="http://schemas.microsoft.com/office/powerpoint/2010/main" val="9729976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2 Marcador de texto"/>
          <p:cNvSpPr>
            <a:spLocks noGrp="1"/>
          </p:cNvSpPr>
          <p:nvPr>
            <p:ph type="body" idx="1"/>
          </p:nvPr>
        </p:nvSpPr>
        <p:spPr bwMode="auto">
          <a:xfrm>
            <a:off x="4572000" y="2708275"/>
            <a:ext cx="3744913" cy="233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err="1" smtClean="0"/>
              <a:t>Haga</a:t>
            </a:r>
            <a:r>
              <a:rPr lang="en-US" noProof="0" dirty="0" smtClean="0"/>
              <a:t> </a:t>
            </a:r>
            <a:r>
              <a:rPr lang="en-US" noProof="0" dirty="0" err="1" smtClean="0"/>
              <a:t>clic</a:t>
            </a:r>
            <a:r>
              <a:rPr lang="en-US" noProof="0" dirty="0" smtClean="0"/>
              <a:t> para </a:t>
            </a:r>
            <a:r>
              <a:rPr lang="en-US" noProof="0" dirty="0" err="1" smtClean="0"/>
              <a:t>modificar</a:t>
            </a:r>
            <a:r>
              <a:rPr lang="en-US" noProof="0" dirty="0" smtClean="0"/>
              <a:t> el </a:t>
            </a:r>
            <a:r>
              <a:rPr lang="en-US" noProof="0" dirty="0" err="1" smtClean="0"/>
              <a:t>estilo</a:t>
            </a:r>
            <a:r>
              <a:rPr lang="en-US" noProof="0" dirty="0" smtClean="0"/>
              <a:t> de </a:t>
            </a:r>
            <a:r>
              <a:rPr lang="en-US" noProof="0" dirty="0" err="1" smtClean="0"/>
              <a:t>texto</a:t>
            </a:r>
            <a:r>
              <a:rPr lang="en-US" noProof="0" dirty="0" smtClean="0"/>
              <a:t> del </a:t>
            </a:r>
            <a:r>
              <a:rPr lang="en-US" noProof="0" dirty="0" err="1" smtClean="0"/>
              <a:t>patrón</a:t>
            </a:r>
            <a:endParaRPr lang="en-US" noProof="0" dirty="0" smtClean="0"/>
          </a:p>
          <a:p>
            <a:pPr lvl="1"/>
            <a:r>
              <a:rPr lang="en-US" noProof="0" dirty="0" smtClean="0"/>
              <a:t>Segundo </a:t>
            </a:r>
            <a:r>
              <a:rPr lang="en-US" noProof="0" dirty="0" err="1" smtClean="0"/>
              <a:t>nivel</a:t>
            </a:r>
            <a:endParaRPr lang="en-US" noProof="0" dirty="0" smtClean="0"/>
          </a:p>
          <a:p>
            <a:pPr lvl="2"/>
            <a:r>
              <a:rPr lang="en-US" noProof="0" dirty="0" err="1" smtClean="0"/>
              <a:t>Tercer</a:t>
            </a:r>
            <a:r>
              <a:rPr lang="en-US" noProof="0" dirty="0" smtClean="0"/>
              <a:t> </a:t>
            </a:r>
            <a:r>
              <a:rPr lang="en-US" noProof="0" dirty="0" err="1" smtClean="0"/>
              <a:t>nivel</a:t>
            </a:r>
            <a:endParaRPr lang="en-US" noProof="0" dirty="0" smtClean="0"/>
          </a:p>
          <a:p>
            <a:pPr lvl="3"/>
            <a:r>
              <a:rPr lang="en-US" noProof="0" dirty="0" smtClean="0"/>
              <a:t>Cuarto </a:t>
            </a:r>
            <a:r>
              <a:rPr lang="en-US" noProof="0" dirty="0" err="1" smtClean="0"/>
              <a:t>nivel</a:t>
            </a:r>
            <a:endParaRPr lang="en-US" noProof="0" dirty="0" smtClean="0"/>
          </a:p>
          <a:p>
            <a:pPr lvl="4"/>
            <a:r>
              <a:rPr lang="en-US" noProof="0" dirty="0" err="1" smtClean="0"/>
              <a:t>Quinto</a:t>
            </a:r>
            <a:r>
              <a:rPr lang="en-US" noProof="0" dirty="0" smtClean="0"/>
              <a:t> </a:t>
            </a:r>
            <a:r>
              <a:rPr lang="en-US" noProof="0" dirty="0" err="1" smtClean="0"/>
              <a:t>nivel</a:t>
            </a:r>
            <a:endParaRPr lang="en-US" noProof="0" dirty="0" smtClean="0"/>
          </a:p>
        </p:txBody>
      </p:sp>
      <p:sp>
        <p:nvSpPr>
          <p:cNvPr id="3"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tx1"/>
                </a:solidFill>
                <a:latin typeface="+mn-lt"/>
                <a:cs typeface="+mn-cs"/>
              </a:defRPr>
            </a:lvl1pPr>
          </a:lstStyle>
          <a:p>
            <a:pPr>
              <a:defRPr/>
            </a:pPr>
            <a:fld id="{38F4AF85-E897-46CD-8474-A1052B92947C}" type="slidenum">
              <a:rPr lang="es-ES" smtClean="0"/>
              <a:pPr>
                <a:defRPr/>
              </a:pPr>
              <a:t>‹#›</a:t>
            </a:fld>
            <a:endParaRPr lang="es-ES" dirty="0"/>
          </a:p>
        </p:txBody>
      </p:sp>
    </p:spTree>
    <p:extLst>
      <p:ext uri="{BB962C8B-B14F-4D97-AF65-F5344CB8AC3E}">
        <p14:creationId xmlns:p14="http://schemas.microsoft.com/office/powerpoint/2010/main" val="1365717883"/>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9" r:id="rId3"/>
    <p:sldLayoutId id="2147483671" r:id="rId4"/>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r" rtl="0" eaLnBrk="0" fontAlgn="base" hangingPunct="0">
        <a:spcBef>
          <a:spcPct val="20000"/>
        </a:spcBef>
        <a:spcAft>
          <a:spcPct val="0"/>
        </a:spcAft>
        <a:defRPr sz="2000" kern="1200">
          <a:solidFill>
            <a:srgbClr val="FF0000"/>
          </a:solidFill>
          <a:latin typeface="+mn-lt"/>
          <a:ea typeface="+mn-ea"/>
          <a:cs typeface="+mn-cs"/>
        </a:defRPr>
      </a:lvl1pPr>
      <a:lvl2pPr marL="742950" indent="-285750" algn="r" rtl="0" eaLnBrk="0" fontAlgn="base" hangingPunct="0">
        <a:spcBef>
          <a:spcPct val="20000"/>
        </a:spcBef>
        <a:spcAft>
          <a:spcPct val="0"/>
        </a:spcAft>
        <a:defRPr kern="1200">
          <a:solidFill>
            <a:srgbClr val="FF0000"/>
          </a:solidFill>
          <a:latin typeface="+mn-lt"/>
          <a:ea typeface="+mn-ea"/>
          <a:cs typeface="+mn-cs"/>
        </a:defRPr>
      </a:lvl2pPr>
      <a:lvl3pPr marL="1143000" indent="-228600" algn="r" rtl="0" eaLnBrk="0" fontAlgn="base" hangingPunct="0">
        <a:spcBef>
          <a:spcPct val="20000"/>
        </a:spcBef>
        <a:spcAft>
          <a:spcPct val="0"/>
        </a:spcAft>
        <a:defRPr sz="1600" kern="1200">
          <a:solidFill>
            <a:srgbClr val="FF0000"/>
          </a:solidFill>
          <a:latin typeface="+mn-lt"/>
          <a:ea typeface="+mn-ea"/>
          <a:cs typeface="+mn-cs"/>
        </a:defRPr>
      </a:lvl3pPr>
      <a:lvl4pPr marL="1600200" indent="-228600" algn="r" rtl="0" eaLnBrk="0" fontAlgn="base" hangingPunct="0">
        <a:spcBef>
          <a:spcPct val="20000"/>
        </a:spcBef>
        <a:spcAft>
          <a:spcPct val="0"/>
        </a:spcAft>
        <a:defRPr sz="1400" kern="1200">
          <a:solidFill>
            <a:srgbClr val="FF0000"/>
          </a:solidFill>
          <a:latin typeface="+mn-lt"/>
          <a:ea typeface="+mn-ea"/>
          <a:cs typeface="+mn-cs"/>
        </a:defRPr>
      </a:lvl4pPr>
      <a:lvl5pPr marL="2057400" indent="-228600" algn="r" rtl="0" eaLnBrk="0" fontAlgn="base" hangingPunct="0">
        <a:spcBef>
          <a:spcPct val="20000"/>
        </a:spcBef>
        <a:spcAft>
          <a:spcPct val="0"/>
        </a:spcAft>
        <a:defRPr sz="1400" kern="1200">
          <a:solidFill>
            <a:srgbClr val="FF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5" name="1 Marcador de título"/>
          <p:cNvSpPr>
            <a:spLocks noGrp="1"/>
          </p:cNvSpPr>
          <p:nvPr>
            <p:ph type="title"/>
          </p:nvPr>
        </p:nvSpPr>
        <p:spPr bwMode="auto">
          <a:xfrm>
            <a:off x="900113" y="188913"/>
            <a:ext cx="78486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err="1" smtClean="0"/>
              <a:t>Haga</a:t>
            </a:r>
            <a:r>
              <a:rPr lang="en-US" noProof="0" dirty="0" smtClean="0"/>
              <a:t> </a:t>
            </a:r>
            <a:r>
              <a:rPr lang="en-US" noProof="0" dirty="0" err="1" smtClean="0"/>
              <a:t>clic</a:t>
            </a:r>
            <a:r>
              <a:rPr lang="en-US" noProof="0" dirty="0" smtClean="0"/>
              <a:t> para </a:t>
            </a:r>
            <a:r>
              <a:rPr lang="en-US" noProof="0" dirty="0" err="1" smtClean="0"/>
              <a:t>modificar</a:t>
            </a:r>
            <a:r>
              <a:rPr lang="en-US" noProof="0" dirty="0" smtClean="0"/>
              <a:t> el </a:t>
            </a:r>
            <a:r>
              <a:rPr lang="en-US" noProof="0" dirty="0" err="1" smtClean="0"/>
              <a:t>estilo</a:t>
            </a:r>
            <a:r>
              <a:rPr lang="en-US" noProof="0" dirty="0" smtClean="0"/>
              <a:t> de </a:t>
            </a:r>
            <a:r>
              <a:rPr lang="en-US" noProof="0" dirty="0" err="1" smtClean="0"/>
              <a:t>título</a:t>
            </a:r>
            <a:r>
              <a:rPr lang="en-US" noProof="0" dirty="0" smtClean="0"/>
              <a:t> del </a:t>
            </a:r>
            <a:r>
              <a:rPr lang="en-US" noProof="0" dirty="0" err="1" smtClean="0"/>
              <a:t>patrón</a:t>
            </a:r>
            <a:endParaRPr lang="en-US" noProof="0" dirty="0" smtClean="0"/>
          </a:p>
        </p:txBody>
      </p:sp>
      <p:sp>
        <p:nvSpPr>
          <p:cNvPr id="3076" name="2 Marcador de texto"/>
          <p:cNvSpPr>
            <a:spLocks noGrp="1"/>
          </p:cNvSpPr>
          <p:nvPr>
            <p:ph type="body" idx="1"/>
          </p:nvPr>
        </p:nvSpPr>
        <p:spPr bwMode="auto">
          <a:xfrm>
            <a:off x="900113" y="1125538"/>
            <a:ext cx="7848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err="1" smtClean="0"/>
              <a:t>Haga</a:t>
            </a:r>
            <a:r>
              <a:rPr lang="en-US" noProof="0" dirty="0" smtClean="0"/>
              <a:t> </a:t>
            </a:r>
            <a:r>
              <a:rPr lang="en-US" noProof="0" dirty="0" err="1" smtClean="0"/>
              <a:t>clic</a:t>
            </a:r>
            <a:r>
              <a:rPr lang="en-US" noProof="0" dirty="0" smtClean="0"/>
              <a:t> para </a:t>
            </a:r>
            <a:r>
              <a:rPr lang="en-US" noProof="0" dirty="0" err="1" smtClean="0"/>
              <a:t>modificar</a:t>
            </a:r>
            <a:r>
              <a:rPr lang="en-US" noProof="0" dirty="0" smtClean="0"/>
              <a:t> el </a:t>
            </a:r>
            <a:r>
              <a:rPr lang="en-US" noProof="0" dirty="0" err="1" smtClean="0"/>
              <a:t>estilo</a:t>
            </a:r>
            <a:r>
              <a:rPr lang="en-US" noProof="0" dirty="0" smtClean="0"/>
              <a:t> de </a:t>
            </a:r>
            <a:r>
              <a:rPr lang="en-US" noProof="0" dirty="0" err="1" smtClean="0"/>
              <a:t>texto</a:t>
            </a:r>
            <a:r>
              <a:rPr lang="en-US" noProof="0" dirty="0" smtClean="0"/>
              <a:t> del </a:t>
            </a:r>
            <a:r>
              <a:rPr lang="en-US" noProof="0" dirty="0" err="1" smtClean="0"/>
              <a:t>patrón</a:t>
            </a:r>
            <a:endParaRPr lang="en-US" noProof="0" dirty="0" smtClean="0"/>
          </a:p>
          <a:p>
            <a:pPr lvl="1"/>
            <a:r>
              <a:rPr lang="en-US" noProof="0" dirty="0" smtClean="0"/>
              <a:t>Segundo </a:t>
            </a:r>
            <a:r>
              <a:rPr lang="en-US" noProof="0" dirty="0" err="1" smtClean="0"/>
              <a:t>nivel</a:t>
            </a:r>
            <a:endParaRPr lang="en-US" noProof="0" dirty="0" smtClean="0"/>
          </a:p>
          <a:p>
            <a:pPr lvl="2"/>
            <a:r>
              <a:rPr lang="en-US" noProof="0" dirty="0" err="1" smtClean="0"/>
              <a:t>Tercer</a:t>
            </a:r>
            <a:r>
              <a:rPr lang="en-US" noProof="0" dirty="0" smtClean="0"/>
              <a:t> </a:t>
            </a:r>
            <a:r>
              <a:rPr lang="en-US" noProof="0" dirty="0" err="1" smtClean="0"/>
              <a:t>nivel</a:t>
            </a:r>
            <a:endParaRPr lang="en-US" noProof="0" dirty="0" smtClean="0"/>
          </a:p>
        </p:txBody>
      </p:sp>
      <p:sp>
        <p:nvSpPr>
          <p:cNvPr id="6"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tx1"/>
                </a:solidFill>
                <a:latin typeface="+mn-lt"/>
                <a:cs typeface="+mn-cs"/>
              </a:defRPr>
            </a:lvl1pPr>
          </a:lstStyle>
          <a:p>
            <a:pPr>
              <a:defRPr/>
            </a:pPr>
            <a:fld id="{38F4AF85-E897-46CD-8474-A1052B92947C}" type="slidenum">
              <a:rPr lang="es-ES" smtClean="0"/>
              <a:pPr>
                <a:defRPr/>
              </a:pPr>
              <a:t>‹#›</a:t>
            </a:fld>
            <a:endParaRPr lang="es-ES" dirty="0"/>
          </a:p>
        </p:txBody>
      </p:sp>
      <p:pic>
        <p:nvPicPr>
          <p:cNvPr id="3078" name="Picture 1" descr="P:\PROYECTOS\MARKDISSENY\DISSENY\Clients\Banco Santander\04_Informes y Guia estilo BS\Diseño plantilla\logo-san-color.png"/>
          <p:cNvPicPr>
            <a:picLocks noChangeAspect="1" noChangeArrowheads="1"/>
          </p:cNvPicPr>
          <p:nvPr/>
        </p:nvPicPr>
        <p:blipFill>
          <a:blip r:embed="rId5" cstate="print"/>
          <a:srcRect/>
          <a:stretch>
            <a:fillRect/>
          </a:stretch>
        </p:blipFill>
        <p:spPr bwMode="auto">
          <a:xfrm>
            <a:off x="7648575" y="6443663"/>
            <a:ext cx="1187450" cy="234950"/>
          </a:xfrm>
          <a:prstGeom prst="rect">
            <a:avLst/>
          </a:prstGeom>
          <a:noFill/>
          <a:ln w="9525">
            <a:noFill/>
            <a:miter lim="800000"/>
            <a:headEnd/>
            <a:tailEnd/>
          </a:ln>
        </p:spPr>
      </p:pic>
    </p:spTree>
    <p:extLst>
      <p:ext uri="{BB962C8B-B14F-4D97-AF65-F5344CB8AC3E}">
        <p14:creationId xmlns:p14="http://schemas.microsoft.com/office/powerpoint/2010/main" val="16654644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70" r:id="rId3"/>
  </p:sldLayoutIdLst>
  <p:timing>
    <p:tnLst>
      <p:par>
        <p:cTn id="1" dur="indefinite" restart="never" nodeType="tmRoot"/>
      </p:par>
    </p:tnLst>
  </p:timing>
  <p:txStyles>
    <p:title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p:titleStyle>
    <p:bodyStyle>
      <a:lvl1pPr marL="177800" indent="-177800" algn="l" rtl="0" eaLnBrk="0" fontAlgn="base" hangingPunct="0">
        <a:spcBef>
          <a:spcPct val="20000"/>
        </a:spcBef>
        <a:spcAft>
          <a:spcPct val="0"/>
        </a:spcAft>
        <a:buClr>
          <a:srgbClr val="FF0000"/>
        </a:buClr>
        <a:buFont typeface="Arial" charset="0"/>
        <a:buChar char="•"/>
        <a:defRPr sz="2400" kern="1200">
          <a:solidFill>
            <a:srgbClr val="10253F"/>
          </a:solidFill>
          <a:latin typeface="+mn-lt"/>
          <a:ea typeface="+mn-ea"/>
          <a:cs typeface="+mn-cs"/>
        </a:defRPr>
      </a:lvl1pPr>
      <a:lvl2pPr marL="622300" indent="-165100" algn="l" rtl="0" eaLnBrk="0" fontAlgn="base" hangingPunct="0">
        <a:spcBef>
          <a:spcPct val="20000"/>
        </a:spcBef>
        <a:spcAft>
          <a:spcPct val="0"/>
        </a:spcAft>
        <a:buClr>
          <a:srgbClr val="FF0000"/>
        </a:buClr>
        <a:buFont typeface="Arial" charset="0"/>
        <a:buChar char="•"/>
        <a:defRPr sz="2000" kern="1200">
          <a:solidFill>
            <a:srgbClr val="10253F"/>
          </a:solidFill>
          <a:latin typeface="+mn-lt"/>
          <a:ea typeface="+mn-ea"/>
          <a:cs typeface="+mn-cs"/>
        </a:defRPr>
      </a:lvl2pPr>
      <a:lvl3pPr marL="1079500" indent="-165100" algn="l" rtl="0" eaLnBrk="0" fontAlgn="base" hangingPunct="0">
        <a:spcBef>
          <a:spcPct val="20000"/>
        </a:spcBef>
        <a:spcAft>
          <a:spcPct val="0"/>
        </a:spcAft>
        <a:buClr>
          <a:srgbClr val="FF0000"/>
        </a:buClr>
        <a:buFont typeface="Arial" charset="0"/>
        <a:buChar char="•"/>
        <a:defRPr kern="1200">
          <a:solidFill>
            <a:srgbClr val="10253F"/>
          </a:solidFill>
          <a:latin typeface="+mn-lt"/>
          <a:ea typeface="+mn-ea"/>
          <a:cs typeface="+mn-cs"/>
        </a:defRPr>
      </a:lvl3pPr>
      <a:lvl4pPr marL="16002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DB0B1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3 Rectángulo"/>
          <p:cNvSpPr/>
          <p:nvPr/>
        </p:nvSpPr>
        <p:spPr>
          <a:xfrm>
            <a:off x="36513" y="0"/>
            <a:ext cx="9144000" cy="68564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solidFill>
                <a:prstClr val="white"/>
              </a:solidFill>
            </a:endParaRPr>
          </a:p>
        </p:txBody>
      </p:sp>
      <p:pic>
        <p:nvPicPr>
          <p:cNvPr id="18435" name="Picture 1" descr="P:\PROYECTOS\MARKDISSENY\DISSENY\Clients\Banco Santander\04_Informes y Guia estilo BS\Diseño plantilla\lateral-inter - copia.png"/>
          <p:cNvPicPr>
            <a:picLocks noChangeAspect="1" noChangeArrowheads="1"/>
          </p:cNvPicPr>
          <p:nvPr/>
        </p:nvPicPr>
        <p:blipFill>
          <a:blip r:embed="rId3" cstate="print"/>
          <a:srcRect l="7877"/>
          <a:stretch>
            <a:fillRect/>
          </a:stretch>
        </p:blipFill>
        <p:spPr bwMode="auto">
          <a:xfrm>
            <a:off x="0" y="0"/>
            <a:ext cx="427038" cy="6856413"/>
          </a:xfrm>
          <a:prstGeom prst="rect">
            <a:avLst/>
          </a:prstGeom>
          <a:noFill/>
          <a:ln w="9525">
            <a:noFill/>
            <a:miter lim="800000"/>
            <a:headEnd/>
            <a:tailEnd/>
          </a:ln>
        </p:spPr>
      </p:pic>
      <p:sp>
        <p:nvSpPr>
          <p:cNvPr id="5"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tx1"/>
                </a:solidFill>
                <a:latin typeface="+mn-lt"/>
                <a:cs typeface="+mn-cs"/>
              </a:defRPr>
            </a:lvl1pPr>
          </a:lstStyle>
          <a:p>
            <a:pPr>
              <a:defRPr/>
            </a:pPr>
            <a:fld id="{38F4AF85-E897-46CD-8474-A1052B92947C}" type="slidenum">
              <a:rPr lang="es-ES" smtClean="0"/>
              <a:pPr>
                <a:defRPr/>
              </a:pPr>
              <a:t>‹#›</a:t>
            </a:fld>
            <a:endParaRPr lang="es-ES" dirty="0"/>
          </a:p>
        </p:txBody>
      </p:sp>
    </p:spTree>
    <p:extLst>
      <p:ext uri="{BB962C8B-B14F-4D97-AF65-F5344CB8AC3E}">
        <p14:creationId xmlns:p14="http://schemas.microsoft.com/office/powerpoint/2010/main" val="1235204026"/>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p:txBody>
          <a:bodyPr/>
          <a:lstStyle/>
          <a:p>
            <a:r>
              <a:rPr lang="en-US" dirty="0" smtClean="0"/>
              <a:t>Material Risk Program</a:t>
            </a:r>
            <a:endParaRPr lang="en-US" dirty="0"/>
          </a:p>
        </p:txBody>
      </p:sp>
      <p:sp>
        <p:nvSpPr>
          <p:cNvPr id="4" name="Text Placeholder 3"/>
          <p:cNvSpPr>
            <a:spLocks noGrp="1"/>
          </p:cNvSpPr>
          <p:nvPr>
            <p:ph type="body" sz="quarter" idx="15"/>
          </p:nvPr>
        </p:nvSpPr>
        <p:spPr>
          <a:xfrm>
            <a:off x="3048000" y="3200400"/>
            <a:ext cx="4876800" cy="838200"/>
          </a:xfrm>
        </p:spPr>
        <p:txBody>
          <a:bodyPr>
            <a:normAutofit fontScale="85000" lnSpcReduction="10000"/>
          </a:bodyPr>
          <a:lstStyle/>
          <a:p>
            <a:r>
              <a:rPr lang="en-US" dirty="0" smtClean="0"/>
              <a:t>2015 First and Second Line of Defense</a:t>
            </a:r>
          </a:p>
          <a:p>
            <a:r>
              <a:rPr lang="en-US" dirty="0" smtClean="0"/>
              <a:t>Program Roll-out Communication</a:t>
            </a:r>
            <a:endParaRPr lang="en-US" dirty="0"/>
          </a:p>
        </p:txBody>
      </p:sp>
      <p:sp>
        <p:nvSpPr>
          <p:cNvPr id="5" name="Text Placeholder 4"/>
          <p:cNvSpPr>
            <a:spLocks noGrp="1"/>
          </p:cNvSpPr>
          <p:nvPr>
            <p:ph type="body" sz="quarter" idx="18"/>
          </p:nvPr>
        </p:nvSpPr>
        <p:spPr/>
        <p:txBody>
          <a:bodyPr>
            <a:normAutofit fontScale="92500"/>
          </a:bodyPr>
          <a:lstStyle/>
          <a:p>
            <a:r>
              <a:rPr lang="en-US" dirty="0" smtClean="0"/>
              <a:t>SHUSA Enterprise Risk Management</a:t>
            </a:r>
            <a:endParaRPr lang="en-US" dirty="0"/>
          </a:p>
        </p:txBody>
      </p:sp>
    </p:spTree>
    <p:extLst>
      <p:ext uri="{BB962C8B-B14F-4D97-AF65-F5344CB8AC3E}">
        <p14:creationId xmlns:p14="http://schemas.microsoft.com/office/powerpoint/2010/main" val="1612907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981178"/>
            <a:ext cx="8153400" cy="5509200"/>
          </a:xfrm>
          <a:prstGeom prst="rect">
            <a:avLst/>
          </a:prstGeom>
          <a:noFill/>
        </p:spPr>
        <p:txBody>
          <a:bodyPr wrap="square" rtlCol="0">
            <a:spAutoFit/>
          </a:bodyPr>
          <a:lstStyle/>
          <a:p>
            <a:r>
              <a:rPr lang="en-US" b="1" dirty="0" smtClean="0"/>
              <a:t>First Line of Defense</a:t>
            </a:r>
          </a:p>
          <a:p>
            <a:endParaRPr lang="en-US" sz="1600" b="1" dirty="0" smtClean="0"/>
          </a:p>
          <a:p>
            <a:pPr marL="285750" lvl="0" indent="-285750">
              <a:buFont typeface="Arial" panose="020B0604020202020204" pitchFamily="34" charset="0"/>
              <a:buChar char="•"/>
            </a:pPr>
            <a:r>
              <a:rPr lang="en-US" dirty="0" smtClean="0"/>
              <a:t>Document </a:t>
            </a:r>
            <a:r>
              <a:rPr lang="en-US" dirty="0"/>
              <a:t>Line of Business Material Risk Inventory which  includes 5 – 20 Material  &gt; $1 </a:t>
            </a:r>
            <a:r>
              <a:rPr lang="en-US" dirty="0" smtClean="0"/>
              <a:t>million and Business Segment </a:t>
            </a:r>
            <a:r>
              <a:rPr lang="en-US" dirty="0"/>
              <a:t>Material Risk Inventories (derived by Aggregation) which includes 15 – 30 Material </a:t>
            </a:r>
            <a:r>
              <a:rPr lang="en-US" dirty="0" smtClean="0"/>
              <a:t>Risks</a:t>
            </a:r>
          </a:p>
          <a:p>
            <a:pPr lvl="0"/>
            <a:endParaRPr lang="en-US" sz="1400" dirty="0"/>
          </a:p>
          <a:p>
            <a:pPr marL="285750" lvl="0" indent="-285750">
              <a:buFont typeface="Arial" panose="020B0604020202020204" pitchFamily="34" charset="0"/>
              <a:buChar char="•"/>
            </a:pPr>
            <a:r>
              <a:rPr lang="en-US" dirty="0"/>
              <a:t>Ensure that Line of Business and Business </a:t>
            </a:r>
            <a:r>
              <a:rPr lang="en-US" dirty="0" smtClean="0"/>
              <a:t>Segment </a:t>
            </a:r>
            <a:r>
              <a:rPr lang="en-US" dirty="0"/>
              <a:t>Material Risk Inventories </a:t>
            </a:r>
            <a:r>
              <a:rPr lang="en-US" dirty="0" smtClean="0"/>
              <a:t>are </a:t>
            </a:r>
            <a:r>
              <a:rPr lang="en-US" dirty="0"/>
              <a:t>presented to business management, First Line of Defense risk working committees and the Executive Risk Management Committee (ERMC) for challenge and </a:t>
            </a:r>
            <a:r>
              <a:rPr lang="en-US" dirty="0" smtClean="0"/>
              <a:t>approval</a:t>
            </a:r>
          </a:p>
          <a:p>
            <a:pPr lvl="0"/>
            <a:endParaRPr lang="en-US" sz="1400" dirty="0"/>
          </a:p>
          <a:p>
            <a:pPr marL="285750" lvl="0" indent="-285750">
              <a:buFont typeface="Arial" panose="020B0604020202020204" pitchFamily="34" charset="0"/>
              <a:buChar char="•"/>
            </a:pPr>
            <a:r>
              <a:rPr lang="en-US" dirty="0"/>
              <a:t>Develop standardized processes and documented procedures to ensure compliance with SHUSA ERM </a:t>
            </a:r>
            <a:r>
              <a:rPr lang="en-US" dirty="0" smtClean="0"/>
              <a:t>requirements</a:t>
            </a:r>
          </a:p>
          <a:p>
            <a:pPr lvl="0"/>
            <a:endParaRPr lang="en-US" sz="1000" dirty="0"/>
          </a:p>
          <a:p>
            <a:pPr marL="285750" lvl="0" indent="-285750">
              <a:buFont typeface="Arial" panose="020B0604020202020204" pitchFamily="34" charset="0"/>
              <a:buChar char="•"/>
            </a:pPr>
            <a:r>
              <a:rPr lang="en-US" dirty="0"/>
              <a:t>Identify and assess Risks for all Lines of Business and support functions including: Human Resources, Finance, Legal, and Technology &amp; </a:t>
            </a:r>
            <a:r>
              <a:rPr lang="en-US" dirty="0" smtClean="0"/>
              <a:t>Operations</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dirty="0"/>
              <a:t>Ensure the appropriate participation in Business Entity Aggregation workshops organized and facilitated by Business Entity ERM </a:t>
            </a:r>
            <a:endParaRPr lang="en-US" dirty="0" smtClean="0"/>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dirty="0"/>
              <a:t>Submit results to Business Entity ERM in accordance with Program </a:t>
            </a:r>
            <a:r>
              <a:rPr lang="en-US" dirty="0" smtClean="0"/>
              <a:t>timelines</a:t>
            </a:r>
          </a:p>
        </p:txBody>
      </p:sp>
      <p:sp>
        <p:nvSpPr>
          <p:cNvPr id="4" name="TextBox 3"/>
          <p:cNvSpPr txBox="1"/>
          <p:nvPr/>
        </p:nvSpPr>
        <p:spPr>
          <a:xfrm>
            <a:off x="395536" y="386834"/>
            <a:ext cx="8367464" cy="523220"/>
          </a:xfrm>
          <a:prstGeom prst="rect">
            <a:avLst/>
          </a:prstGeom>
          <a:noFill/>
        </p:spPr>
        <p:txBody>
          <a:bodyPr wrap="square" rtlCol="0">
            <a:spAutoFit/>
          </a:bodyPr>
          <a:lstStyle/>
          <a:p>
            <a:r>
              <a:rPr lang="en-US" sz="2800" b="1" dirty="0" smtClean="0"/>
              <a:t>Appendix B:  Roles and Responsibilities - First Line </a:t>
            </a:r>
            <a:endParaRPr lang="en-US" sz="2800" b="1" dirty="0"/>
          </a:p>
        </p:txBody>
      </p:sp>
      <p:cxnSp>
        <p:nvCxnSpPr>
          <p:cNvPr id="5" name="86 Conector recto"/>
          <p:cNvCxnSpPr/>
          <p:nvPr/>
        </p:nvCxnSpPr>
        <p:spPr>
          <a:xfrm>
            <a:off x="395536" y="910054"/>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43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1" y="785574"/>
            <a:ext cx="8610600" cy="4708981"/>
          </a:xfrm>
          <a:prstGeom prst="rect">
            <a:avLst/>
          </a:prstGeom>
          <a:noFill/>
        </p:spPr>
        <p:txBody>
          <a:bodyPr wrap="square" rtlCol="0">
            <a:spAutoFit/>
          </a:bodyPr>
          <a:lstStyle/>
          <a:p>
            <a:pPr lvl="0"/>
            <a:r>
              <a:rPr lang="en-US" b="1" dirty="0"/>
              <a:t>Business Entity ERM teams</a:t>
            </a:r>
            <a:r>
              <a:rPr lang="en-US" dirty="0"/>
              <a:t> </a:t>
            </a:r>
            <a:endParaRPr lang="en-US" dirty="0" smtClean="0"/>
          </a:p>
          <a:p>
            <a:pPr lvl="0"/>
            <a:endParaRPr lang="en-US" dirty="0" smtClean="0"/>
          </a:p>
          <a:p>
            <a:pPr marL="285750" lvl="0" indent="-285750">
              <a:buFont typeface="Arial" panose="020B0604020202020204" pitchFamily="34" charset="0"/>
              <a:buChar char="•"/>
            </a:pPr>
            <a:r>
              <a:rPr lang="en-US" dirty="0" smtClean="0"/>
              <a:t>Conduct </a:t>
            </a:r>
            <a:r>
              <a:rPr lang="en-US" dirty="0"/>
              <a:t>and facilitate Aggregation Activities with the Second Line of Defense Risk Managers and the First Line of Defense to create the create Business Entity Material Risk Inventory which includes 75 – 150 risks &gt; $1 </a:t>
            </a:r>
            <a:r>
              <a:rPr lang="en-US" dirty="0" smtClean="0"/>
              <a:t>million</a:t>
            </a:r>
          </a:p>
          <a:p>
            <a:pPr lvl="0"/>
            <a:endParaRPr lang="en-US" dirty="0"/>
          </a:p>
          <a:p>
            <a:pPr marL="285750" lvl="0" indent="-285750">
              <a:buFont typeface="Arial" panose="020B0604020202020204" pitchFamily="34" charset="0"/>
              <a:buChar char="•"/>
            </a:pPr>
            <a:r>
              <a:rPr lang="en-US" dirty="0"/>
              <a:t>Ensure the Business Entity Material Risk Inventories are presented to the ERMC and Board of the Executive Risk Committee (BERC) for review and </a:t>
            </a:r>
            <a:r>
              <a:rPr lang="en-US" dirty="0" smtClean="0"/>
              <a:t>challenge</a:t>
            </a:r>
          </a:p>
          <a:p>
            <a:pPr lvl="0"/>
            <a:endParaRPr lang="en-US" dirty="0"/>
          </a:p>
          <a:p>
            <a:pPr marL="285750" lvl="0" indent="-285750">
              <a:buFont typeface="Arial" panose="020B0604020202020204" pitchFamily="34" charset="0"/>
              <a:buChar char="•"/>
            </a:pPr>
            <a:r>
              <a:rPr lang="en-US" dirty="0"/>
              <a:t>Develop Policy, Methodology and standardized processes and documented procedures to ensure compliance with the SHUSA ERM </a:t>
            </a:r>
            <a:r>
              <a:rPr lang="en-US" dirty="0" smtClean="0"/>
              <a:t>requirements</a:t>
            </a:r>
          </a:p>
          <a:p>
            <a:pPr lvl="0"/>
            <a:endParaRPr lang="en-US" dirty="0"/>
          </a:p>
          <a:p>
            <a:pPr marL="285750" lvl="0" indent="-285750">
              <a:buFont typeface="Arial" panose="020B0604020202020204" pitchFamily="34" charset="0"/>
              <a:buChar char="•"/>
            </a:pPr>
            <a:r>
              <a:rPr lang="en-US" dirty="0"/>
              <a:t>Ensure the entire Business Entity is considered for Risk Identification and Risk Assessment. This must include all Lines of Business and incorporate separate assessments for support functions including: Human Resources, Finance, Legal, Technology and Operations</a:t>
            </a:r>
          </a:p>
          <a:p>
            <a:endParaRPr lang="en-US" sz="1200" b="1" dirty="0" smtClean="0"/>
          </a:p>
        </p:txBody>
      </p:sp>
      <p:sp>
        <p:nvSpPr>
          <p:cNvPr id="4" name="TextBox 3"/>
          <p:cNvSpPr txBox="1"/>
          <p:nvPr/>
        </p:nvSpPr>
        <p:spPr>
          <a:xfrm>
            <a:off x="304801" y="215762"/>
            <a:ext cx="8521698" cy="461665"/>
          </a:xfrm>
          <a:prstGeom prst="rect">
            <a:avLst/>
          </a:prstGeom>
          <a:noFill/>
        </p:spPr>
        <p:txBody>
          <a:bodyPr wrap="square" rtlCol="0">
            <a:spAutoFit/>
          </a:bodyPr>
          <a:lstStyle/>
          <a:p>
            <a:r>
              <a:rPr lang="en-US" sz="2400" b="1" dirty="0" smtClean="0"/>
              <a:t>Appendix B:  Roles and Responsibilities – Second Line</a:t>
            </a:r>
            <a:endParaRPr lang="en-US" sz="2400" dirty="0"/>
          </a:p>
        </p:txBody>
      </p:sp>
      <p:cxnSp>
        <p:nvCxnSpPr>
          <p:cNvPr id="5"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250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8726" y="914400"/>
            <a:ext cx="8686800" cy="5355312"/>
          </a:xfrm>
          <a:prstGeom prst="rect">
            <a:avLst/>
          </a:prstGeom>
        </p:spPr>
        <p:txBody>
          <a:bodyPr wrap="square">
            <a:spAutoFit/>
          </a:bodyPr>
          <a:lstStyle/>
          <a:p>
            <a:r>
              <a:rPr lang="en-US" b="1" dirty="0"/>
              <a:t>Business Entity ERM teams</a:t>
            </a:r>
            <a:r>
              <a:rPr lang="en-US" dirty="0"/>
              <a:t> </a:t>
            </a:r>
            <a:r>
              <a:rPr lang="en-US" dirty="0" smtClean="0"/>
              <a:t> - continued</a:t>
            </a:r>
          </a:p>
          <a:p>
            <a:pPr marL="285750" lvl="0" indent="-285750">
              <a:buFont typeface="Arial" panose="020B0604020202020204" pitchFamily="34" charset="0"/>
              <a:buChar char="•"/>
            </a:pPr>
            <a:endParaRPr lang="en-US" dirty="0" smtClean="0"/>
          </a:p>
          <a:p>
            <a:pPr marL="285750" lvl="0" indent="-285750">
              <a:buFont typeface="Arial" panose="020B0604020202020204" pitchFamily="34" charset="0"/>
              <a:buChar char="•"/>
            </a:pPr>
            <a:r>
              <a:rPr lang="en-US" dirty="0" smtClean="0"/>
              <a:t>Provide </a:t>
            </a:r>
            <a:r>
              <a:rPr lang="en-US" dirty="0"/>
              <a:t>support and guidance for the Material Risk Program through its Framework, Policy and Guidance documents, define and make available tools, training and the Risk Taxonomy to First Line of Defense and other appropriate </a:t>
            </a:r>
            <a:r>
              <a:rPr lang="en-US" dirty="0" smtClean="0"/>
              <a:t>parties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Provide oversight of the First Line of Defense to ensure program is conducted in accordance with Program Guidance.  This entails ensuring supporting documentation is comprehensive and subject to appropriate data integrity </a:t>
            </a:r>
            <a:r>
              <a:rPr lang="en-US" dirty="0" smtClean="0"/>
              <a:t>controls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Maintain a project plan to track the First Line of Defense assessments.  Regularly provide updates and areas of concern to SHUSA </a:t>
            </a:r>
            <a:r>
              <a:rPr lang="en-US" dirty="0" smtClean="0"/>
              <a:t>ERM</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Submit Business Entity Material Risk Inventory  to SHUSA ERM in accordance with established </a:t>
            </a:r>
            <a:r>
              <a:rPr lang="en-US" dirty="0" smtClean="0"/>
              <a:t>timeframes</a:t>
            </a:r>
          </a:p>
          <a:p>
            <a:pPr lvl="0"/>
            <a:endParaRPr lang="en-US" dirty="0"/>
          </a:p>
          <a:p>
            <a:pPr marL="285750" lvl="0" indent="-285750">
              <a:buFont typeface="Arial" panose="020B0604020202020204" pitchFamily="34" charset="0"/>
              <a:buChar char="•"/>
            </a:pPr>
            <a:r>
              <a:rPr lang="en-US" dirty="0"/>
              <a:t>Facilitate First Line requests for assessment guidance to the respective Business Entity Second Line Risk Managers, including requests for data sources and calculation methodology</a:t>
            </a:r>
          </a:p>
        </p:txBody>
      </p:sp>
      <p:sp>
        <p:nvSpPr>
          <p:cNvPr id="7" name="TextBox 6"/>
          <p:cNvSpPr txBox="1"/>
          <p:nvPr/>
        </p:nvSpPr>
        <p:spPr>
          <a:xfrm>
            <a:off x="304801" y="215762"/>
            <a:ext cx="8521698" cy="461665"/>
          </a:xfrm>
          <a:prstGeom prst="rect">
            <a:avLst/>
          </a:prstGeom>
          <a:noFill/>
        </p:spPr>
        <p:txBody>
          <a:bodyPr wrap="square" rtlCol="0">
            <a:spAutoFit/>
          </a:bodyPr>
          <a:lstStyle/>
          <a:p>
            <a:r>
              <a:rPr lang="en-US" sz="2400" b="1" dirty="0" smtClean="0"/>
              <a:t>Appendix B:  Roles and Responsibilities – Second Line</a:t>
            </a:r>
            <a:endParaRPr lang="en-US" sz="2400" dirty="0"/>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50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941" y="1006549"/>
            <a:ext cx="8070575" cy="5355312"/>
          </a:xfrm>
          <a:prstGeom prst="rect">
            <a:avLst/>
          </a:prstGeom>
          <a:noFill/>
        </p:spPr>
        <p:txBody>
          <a:bodyPr wrap="square" rtlCol="0">
            <a:spAutoFit/>
          </a:bodyPr>
          <a:lstStyle/>
          <a:p>
            <a:r>
              <a:rPr lang="en-US" b="1" dirty="0"/>
              <a:t>Business Entity Second Line Risk Managers</a:t>
            </a:r>
            <a:endParaRPr lang="en-US" dirty="0"/>
          </a:p>
          <a:p>
            <a:endParaRPr lang="en-US" dirty="0"/>
          </a:p>
          <a:p>
            <a:pPr marL="285750" lvl="0" indent="-285750">
              <a:buFont typeface="Arial" panose="020B0604020202020204" pitchFamily="34" charset="0"/>
              <a:buChar char="•"/>
            </a:pPr>
            <a:r>
              <a:rPr lang="en-US" dirty="0"/>
              <a:t>Support the First Line of Defense in the execution of Risk Identification and Risk Assessment </a:t>
            </a:r>
            <a:r>
              <a:rPr lang="en-US" dirty="0" smtClean="0"/>
              <a:t>process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Provide guidance on assessment approach to the First Line of Defense to ensure consistency.  This will include identifying and providing relevant data sources and calculation approaches for </a:t>
            </a:r>
            <a:r>
              <a:rPr lang="en-US" dirty="0" smtClean="0"/>
              <a:t>assessment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Provide or make available all second line assessment results, including: IT assessments, vendor assessments, business continuity assessments, loan review assessments, and Risk Control Self </a:t>
            </a:r>
            <a:r>
              <a:rPr lang="en-US" dirty="0" smtClean="0"/>
              <a:t>Assessments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Participate in the Business Entity Aggregation/SHUSA Process.  This will entail adding new Risks, combining like Risks, and performing reassessment </a:t>
            </a:r>
            <a:r>
              <a:rPr lang="en-US" dirty="0" smtClean="0"/>
              <a:t>activities</a:t>
            </a:r>
          </a:p>
          <a:p>
            <a:pPr lvl="0"/>
            <a:endParaRPr lang="en-US" dirty="0"/>
          </a:p>
          <a:p>
            <a:pPr marL="285750" lvl="0" indent="-285750">
              <a:buFont typeface="Arial" panose="020B0604020202020204" pitchFamily="34" charset="0"/>
              <a:buChar char="•"/>
            </a:pPr>
            <a:r>
              <a:rPr lang="en-US" dirty="0"/>
              <a:t>Present results to the Second Line of Defense Level 2 Sub-Committees for oversight, challenge and approval  </a:t>
            </a:r>
          </a:p>
          <a:p>
            <a:endParaRPr lang="en-US" dirty="0"/>
          </a:p>
        </p:txBody>
      </p:sp>
      <p:sp>
        <p:nvSpPr>
          <p:cNvPr id="3" name="TextBox 2"/>
          <p:cNvSpPr txBox="1"/>
          <p:nvPr/>
        </p:nvSpPr>
        <p:spPr>
          <a:xfrm>
            <a:off x="304801" y="215762"/>
            <a:ext cx="8521698" cy="461665"/>
          </a:xfrm>
          <a:prstGeom prst="rect">
            <a:avLst/>
          </a:prstGeom>
          <a:noFill/>
        </p:spPr>
        <p:txBody>
          <a:bodyPr wrap="square" rtlCol="0">
            <a:spAutoFit/>
          </a:bodyPr>
          <a:lstStyle/>
          <a:p>
            <a:r>
              <a:rPr lang="en-US" sz="2400" b="1" dirty="0" smtClean="0"/>
              <a:t>Appendix B:  Roles and Responsibilities – Second Line</a:t>
            </a:r>
            <a:endParaRPr lang="en-US" sz="2400" dirty="0"/>
          </a:p>
        </p:txBody>
      </p:sp>
      <p:cxnSp>
        <p:nvCxnSpPr>
          <p:cNvPr id="4"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66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150" y="685800"/>
            <a:ext cx="7924800" cy="5632311"/>
          </a:xfrm>
          <a:prstGeom prst="rect">
            <a:avLst/>
          </a:prstGeom>
          <a:noFill/>
        </p:spPr>
        <p:txBody>
          <a:bodyPr wrap="square" rtlCol="0">
            <a:spAutoFit/>
          </a:bodyPr>
          <a:lstStyle/>
          <a:p>
            <a:pPr lvl="0"/>
            <a:r>
              <a:rPr lang="en-US" sz="1200" b="1" dirty="0"/>
              <a:t>Aggregation: </a:t>
            </a:r>
            <a:r>
              <a:rPr lang="en-US" sz="1200" dirty="0"/>
              <a:t>The process of consolidating, compiling, and enriching Risk as defined by the Risk Taxonomy or other methods. The aggregation process also includes enrichment activities such as the identification and assessment of new Risks, as well as review and challenge. </a:t>
            </a:r>
            <a:endParaRPr lang="en-US" sz="1200" dirty="0" smtClean="0"/>
          </a:p>
          <a:p>
            <a:pPr lvl="0"/>
            <a:endParaRPr lang="en-US" sz="1200" dirty="0"/>
          </a:p>
          <a:p>
            <a:pPr lvl="0"/>
            <a:r>
              <a:rPr lang="en-US" sz="1200" b="1" dirty="0"/>
              <a:t>Annual Expected Loss: </a:t>
            </a:r>
            <a:r>
              <a:rPr lang="en-US" sz="1200" dirty="0"/>
              <a:t>A reasonable expectation of a negative impact to revenues/expenses within the next 12 month period in baseline conditions. This considers the amount at risk along with the current control environment both the design and effectiveness.  This amount must be recorded within the Material Risk Program Financial Impact Scales and is required to be supported internal/external loss data, peer analysis, or other supporting analysis</a:t>
            </a:r>
            <a:r>
              <a:rPr lang="en-US" sz="1200" dirty="0" smtClean="0"/>
              <a:t>.</a:t>
            </a:r>
          </a:p>
          <a:p>
            <a:pPr lvl="0"/>
            <a:endParaRPr lang="en-US" sz="1200" dirty="0"/>
          </a:p>
          <a:p>
            <a:pPr lvl="0"/>
            <a:r>
              <a:rPr lang="en-US" sz="1200" b="1" dirty="0"/>
              <a:t>Business Entity:</a:t>
            </a:r>
            <a:r>
              <a:rPr lang="en-US" sz="1200" dirty="0"/>
              <a:t> Subsidiaries of SHUSA for purposes of the program, SBNA, Miami, NY, Puerto Rico and SCUSA</a:t>
            </a:r>
            <a:r>
              <a:rPr lang="en-US" sz="1200" dirty="0" smtClean="0"/>
              <a:t>.</a:t>
            </a:r>
          </a:p>
          <a:p>
            <a:pPr lvl="0"/>
            <a:endParaRPr lang="en-US" sz="1200" dirty="0"/>
          </a:p>
          <a:p>
            <a:pPr lvl="0"/>
            <a:r>
              <a:rPr lang="en-US" sz="1200" b="1" dirty="0"/>
              <a:t>Business Entity ERM: </a:t>
            </a:r>
            <a:r>
              <a:rPr lang="en-US" sz="1200" dirty="0"/>
              <a:t>Enterprise Risk Management professionals assigned to oversee, assess and assist in the execution of the Material Risk Program</a:t>
            </a:r>
            <a:r>
              <a:rPr lang="en-US" sz="1200" dirty="0" smtClean="0"/>
              <a:t>.</a:t>
            </a:r>
          </a:p>
          <a:p>
            <a:pPr lvl="0"/>
            <a:endParaRPr lang="en-US" sz="1200" dirty="0"/>
          </a:p>
          <a:p>
            <a:pPr lvl="0"/>
            <a:r>
              <a:rPr lang="en-US" sz="1200" b="1" dirty="0"/>
              <a:t>Business Entity Material Risk Inventory: </a:t>
            </a:r>
            <a:r>
              <a:rPr lang="en-US" sz="1200" dirty="0"/>
              <a:t>The combined aggregated Inventory of the Top 75-150 Risks for Business Entity that is provided to SHUSA ERM</a:t>
            </a:r>
            <a:r>
              <a:rPr lang="en-US" sz="1200" dirty="0" smtClean="0"/>
              <a:t>.</a:t>
            </a:r>
          </a:p>
          <a:p>
            <a:pPr lvl="0"/>
            <a:endParaRPr lang="en-US" sz="1200" dirty="0"/>
          </a:p>
          <a:p>
            <a:pPr lvl="0"/>
            <a:r>
              <a:rPr lang="en-US" sz="1200" b="1" dirty="0"/>
              <a:t>Business Segment Executive: </a:t>
            </a:r>
            <a:r>
              <a:rPr lang="en-US" sz="1200" dirty="0"/>
              <a:t>The individual responsible for providing sponsorship and delegating ownership for creating Line of Business and Business Segment Material Risk Inventories</a:t>
            </a:r>
            <a:r>
              <a:rPr lang="en-US" sz="1200" dirty="0" smtClean="0"/>
              <a:t>.</a:t>
            </a:r>
          </a:p>
          <a:p>
            <a:pPr lvl="0"/>
            <a:endParaRPr lang="en-US" sz="1200" dirty="0"/>
          </a:p>
          <a:p>
            <a:pPr lvl="0"/>
            <a:r>
              <a:rPr lang="en-US" sz="1200" b="1" dirty="0"/>
              <a:t>Business Segment Material Risk Inventory: </a:t>
            </a:r>
            <a:r>
              <a:rPr lang="en-US" sz="1200" dirty="0"/>
              <a:t>The combined aggregated Inventory of the 15 - 30 Risks for the Business Segment that will be provided to Business Entity ERM</a:t>
            </a:r>
            <a:r>
              <a:rPr lang="en-US" sz="1200" dirty="0" smtClean="0"/>
              <a:t>.</a:t>
            </a:r>
          </a:p>
          <a:p>
            <a:pPr lvl="0"/>
            <a:endParaRPr lang="en-US" sz="1200" dirty="0"/>
          </a:p>
          <a:p>
            <a:pPr lvl="0"/>
            <a:r>
              <a:rPr lang="en-US" sz="1200" b="1" dirty="0"/>
              <a:t>Controls:  </a:t>
            </a:r>
            <a:r>
              <a:rPr lang="en-US" sz="1200" dirty="0"/>
              <a:t>Activities and limits put in place by the Line of Business or Business Entity to mitigate Risk.  Controls can be preventive, detective, or oversight. The Program requires high level controls including Policies and Guidance, Limit Monitoring, Committee Oversight Controls, External Relationship Monitoring, Staffing Controls, Information/Security Access Controls, Insurance, and Process Controls</a:t>
            </a:r>
            <a:r>
              <a:rPr lang="en-US" sz="1200" dirty="0" smtClean="0"/>
              <a:t>.</a:t>
            </a:r>
          </a:p>
          <a:p>
            <a:pPr lvl="0"/>
            <a:endParaRPr lang="en-US" sz="1200" dirty="0"/>
          </a:p>
          <a:p>
            <a:pPr lvl="0"/>
            <a:r>
              <a:rPr lang="en-US" sz="1200" b="1" dirty="0"/>
              <a:t>Financial impact Rationale: </a:t>
            </a:r>
            <a:r>
              <a:rPr lang="en-US" sz="1200" dirty="0"/>
              <a:t>Explanation on the analysis and data utilized to determine the annual and stressed impact bands selected</a:t>
            </a:r>
            <a:r>
              <a:rPr lang="en-US" sz="1200" dirty="0" smtClean="0"/>
              <a:t>.</a:t>
            </a:r>
            <a:endParaRPr lang="en-US" sz="1200" dirty="0"/>
          </a:p>
        </p:txBody>
      </p:sp>
      <p:sp>
        <p:nvSpPr>
          <p:cNvPr id="3" name="TextBox 2"/>
          <p:cNvSpPr txBox="1"/>
          <p:nvPr/>
        </p:nvSpPr>
        <p:spPr>
          <a:xfrm>
            <a:off x="438150" y="111825"/>
            <a:ext cx="8401050" cy="523220"/>
          </a:xfrm>
          <a:prstGeom prst="rect">
            <a:avLst/>
          </a:prstGeom>
          <a:noFill/>
        </p:spPr>
        <p:txBody>
          <a:bodyPr wrap="square" rtlCol="0">
            <a:spAutoFit/>
          </a:bodyPr>
          <a:lstStyle/>
          <a:p>
            <a:r>
              <a:rPr lang="en-US" sz="2800" b="1" dirty="0" smtClean="0"/>
              <a:t>Appendix C - Glossary of Terms</a:t>
            </a:r>
            <a:endParaRPr lang="en-US" sz="2800" b="1" dirty="0"/>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628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7536" y="650843"/>
            <a:ext cx="8382000" cy="6001643"/>
          </a:xfrm>
          <a:prstGeom prst="rect">
            <a:avLst/>
          </a:prstGeom>
          <a:noFill/>
        </p:spPr>
        <p:txBody>
          <a:bodyPr wrap="square" rtlCol="0">
            <a:spAutoFit/>
          </a:bodyPr>
          <a:lstStyle/>
          <a:p>
            <a:endParaRPr lang="en-US" sz="1200" dirty="0"/>
          </a:p>
          <a:p>
            <a:r>
              <a:rPr lang="en-US" sz="1200" b="1" dirty="0" smtClean="0"/>
              <a:t>First </a:t>
            </a:r>
            <a:r>
              <a:rPr lang="en-US" sz="1200" b="1" dirty="0"/>
              <a:t>Line of Defense</a:t>
            </a:r>
            <a:r>
              <a:rPr lang="en-US" sz="1200" dirty="0"/>
              <a:t>: Business functions that own and manage risks and are responsible for conducting Risk Identification and Assessment Activities. They are also responsible for completing and submitting Material Risk Inventories and Material Risk Program Summaries to Business Entity ERM for their Lines of Business and Business Segments in support of capital planning</a:t>
            </a:r>
            <a:r>
              <a:rPr lang="en-US" sz="1200" dirty="0" smtClean="0"/>
              <a:t>.</a:t>
            </a:r>
          </a:p>
          <a:p>
            <a:endParaRPr lang="en-US" sz="1200" dirty="0"/>
          </a:p>
          <a:p>
            <a:r>
              <a:rPr lang="en-US" sz="1200" b="1" dirty="0" smtClean="0"/>
              <a:t>Line </a:t>
            </a:r>
            <a:r>
              <a:rPr lang="en-US" sz="1200" b="1" dirty="0"/>
              <a:t>of Business Material Risk Inventory</a:t>
            </a:r>
            <a:r>
              <a:rPr lang="en-US" sz="1200" dirty="0"/>
              <a:t>: The 5-20 aggregated risks greater than $1 million dollars each generated through the First Line of Defense completing the Risk Identification and Assessment process for the Line of Business. Key data elements are: Business Entity, Business Segment, Line of Business, Risk Type, Risk Name, Risk Narrative, Key Controls, Drivers, Residual Financial Impact, Stressed Financial Impact and Financial Impact Rationale</a:t>
            </a:r>
            <a:r>
              <a:rPr lang="en-US" sz="1200" dirty="0" smtClean="0"/>
              <a:t>.</a:t>
            </a:r>
          </a:p>
          <a:p>
            <a:endParaRPr lang="en-US" sz="1200" dirty="0"/>
          </a:p>
          <a:p>
            <a:r>
              <a:rPr lang="en-US" sz="1200" b="1" dirty="0" smtClean="0"/>
              <a:t>Material </a:t>
            </a:r>
            <a:r>
              <a:rPr lang="en-US" sz="1200" b="1" dirty="0"/>
              <a:t>Impact Scale</a:t>
            </a:r>
            <a:r>
              <a:rPr lang="en-US" sz="1200" dirty="0"/>
              <a:t>: The Material Impact Scale was developed through consultation with the Capital Team and output from the Risk ID and Assessment working group to quantify Material Risks. The scales are appropriate for quantifying both Annual Expected and Stressed Financial Impacts.  </a:t>
            </a:r>
          </a:p>
          <a:p>
            <a:endParaRPr lang="en-US" sz="1200" dirty="0" smtClean="0"/>
          </a:p>
          <a:p>
            <a:endParaRPr lang="en-US" sz="1200" dirty="0"/>
          </a:p>
          <a:p>
            <a:endParaRPr lang="en-US" sz="1200" dirty="0" smtClean="0"/>
          </a:p>
          <a:p>
            <a:endParaRPr lang="en-US" sz="1200" dirty="0"/>
          </a:p>
          <a:p>
            <a:endParaRPr lang="en-US" sz="1200" dirty="0" smtClean="0"/>
          </a:p>
          <a:p>
            <a:r>
              <a:rPr lang="en-US" sz="1200" dirty="0" smtClean="0"/>
              <a:t>These </a:t>
            </a:r>
            <a:r>
              <a:rPr lang="en-US" sz="1200" dirty="0"/>
              <a:t>scales are properly aligned for a SHUSA level Material Risk program based on the asset/capital size of the combined Santander US entities. Total SHUSA capital is in excess of $10 Billion and the 2014 stress scenarios ranged from a few hundred million to $2.5 billion. These scales provide an improved distribution of values and facilitate the prioritization of risks. The scales above will be used by entities when reporting Material Risks</a:t>
            </a:r>
            <a:r>
              <a:rPr lang="en-US" sz="1200" dirty="0" smtClean="0"/>
              <a:t>.</a:t>
            </a:r>
          </a:p>
          <a:p>
            <a:pPr marL="233363"/>
            <a:endParaRPr lang="en-US" sz="1200" dirty="0"/>
          </a:p>
          <a:p>
            <a:r>
              <a:rPr lang="en-US" sz="1200" b="1" dirty="0" smtClean="0"/>
              <a:t>Material </a:t>
            </a:r>
            <a:r>
              <a:rPr lang="en-US" sz="1200" b="1" dirty="0"/>
              <a:t>Risks</a:t>
            </a:r>
            <a:r>
              <a:rPr lang="en-US" sz="1200" dirty="0"/>
              <a:t>: For purposes of the SHUSA program, defined as any Risk (individual or aggregated) with an Annual Expected Loss or Stressed Financial Impact equal to or greater than $1 million</a:t>
            </a:r>
            <a:r>
              <a:rPr lang="en-US" sz="1200" dirty="0" smtClean="0"/>
              <a:t>.</a:t>
            </a:r>
          </a:p>
          <a:p>
            <a:pPr marL="171450" indent="-171450">
              <a:buFont typeface="Arial" panose="020B0604020202020204" pitchFamily="34" charset="0"/>
              <a:buChar char="•"/>
            </a:pPr>
            <a:endParaRPr lang="en-US" sz="1200" dirty="0"/>
          </a:p>
          <a:p>
            <a:r>
              <a:rPr lang="en-US" sz="1200" b="1" dirty="0" smtClean="0"/>
              <a:t>Material </a:t>
            </a:r>
            <a:r>
              <a:rPr lang="en-US" sz="1200" b="1" dirty="0"/>
              <a:t>Risk End Users</a:t>
            </a:r>
            <a:r>
              <a:rPr lang="en-US" sz="1200" dirty="0"/>
              <a:t>: The end users are SHUSA Scenario Analysis Program, Governing Committees, Executive Management, Strategic Planning and Risk Tolerance</a:t>
            </a:r>
            <a:r>
              <a:rPr lang="en-US" sz="1200" dirty="0" smtClean="0"/>
              <a:t>.</a:t>
            </a:r>
          </a:p>
          <a:p>
            <a:pPr marL="171450" indent="-171450">
              <a:buFont typeface="Arial" panose="020B0604020202020204" pitchFamily="34" charset="0"/>
              <a:buChar char="•"/>
            </a:pPr>
            <a:endParaRPr lang="en-US" sz="1200" dirty="0"/>
          </a:p>
          <a:p>
            <a:r>
              <a:rPr lang="en-US" sz="1200" b="1" dirty="0" smtClean="0"/>
              <a:t>Foundational </a:t>
            </a:r>
            <a:r>
              <a:rPr lang="en-US" sz="1200" b="1" dirty="0"/>
              <a:t>Input</a:t>
            </a:r>
            <a:r>
              <a:rPr lang="en-US" sz="1200" dirty="0"/>
              <a:t>: All info and data that enables management to identify their risks, this includes but is not limited to First, Second and Third Line risk assessment results, strategic plans, management reporting, known KPI/KRI breaches, client complains, internal/external loss data. </a:t>
            </a:r>
            <a:endParaRPr lang="en-US" sz="1200" dirty="0" smtClean="0"/>
          </a:p>
        </p:txBody>
      </p:sp>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a:t>Appendix C</a:t>
            </a:r>
            <a:r>
              <a:rPr lang="en-US" sz="2800" b="1" dirty="0" smtClean="0"/>
              <a:t> - </a:t>
            </a:r>
            <a:r>
              <a:rPr lang="en-US" sz="2800" b="1" dirty="0"/>
              <a:t>Glossary of Terms</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708" y="3124200"/>
            <a:ext cx="568169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963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250" y="745153"/>
            <a:ext cx="8343286" cy="5262979"/>
          </a:xfrm>
          <a:prstGeom prst="rect">
            <a:avLst/>
          </a:prstGeom>
          <a:noFill/>
        </p:spPr>
        <p:txBody>
          <a:bodyPr wrap="square" rtlCol="0">
            <a:spAutoFit/>
          </a:bodyPr>
          <a:lstStyle/>
          <a:p>
            <a:pPr lvl="0"/>
            <a:r>
              <a:rPr lang="en-US" sz="1200" b="1" dirty="0"/>
              <a:t>Material Risk Program (MRP): </a:t>
            </a:r>
            <a:r>
              <a:rPr lang="en-US" sz="1200" dirty="0"/>
              <a:t>A process to identify, quantify, aggregate and report Material Risks across all Entities to establish the material risks facing the firm.</a:t>
            </a:r>
            <a:r>
              <a:rPr lang="en-US" sz="1200" b="1" dirty="0"/>
              <a:t> </a:t>
            </a:r>
            <a:endParaRPr lang="en-US" sz="1200" b="1" dirty="0" smtClean="0"/>
          </a:p>
          <a:p>
            <a:pPr lvl="0"/>
            <a:endParaRPr lang="en-US" sz="1200" dirty="0"/>
          </a:p>
          <a:p>
            <a:pPr lvl="0"/>
            <a:r>
              <a:rPr lang="en-US" sz="1200" b="1" dirty="0"/>
              <a:t>Material Risk Inventory:  </a:t>
            </a:r>
            <a:r>
              <a:rPr lang="en-US" sz="1200" dirty="0"/>
              <a:t>This document assists the Line of Business to demonstrate the comprehensiveness of their assessment process, clearly documenting how all risk were considered using the underlying programs. It provides a centralized location for sign off and approval, housing the necessary supporting information critical to illustrate a clear use of First Line program data. The inventory is designed to stand alone and be delivered to Entity ERM and SHUSA ERM according to program guidelines and timelines. Furthermore this document will be a key output for management decision making and for providing transparency to our regulators</a:t>
            </a:r>
            <a:r>
              <a:rPr lang="en-US" sz="1200" dirty="0" smtClean="0"/>
              <a:t>.</a:t>
            </a:r>
          </a:p>
          <a:p>
            <a:pPr lvl="0"/>
            <a:r>
              <a:rPr lang="en-US" sz="1200" dirty="0" smtClean="0"/>
              <a:t> </a:t>
            </a:r>
            <a:endParaRPr lang="en-US" sz="1200" dirty="0"/>
          </a:p>
          <a:p>
            <a:pPr lvl="0"/>
            <a:r>
              <a:rPr lang="en-US" sz="1200" b="1" dirty="0"/>
              <a:t>Risk: </a:t>
            </a:r>
            <a:r>
              <a:rPr lang="en-US" sz="1200" dirty="0"/>
              <a:t>The SHUSA ERM Framework document defines risk as:  The risk to current or anticipated earnings or capital arising from an obligor's failure to meet the terms of any contract with the bank or otherwise perform as agreed or inadequate or failed internal processes or systems, including IT and data management systems and processes, human errors or misconduct, or adverse external events. Losses may result from internal fraud; external fraud, inadequate or inappropriate employment practices or workplace safety; failure to meet professional obligations involving clients, products, and business practices; damage to physical assets; business disruption and system failures; or failures in execution, delivery, and process management.  Losses from such events may occur directly, or indirectly, for example through litigation arising from an adverse event or from downstream reputational or other impedances to strategic goals</a:t>
            </a:r>
            <a:r>
              <a:rPr lang="en-US" sz="1200" dirty="0" smtClean="0"/>
              <a:t>.</a:t>
            </a:r>
          </a:p>
          <a:p>
            <a:pPr lvl="0"/>
            <a:endParaRPr lang="en-US" sz="1200" dirty="0"/>
          </a:p>
          <a:p>
            <a:pPr lvl="0"/>
            <a:r>
              <a:rPr lang="en-US" sz="1200" b="1" dirty="0"/>
              <a:t>Risk Assessment: </a:t>
            </a:r>
            <a:r>
              <a:rPr lang="en-US" sz="1200" dirty="0"/>
              <a:t>The process by which Material Risks are identified and are measured for materiality. This process evaluates the size and/or materiality of each risk and in consideration of controls both at a Residual Financial Impact (Annual) and a Stressed Financial Impact (Worst 1 in 10). This process requires the use of internal/data or other supporting analysis</a:t>
            </a:r>
            <a:r>
              <a:rPr lang="en-US" sz="1200" dirty="0" smtClean="0"/>
              <a:t>.</a:t>
            </a:r>
          </a:p>
          <a:p>
            <a:pPr lvl="0"/>
            <a:endParaRPr lang="en-US" sz="1200" dirty="0"/>
          </a:p>
          <a:p>
            <a:pPr lvl="0"/>
            <a:r>
              <a:rPr lang="en-US" sz="1200" b="1" dirty="0"/>
              <a:t>Risk Driver: </a:t>
            </a:r>
            <a:r>
              <a:rPr lang="en-US" sz="1200" dirty="0"/>
              <a:t>The primary economic factors or business force leading to the potential increases in the risk profile</a:t>
            </a:r>
            <a:r>
              <a:rPr lang="en-US" sz="1200" dirty="0" smtClean="0"/>
              <a:t>.</a:t>
            </a:r>
          </a:p>
          <a:p>
            <a:pPr lvl="0"/>
            <a:endParaRPr lang="en-US" sz="1200" dirty="0"/>
          </a:p>
          <a:p>
            <a:pPr lvl="0"/>
            <a:r>
              <a:rPr lang="en-US" sz="1200" b="1" dirty="0"/>
              <a:t>Risk Identification: </a:t>
            </a:r>
            <a:r>
              <a:rPr lang="en-US" sz="1200" dirty="0"/>
              <a:t>Is the process by which all Material Risks are identified and captured for inclusion in the Material Risk Program</a:t>
            </a:r>
            <a:r>
              <a:rPr lang="en-US" sz="1200" dirty="0" smtClean="0"/>
              <a:t>.</a:t>
            </a:r>
          </a:p>
          <a:p>
            <a:pPr lvl="0"/>
            <a:r>
              <a:rPr lang="en-US" sz="1200" dirty="0" smtClean="0"/>
              <a:t> </a:t>
            </a:r>
            <a:endParaRPr lang="en-US" sz="1200" dirty="0"/>
          </a:p>
          <a:p>
            <a:pPr lvl="0"/>
            <a:r>
              <a:rPr lang="en-US" sz="1200" b="1" dirty="0"/>
              <a:t>Risk Name: </a:t>
            </a:r>
            <a:r>
              <a:rPr lang="en-US" sz="1200" dirty="0"/>
              <a:t>A risk name developed by the business which in brief terms describes the risk</a:t>
            </a:r>
            <a:r>
              <a:rPr lang="en-US" sz="1200" b="1" dirty="0"/>
              <a:t>. </a:t>
            </a:r>
            <a:r>
              <a:rPr lang="en-US" sz="1200" dirty="0"/>
              <a:t>The Sub Risk can be used as the Risk Name where appropriate.</a:t>
            </a:r>
          </a:p>
        </p:txBody>
      </p:sp>
      <p:sp>
        <p:nvSpPr>
          <p:cNvPr id="3" name="TextBox 2"/>
          <p:cNvSpPr txBox="1"/>
          <p:nvPr/>
        </p:nvSpPr>
        <p:spPr>
          <a:xfrm>
            <a:off x="476250" y="111825"/>
            <a:ext cx="8362950" cy="523220"/>
          </a:xfrm>
          <a:prstGeom prst="rect">
            <a:avLst/>
          </a:prstGeom>
          <a:noFill/>
        </p:spPr>
        <p:txBody>
          <a:bodyPr wrap="square" rtlCol="0">
            <a:spAutoFit/>
          </a:bodyPr>
          <a:lstStyle/>
          <a:p>
            <a:r>
              <a:rPr lang="en-US" sz="2800" b="1" dirty="0"/>
              <a:t>Appendix C</a:t>
            </a:r>
            <a:r>
              <a:rPr lang="en-US" sz="2800" b="1" dirty="0" smtClean="0"/>
              <a:t> - </a:t>
            </a:r>
            <a:r>
              <a:rPr lang="en-US" sz="2800" b="1" dirty="0"/>
              <a:t>Glossary of Terms</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083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250" y="745153"/>
            <a:ext cx="8001000" cy="5816977"/>
          </a:xfrm>
          <a:prstGeom prst="rect">
            <a:avLst/>
          </a:prstGeom>
          <a:noFill/>
        </p:spPr>
        <p:txBody>
          <a:bodyPr wrap="square" rtlCol="0">
            <a:spAutoFit/>
          </a:bodyPr>
          <a:lstStyle/>
          <a:p>
            <a:pPr lvl="0"/>
            <a:r>
              <a:rPr lang="en-US" sz="1200" b="1" dirty="0"/>
              <a:t>Risk Narrative: </a:t>
            </a:r>
            <a:r>
              <a:rPr lang="en-US" sz="1200" dirty="0"/>
              <a:t>The risk narrative should be an executive level summary of the risk. It should address the nature of the risk, the expected impact, the worst one in ten year impact, the risk drivers and the controls. The narrative should clearly articulate the nature of the risk as it pertains to the line of business</a:t>
            </a:r>
            <a:r>
              <a:rPr lang="en-US" sz="1200" dirty="0" smtClean="0"/>
              <a:t>.</a:t>
            </a:r>
          </a:p>
          <a:p>
            <a:pPr lvl="0"/>
            <a:endParaRPr lang="en-US" sz="1200" dirty="0"/>
          </a:p>
          <a:p>
            <a:pPr lvl="0"/>
            <a:r>
              <a:rPr lang="en-US" sz="1200" b="1" dirty="0"/>
              <a:t>Risk Taxonomy: </a:t>
            </a:r>
            <a:r>
              <a:rPr lang="en-US" sz="1200" dirty="0"/>
              <a:t>Is a method to capture, record, classify and report risks.  It is also used to help ensure a comprehensive risk identification process. </a:t>
            </a:r>
            <a:endParaRPr lang="en-US" sz="1200" dirty="0" smtClean="0"/>
          </a:p>
          <a:p>
            <a:pPr lvl="0"/>
            <a:endParaRPr lang="en-US" sz="1200" dirty="0"/>
          </a:p>
          <a:p>
            <a:pPr lvl="0"/>
            <a:r>
              <a:rPr lang="en-US" sz="1200" b="1" dirty="0"/>
              <a:t>Risk Type: </a:t>
            </a:r>
            <a:r>
              <a:rPr lang="en-US" sz="1200" dirty="0"/>
              <a:t>The eight risk classifications as defined in the SHUSA ERM Framework (Operational, Credit, Market, Liquidity, Strategic, Model, Compliance, Reputational</a:t>
            </a:r>
            <a:r>
              <a:rPr lang="en-US" sz="1200" dirty="0" smtClean="0"/>
              <a:t>)</a:t>
            </a:r>
          </a:p>
          <a:p>
            <a:pPr lvl="0"/>
            <a:endParaRPr lang="en-US" sz="1200" dirty="0"/>
          </a:p>
          <a:p>
            <a:pPr lvl="0"/>
            <a:r>
              <a:rPr lang="en-US" sz="1200" b="1" dirty="0"/>
              <a:t>Second Line of Defense Risk Managers: </a:t>
            </a:r>
            <a:r>
              <a:rPr lang="en-US" sz="1200" dirty="0"/>
              <a:t>Risk Managers, who support the First Line of Defense in the execution of Risk Identification and Risk Assessment processes, provide guidance to ensure consistent assessment processes, challenge results and assist in aggregation.</a:t>
            </a:r>
            <a:r>
              <a:rPr lang="en-US" sz="1200" b="1" dirty="0"/>
              <a:t> </a:t>
            </a:r>
            <a:endParaRPr lang="en-US" sz="1200" b="1" dirty="0" smtClean="0"/>
          </a:p>
          <a:p>
            <a:pPr lvl="0"/>
            <a:endParaRPr lang="en-US" sz="1200" dirty="0"/>
          </a:p>
          <a:p>
            <a:pPr lvl="0"/>
            <a:r>
              <a:rPr lang="en-US" sz="1200" b="1" dirty="0"/>
              <a:t>SHUSA ERM Framework: </a:t>
            </a:r>
            <a:r>
              <a:rPr lang="en-US" sz="1200" dirty="0"/>
              <a:t>The Framework describes the high level principles for the management, control and oversight of risk across all business activities and support functions of SHUSA and its subsidiaries as U.S. regulated institutions</a:t>
            </a:r>
            <a:r>
              <a:rPr lang="en-US" sz="1200" dirty="0" smtClean="0"/>
              <a:t>.</a:t>
            </a:r>
          </a:p>
          <a:p>
            <a:pPr lvl="0"/>
            <a:endParaRPr lang="en-US" sz="1200" dirty="0"/>
          </a:p>
          <a:p>
            <a:pPr lvl="0"/>
            <a:r>
              <a:rPr lang="en-US" sz="1200" b="1" dirty="0"/>
              <a:t>SHUSA Material Risk Inventory: </a:t>
            </a:r>
            <a:r>
              <a:rPr lang="en-US" sz="1200" dirty="0"/>
              <a:t>The top 75 – 150 consolidated SHUSA Risks generated through the consolidation and aggregation of the Business Entity Risk Inventories</a:t>
            </a:r>
            <a:r>
              <a:rPr lang="en-US" sz="1200" dirty="0" smtClean="0"/>
              <a:t>.</a:t>
            </a:r>
          </a:p>
          <a:p>
            <a:pPr lvl="0"/>
            <a:endParaRPr lang="en-US" sz="1200" dirty="0"/>
          </a:p>
          <a:p>
            <a:pPr lvl="0"/>
            <a:r>
              <a:rPr lang="en-US" sz="1200" b="1" dirty="0"/>
              <a:t>Stressed Financial Impact (Worst 1 in 10):  </a:t>
            </a:r>
            <a:r>
              <a:rPr lang="en-US" sz="1200" dirty="0"/>
              <a:t>An annual expected loss that considers a severe combination of circumstances that could reasonably be expected to occur in one annual period out of ten.  The 10 year time horizon is designed to capture the risk that management can foresee based on experience.  The determination of this amount requires the identification of key drivers that would increase (drive) the expected loss to increased levels.  This amount must be recorded within the Material Risk Program Financial Impact Scales and is required to be supported internal/external loss data, peer analysis, or other supporting analysis</a:t>
            </a:r>
            <a:r>
              <a:rPr lang="en-US" sz="1200" dirty="0" smtClean="0"/>
              <a:t>.</a:t>
            </a:r>
          </a:p>
          <a:p>
            <a:pPr lvl="0"/>
            <a:endParaRPr lang="en-US" sz="1200" dirty="0"/>
          </a:p>
          <a:p>
            <a:r>
              <a:rPr lang="en-US" sz="1200" b="1" dirty="0"/>
              <a:t> </a:t>
            </a:r>
            <a:endParaRPr lang="en-US" sz="1200" dirty="0"/>
          </a:p>
          <a:p>
            <a:endParaRPr lang="en-US" sz="1200" dirty="0"/>
          </a:p>
          <a:p>
            <a:endParaRPr lang="en-US" sz="1200" dirty="0"/>
          </a:p>
          <a:p>
            <a:r>
              <a:rPr lang="en-US" sz="1200" dirty="0"/>
              <a:t> </a:t>
            </a:r>
          </a:p>
        </p:txBody>
      </p:sp>
      <p:sp>
        <p:nvSpPr>
          <p:cNvPr id="3" name="TextBox 2"/>
          <p:cNvSpPr txBox="1"/>
          <p:nvPr/>
        </p:nvSpPr>
        <p:spPr>
          <a:xfrm>
            <a:off x="476250" y="111825"/>
            <a:ext cx="8362950" cy="523220"/>
          </a:xfrm>
          <a:prstGeom prst="rect">
            <a:avLst/>
          </a:prstGeom>
          <a:noFill/>
        </p:spPr>
        <p:txBody>
          <a:bodyPr wrap="square" rtlCol="0">
            <a:spAutoFit/>
          </a:bodyPr>
          <a:lstStyle/>
          <a:p>
            <a:r>
              <a:rPr lang="en-US" sz="2800" b="1" dirty="0"/>
              <a:t>Appendix C</a:t>
            </a:r>
            <a:r>
              <a:rPr lang="en-US" sz="2800" b="1" dirty="0" smtClean="0"/>
              <a:t> - </a:t>
            </a:r>
            <a:r>
              <a:rPr lang="en-US" sz="2800" b="1" dirty="0"/>
              <a:t>Glossary of Terms</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4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6250" y="111825"/>
            <a:ext cx="8362950" cy="523220"/>
          </a:xfrm>
          <a:prstGeom prst="rect">
            <a:avLst/>
          </a:prstGeom>
          <a:noFill/>
        </p:spPr>
        <p:txBody>
          <a:bodyPr wrap="square" rtlCol="0">
            <a:spAutoFit/>
          </a:bodyPr>
          <a:lstStyle/>
          <a:p>
            <a:r>
              <a:rPr lang="en-US" sz="2800" b="1" dirty="0"/>
              <a:t>Appendix C</a:t>
            </a:r>
            <a:r>
              <a:rPr lang="en-US" sz="2800" b="1" dirty="0" smtClean="0"/>
              <a:t> - </a:t>
            </a:r>
            <a:r>
              <a:rPr lang="en-US" sz="2800" b="1" dirty="0"/>
              <a:t>Glossary of Terms</a:t>
            </a:r>
          </a:p>
        </p:txBody>
      </p:sp>
      <p:sp>
        <p:nvSpPr>
          <p:cNvPr id="4" name="TextBox 3"/>
          <p:cNvSpPr txBox="1"/>
          <p:nvPr/>
        </p:nvSpPr>
        <p:spPr>
          <a:xfrm>
            <a:off x="476251" y="866554"/>
            <a:ext cx="8210550" cy="1846659"/>
          </a:xfrm>
          <a:prstGeom prst="rect">
            <a:avLst/>
          </a:prstGeom>
          <a:noFill/>
        </p:spPr>
        <p:txBody>
          <a:bodyPr wrap="square" rtlCol="0">
            <a:spAutoFit/>
          </a:bodyPr>
          <a:lstStyle/>
          <a:p>
            <a:pPr lvl="0"/>
            <a:r>
              <a:rPr lang="en-US" sz="1200" b="1" dirty="0"/>
              <a:t>Sub Risk: </a:t>
            </a:r>
            <a:r>
              <a:rPr lang="en-US" sz="1200" dirty="0"/>
              <a:t>The second tier of the Risk Taxonomy consisting of approximately 140 Sub Risks</a:t>
            </a:r>
            <a:r>
              <a:rPr lang="en-US" sz="1200" dirty="0" smtClean="0"/>
              <a:t>.</a:t>
            </a:r>
          </a:p>
          <a:p>
            <a:pPr lvl="0"/>
            <a:endParaRPr lang="en-US" sz="1200" dirty="0"/>
          </a:p>
          <a:p>
            <a:pPr lvl="0"/>
            <a:r>
              <a:rPr lang="en-US" sz="1200" b="1" dirty="0"/>
              <a:t>Third Line of Defense: </a:t>
            </a:r>
            <a:r>
              <a:rPr lang="en-US" sz="1200" dirty="0"/>
              <a:t>Internal Audit - provides independent assurance and reports to the Board. It is a permanent corporate function, independent of any other function or unit in SHUSA or its operating subsidiaries, whose purpose is to provide assurance to the SHUSA Board and Senior Management, thus contributing to the protection of the organization and its reputation, by assessing the quality and effectiveness of the processes and systems of internal control, risk management and risk governance; compliance with applicable regulations; the reliability and integrity of financial and operational information including the integrity of the balance sheet of SHUSA.</a:t>
            </a:r>
          </a:p>
          <a:p>
            <a:endParaRPr lang="en-US" dirty="0"/>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20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11825"/>
            <a:ext cx="8534400" cy="954107"/>
          </a:xfrm>
          <a:prstGeom prst="rect">
            <a:avLst/>
          </a:prstGeom>
          <a:noFill/>
        </p:spPr>
        <p:txBody>
          <a:bodyPr wrap="square" rtlCol="0">
            <a:spAutoFit/>
          </a:bodyPr>
          <a:lstStyle/>
          <a:p>
            <a:r>
              <a:rPr lang="en-US" sz="2800" b="1" dirty="0" smtClean="0"/>
              <a:t>Appendix D – </a:t>
            </a:r>
            <a:r>
              <a:rPr lang="en-US" sz="2800" b="1" dirty="0"/>
              <a:t>Risk Type</a:t>
            </a:r>
          </a:p>
          <a:p>
            <a:endParaRPr lang="en-US" sz="2800" b="1" dirty="0"/>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2389100550"/>
              </p:ext>
            </p:extLst>
          </p:nvPr>
        </p:nvGraphicFramePr>
        <p:xfrm>
          <a:off x="228600" y="761996"/>
          <a:ext cx="8610600" cy="4782234"/>
        </p:xfrm>
        <a:graphic>
          <a:graphicData uri="http://schemas.openxmlformats.org/drawingml/2006/table">
            <a:tbl>
              <a:tblPr/>
              <a:tblGrid>
                <a:gridCol w="1245934"/>
                <a:gridCol w="2141982"/>
                <a:gridCol w="2611342"/>
                <a:gridCol w="2611342"/>
              </a:tblGrid>
              <a:tr h="140979">
                <a:tc>
                  <a:txBody>
                    <a:bodyPr/>
                    <a:lstStyle/>
                    <a:p>
                      <a:pPr algn="l" fontAlgn="t"/>
                      <a:r>
                        <a:rPr lang="en-US" sz="1000" b="1" i="0" u="none" strike="noStrike" dirty="0">
                          <a:solidFill>
                            <a:srgbClr val="FFFFFF"/>
                          </a:solidFill>
                          <a:effectLst/>
                          <a:latin typeface="Calibri"/>
                        </a:rPr>
                        <a:t>Sub Risk</a:t>
                      </a:r>
                    </a:p>
                  </a:txBody>
                  <a:tcPr marL="5462" marR="5462" marT="5462"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5462" marR="5462" marT="5462"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5462" marR="5462" marT="5462"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5462" marR="5462" marT="5462"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281958">
                <a:tc gridSpan="4">
                  <a:txBody>
                    <a:bodyPr/>
                    <a:lstStyle/>
                    <a:p>
                      <a:pPr algn="l" fontAlgn="t"/>
                      <a:r>
                        <a:rPr lang="en-US" sz="1000" b="0" i="0" u="none" strike="noStrike" dirty="0" smtClean="0">
                          <a:solidFill>
                            <a:srgbClr val="000000"/>
                          </a:solidFill>
                          <a:effectLst/>
                          <a:latin typeface="+mn-lt"/>
                        </a:rPr>
                        <a:t>Strategic Risk: Strategic risk is the current and prospective impact on earnings or capital arising from adverse business decisions, improper implementation of decisions, or lack of responsiveness to industry changes. This risk is a function of the compatibility of an organization's strategic goals, the business strategies developed to achieve those goals, industry factors such as competition and customer preference, the resources deployed against these goals, and the quality of implementation.</a:t>
                      </a:r>
                    </a:p>
                    <a:p>
                      <a:pPr algn="l" fontAlgn="t"/>
                      <a:endParaRPr lang="en-US" sz="1000" b="0" i="0" u="none" strike="noStrike" dirty="0">
                        <a:solidFill>
                          <a:srgbClr val="000000"/>
                        </a:solidFill>
                        <a:effectLst/>
                        <a:latin typeface="Calibri"/>
                      </a:endParaRP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fontAlgn="t"/>
                      <a:endParaRPr lang="en-US" sz="1000" b="0" i="0" u="none" strike="noStrike" dirty="0">
                        <a:solidFill>
                          <a:srgbClr val="000000"/>
                        </a:solidFill>
                        <a:effectLst/>
                        <a:latin typeface="Calibri"/>
                      </a:endParaRP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fontAlgn="t"/>
                      <a:endParaRPr lang="en-US" sz="1000" b="0" i="0" u="none" strike="noStrike" dirty="0">
                        <a:solidFill>
                          <a:srgbClr val="000000"/>
                        </a:solidFill>
                        <a:effectLst/>
                        <a:latin typeface="Calibri"/>
                      </a:endParaRP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pPr algn="l" fontAlgn="t"/>
                      <a:endParaRPr lang="en-US" sz="1000" b="0" i="0" u="none" strike="noStrike" dirty="0">
                        <a:solidFill>
                          <a:srgbClr val="000000"/>
                        </a:solidFill>
                        <a:effectLst/>
                        <a:latin typeface="Calibri"/>
                      </a:endParaRP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979">
                <a:tc rowSpan="6">
                  <a:txBody>
                    <a:bodyPr/>
                    <a:lstStyle/>
                    <a:p>
                      <a:pPr algn="l" fontAlgn="t"/>
                      <a:r>
                        <a:rPr lang="en-US" sz="1000" b="0" i="0" u="none" strike="noStrike" dirty="0">
                          <a:solidFill>
                            <a:srgbClr val="000000"/>
                          </a:solidFill>
                          <a:effectLst/>
                          <a:latin typeface="Calibri"/>
                        </a:rPr>
                        <a:t>Strategic Planning</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6">
                  <a:txBody>
                    <a:bodyPr/>
                    <a:lstStyle/>
                    <a:p>
                      <a:pPr algn="l" fontAlgn="t"/>
                      <a:r>
                        <a:rPr lang="en-US" sz="1000" b="0" i="0" u="none" strike="noStrike" dirty="0">
                          <a:solidFill>
                            <a:srgbClr val="000000"/>
                          </a:solidFill>
                          <a:effectLst/>
                          <a:latin typeface="Calibri"/>
                        </a:rPr>
                        <a:t>Obstacles to successfully implementing strategic objectives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Execution Risk</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Performance in implementing strategic initiatives.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0950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Magnitude of change</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magnitude of change in established corporate mission, goals, culture, values, or risk</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tolerance.</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9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Cost Control Initiatives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effect of cost control initiatives, if any.</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242">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Diversification</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Diversification by product, geography, and customer demographics.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9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Parent Influence</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influence of the ultimate parent.</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242">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Resources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priority and compatibility of personnel, technology, and capital resources allocation with strategic initiatives.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979">
                <a:tc rowSpan="4">
                  <a:txBody>
                    <a:bodyPr/>
                    <a:lstStyle/>
                    <a:p>
                      <a:pPr algn="l" fontAlgn="t"/>
                      <a:r>
                        <a:rPr lang="en-US" sz="1000" b="0" i="0" u="none" strike="noStrike" dirty="0">
                          <a:solidFill>
                            <a:srgbClr val="000000"/>
                          </a:solidFill>
                          <a:effectLst/>
                          <a:latin typeface="Calibri"/>
                        </a:rPr>
                        <a:t>Expansion Risk</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4">
                  <a:txBody>
                    <a:bodyPr/>
                    <a:lstStyle/>
                    <a:p>
                      <a:pPr algn="l" fontAlgn="t"/>
                      <a:r>
                        <a:rPr lang="en-US" sz="1000" b="0" i="0" u="none" strike="noStrike" dirty="0">
                          <a:solidFill>
                            <a:srgbClr val="000000"/>
                          </a:solidFill>
                          <a:effectLst/>
                          <a:latin typeface="Calibri"/>
                        </a:rPr>
                        <a:t>Risk related to expansion in customer base, products or geography</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Product</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Potential or planned entrance into new product lines.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301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Customers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Potential or planned entrance into new customer segments.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9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Mergers and Acquisitions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Merger and acquisition plans and opportunities.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9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Systems/Technology</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Potential or planned entrance into new technologies.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242">
                <a:tc>
                  <a:txBody>
                    <a:bodyPr/>
                    <a:lstStyle/>
                    <a:p>
                      <a:pPr algn="l" fontAlgn="t"/>
                      <a:r>
                        <a:rPr lang="en-US" sz="1000" b="0" i="0" u="none" strike="noStrike" dirty="0">
                          <a:solidFill>
                            <a:srgbClr val="000000"/>
                          </a:solidFill>
                          <a:effectLst/>
                          <a:latin typeface="Calibri"/>
                        </a:rPr>
                        <a:t>Systems strategy and data architecture</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Systems strategy and data architecture</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Systems strategy and data architecture</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 </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242">
                <a:tc rowSpan="4">
                  <a:txBody>
                    <a:bodyPr/>
                    <a:lstStyle/>
                    <a:p>
                      <a:pPr algn="l" fontAlgn="t"/>
                      <a:r>
                        <a:rPr lang="en-US" sz="1000" b="0" i="0" u="none" strike="noStrike" dirty="0">
                          <a:solidFill>
                            <a:srgbClr val="000000"/>
                          </a:solidFill>
                          <a:effectLst/>
                          <a:latin typeface="Calibri"/>
                        </a:rPr>
                        <a:t>External Factors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4">
                  <a:txBody>
                    <a:bodyPr/>
                    <a:lstStyle/>
                    <a:p>
                      <a:pPr algn="l" fontAlgn="t"/>
                      <a:r>
                        <a:rPr lang="en-US" sz="1000" b="0" i="0" u="none" strike="noStrike" dirty="0">
                          <a:solidFill>
                            <a:srgbClr val="000000"/>
                          </a:solidFill>
                          <a:effectLst/>
                          <a:latin typeface="Calibri"/>
                        </a:rPr>
                        <a:t>Adverse effects to Santander as a result of </a:t>
                      </a:r>
                      <a:r>
                        <a:rPr lang="en-US" sz="1000" b="0" i="0" u="none" strike="noStrike" dirty="0" smtClean="0">
                          <a:solidFill>
                            <a:srgbClr val="000000"/>
                          </a:solidFill>
                          <a:effectLst/>
                          <a:latin typeface="Calibri"/>
                        </a:rPr>
                        <a:t>changes </a:t>
                      </a:r>
                      <a:r>
                        <a:rPr lang="en-US" sz="1000" b="0" i="0" u="none" strike="noStrike" dirty="0">
                          <a:solidFill>
                            <a:srgbClr val="000000"/>
                          </a:solidFill>
                          <a:effectLst/>
                          <a:latin typeface="Calibri"/>
                        </a:rPr>
                        <a:t>external environment.</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Economic conditions / market performance</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effect of economic and market conditions.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9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Industry</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effect of banking industry conditions.</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9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Competition</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effect of competition for the  </a:t>
                      </a:r>
                      <a:r>
                        <a:rPr lang="en-US" sz="1000" b="0" i="0" u="none" strike="noStrike" dirty="0" smtClean="0">
                          <a:solidFill>
                            <a:srgbClr val="000000"/>
                          </a:solidFill>
                          <a:effectLst/>
                          <a:latin typeface="Calibri"/>
                        </a:rPr>
                        <a:t>bank</a:t>
                      </a:r>
                      <a:r>
                        <a:rPr lang="en-US" sz="1000" b="0" i="0" u="none" strike="noStrike" dirty="0">
                          <a:solidFill>
                            <a:srgbClr val="000000"/>
                          </a:solidFill>
                          <a:effectLst/>
                          <a:latin typeface="Calibri"/>
                        </a:rPr>
                        <a:t>.</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9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Technology</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effect of technological change.</a:t>
                      </a:r>
                    </a:p>
                  </a:txBody>
                  <a:tcPr marL="5462" marR="5462" marT="546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6790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810000" y="761722"/>
            <a:ext cx="4114800" cy="297517"/>
          </a:xfrm>
          <a:prstGeom prst="rect">
            <a:avLst/>
          </a:prstGeom>
          <a:noFill/>
        </p:spPr>
        <p:txBody>
          <a:bodyPr wrap="square" rtlCol="0">
            <a:spAutoFit/>
          </a:bodyPr>
          <a:lstStyle/>
          <a:p>
            <a:pPr>
              <a:lnSpc>
                <a:spcPts val="1600"/>
              </a:lnSpc>
            </a:pPr>
            <a:r>
              <a:rPr lang="es-ES" sz="2400" b="1" dirty="0" smtClean="0">
                <a:solidFill>
                  <a:srgbClr val="FF0000"/>
                </a:solidFill>
              </a:rPr>
              <a:t>Index</a:t>
            </a:r>
            <a:endParaRPr lang="en-GB" sz="2400" b="1" dirty="0">
              <a:solidFill>
                <a:srgbClr val="FF0000"/>
              </a:solidFill>
            </a:endParaRPr>
          </a:p>
        </p:txBody>
      </p:sp>
      <p:pic>
        <p:nvPicPr>
          <p:cNvPr id="16" name="Picture 1" descr="P:\PROYECTOS\MARKDISSENY\DISSENY\Clients\Banco Santander\04_Informes y Guia estilo BS\Diseño plantilla\logo-san-color.png"/>
          <p:cNvPicPr>
            <a:picLocks noChangeAspect="1" noChangeArrowheads="1"/>
          </p:cNvPicPr>
          <p:nvPr/>
        </p:nvPicPr>
        <p:blipFill>
          <a:blip r:embed="rId3" cstate="print"/>
          <a:srcRect/>
          <a:stretch>
            <a:fillRect/>
          </a:stretch>
        </p:blipFill>
        <p:spPr bwMode="auto">
          <a:xfrm>
            <a:off x="457200" y="423815"/>
            <a:ext cx="1762125" cy="350414"/>
          </a:xfrm>
          <a:prstGeom prst="rect">
            <a:avLst/>
          </a:prstGeom>
          <a:noFill/>
        </p:spPr>
      </p:pic>
      <p:sp>
        <p:nvSpPr>
          <p:cNvPr id="7" name="25 CuadroTexto"/>
          <p:cNvSpPr txBox="1"/>
          <p:nvPr/>
        </p:nvSpPr>
        <p:spPr>
          <a:xfrm>
            <a:off x="1981200" y="1089184"/>
            <a:ext cx="7162803" cy="4165243"/>
          </a:xfrm>
          <a:prstGeom prst="rect">
            <a:avLst/>
          </a:prstGeom>
          <a:noFill/>
        </p:spPr>
        <p:txBody>
          <a:bodyPr wrap="square" rtlCol="0">
            <a:spAutoFit/>
          </a:bodyPr>
          <a:lstStyle/>
          <a:p>
            <a:pPr marL="342900" indent="-342900">
              <a:spcBef>
                <a:spcPts val="800"/>
              </a:spcBef>
              <a:buClr>
                <a:srgbClr val="FF0000"/>
              </a:buClr>
              <a:buFont typeface="+mj-lt"/>
              <a:buAutoNum type="arabicPeriod" startAt="3"/>
            </a:pPr>
            <a:r>
              <a:rPr lang="en-US" dirty="0" smtClean="0">
                <a:solidFill>
                  <a:schemeClr val="tx1">
                    <a:lumMod val="75000"/>
                    <a:lumOff val="25000"/>
                  </a:schemeClr>
                </a:solidFill>
              </a:rPr>
              <a:t> </a:t>
            </a:r>
            <a:r>
              <a:rPr lang="en-US" dirty="0" smtClean="0"/>
              <a:t>Material Risk Program Purpose</a:t>
            </a:r>
          </a:p>
          <a:p>
            <a:pPr marL="266700" indent="-266700">
              <a:spcBef>
                <a:spcPts val="800"/>
              </a:spcBef>
              <a:buClr>
                <a:srgbClr val="FF0000"/>
              </a:buClr>
              <a:buFont typeface="+mj-lt"/>
              <a:buAutoNum type="arabicPeriod" startAt="3"/>
            </a:pPr>
            <a:r>
              <a:rPr lang="en-US" dirty="0" smtClean="0">
                <a:solidFill>
                  <a:schemeClr val="tx1">
                    <a:lumMod val="75000"/>
                    <a:lumOff val="25000"/>
                  </a:schemeClr>
                </a:solidFill>
              </a:rPr>
              <a:t>  </a:t>
            </a:r>
            <a:r>
              <a:rPr lang="en-US" dirty="0" smtClean="0"/>
              <a:t>Material Risk Program Overview (Diagram)</a:t>
            </a:r>
          </a:p>
          <a:p>
            <a:pPr marL="266700" indent="-266700">
              <a:spcBef>
                <a:spcPts val="800"/>
              </a:spcBef>
              <a:buClr>
                <a:srgbClr val="FF0000"/>
              </a:buClr>
              <a:buFont typeface="+mj-lt"/>
              <a:buAutoNum type="arabicPeriod" startAt="3"/>
            </a:pPr>
            <a:r>
              <a:rPr lang="en-US" dirty="0" smtClean="0">
                <a:solidFill>
                  <a:schemeClr val="tx1">
                    <a:lumMod val="75000"/>
                    <a:lumOff val="25000"/>
                  </a:schemeClr>
                </a:solidFill>
              </a:rPr>
              <a:t>  </a:t>
            </a:r>
            <a:r>
              <a:rPr lang="en-US" dirty="0" smtClean="0"/>
              <a:t>SHUSA Material Risk Program  Process</a:t>
            </a:r>
          </a:p>
          <a:p>
            <a:pPr marL="266700" indent="-266700">
              <a:spcBef>
                <a:spcPts val="800"/>
              </a:spcBef>
              <a:buClr>
                <a:srgbClr val="FF0000"/>
              </a:buClr>
              <a:buFont typeface="+mj-lt"/>
              <a:buAutoNum type="arabicPeriod" startAt="3"/>
            </a:pPr>
            <a:r>
              <a:rPr lang="en-US" dirty="0" smtClean="0">
                <a:solidFill>
                  <a:schemeClr val="tx1">
                    <a:lumMod val="75000"/>
                    <a:lumOff val="25000"/>
                  </a:schemeClr>
                </a:solidFill>
              </a:rPr>
              <a:t>  </a:t>
            </a:r>
            <a:r>
              <a:rPr lang="en-US" dirty="0" smtClean="0"/>
              <a:t>2015 Program Enhancements </a:t>
            </a:r>
          </a:p>
          <a:p>
            <a:pPr marL="266700" indent="-266700">
              <a:spcBef>
                <a:spcPts val="800"/>
              </a:spcBef>
              <a:buClr>
                <a:srgbClr val="FF0000"/>
              </a:buClr>
              <a:buFont typeface="+mj-lt"/>
              <a:buAutoNum type="arabicPeriod" startAt="3"/>
            </a:pPr>
            <a:r>
              <a:rPr lang="en-US" dirty="0" smtClean="0">
                <a:solidFill>
                  <a:schemeClr val="tx1">
                    <a:lumMod val="75000"/>
                    <a:lumOff val="25000"/>
                  </a:schemeClr>
                </a:solidFill>
              </a:rPr>
              <a:t>  </a:t>
            </a:r>
            <a:r>
              <a:rPr lang="en-US" dirty="0" smtClean="0"/>
              <a:t>Material Risk Program – Deliverables and Timetables</a:t>
            </a:r>
          </a:p>
          <a:p>
            <a:pPr marL="266700" indent="-266700">
              <a:spcBef>
                <a:spcPts val="800"/>
              </a:spcBef>
              <a:buClr>
                <a:srgbClr val="FF0000"/>
              </a:buClr>
              <a:buFont typeface="+mj-lt"/>
              <a:buAutoNum type="arabicPeriod" startAt="3"/>
            </a:pPr>
            <a:r>
              <a:rPr lang="en-US" dirty="0"/>
              <a:t> </a:t>
            </a:r>
            <a:r>
              <a:rPr lang="en-US" dirty="0" smtClean="0"/>
              <a:t> Material </a:t>
            </a:r>
            <a:r>
              <a:rPr lang="en-US" dirty="0"/>
              <a:t>Risk Program – Next </a:t>
            </a:r>
            <a:r>
              <a:rPr lang="en-US" dirty="0" smtClean="0"/>
              <a:t>Steps</a:t>
            </a:r>
            <a:endParaRPr lang="en-US" dirty="0"/>
          </a:p>
          <a:p>
            <a:pPr marL="266700" indent="-266700">
              <a:spcBef>
                <a:spcPts val="800"/>
              </a:spcBef>
              <a:buClr>
                <a:srgbClr val="FF0000"/>
              </a:buClr>
              <a:buFont typeface="+mj-lt"/>
              <a:buAutoNum type="arabicPeriod" startAt="3"/>
            </a:pPr>
            <a:r>
              <a:rPr lang="en-US" dirty="0" smtClean="0">
                <a:solidFill>
                  <a:schemeClr val="tx1">
                    <a:lumMod val="75000"/>
                    <a:lumOff val="25000"/>
                  </a:schemeClr>
                </a:solidFill>
              </a:rPr>
              <a:t>  </a:t>
            </a:r>
            <a:r>
              <a:rPr lang="en-US" dirty="0" smtClean="0"/>
              <a:t>Appendix A:   Example of a Material Risk</a:t>
            </a:r>
          </a:p>
          <a:p>
            <a:pPr marL="266700" indent="-266700">
              <a:spcBef>
                <a:spcPts val="800"/>
              </a:spcBef>
              <a:buClr>
                <a:srgbClr val="FF0000"/>
              </a:buClr>
              <a:buFont typeface="+mj-lt"/>
              <a:buAutoNum type="arabicPeriod" startAt="3"/>
            </a:pPr>
            <a:r>
              <a:rPr lang="en-US" dirty="0">
                <a:solidFill>
                  <a:schemeClr val="tx1">
                    <a:lumMod val="75000"/>
                    <a:lumOff val="25000"/>
                  </a:schemeClr>
                </a:solidFill>
              </a:rPr>
              <a:t> </a:t>
            </a:r>
            <a:r>
              <a:rPr lang="en-US" dirty="0" smtClean="0">
                <a:solidFill>
                  <a:schemeClr val="tx1">
                    <a:lumMod val="75000"/>
                    <a:lumOff val="25000"/>
                  </a:schemeClr>
                </a:solidFill>
              </a:rPr>
              <a:t> </a:t>
            </a:r>
            <a:r>
              <a:rPr lang="en-US" dirty="0" smtClean="0"/>
              <a:t>Appendix B:   Roles and Responsibilities</a:t>
            </a:r>
          </a:p>
          <a:p>
            <a:pPr marL="342900" indent="-342900">
              <a:spcBef>
                <a:spcPts val="800"/>
              </a:spcBef>
              <a:buClr>
                <a:srgbClr val="FF0000"/>
              </a:buClr>
              <a:buAutoNum type="arabicPeriod" startAt="14"/>
            </a:pPr>
            <a:r>
              <a:rPr lang="en-US" dirty="0" smtClean="0">
                <a:solidFill>
                  <a:schemeClr val="tx1">
                    <a:lumMod val="75000"/>
                    <a:lumOff val="25000"/>
                  </a:schemeClr>
                </a:solidFill>
              </a:rPr>
              <a:t> </a:t>
            </a:r>
            <a:r>
              <a:rPr lang="en-US" dirty="0" smtClean="0"/>
              <a:t>Appendix C – Glossary of Terms</a:t>
            </a:r>
          </a:p>
          <a:p>
            <a:pPr>
              <a:spcBef>
                <a:spcPts val="800"/>
              </a:spcBef>
              <a:buClr>
                <a:srgbClr val="FF0000"/>
              </a:buClr>
            </a:pPr>
            <a:r>
              <a:rPr lang="en-US" dirty="0" smtClean="0">
                <a:solidFill>
                  <a:srgbClr val="FF0000"/>
                </a:solidFill>
              </a:rPr>
              <a:t>19.</a:t>
            </a:r>
            <a:r>
              <a:rPr lang="en-US" dirty="0" smtClean="0">
                <a:solidFill>
                  <a:schemeClr val="tx1">
                    <a:lumMod val="75000"/>
                    <a:lumOff val="25000"/>
                  </a:schemeClr>
                </a:solidFill>
              </a:rPr>
              <a:t>  </a:t>
            </a:r>
            <a:r>
              <a:rPr lang="en-US" dirty="0" smtClean="0"/>
              <a:t>Appendix D – Risk Type</a:t>
            </a:r>
            <a:endParaRPr lang="en-US" dirty="0"/>
          </a:p>
          <a:p>
            <a:pPr>
              <a:spcBef>
                <a:spcPts val="800"/>
              </a:spcBef>
              <a:buClr>
                <a:srgbClr val="FF0000"/>
              </a:buClr>
            </a:pPr>
            <a:r>
              <a:rPr lang="en-US" dirty="0" smtClean="0">
                <a:solidFill>
                  <a:srgbClr val="FF0000"/>
                </a:solidFill>
              </a:rPr>
              <a:t>31.</a:t>
            </a:r>
            <a:r>
              <a:rPr lang="en-US" dirty="0" smtClean="0">
                <a:solidFill>
                  <a:schemeClr val="tx1">
                    <a:lumMod val="75000"/>
                    <a:lumOff val="25000"/>
                  </a:schemeClr>
                </a:solidFill>
              </a:rPr>
              <a:t> </a:t>
            </a:r>
            <a:r>
              <a:rPr lang="en-US" dirty="0" smtClean="0"/>
              <a:t> Appendix E – Material Risk Inventory</a:t>
            </a:r>
          </a:p>
        </p:txBody>
      </p:sp>
    </p:spTree>
    <p:extLst>
      <p:ext uri="{BB962C8B-B14F-4D97-AF65-F5344CB8AC3E}">
        <p14:creationId xmlns:p14="http://schemas.microsoft.com/office/powerpoint/2010/main" val="244359638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11825"/>
            <a:ext cx="8305800" cy="954107"/>
          </a:xfrm>
          <a:prstGeom prst="rect">
            <a:avLst/>
          </a:prstGeom>
          <a:noFill/>
        </p:spPr>
        <p:txBody>
          <a:bodyPr wrap="square" rtlCol="0">
            <a:spAutoFit/>
          </a:bodyPr>
          <a:lstStyle/>
          <a:p>
            <a:r>
              <a:rPr lang="en-US" sz="2800" b="1" dirty="0" smtClean="0"/>
              <a:t>Appendix D – </a:t>
            </a:r>
            <a:r>
              <a:rPr lang="en-US" sz="2800" b="1" dirty="0"/>
              <a:t>Risk Type</a:t>
            </a:r>
          </a:p>
          <a:p>
            <a:endParaRPr lang="en-US" sz="2800" b="1" dirty="0"/>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661970059"/>
              </p:ext>
            </p:extLst>
          </p:nvPr>
        </p:nvGraphicFramePr>
        <p:xfrm>
          <a:off x="526774" y="838200"/>
          <a:ext cx="7848599" cy="5431062"/>
        </p:xfrm>
        <a:graphic>
          <a:graphicData uri="http://schemas.openxmlformats.org/drawingml/2006/table">
            <a:tbl>
              <a:tblPr/>
              <a:tblGrid>
                <a:gridCol w="1135674"/>
                <a:gridCol w="1952427"/>
                <a:gridCol w="2380249"/>
                <a:gridCol w="2380249"/>
              </a:tblGrid>
              <a:tr h="145601">
                <a:tc>
                  <a:txBody>
                    <a:bodyPr/>
                    <a:lstStyle/>
                    <a:p>
                      <a:pPr algn="l" fontAlgn="t"/>
                      <a:r>
                        <a:rPr lang="en-US" sz="1000" b="1" i="0" u="none" strike="noStrike" dirty="0">
                          <a:solidFill>
                            <a:srgbClr val="FFFFFF"/>
                          </a:solidFill>
                          <a:effectLst/>
                          <a:latin typeface="Calibri"/>
                        </a:rPr>
                        <a:t>Sub Risk</a:t>
                      </a:r>
                    </a:p>
                  </a:txBody>
                  <a:tcPr marL="6933" marR="6933" marT="6933" marB="0">
                    <a:lnL>
                      <a:noFill/>
                    </a:lnL>
                    <a:lnR>
                      <a:noFill/>
                    </a:lnR>
                    <a:lnT>
                      <a:noFill/>
                    </a:lnT>
                    <a:lnB w="12700" cap="flat" cmpd="sng" algn="ctr">
                      <a:solidFill>
                        <a:schemeClr val="tx1"/>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6933" marR="6933" marT="6933" marB="0">
                    <a:lnL>
                      <a:noFill/>
                    </a:lnL>
                    <a:lnR>
                      <a:noFill/>
                    </a:lnR>
                    <a:lnT>
                      <a:noFill/>
                    </a:lnT>
                    <a:lnB w="12700" cap="flat" cmpd="sng" algn="ctr">
                      <a:solidFill>
                        <a:schemeClr val="tx1"/>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6933" marR="6933" marT="6933" marB="0">
                    <a:lnL>
                      <a:noFill/>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6933" marR="6933" marT="6933" marB="0">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1F497D"/>
                    </a:solidFill>
                  </a:tcPr>
                </a:tc>
              </a:tr>
              <a:tr h="145467">
                <a:tc gridSpan="4">
                  <a:txBody>
                    <a:bodyPr/>
                    <a:lstStyle/>
                    <a:p>
                      <a:pPr algn="l" fontAlgn="t"/>
                      <a:r>
                        <a:rPr lang="en-US" sz="1000" b="0" i="0" u="none" strike="noStrike" dirty="0" smtClean="0">
                          <a:solidFill>
                            <a:srgbClr val="000000"/>
                          </a:solidFill>
                          <a:effectLst/>
                          <a:latin typeface="Calibri"/>
                        </a:rPr>
                        <a:t>(Strategic risk continued)</a:t>
                      </a:r>
                      <a:endParaRPr lang="en-US" sz="1000" b="0" i="0" u="none" strike="noStrike" dirty="0">
                        <a:solidFill>
                          <a:srgbClr val="000000"/>
                        </a:solidFill>
                        <a:effectLst/>
                        <a:latin typeface="Calibri"/>
                      </a:endParaRPr>
                    </a:p>
                  </a:txBody>
                  <a:tcPr marL="6933" marR="6933" marT="693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endParaRPr lang="en-US" sz="1000" b="0" i="0" u="none" strike="noStrike" dirty="0">
                        <a:solidFill>
                          <a:srgbClr val="000000"/>
                        </a:solidFill>
                        <a:effectLst/>
                        <a:latin typeface="Calibri"/>
                      </a:endParaRP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FFFFF"/>
                    </a:solidFill>
                  </a:tcPr>
                </a:tc>
                <a:tc hMerge="1">
                  <a:txBody>
                    <a:bodyPr/>
                    <a:lstStyle/>
                    <a:p>
                      <a:pPr algn="l" fontAlgn="t"/>
                      <a:endParaRPr lang="en-US" sz="1000" b="0" i="0" u="none" strike="noStrike" dirty="0">
                        <a:solidFill>
                          <a:srgbClr val="000000"/>
                        </a:solidFill>
                        <a:effectLst/>
                        <a:latin typeface="Calibri"/>
                      </a:endParaRP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FFFFF"/>
                    </a:solidFill>
                  </a:tcPr>
                </a:tc>
                <a:tc hMerge="1">
                  <a:txBody>
                    <a:bodyPr/>
                    <a:lstStyle/>
                    <a:p>
                      <a:pPr algn="l" fontAlgn="t"/>
                      <a:endParaRPr lang="en-US" sz="1000" b="0" i="0" u="none" strike="noStrike" dirty="0">
                        <a:solidFill>
                          <a:srgbClr val="000000"/>
                        </a:solidFill>
                        <a:effectLst/>
                        <a:latin typeface="Calibri"/>
                      </a:endParaRP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FFFFF"/>
                    </a:solidFill>
                  </a:tcPr>
                </a:tc>
              </a:tr>
              <a:tr h="284269">
                <a:tc rowSpan="4">
                  <a:txBody>
                    <a:bodyPr/>
                    <a:lstStyle/>
                    <a:p>
                      <a:pPr algn="l" fontAlgn="t"/>
                      <a:r>
                        <a:rPr lang="en-US" sz="1000" b="0" i="0" u="none" strike="noStrike" dirty="0">
                          <a:solidFill>
                            <a:srgbClr val="000000"/>
                          </a:solidFill>
                          <a:effectLst/>
                          <a:latin typeface="Calibri"/>
                        </a:rPr>
                        <a:t>Management and Other Personnel</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4">
                  <a:txBody>
                    <a:bodyPr/>
                    <a:lstStyle/>
                    <a:p>
                      <a:pPr algn="l" fontAlgn="t"/>
                      <a:r>
                        <a:rPr lang="en-US" sz="1000" b="0" i="0" u="none" strike="noStrike" dirty="0">
                          <a:solidFill>
                            <a:srgbClr val="000000"/>
                          </a:solidFill>
                          <a:effectLst/>
                          <a:latin typeface="Calibri"/>
                        </a:rPr>
                        <a:t>Risk brought on by communications or actions, intentional or unintended, by management.</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Expertise</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expertise of senior management and the effectiveness of the board of directors.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26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Responsiveness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responsiveness to identified deficiencies in internal control and compliance systems.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95044">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Communication skills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effectiveness of management’s methods of communicating, implementing, and modifying strategic plans, and consistency with stated risk tolerance and policies.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0027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Performance management and compensation</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appropriateness of performance management and compensation programs, including accountability for compliance with BSA/AML/OFAC, consumer protection, and other laws and regulations. Such programs should exclude incentives for personnel to take excessive risks. </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269">
                <a:tc>
                  <a:txBody>
                    <a:bodyPr/>
                    <a:lstStyle/>
                    <a:p>
                      <a:pPr algn="l" fontAlgn="t"/>
                      <a:r>
                        <a:rPr lang="en-US" sz="1000" b="0" i="0" u="none" strike="noStrike" dirty="0">
                          <a:solidFill>
                            <a:srgbClr val="000000"/>
                          </a:solidFill>
                          <a:effectLst/>
                          <a:latin typeface="Calibri"/>
                        </a:rPr>
                        <a:t>Corporate Governance</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brought by inadequate corporate governance or oversight.</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Corporate Governance</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Inadequate oversight or governance </a:t>
                      </a:r>
                      <a:r>
                        <a:rPr lang="en-US" sz="1000" b="0" i="0" u="none" strike="noStrike" dirty="0" smtClean="0">
                          <a:solidFill>
                            <a:srgbClr val="000000"/>
                          </a:solidFill>
                          <a:effectLst/>
                          <a:latin typeface="Calibri"/>
                        </a:rPr>
                        <a:t>practices</a:t>
                      </a:r>
                      <a:endParaRPr lang="en-US" sz="1000" b="0" i="0" u="none" strike="noStrike" dirty="0">
                        <a:solidFill>
                          <a:srgbClr val="000000"/>
                        </a:solidFill>
                        <a:effectLst/>
                        <a:latin typeface="Calibri"/>
                      </a:endParaRP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269">
                <a:tc gridSpan="4">
                  <a:txBody>
                    <a:bodyPr/>
                    <a:lstStyle/>
                    <a:p>
                      <a:pPr algn="l" fontAlgn="t"/>
                      <a:r>
                        <a:rPr lang="en-US" sz="1000" b="1" i="0" u="none" strike="noStrike" dirty="0">
                          <a:solidFill>
                            <a:srgbClr val="000000"/>
                          </a:solidFill>
                          <a:effectLst/>
                          <a:latin typeface="Calibri"/>
                        </a:rPr>
                        <a:t>Reputational Risk:</a:t>
                      </a:r>
                      <a:r>
                        <a:rPr lang="en-US" sz="1000" b="0" i="0" u="none" strike="noStrike" dirty="0">
                          <a:solidFill>
                            <a:srgbClr val="000000"/>
                          </a:solidFill>
                          <a:effectLst/>
                          <a:latin typeface="Calibri"/>
                        </a:rPr>
                        <a:t> Reputational Risk is the potential that a corporate practice, or a new fact or rumor concerning products and services sold by the firm or practices at the firm changes the public’s perception, including that of investors, customers, regulatory bodies and ratings agencies, of the corporation in a negative fashion</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84269">
                <a:tc rowSpan="6">
                  <a:txBody>
                    <a:bodyPr/>
                    <a:lstStyle/>
                    <a:p>
                      <a:pPr algn="l" fontAlgn="t"/>
                      <a:r>
                        <a:rPr lang="en-US" sz="1000" b="0" i="0" u="none" strike="noStrike" dirty="0">
                          <a:solidFill>
                            <a:srgbClr val="000000"/>
                          </a:solidFill>
                          <a:effectLst/>
                          <a:latin typeface="Calibri"/>
                        </a:rPr>
                        <a:t>Brand Image</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6">
                  <a:txBody>
                    <a:bodyPr/>
                    <a:lstStyle/>
                    <a:p>
                      <a:pPr algn="l" fontAlgn="t"/>
                      <a:r>
                        <a:rPr lang="en-US" sz="1000" b="0" i="0" u="none" strike="noStrike" dirty="0">
                          <a:solidFill>
                            <a:srgbClr val="000000"/>
                          </a:solidFill>
                          <a:effectLst/>
                          <a:latin typeface="Calibri"/>
                        </a:rPr>
                        <a:t>Risk of damages to the Santander brand image or to our customers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Financial Stability</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market’s or public’s perception of the bank’s financial stability.</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26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Product offerings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market's or public's perception of the availability of products that meet their needs.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26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Fraud</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market’s or public’s perception of the bank's vulnerability to fraud (internal or external).</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22937">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Complaints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volume of customer complaints. The customer’s perception of the quality of products and services offered by the bank.</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5601">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Litigations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volume of </a:t>
                      </a:r>
                      <a:r>
                        <a:rPr lang="en-US" sz="1000" b="0" i="0" u="none" strike="noStrike" dirty="0" smtClean="0">
                          <a:solidFill>
                            <a:srgbClr val="000000"/>
                          </a:solidFill>
                          <a:effectLst/>
                          <a:latin typeface="Calibri"/>
                        </a:rPr>
                        <a:t>litigations </a:t>
                      </a:r>
                      <a:r>
                        <a:rPr lang="en-US" sz="1000" b="0" i="0" u="none" strike="noStrike" dirty="0">
                          <a:solidFill>
                            <a:srgbClr val="000000"/>
                          </a:solidFill>
                          <a:effectLst/>
                          <a:latin typeface="Calibri"/>
                        </a:rPr>
                        <a:t>initiated by the customers.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5601">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Regulators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Adverse regulatory opinion</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2833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423867197"/>
              </p:ext>
            </p:extLst>
          </p:nvPr>
        </p:nvGraphicFramePr>
        <p:xfrm>
          <a:off x="395536" y="762000"/>
          <a:ext cx="8424000" cy="5221605"/>
        </p:xfrm>
        <a:graphic>
          <a:graphicData uri="http://schemas.openxmlformats.org/drawingml/2006/table">
            <a:tbl>
              <a:tblPr/>
              <a:tblGrid>
                <a:gridCol w="1052264"/>
                <a:gridCol w="3657600"/>
                <a:gridCol w="914400"/>
                <a:gridCol w="2799736"/>
              </a:tblGrid>
              <a:tr h="114928">
                <a:tc>
                  <a:txBody>
                    <a:bodyPr/>
                    <a:lstStyle/>
                    <a:p>
                      <a:pPr algn="l" fontAlgn="t"/>
                      <a:r>
                        <a:rPr lang="en-US" sz="1000" b="1" i="0" u="none" strike="noStrike" dirty="0">
                          <a:solidFill>
                            <a:srgbClr val="FFFFFF"/>
                          </a:solidFill>
                          <a:effectLst/>
                          <a:latin typeface="Calibri"/>
                        </a:rPr>
                        <a:t>Sub Risk</a:t>
                      </a:r>
                    </a:p>
                  </a:txBody>
                  <a:tcPr marL="5473" marR="5473" marT="5473"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gridSpan="3">
                  <a:txBody>
                    <a:bodyPr/>
                    <a:lstStyle/>
                    <a:p>
                      <a:pPr algn="l" fontAlgn="t"/>
                      <a:r>
                        <a:rPr lang="en-US" sz="1000" b="1" i="0" u="none" strike="noStrike" dirty="0">
                          <a:solidFill>
                            <a:srgbClr val="FFFFFF"/>
                          </a:solidFill>
                          <a:effectLst/>
                          <a:latin typeface="Calibri"/>
                        </a:rPr>
                        <a:t>Cat Def</a:t>
                      </a:r>
                    </a:p>
                  </a:txBody>
                  <a:tcPr marL="5473" marR="5473" marT="5473"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hMerge="1">
                  <a:txBody>
                    <a:bodyPr/>
                    <a:lstStyle/>
                    <a:p>
                      <a:endParaRPr lang="en-US"/>
                    </a:p>
                  </a:txBody>
                  <a:tcPr/>
                </a:tc>
                <a:tc hMerge="1">
                  <a:txBody>
                    <a:bodyPr/>
                    <a:lstStyle/>
                    <a:p>
                      <a:endParaRPr lang="en-US"/>
                    </a:p>
                  </a:txBody>
                  <a:tcPr/>
                </a:tc>
              </a:tr>
              <a:tr h="451727">
                <a:tc gridSpan="4">
                  <a:txBody>
                    <a:bodyPr/>
                    <a:lstStyle/>
                    <a:p>
                      <a:pPr algn="l" fontAlgn="t"/>
                      <a:r>
                        <a:rPr lang="en-US" sz="1000" b="1" i="0" u="none" strike="noStrike" dirty="0">
                          <a:solidFill>
                            <a:srgbClr val="000000"/>
                          </a:solidFill>
                          <a:effectLst/>
                          <a:latin typeface="Calibri"/>
                        </a:rPr>
                        <a:t>Credit:</a:t>
                      </a:r>
                      <a:r>
                        <a:rPr lang="en-US" sz="1000" b="0" i="0" u="none" strike="noStrike" dirty="0">
                          <a:solidFill>
                            <a:srgbClr val="000000"/>
                          </a:solidFill>
                          <a:effectLst/>
                          <a:latin typeface="Calibri"/>
                        </a:rPr>
                        <a:t> The potential that a bank borrower or counterparty will fail to meet its obligations in accordance with agreed terms. The goal of credit risk management is to </a:t>
                      </a:r>
                      <a:r>
                        <a:rPr lang="en-US" sz="1000" b="0" i="0" u="none" strike="noStrike" dirty="0" smtClean="0">
                          <a:solidFill>
                            <a:srgbClr val="000000"/>
                          </a:solidFill>
                          <a:effectLst/>
                          <a:latin typeface="Calibri"/>
                        </a:rPr>
                        <a:t>maximize </a:t>
                      </a:r>
                      <a:r>
                        <a:rPr lang="en-US" sz="1000" b="0" i="0" u="none" strike="noStrike" dirty="0">
                          <a:solidFill>
                            <a:srgbClr val="000000"/>
                          </a:solidFill>
                          <a:effectLst/>
                          <a:latin typeface="Calibri"/>
                        </a:rPr>
                        <a:t>a bank's risk-adjusted rate of return by maintaining credit risk exposure within acceptable parameters. </a:t>
                      </a:r>
                    </a:p>
                  </a:txBody>
                  <a:tcPr marL="5473" marR="5473"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algn="l" fontAlgn="t"/>
                      <a:r>
                        <a:rPr lang="en-US" sz="1000" b="0" i="0" u="none" strike="noStrike" dirty="0">
                          <a:solidFill>
                            <a:srgbClr val="000000"/>
                          </a:solidFill>
                          <a:effectLst/>
                          <a:latin typeface="Calibri"/>
                        </a:rPr>
                        <a:t>Rating Migration</a:t>
                      </a:r>
                    </a:p>
                  </a:txBody>
                  <a:tcPr marL="5473" marR="5473"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algn="l" fontAlgn="t"/>
                      <a:r>
                        <a:rPr lang="en-US" sz="1000" b="0" i="0" u="none" strike="noStrike" dirty="0">
                          <a:solidFill>
                            <a:srgbClr val="000000"/>
                          </a:solidFill>
                          <a:effectLst/>
                          <a:latin typeface="Calibri"/>
                        </a:rPr>
                        <a:t>Risk of loss caused by the effect of changes in the credit quality of the issuer/borrower on the valuation of financial assets.</a:t>
                      </a:r>
                    </a:p>
                  </a:txBody>
                  <a:tcPr marL="5473" marR="5473"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1266362">
                <a:tc>
                  <a:txBody>
                    <a:bodyPr/>
                    <a:lstStyle/>
                    <a:p>
                      <a:pPr algn="l" fontAlgn="t"/>
                      <a:r>
                        <a:rPr lang="en-US" sz="1000" b="0" i="0" u="none" strike="noStrike" dirty="0">
                          <a:solidFill>
                            <a:srgbClr val="000000"/>
                          </a:solidFill>
                          <a:effectLst/>
                          <a:latin typeface="Calibri"/>
                        </a:rPr>
                        <a:t>Default</a:t>
                      </a:r>
                    </a:p>
                  </a:txBody>
                  <a:tcPr marL="5473" marR="5473"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algn="l" fontAlgn="t"/>
                      <a:r>
                        <a:rPr lang="en-US" sz="1000" b="0" i="0" u="none" strike="noStrike" dirty="0">
                          <a:solidFill>
                            <a:srgbClr val="000000"/>
                          </a:solidFill>
                          <a:effectLst/>
                          <a:latin typeface="Calibri"/>
                        </a:rPr>
                        <a:t>The risk of financial loss should an obligor not be able or willing to fulfill its obligations to pay </a:t>
                      </a:r>
                      <a:r>
                        <a:rPr lang="en-US" sz="1000" b="0" i="0" u="none" strike="noStrike" dirty="0" smtClean="0">
                          <a:solidFill>
                            <a:srgbClr val="000000"/>
                          </a:solidFill>
                          <a:effectLst/>
                          <a:latin typeface="Calibri"/>
                        </a:rPr>
                        <a:t>on the </a:t>
                      </a:r>
                      <a:r>
                        <a:rPr lang="en-US" sz="1000" b="0" i="0" u="none" strike="noStrike" dirty="0">
                          <a:solidFill>
                            <a:srgbClr val="000000"/>
                          </a:solidFill>
                          <a:effectLst/>
                          <a:latin typeface="Calibri"/>
                        </a:rPr>
                        <a:t>maturity date of the obligation.</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It is measured as the higher of the maximum gross exposure of the individual transaction (</a:t>
                      </a:r>
                      <a:r>
                        <a:rPr lang="en-US" sz="1000" b="0" i="0" u="none" strike="noStrike" dirty="0" smtClean="0">
                          <a:solidFill>
                            <a:srgbClr val="000000"/>
                          </a:solidFill>
                          <a:effectLst/>
                          <a:latin typeface="Calibri"/>
                        </a:rPr>
                        <a:t>i.e. before </a:t>
                      </a:r>
                      <a:r>
                        <a:rPr lang="en-US" sz="1000" b="0" i="0" u="none" strike="noStrike" dirty="0">
                          <a:solidFill>
                            <a:srgbClr val="000000"/>
                          </a:solidFill>
                          <a:effectLst/>
                          <a:latin typeface="Calibri"/>
                        </a:rPr>
                        <a:t>application of collateral or credit risk mitigation). Examples of direct credit risk include</a:t>
                      </a:r>
                      <a:r>
                        <a:rPr lang="en-US" sz="1000" b="0" i="0" u="none" strike="noStrike" dirty="0" smtClean="0">
                          <a:solidFill>
                            <a:srgbClr val="000000"/>
                          </a:solidFill>
                          <a:effectLst/>
                          <a:latin typeface="Calibri"/>
                        </a:rPr>
                        <a:t>: − </a:t>
                      </a:r>
                      <a:r>
                        <a:rPr lang="en-US" sz="1000" b="0" i="0" u="none" strike="noStrike" dirty="0">
                          <a:solidFill>
                            <a:srgbClr val="000000"/>
                          </a:solidFill>
                          <a:effectLst/>
                          <a:latin typeface="Calibri"/>
                        </a:rPr>
                        <a:t>Cash exposures (e.g. loans, bonds, overdrafts, asset finance, leases, preferred shares, equities</a:t>
                      </a:r>
                      <a:r>
                        <a:rPr lang="en-US" sz="1000" b="0" i="0" u="none" strike="noStrike" dirty="0" smtClean="0">
                          <a:solidFill>
                            <a:srgbClr val="000000"/>
                          </a:solidFill>
                          <a:effectLst/>
                          <a:latin typeface="Calibri"/>
                        </a:rPr>
                        <a:t>). − </a:t>
                      </a:r>
                      <a:r>
                        <a:rPr lang="en-US" sz="1000" b="0" i="0" u="none" strike="noStrike" dirty="0">
                          <a:solidFill>
                            <a:srgbClr val="000000"/>
                          </a:solidFill>
                          <a:effectLst/>
                          <a:latin typeface="Calibri"/>
                        </a:rPr>
                        <a:t>Commitments (e.g. undrawn facilities, guarantees issued on behalf of an obligor).</a:t>
                      </a:r>
                      <a:br>
                        <a:rPr lang="en-US" sz="1000" b="0" i="0" u="none" strike="noStrike" dirty="0">
                          <a:solidFill>
                            <a:srgbClr val="000000"/>
                          </a:solidFill>
                          <a:effectLst/>
                          <a:latin typeface="Calibri"/>
                        </a:rPr>
                      </a:br>
                      <a:r>
                        <a:rPr lang="en-US" sz="1000" b="0" i="0" u="none" strike="noStrike" dirty="0" smtClean="0">
                          <a:solidFill>
                            <a:srgbClr val="000000"/>
                          </a:solidFill>
                          <a:effectLst/>
                          <a:latin typeface="Calibri"/>
                        </a:rPr>
                        <a:t>                 − </a:t>
                      </a:r>
                      <a:r>
                        <a:rPr lang="en-US" sz="1000" b="0" i="0" u="none" strike="noStrike" dirty="0">
                          <a:solidFill>
                            <a:srgbClr val="000000"/>
                          </a:solidFill>
                          <a:effectLst/>
                          <a:latin typeface="Calibri"/>
                        </a:rPr>
                        <a:t>Committed and uncommitted trade finance exposures</a:t>
                      </a:r>
                      <a:br>
                        <a:rPr lang="en-US" sz="1000" b="0" i="0" u="none" strike="noStrike" dirty="0">
                          <a:solidFill>
                            <a:srgbClr val="000000"/>
                          </a:solidFill>
                          <a:effectLst/>
                          <a:latin typeface="Calibri"/>
                        </a:rPr>
                      </a:br>
                      <a:r>
                        <a:rPr lang="en-US" sz="1000" b="0" i="0" u="none" strike="noStrike" dirty="0" smtClean="0">
                          <a:solidFill>
                            <a:srgbClr val="000000"/>
                          </a:solidFill>
                          <a:effectLst/>
                          <a:latin typeface="Calibri"/>
                        </a:rPr>
                        <a:t>                 − </a:t>
                      </a:r>
                      <a:r>
                        <a:rPr lang="en-US" sz="1000" b="0" i="0" u="none" strike="noStrike" dirty="0">
                          <a:solidFill>
                            <a:srgbClr val="000000"/>
                          </a:solidFill>
                          <a:effectLst/>
                          <a:latin typeface="Calibri"/>
                        </a:rPr>
                        <a:t>Contingent exposures (e.g. relating to 3rd party guarantors)</a:t>
                      </a:r>
                    </a:p>
                  </a:txBody>
                  <a:tcPr marL="5473" marR="5473"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838200">
                <a:tc>
                  <a:txBody>
                    <a:bodyPr/>
                    <a:lstStyle/>
                    <a:p>
                      <a:pPr algn="l" fontAlgn="t"/>
                      <a:r>
                        <a:rPr lang="en-US" sz="1000" b="0" i="0" u="none" strike="noStrike" dirty="0">
                          <a:solidFill>
                            <a:srgbClr val="000000"/>
                          </a:solidFill>
                          <a:effectLst/>
                          <a:latin typeface="Calibri"/>
                        </a:rPr>
                        <a:t>Counterparty</a:t>
                      </a:r>
                    </a:p>
                  </a:txBody>
                  <a:tcPr marL="5473" marR="5473"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algn="l" fontAlgn="t"/>
                      <a:r>
                        <a:rPr lang="en-US" sz="1000" b="0" i="0" u="none" strike="noStrike" dirty="0">
                          <a:solidFill>
                            <a:srgbClr val="000000"/>
                          </a:solidFill>
                          <a:effectLst/>
                          <a:latin typeface="Calibri"/>
                        </a:rPr>
                        <a:t>This is the risk that the counterparty to a transaction could default before the final settlement of the transaction’s cash flows, leading to a performance loss. While this can be applied to loan products, it covers a broad range of exposures due to transactions with broker/dealers, derivatives trades, clearing entities etc. This risk can also occur in a secondary or contingent fashion in the case where counterparty offers a guarantee for a collateralized security or derivative, or where there is recourse in the event of collateral short-fall, such as in a clearing relationship.</a:t>
                      </a:r>
                    </a:p>
                  </a:txBody>
                  <a:tcPr marL="5473" marR="5473"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685800">
                <a:tc>
                  <a:txBody>
                    <a:bodyPr/>
                    <a:lstStyle/>
                    <a:p>
                      <a:pPr algn="l" fontAlgn="t"/>
                      <a:r>
                        <a:rPr lang="en-US" sz="1000" b="0" i="0" u="none" strike="noStrike" dirty="0">
                          <a:solidFill>
                            <a:srgbClr val="000000"/>
                          </a:solidFill>
                          <a:effectLst/>
                          <a:latin typeface="Calibri"/>
                        </a:rPr>
                        <a:t>Residual Value</a:t>
                      </a:r>
                    </a:p>
                  </a:txBody>
                  <a:tcPr marL="5473" marR="5473"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algn="l" fontAlgn="t"/>
                      <a:r>
                        <a:rPr lang="en-US" sz="1000" b="0" i="0" u="none" strike="noStrike" dirty="0">
                          <a:solidFill>
                            <a:srgbClr val="000000"/>
                          </a:solidFill>
                          <a:effectLst/>
                          <a:latin typeface="Calibri"/>
                        </a:rPr>
                        <a:t>Residual Value (RV) risk is the risk of financial loss that may occur if, at the end of a lease </a:t>
                      </a:r>
                      <a:r>
                        <a:rPr lang="en-US" sz="1000" b="0" i="0" u="none" strike="noStrike" dirty="0" smtClean="0">
                          <a:solidFill>
                            <a:srgbClr val="000000"/>
                          </a:solidFill>
                          <a:effectLst/>
                          <a:latin typeface="Calibri"/>
                        </a:rPr>
                        <a:t>contract, even </a:t>
                      </a:r>
                      <a:r>
                        <a:rPr lang="en-US" sz="1000" b="0" i="0" u="none" strike="noStrike" dirty="0">
                          <a:solidFill>
                            <a:srgbClr val="000000"/>
                          </a:solidFill>
                          <a:effectLst/>
                          <a:latin typeface="Calibri"/>
                        </a:rPr>
                        <a:t>if the obligor has complied fully with his financial obligations under the contract, the </a:t>
                      </a:r>
                      <a:r>
                        <a:rPr lang="en-US" sz="1000" b="0" i="0" u="none" strike="noStrike" dirty="0" smtClean="0">
                          <a:solidFill>
                            <a:srgbClr val="000000"/>
                          </a:solidFill>
                          <a:effectLst/>
                          <a:latin typeface="Calibri"/>
                        </a:rPr>
                        <a:t>actual proceeds </a:t>
                      </a:r>
                      <a:r>
                        <a:rPr lang="en-US" sz="1000" b="0" i="0" u="none" strike="noStrike" dirty="0">
                          <a:solidFill>
                            <a:srgbClr val="000000"/>
                          </a:solidFill>
                          <a:effectLst/>
                          <a:latin typeface="Calibri"/>
                        </a:rPr>
                        <a:t>realized upon the sale of returned assets are lower than the projection of the </a:t>
                      </a:r>
                      <a:r>
                        <a:rPr lang="en-US" sz="1000" b="0" i="0" u="none" strike="noStrike" dirty="0" smtClean="0">
                          <a:solidFill>
                            <a:srgbClr val="000000"/>
                          </a:solidFill>
                          <a:effectLst/>
                          <a:latin typeface="Calibri"/>
                        </a:rPr>
                        <a:t>expected value </a:t>
                      </a:r>
                      <a:r>
                        <a:rPr lang="en-US" sz="1000" b="0" i="0" u="none" strike="noStrike" dirty="0">
                          <a:solidFill>
                            <a:srgbClr val="000000"/>
                          </a:solidFill>
                          <a:effectLst/>
                          <a:latin typeface="Calibri"/>
                        </a:rPr>
                        <a:t>used in establishing the pricing at lease origination.</a:t>
                      </a:r>
                      <a:endParaRPr lang="en-US" sz="1000" b="1" i="0" u="none" strike="noStrike" dirty="0">
                        <a:solidFill>
                          <a:srgbClr val="000000"/>
                        </a:solidFill>
                        <a:effectLst/>
                        <a:latin typeface="Calibri"/>
                      </a:endParaRPr>
                    </a:p>
                  </a:txBody>
                  <a:tcPr marL="5473" marR="5473"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r>
              <a:tr h="333838">
                <a:tc rowSpan="5">
                  <a:txBody>
                    <a:bodyPr/>
                    <a:lstStyle/>
                    <a:p>
                      <a:pPr algn="l" fontAlgn="t"/>
                      <a:r>
                        <a:rPr lang="en-US" sz="1100" b="0" i="0" u="none" strike="noStrike" dirty="0">
                          <a:solidFill>
                            <a:srgbClr val="000000"/>
                          </a:solidFill>
                          <a:effectLst/>
                          <a:latin typeface="Calibri"/>
                        </a:rPr>
                        <a:t>Concentration</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5">
                  <a:txBody>
                    <a:bodyPr/>
                    <a:lstStyle/>
                    <a:p>
                      <a:pPr algn="l" fontAlgn="t"/>
                      <a:r>
                        <a:rPr lang="en-US" sz="1100" b="0" i="0" u="none" strike="noStrike" dirty="0">
                          <a:solidFill>
                            <a:srgbClr val="000000"/>
                          </a:solidFill>
                          <a:effectLst/>
                          <a:latin typeface="Calibri"/>
                        </a:rPr>
                        <a:t>Concentration risk (also referred to as Aggregation/Correlation risk) refers to an exposure with </a:t>
                      </a:r>
                      <a:r>
                        <a:rPr lang="en-US" sz="1100" b="0" i="0" u="none" strike="noStrike" dirty="0" smtClean="0">
                          <a:solidFill>
                            <a:srgbClr val="000000"/>
                          </a:solidFill>
                          <a:effectLst/>
                          <a:latin typeface="Calibri"/>
                        </a:rPr>
                        <a:t>the potential </a:t>
                      </a:r>
                      <a:r>
                        <a:rPr lang="en-US" sz="1100" b="0" i="0" u="none" strike="noStrike" dirty="0">
                          <a:solidFill>
                            <a:srgbClr val="000000"/>
                          </a:solidFill>
                          <a:effectLst/>
                          <a:latin typeface="Calibri"/>
                        </a:rPr>
                        <a:t>to produce losses large enough to threaten a financial institution’s health or </a:t>
                      </a:r>
                      <a:r>
                        <a:rPr lang="en-US" sz="1100" b="0" i="0" u="none" strike="noStrike" dirty="0" smtClean="0">
                          <a:solidFill>
                            <a:srgbClr val="000000"/>
                          </a:solidFill>
                          <a:effectLst/>
                          <a:latin typeface="Calibri"/>
                        </a:rPr>
                        <a:t>ability to maintain </a:t>
                      </a:r>
                      <a:r>
                        <a:rPr lang="en-US" sz="1100" b="0" i="0" u="none" strike="noStrike" dirty="0">
                          <a:solidFill>
                            <a:srgbClr val="000000"/>
                          </a:solidFill>
                          <a:effectLst/>
                          <a:latin typeface="Calibri"/>
                        </a:rPr>
                        <a:t>its core operations. The loss may arise through exposures to: individual </a:t>
                      </a:r>
                      <a:r>
                        <a:rPr lang="en-US" sz="1100" b="0" i="0" u="none" strike="noStrike" dirty="0" smtClean="0">
                          <a:solidFill>
                            <a:srgbClr val="000000"/>
                          </a:solidFill>
                          <a:effectLst/>
                          <a:latin typeface="Calibri"/>
                        </a:rPr>
                        <a:t>counterparties; groups </a:t>
                      </a:r>
                      <a:r>
                        <a:rPr lang="en-US" sz="1100" b="0" i="0" u="none" strike="noStrike" dirty="0">
                          <a:solidFill>
                            <a:srgbClr val="000000"/>
                          </a:solidFill>
                          <a:effectLst/>
                          <a:latin typeface="Calibri"/>
                        </a:rPr>
                        <a:t>of individual counterparties or related entities; counterparties in specific </a:t>
                      </a:r>
                      <a:r>
                        <a:rPr lang="en-US" sz="1100" b="0" i="0" u="none" strike="noStrike" dirty="0" smtClean="0">
                          <a:solidFill>
                            <a:srgbClr val="000000"/>
                          </a:solidFill>
                          <a:effectLst/>
                          <a:latin typeface="Calibri"/>
                        </a:rPr>
                        <a:t>geographical locations</a:t>
                      </a:r>
                      <a:r>
                        <a:rPr lang="en-US" sz="1100" b="0" i="0" u="none" strike="noStrike" dirty="0">
                          <a:solidFill>
                            <a:srgbClr val="000000"/>
                          </a:solidFill>
                          <a:effectLst/>
                          <a:latin typeface="Calibri"/>
                        </a:rPr>
                        <a:t>; industry sectors; specific products; service providers (e.g. back office services); and</a:t>
                      </a:r>
                      <a:br>
                        <a:rPr lang="en-US" sz="1100" b="0" i="0" u="none" strike="noStrike" dirty="0">
                          <a:solidFill>
                            <a:srgbClr val="000000"/>
                          </a:solidFill>
                          <a:effectLst/>
                          <a:latin typeface="Calibri"/>
                        </a:rPr>
                      </a:br>
                      <a:r>
                        <a:rPr lang="en-US" sz="1100" b="0" i="0" u="none" strike="noStrike" dirty="0">
                          <a:solidFill>
                            <a:srgbClr val="000000"/>
                          </a:solidFill>
                          <a:effectLst/>
                          <a:latin typeface="Calibri"/>
                        </a:rPr>
                        <a:t>natural disasters or catastrophes.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One obligor</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The level of concentrations to single obligors.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100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Industry</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The level of concentrations to industries.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480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Product</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The level of concentrations to products.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2860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Maturity</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The level of concentrations to loan maturities.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4800">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Geography</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100" b="0" i="0" u="none" strike="noStrike" dirty="0">
                          <a:solidFill>
                            <a:srgbClr val="000000"/>
                          </a:solidFill>
                          <a:effectLst/>
                          <a:latin typeface="Calibri"/>
                        </a:rPr>
                        <a:t>The level of concentrations to geographies (within the US).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701163235"/>
              </p:ext>
            </p:extLst>
          </p:nvPr>
        </p:nvGraphicFramePr>
        <p:xfrm>
          <a:off x="395536" y="838200"/>
          <a:ext cx="8424000" cy="3610007"/>
        </p:xfrm>
        <a:graphic>
          <a:graphicData uri="http://schemas.openxmlformats.org/drawingml/2006/table">
            <a:tbl>
              <a:tblPr/>
              <a:tblGrid>
                <a:gridCol w="1448650"/>
                <a:gridCol w="2880214"/>
                <a:gridCol w="1058924"/>
                <a:gridCol w="3036212"/>
              </a:tblGrid>
              <a:tr h="145601">
                <a:tc>
                  <a:txBody>
                    <a:bodyPr/>
                    <a:lstStyle/>
                    <a:p>
                      <a:pPr algn="l" fontAlgn="t"/>
                      <a:r>
                        <a:rPr lang="en-US" sz="1000" b="1" i="0" u="none" strike="noStrike" dirty="0">
                          <a:solidFill>
                            <a:srgbClr val="FFFFFF"/>
                          </a:solidFill>
                          <a:effectLst/>
                          <a:latin typeface="Calibri"/>
                        </a:rPr>
                        <a:t>Sub Risk</a:t>
                      </a:r>
                    </a:p>
                  </a:txBody>
                  <a:tcPr marL="6933" marR="6933" marT="6933"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6933" marR="6933" marT="6933"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6933" marR="6933" marT="6933"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6933" marR="6933" marT="6933"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291202">
                <a:tc gridSpan="4">
                  <a:txBody>
                    <a:bodyPr/>
                    <a:lstStyle/>
                    <a:p>
                      <a:pPr algn="l" fontAlgn="t"/>
                      <a:r>
                        <a:rPr lang="en-US" sz="1000" b="1" i="0" u="none" strike="noStrike" dirty="0">
                          <a:solidFill>
                            <a:srgbClr val="000000"/>
                          </a:solidFill>
                          <a:effectLst/>
                          <a:latin typeface="Calibri"/>
                        </a:rPr>
                        <a:t>Credit:</a:t>
                      </a:r>
                      <a:r>
                        <a:rPr lang="en-US" sz="1000" b="0" i="0" u="none" strike="noStrike" dirty="0">
                          <a:solidFill>
                            <a:srgbClr val="000000"/>
                          </a:solidFill>
                          <a:effectLst/>
                          <a:latin typeface="Calibri"/>
                        </a:rPr>
                        <a:t> </a:t>
                      </a:r>
                      <a:r>
                        <a:rPr lang="en-US" sz="1000" b="0" i="0" u="none" strike="noStrike" dirty="0" smtClean="0">
                          <a:solidFill>
                            <a:srgbClr val="000000"/>
                          </a:solidFill>
                          <a:effectLst/>
                          <a:latin typeface="Calibri"/>
                        </a:rPr>
                        <a:t>(continued)</a:t>
                      </a:r>
                      <a:endParaRPr lang="en-US" sz="1000" b="0" i="0" u="none" strike="noStrike" dirty="0">
                        <a:solidFill>
                          <a:srgbClr val="000000"/>
                        </a:solidFill>
                        <a:effectLst/>
                        <a:latin typeface="Calibri"/>
                      </a:endParaRP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838940">
                <a:tc>
                  <a:txBody>
                    <a:bodyPr/>
                    <a:lstStyle/>
                    <a:p>
                      <a:pPr algn="l" fontAlgn="t"/>
                      <a:r>
                        <a:rPr lang="en-US" sz="1000" b="0" i="0" u="none" strike="noStrike" dirty="0">
                          <a:solidFill>
                            <a:srgbClr val="000000"/>
                          </a:solidFill>
                          <a:effectLst/>
                          <a:latin typeface="Calibri"/>
                        </a:rPr>
                        <a:t>Country</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funds held or controlled outside the US are unable to be repatriated in order to meet</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obligations as they fall due because: a) a sovereign state freezes foreign currency payments</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(transfer/conversion risk) or b) a sovereign state defaults on its obligations (sovereign risk).</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Country</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funds held or controlled outside the US are unable to be repatriated in order to meet</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obligations as they fall due because: a) a sovereign state freezes foreign currency payments</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(transfer/conversion risk) or b) a sovereign state defaults on its obligations (sovereign risk).</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77608">
                <a:tc>
                  <a:txBody>
                    <a:bodyPr/>
                    <a:lstStyle/>
                    <a:p>
                      <a:pPr algn="l" fontAlgn="t"/>
                      <a:r>
                        <a:rPr lang="en-US" sz="1000" b="0" i="0" u="none" strike="noStrike" dirty="0">
                          <a:solidFill>
                            <a:srgbClr val="000000"/>
                          </a:solidFill>
                          <a:effectLst/>
                          <a:latin typeface="Calibri"/>
                        </a:rPr>
                        <a:t>Settlement</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Settlement risk arises when the Bank pays away funds on behalf of a customer before the</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corresponding cleared funds have been received. Typical products giving rise to settlement risk</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include uncleared effects, derivatives settlement, cash transmission and payments through</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clearing houses.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Settlement</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Settlement risk arises when the Bank pays away funds on behalf of a customer before the</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corresponding cleared funds have been received. Typical products giving rise to settlement risk</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include uncleared effects, derivatives settlement, cash transmission and payments through</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clearing houses.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00273">
                <a:tc>
                  <a:txBody>
                    <a:bodyPr/>
                    <a:lstStyle/>
                    <a:p>
                      <a:pPr algn="l" fontAlgn="t"/>
                      <a:r>
                        <a:rPr lang="en-US" sz="1000" b="0" i="0" u="none" strike="noStrike" dirty="0">
                          <a:solidFill>
                            <a:srgbClr val="000000"/>
                          </a:solidFill>
                          <a:effectLst/>
                          <a:latin typeface="Calibri"/>
                        </a:rPr>
                        <a:t>Collateral</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Collateral risk is the risk that legally pledged collateral (e.g. real estate, business assets, underlying</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treasury instruments) will be insufficient to cover the customer’s exposure upon liquidation.</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Collateral</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having inadequate levels of collateral in the event of defaults.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22937">
                <a:tc>
                  <a:txBody>
                    <a:bodyPr/>
                    <a:lstStyle/>
                    <a:p>
                      <a:pPr algn="l" fontAlgn="t"/>
                      <a:r>
                        <a:rPr lang="en-US" sz="1000" b="0" i="0" u="none" strike="noStrike" dirty="0">
                          <a:solidFill>
                            <a:srgbClr val="000000"/>
                          </a:solidFill>
                          <a:effectLst/>
                          <a:latin typeface="Calibri"/>
                        </a:rPr>
                        <a:t>Other Than Temporary Impairment (OTTI) Accounting</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not properly accounting </a:t>
                      </a:r>
                      <a:r>
                        <a:rPr lang="en-US" sz="1000" b="0" i="0" u="none" strike="noStrike" dirty="0" smtClean="0">
                          <a:solidFill>
                            <a:srgbClr val="000000"/>
                          </a:solidFill>
                          <a:effectLst/>
                          <a:latin typeface="Calibri"/>
                        </a:rPr>
                        <a:t>for </a:t>
                      </a:r>
                      <a:r>
                        <a:rPr lang="en-US" sz="1000" b="0" i="0" u="none" strike="noStrike" dirty="0">
                          <a:solidFill>
                            <a:srgbClr val="000000"/>
                          </a:solidFill>
                          <a:effectLst/>
                          <a:latin typeface="Calibri"/>
                        </a:rPr>
                        <a:t>Other Than Temporary Impairment requirements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OTTI</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not properly accounting </a:t>
                      </a:r>
                      <a:r>
                        <a:rPr lang="en-US" sz="1000" b="0" i="0" u="none" strike="noStrike" dirty="0" smtClean="0">
                          <a:solidFill>
                            <a:srgbClr val="000000"/>
                          </a:solidFill>
                          <a:effectLst/>
                          <a:latin typeface="Calibri"/>
                        </a:rPr>
                        <a:t>for </a:t>
                      </a:r>
                      <a:r>
                        <a:rPr lang="en-US" sz="1000" b="0" i="0" u="none" strike="noStrike" dirty="0">
                          <a:solidFill>
                            <a:srgbClr val="000000"/>
                          </a:solidFill>
                          <a:effectLst/>
                          <a:latin typeface="Calibri"/>
                        </a:rPr>
                        <a:t>Other Than Temporary Impairment requirements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1862330920"/>
              </p:ext>
            </p:extLst>
          </p:nvPr>
        </p:nvGraphicFramePr>
        <p:xfrm>
          <a:off x="316023" y="762000"/>
          <a:ext cx="8633790" cy="5704681"/>
        </p:xfrm>
        <a:graphic>
          <a:graphicData uri="http://schemas.openxmlformats.org/drawingml/2006/table">
            <a:tbl>
              <a:tblPr/>
              <a:tblGrid>
                <a:gridCol w="631908"/>
                <a:gridCol w="4186393"/>
                <a:gridCol w="789885"/>
                <a:gridCol w="3025604"/>
              </a:tblGrid>
              <a:tr h="94516">
                <a:tc>
                  <a:txBody>
                    <a:bodyPr/>
                    <a:lstStyle/>
                    <a:p>
                      <a:pPr algn="l" fontAlgn="t"/>
                      <a:r>
                        <a:rPr lang="en-US" sz="1000" b="1" i="0" u="none" strike="noStrike" dirty="0">
                          <a:solidFill>
                            <a:srgbClr val="FFFFFF"/>
                          </a:solidFill>
                          <a:effectLst/>
                          <a:latin typeface="Calibri"/>
                        </a:rPr>
                        <a:t>Sub Risk</a:t>
                      </a:r>
                    </a:p>
                  </a:txBody>
                  <a:tcPr marL="4501" marR="4501" marT="4501"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4501" marR="4501" marT="4501"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4501" marR="4501" marT="4501"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4501" marR="4501" marT="4501"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189032">
                <a:tc gridSpan="4">
                  <a:txBody>
                    <a:bodyPr/>
                    <a:lstStyle/>
                    <a:p>
                      <a:pPr algn="l" fontAlgn="t"/>
                      <a:r>
                        <a:rPr lang="en-US" sz="1000" b="1" i="0" u="none" strike="noStrike" dirty="0">
                          <a:solidFill>
                            <a:srgbClr val="000000"/>
                          </a:solidFill>
                          <a:effectLst/>
                          <a:latin typeface="Calibri"/>
                        </a:rPr>
                        <a:t>Market  Risk:</a:t>
                      </a:r>
                      <a:r>
                        <a:rPr lang="en-US" sz="1000" b="0" i="0" u="none" strike="noStrike" dirty="0">
                          <a:solidFill>
                            <a:srgbClr val="000000"/>
                          </a:solidFill>
                          <a:effectLst/>
                          <a:latin typeface="Calibri"/>
                        </a:rPr>
                        <a:t> The risk to current or anticipated earnings or capital resulting from adverse movements in market rates or prices, including, but not limited to, interest rates, foreign exchange rates, or equity prices.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84531">
                <a:tc>
                  <a:txBody>
                    <a:bodyPr/>
                    <a:lstStyle/>
                    <a:p>
                      <a:pPr algn="l" fontAlgn="t"/>
                      <a:r>
                        <a:rPr lang="en-US" sz="1000" b="0" i="0" u="none" strike="noStrike" dirty="0">
                          <a:solidFill>
                            <a:srgbClr val="000000"/>
                          </a:solidFill>
                          <a:effectLst/>
                          <a:latin typeface="Calibri"/>
                        </a:rPr>
                        <a:t>Interest rates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in interest rate spreads compressing negatively effecting our margins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Interest Rates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in interest rate spreads compressing negatively effecting our margins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2927">
                <a:tc rowSpan="4">
                  <a:txBody>
                    <a:bodyPr/>
                    <a:lstStyle/>
                    <a:p>
                      <a:pPr algn="l" fontAlgn="t"/>
                      <a:r>
                        <a:rPr lang="en-US" sz="1000" b="0" i="0" u="none" strike="noStrike" dirty="0">
                          <a:solidFill>
                            <a:srgbClr val="000000"/>
                          </a:solidFill>
                          <a:effectLst/>
                          <a:latin typeface="Calibri"/>
                        </a:rPr>
                        <a:t>Price Risk</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4">
                  <a:txBody>
                    <a:bodyPr/>
                    <a:lstStyle/>
                    <a:p>
                      <a:pPr algn="l" fontAlgn="t"/>
                      <a:r>
                        <a:rPr lang="en-US" sz="1000" b="0" i="0" u="none" strike="noStrike" dirty="0">
                          <a:solidFill>
                            <a:srgbClr val="000000"/>
                          </a:solidFill>
                          <a:effectLst/>
                          <a:latin typeface="Calibri"/>
                        </a:rPr>
                        <a:t>The risk to current or anticipated earnings or capital arising from adverse movements in:</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 Interest Rates (e.g. LIBOR, EURIBOR, OIS, etc.)</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 Foreign exchange rates (e.g. EUR/USD, EUR/GBP, etc.)</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 Equity or equity indices (e.g. Euro </a:t>
                      </a:r>
                      <a:r>
                        <a:rPr lang="en-US" sz="1000" b="0" i="0" u="none" strike="noStrike" dirty="0" smtClean="0">
                          <a:solidFill>
                            <a:srgbClr val="000000"/>
                          </a:solidFill>
                          <a:effectLst/>
                          <a:latin typeface="Calibri"/>
                        </a:rPr>
                        <a:t>STOXX </a:t>
                      </a:r>
                      <a:r>
                        <a:rPr lang="en-US" sz="1000" b="0" i="0" u="none" strike="noStrike" dirty="0">
                          <a:solidFill>
                            <a:srgbClr val="000000"/>
                          </a:solidFill>
                          <a:effectLst/>
                          <a:latin typeface="Calibri"/>
                        </a:rPr>
                        <a:t>50, etc.)</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 Commodity prices (e.g. crude oil, copper)</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 Credit Spreads (including counterparty Credit Valuation Adjustment - CVA)</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Price Risk Includes the potential economic impact (decrease in the value of assets) that could </a:t>
                      </a:r>
                      <a:r>
                        <a:rPr lang="en-US" sz="1000" b="0" i="0" u="none" strike="noStrike" dirty="0" smtClean="0">
                          <a:solidFill>
                            <a:srgbClr val="000000"/>
                          </a:solidFill>
                          <a:effectLst/>
                          <a:latin typeface="Calibri"/>
                        </a:rPr>
                        <a:t>be derived </a:t>
                      </a:r>
                      <a:r>
                        <a:rPr lang="en-US" sz="1000" b="0" i="0" u="none" strike="noStrike" dirty="0">
                          <a:solidFill>
                            <a:srgbClr val="000000"/>
                          </a:solidFill>
                          <a:effectLst/>
                          <a:latin typeface="Calibri"/>
                        </a:rPr>
                        <a:t>from SHUSA’s Subsidiaries participating in the underwriting of equity or debt </a:t>
                      </a:r>
                      <a:r>
                        <a:rPr lang="en-US" sz="1000" b="0" i="0" u="none" strike="noStrike" dirty="0" smtClean="0">
                          <a:solidFill>
                            <a:srgbClr val="000000"/>
                          </a:solidFill>
                          <a:effectLst/>
                          <a:latin typeface="Calibri"/>
                        </a:rPr>
                        <a:t>capital markets </a:t>
                      </a:r>
                      <a:r>
                        <a:rPr lang="en-US" sz="1000" b="0" i="0" u="none" strike="noStrike" dirty="0">
                          <a:solidFill>
                            <a:srgbClr val="000000"/>
                          </a:solidFill>
                          <a:effectLst/>
                          <a:latin typeface="Calibri"/>
                        </a:rPr>
                        <a:t>transactions that are not fully sold into the market, and where the Subsidiary retains </a:t>
                      </a:r>
                      <a:r>
                        <a:rPr lang="en-US" sz="1000" b="0" i="0" u="none" strike="noStrike" dirty="0" smtClean="0">
                          <a:solidFill>
                            <a:srgbClr val="000000"/>
                          </a:solidFill>
                          <a:effectLst/>
                          <a:latin typeface="Calibri"/>
                        </a:rPr>
                        <a:t>on its </a:t>
                      </a:r>
                      <a:r>
                        <a:rPr lang="en-US" sz="1000" b="0" i="0" u="none" strike="noStrike" dirty="0">
                          <a:solidFill>
                            <a:srgbClr val="000000"/>
                          </a:solidFill>
                          <a:effectLst/>
                          <a:latin typeface="Calibri"/>
                        </a:rPr>
                        <a:t>balance sheet a higher amount of exposure than anticipated.</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Foreign Exchange Rates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in FX rates fluctuations negatively effecting our margins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1354">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Equity/Equity Indices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to current or anticipated earnings or capital arising from adverse movements in equities. Item to consider: Indices may change at different times and by different amounts.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84531">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Commodity Prices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to current or anticipated earnings or capital arising from adverse movements in commodity prices.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6394">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Credit Spreads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to current or anticipated earnings or capital arising from adverse movements in credit spreads.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55061">
                <a:tc>
                  <a:txBody>
                    <a:bodyPr/>
                    <a:lstStyle/>
                    <a:p>
                      <a:pPr algn="l" fontAlgn="t"/>
                      <a:r>
                        <a:rPr lang="en-US" sz="1000" b="0" i="0" u="none" strike="noStrike" dirty="0">
                          <a:solidFill>
                            <a:srgbClr val="000000"/>
                          </a:solidFill>
                          <a:effectLst/>
                          <a:latin typeface="Calibri"/>
                        </a:rPr>
                        <a:t>Basis Risk</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one subtype of market risk is offset with another subtype and they do not </a:t>
                      </a:r>
                      <a:r>
                        <a:rPr lang="en-US" sz="1000" b="0" i="0" u="none" strike="noStrike" dirty="0" smtClean="0">
                          <a:solidFill>
                            <a:srgbClr val="000000"/>
                          </a:solidFill>
                          <a:effectLst/>
                          <a:latin typeface="Calibri"/>
                        </a:rPr>
                        <a:t>exhibit perfect </a:t>
                      </a:r>
                      <a:r>
                        <a:rPr lang="en-US" sz="1000" b="0" i="0" u="none" strike="noStrike" dirty="0">
                          <a:solidFill>
                            <a:srgbClr val="000000"/>
                          </a:solidFill>
                          <a:effectLst/>
                          <a:latin typeface="Calibri"/>
                        </a:rPr>
                        <a:t>correlation to one </a:t>
                      </a:r>
                      <a:r>
                        <a:rPr lang="en-US" sz="1000" b="0" i="0" u="none" strike="noStrike" dirty="0" smtClean="0">
                          <a:solidFill>
                            <a:srgbClr val="000000"/>
                          </a:solidFill>
                          <a:effectLst/>
                          <a:latin typeface="Calibri"/>
                        </a:rPr>
                        <a:t>another. This </a:t>
                      </a:r>
                      <a:r>
                        <a:rPr lang="en-US" sz="1000" b="0" i="0" u="none" strike="noStrike" dirty="0">
                          <a:solidFill>
                            <a:srgbClr val="000000"/>
                          </a:solidFill>
                          <a:effectLst/>
                          <a:latin typeface="Calibri"/>
                        </a:rPr>
                        <a:t>includes mismatching of underlying tenors or interest rates. (Examples: when 90-day LIBOR </a:t>
                      </a:r>
                      <a:r>
                        <a:rPr lang="en-US" sz="1000" b="0" i="0" u="none" strike="noStrike" dirty="0" smtClean="0">
                          <a:solidFill>
                            <a:srgbClr val="000000"/>
                          </a:solidFill>
                          <a:effectLst/>
                          <a:latin typeface="Calibri"/>
                        </a:rPr>
                        <a:t>is hedged </a:t>
                      </a:r>
                      <a:r>
                        <a:rPr lang="en-US" sz="1000" b="0" i="0" u="none" strike="noStrike" dirty="0">
                          <a:solidFill>
                            <a:srgbClr val="000000"/>
                          </a:solidFill>
                          <a:effectLst/>
                          <a:latin typeface="Calibri"/>
                        </a:rPr>
                        <a:t>with 180-day LIBOR; when Mortgaged Backed Securities are hedged with LIBOR; </a:t>
                      </a:r>
                      <a:r>
                        <a:rPr lang="en-US" sz="1000" b="0" i="0" u="none" strike="noStrike" dirty="0" smtClean="0">
                          <a:solidFill>
                            <a:srgbClr val="000000"/>
                          </a:solidFill>
                          <a:effectLst/>
                          <a:latin typeface="Calibri"/>
                        </a:rPr>
                        <a:t>when cash </a:t>
                      </a:r>
                      <a:r>
                        <a:rPr lang="en-US" sz="1000" b="0" i="0" u="none" strike="noStrike" dirty="0">
                          <a:solidFill>
                            <a:srgbClr val="000000"/>
                          </a:solidFill>
                          <a:effectLst/>
                          <a:latin typeface="Calibri"/>
                        </a:rPr>
                        <a:t>instruments are hedged with forwards or futures contracts).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Basis Risk</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one subtype of market risk is offset with another subtype and they do not exhibit</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perfect correlation to one another.</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This includes mismatching of underlying tenors or interest rates. (Examples: when 90-day LIBOR is</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hedged with 180-day LIBOR; when Mortgaged Backed Securities are hedged with LIBOR; when</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cash instruments are hedged with forwards or futures contracts).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2141">
                <a:tc>
                  <a:txBody>
                    <a:bodyPr/>
                    <a:lstStyle/>
                    <a:p>
                      <a:pPr algn="l" fontAlgn="t"/>
                      <a:r>
                        <a:rPr lang="en-US" sz="1000" b="0" i="0" u="none" strike="noStrike" dirty="0">
                          <a:solidFill>
                            <a:srgbClr val="000000"/>
                          </a:solidFill>
                          <a:effectLst/>
                          <a:latin typeface="Calibri"/>
                        </a:rPr>
                        <a:t>Correlation Risk</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a portfolio of assets believed to be diversified all decline in value simultaneously.</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Correlation Risk</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a portfolio of assets believed to be diversified all decline in value simultaneously.</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546">
                <a:tc rowSpan="2">
                  <a:txBody>
                    <a:bodyPr/>
                    <a:lstStyle/>
                    <a:p>
                      <a:pPr algn="l" fontAlgn="t"/>
                      <a:r>
                        <a:rPr lang="en-US" sz="1000" b="0" i="0" u="none" strike="noStrike" dirty="0">
                          <a:solidFill>
                            <a:srgbClr val="000000"/>
                          </a:solidFill>
                          <a:effectLst/>
                          <a:latin typeface="Calibri"/>
                        </a:rPr>
                        <a:t>Non Linear Risk</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l" fontAlgn="t"/>
                      <a:r>
                        <a:rPr lang="en-US" sz="1000" b="0" i="0" u="none" strike="noStrike" dirty="0">
                          <a:solidFill>
                            <a:srgbClr val="000000"/>
                          </a:solidFill>
                          <a:effectLst/>
                          <a:latin typeface="Calibri"/>
                        </a:rPr>
                        <a:t>Includes behavioral risks and volatility</a:t>
                      </a:r>
                      <a:r>
                        <a:rPr lang="en-US" sz="1000" b="0" i="0" u="none" strike="noStrike" dirty="0" smtClean="0">
                          <a:solidFill>
                            <a:srgbClr val="000000"/>
                          </a:solidFill>
                          <a:effectLst/>
                          <a:latin typeface="Calibri"/>
                        </a:rPr>
                        <a:t>:</a:t>
                      </a:r>
                      <a:r>
                        <a:rPr lang="en-US" sz="1000" b="0" i="0" u="none" strike="noStrike" dirty="0">
                          <a:solidFill>
                            <a:srgbClr val="000000"/>
                          </a:solidFill>
                          <a:effectLst/>
                          <a:latin typeface="Calibri"/>
                        </a:rPr>
                        <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Behavioral risks like the potential economic impact (decrease in value of assets) coming from early unscheduled return of principal on a fixed-income security or derivative of a security. This is a significant risk in mortgages and securities with underlying mortgage assets.</a:t>
                      </a:r>
                      <a:br>
                        <a:rPr lang="en-US" sz="1000" b="0" i="0" u="none" strike="noStrike" dirty="0">
                          <a:solidFill>
                            <a:srgbClr val="000000"/>
                          </a:solidFill>
                          <a:effectLst/>
                          <a:latin typeface="Calibri"/>
                        </a:rPr>
                      </a:br>
                      <a:r>
                        <a:rPr lang="en-US" sz="1000" b="0" i="0" u="none" strike="noStrike" dirty="0" smtClean="0">
                          <a:solidFill>
                            <a:srgbClr val="000000"/>
                          </a:solidFill>
                          <a:effectLst/>
                          <a:latin typeface="Calibri"/>
                        </a:rPr>
                        <a:t>The </a:t>
                      </a:r>
                      <a:r>
                        <a:rPr lang="en-US" sz="1000" b="0" i="0" u="none" strike="noStrike" dirty="0">
                          <a:solidFill>
                            <a:srgbClr val="000000"/>
                          </a:solidFill>
                          <a:effectLst/>
                          <a:latin typeface="Calibri"/>
                        </a:rPr>
                        <a:t>volatility risk is the potential economic impact (decrease in value of assets) coming from adverse changes in the volatility of the risk factors</a:t>
                      </a:r>
                      <a:r>
                        <a:rPr lang="en-US" sz="1000" b="0" i="0" u="none" strike="noStrike" dirty="0" smtClean="0">
                          <a:solidFill>
                            <a:srgbClr val="000000"/>
                          </a:solidFill>
                          <a:effectLst/>
                          <a:latin typeface="Calibri"/>
                        </a:rPr>
                        <a:t>.</a:t>
                      </a:r>
                      <a:endParaRPr lang="en-US" sz="1000" b="0" i="0" u="none" strike="noStrike" dirty="0">
                        <a:solidFill>
                          <a:srgbClr val="000000"/>
                        </a:solidFill>
                        <a:effectLst/>
                        <a:latin typeface="Calibri"/>
                      </a:endParaRP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Behavioral Risks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Potential economic impact from early unscheduled return of principal on a fixed-income security or derivative. Consider shocks and backtesting for CPRs.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38178">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Embedded options</a:t>
                      </a: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Potential economic impact from extent/effect of written options embedded in either assets or </a:t>
                      </a:r>
                      <a:r>
                        <a:rPr lang="en-US" sz="1000" b="0" i="0" u="none" strike="noStrike" dirty="0" smtClean="0">
                          <a:solidFill>
                            <a:srgbClr val="000000"/>
                          </a:solidFill>
                          <a:effectLst/>
                          <a:latin typeface="Calibri"/>
                        </a:rPr>
                        <a:t>liabilities.</a:t>
                      </a:r>
                      <a:endParaRPr lang="en-US" sz="1000" b="0" i="0" u="none" strike="noStrike" dirty="0">
                        <a:solidFill>
                          <a:srgbClr val="000000"/>
                        </a:solidFill>
                        <a:effectLst/>
                        <a:latin typeface="Calibri"/>
                      </a:endParaRPr>
                    </a:p>
                  </a:txBody>
                  <a:tcPr marL="4501" marR="4501" marT="450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240752659"/>
              </p:ext>
            </p:extLst>
          </p:nvPr>
        </p:nvGraphicFramePr>
        <p:xfrm>
          <a:off x="395533" y="762000"/>
          <a:ext cx="8443666" cy="4985605"/>
        </p:xfrm>
        <a:graphic>
          <a:graphicData uri="http://schemas.openxmlformats.org/drawingml/2006/table">
            <a:tbl>
              <a:tblPr/>
              <a:tblGrid>
                <a:gridCol w="899867"/>
                <a:gridCol w="1828800"/>
                <a:gridCol w="914400"/>
                <a:gridCol w="4800599"/>
              </a:tblGrid>
              <a:tr h="105582">
                <a:tc>
                  <a:txBody>
                    <a:bodyPr/>
                    <a:lstStyle/>
                    <a:p>
                      <a:pPr algn="l" fontAlgn="t"/>
                      <a:r>
                        <a:rPr lang="en-US" sz="1000" b="1" i="0" u="none" strike="noStrike" dirty="0">
                          <a:solidFill>
                            <a:srgbClr val="FFFFFF"/>
                          </a:solidFill>
                          <a:effectLst/>
                          <a:latin typeface="Calibri"/>
                        </a:rPr>
                        <a:t>Sub Risk</a:t>
                      </a:r>
                    </a:p>
                  </a:txBody>
                  <a:tcPr marL="5028" marR="5028" marT="5028"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5028" marR="5028" marT="5028"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5028" marR="5028" marT="5028"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5028" marR="5028" marT="5028"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461091">
                <a:tc gridSpan="4">
                  <a:txBody>
                    <a:bodyPr/>
                    <a:lstStyle/>
                    <a:p>
                      <a:pPr algn="l" fontAlgn="t"/>
                      <a:r>
                        <a:rPr lang="en-US" sz="1000" b="1" i="0" u="none" strike="noStrike" dirty="0">
                          <a:solidFill>
                            <a:srgbClr val="000000"/>
                          </a:solidFill>
                          <a:effectLst/>
                          <a:latin typeface="Calibri"/>
                        </a:rPr>
                        <a:t>Liquidity Risk</a:t>
                      </a:r>
                      <a:r>
                        <a:rPr lang="en-US" sz="1000" b="0" i="0" u="none" strike="noStrike" dirty="0">
                          <a:solidFill>
                            <a:srgbClr val="000000"/>
                          </a:solidFill>
                          <a:effectLst/>
                          <a:latin typeface="Calibri"/>
                        </a:rPr>
                        <a:t>: The risk to current or anticipated earnings or capital arising from an inability to meet its obligations when they come due without incurring unacceptable losses. The firm, although solvent, either does not have available sufficient financial resources to enable it to meet its obligations as they fall due, or can secure them only at excessive </a:t>
                      </a:r>
                      <a:r>
                        <a:rPr lang="en-US" sz="1000" b="0" i="0" u="none" strike="noStrike" dirty="0" smtClean="0">
                          <a:solidFill>
                            <a:srgbClr val="000000"/>
                          </a:solidFill>
                          <a:effectLst/>
                          <a:latin typeface="Calibri"/>
                        </a:rPr>
                        <a:t>cost. </a:t>
                      </a:r>
                      <a:endParaRPr lang="en-US" sz="1000" b="0" i="0" u="none" strike="noStrike" dirty="0">
                        <a:solidFill>
                          <a:srgbClr val="000000"/>
                        </a:solidFill>
                        <a:effectLst/>
                        <a:latin typeface="Calibri"/>
                      </a:endParaRP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58980">
                <a:tc rowSpan="4">
                  <a:txBody>
                    <a:bodyPr/>
                    <a:lstStyle/>
                    <a:p>
                      <a:pPr algn="l" fontAlgn="t"/>
                      <a:r>
                        <a:rPr lang="en-US" sz="1000" b="0" i="0" u="none" strike="noStrike" dirty="0">
                          <a:solidFill>
                            <a:srgbClr val="000000"/>
                          </a:solidFill>
                          <a:effectLst/>
                          <a:latin typeface="Calibri"/>
                        </a:rPr>
                        <a:t>Market Liquidity</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4">
                  <a:txBody>
                    <a:bodyPr/>
                    <a:lstStyle/>
                    <a:p>
                      <a:pPr algn="l" fontAlgn="t"/>
                      <a:r>
                        <a:rPr lang="en-US" sz="1000" b="0" i="0" u="none" strike="noStrike" dirty="0">
                          <a:solidFill>
                            <a:srgbClr val="000000"/>
                          </a:solidFill>
                          <a:effectLst/>
                          <a:latin typeface="Calibri"/>
                        </a:rPr>
                        <a:t>How external liquidity sources view the bank's asset quality, earnings, and capital - e.g., agency ratings,  economic conditions (job growth, migration, industry concentrations, competition, etc.), depth and breadth of the market, system-wide shocks to markets and market participants.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General Market Liquidity</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that a unit is unable to offset or eliminate a position or portfolio at the market price either due to lack of market depth, a reduction in market breadth, or a market disruption.</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6691">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Strategic Factors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Volume of on- and off-balance-sheet net funding gaps and the ability to cover projected gaps when needed in a cost-effective manner.</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37">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External Factors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inability to maintain or obtain adequate levels of funding to meet the operational needs of the Bank.</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37">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Liquid Asset-Based Factors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due to a lack of product, market factor, or counterparty concentrations.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47468">
                <a:tc rowSpan="3">
                  <a:txBody>
                    <a:bodyPr/>
                    <a:lstStyle/>
                    <a:p>
                      <a:pPr algn="l" fontAlgn="t"/>
                      <a:r>
                        <a:rPr lang="en-US" sz="1000" b="0" i="0" u="none" strike="noStrike" dirty="0">
                          <a:solidFill>
                            <a:srgbClr val="000000"/>
                          </a:solidFill>
                          <a:effectLst/>
                          <a:latin typeface="Calibri"/>
                        </a:rPr>
                        <a:t>Funding Liquidity</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3">
                  <a:txBody>
                    <a:bodyPr/>
                    <a:lstStyle/>
                    <a:p>
                      <a:pPr algn="l" fontAlgn="t"/>
                      <a:r>
                        <a:rPr lang="en-US" sz="1000" b="0" i="0" u="none" strike="noStrike" dirty="0">
                          <a:solidFill>
                            <a:srgbClr val="000000"/>
                          </a:solidFill>
                          <a:effectLst/>
                          <a:latin typeface="Calibri"/>
                        </a:rPr>
                        <a:t>Risk that a unit is unable to effectively and efficiently meet the expected and unexpected current and future cash flow .</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Wholesale Liabilities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that a unit is unable to effectively and efficiently meet the expected and unexpected current and future cash flow and collateral needs without affecting either the daily operations or the financial condition of the units.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05582">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Retail Liabilities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Volume and composition of retail liabilities.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24444">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Diversification</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Extent to which liabilities are diversified and extent of asset diversification as evidenced by the variety of loans and investments or other assets that the bank could use to raise funds. Includes the appropriateness of investment objectives or economic influences and the sufficiency of diversity by marketer (i.e., individual broker or through direct placement).</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35956">
                <a:tc rowSpan="4">
                  <a:txBody>
                    <a:bodyPr/>
                    <a:lstStyle/>
                    <a:p>
                      <a:pPr algn="l" fontAlgn="t"/>
                      <a:r>
                        <a:rPr lang="en-US" sz="1000" b="0" i="0" u="none" strike="noStrike" dirty="0">
                          <a:solidFill>
                            <a:srgbClr val="000000"/>
                          </a:solidFill>
                          <a:effectLst/>
                          <a:latin typeface="Calibri"/>
                        </a:rPr>
                        <a:t>Contingent Liquidity</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4">
                  <a:txBody>
                    <a:bodyPr/>
                    <a:lstStyle/>
                    <a:p>
                      <a:pPr algn="l" fontAlgn="t"/>
                      <a:r>
                        <a:rPr lang="en-US" sz="1000" b="0" i="0" u="none" strike="noStrike" dirty="0">
                          <a:solidFill>
                            <a:srgbClr val="000000"/>
                          </a:solidFill>
                          <a:effectLst/>
                          <a:latin typeface="Calibri"/>
                        </a:rPr>
                        <a:t>Risk that future events will create a greater need for cash than previously anticipated by management, given that commitments to lend are uncertain both in probability and amount. Also describes the risk of finding new liabilities or replacing liabilities under difficult market conditions. </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General Contingent Liability</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that future events will create a greater need for cash than previously anticipated by management, given that commitments to lend are uncertain both in probability and amount. Also describes the risk of finding new liabilities or replacing liabilities under difficult market conditions. </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06691">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Unsecured funding</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Capacity to access additional unsecured funding in both normal and distressed market environments - excess cash, FF available, where bank trades relative to peers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06137">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Securitization </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Inability to complete planned securitization activities or asset sales.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0724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Off-balance-sheet items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Items that that affect cash flows to and from the balance sheet. For example;  unused loan commitments, LOCs, Collateral agreements, Early Liability Terminations, Calls/Options, Securitization Activities/Asset Sales</a:t>
                      </a:r>
                    </a:p>
                  </a:txBody>
                  <a:tcPr marL="5028" marR="5028" marT="502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878660990"/>
              </p:ext>
            </p:extLst>
          </p:nvPr>
        </p:nvGraphicFramePr>
        <p:xfrm>
          <a:off x="395536" y="838200"/>
          <a:ext cx="8423999" cy="4854908"/>
        </p:xfrm>
        <a:graphic>
          <a:graphicData uri="http://schemas.openxmlformats.org/drawingml/2006/table">
            <a:tbl>
              <a:tblPr/>
              <a:tblGrid>
                <a:gridCol w="1218934"/>
                <a:gridCol w="2347930"/>
                <a:gridCol w="1600200"/>
                <a:gridCol w="3256935"/>
              </a:tblGrid>
              <a:tr h="143573">
                <a:tc>
                  <a:txBody>
                    <a:bodyPr/>
                    <a:lstStyle/>
                    <a:p>
                      <a:pPr algn="l" fontAlgn="t"/>
                      <a:r>
                        <a:rPr lang="en-US" sz="1000" b="1" i="0" u="none" strike="noStrike" dirty="0">
                          <a:solidFill>
                            <a:srgbClr val="FFFFFF"/>
                          </a:solidFill>
                          <a:effectLst/>
                          <a:latin typeface="Calibri"/>
                        </a:rPr>
                        <a:t>Sub Risk</a:t>
                      </a:r>
                    </a:p>
                  </a:txBody>
                  <a:tcPr marL="6837" marR="6837" marT="6837"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6837" marR="6837" marT="6837"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6837" marR="6837" marT="6837"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6837" marR="6837" marT="6837"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143573">
                <a:tc gridSpan="4">
                  <a:txBody>
                    <a:bodyPr/>
                    <a:lstStyle/>
                    <a:p>
                      <a:pPr algn="l" fontAlgn="t"/>
                      <a:r>
                        <a:rPr lang="en-US" sz="1000" b="1" i="0" u="none" strike="noStrike" dirty="0">
                          <a:solidFill>
                            <a:srgbClr val="000000"/>
                          </a:solidFill>
                          <a:effectLst/>
                          <a:latin typeface="Calibri"/>
                        </a:rPr>
                        <a:t>Operational Risk</a:t>
                      </a:r>
                      <a:r>
                        <a:rPr lang="en-US" sz="1000" b="0" i="0" u="none" strike="noStrike" dirty="0">
                          <a:solidFill>
                            <a:srgbClr val="000000"/>
                          </a:solidFill>
                          <a:effectLst/>
                          <a:latin typeface="Calibri"/>
                        </a:rPr>
                        <a:t>: The risk of loss resulting from inadequate or failed internal processes, people and systems, or from external events. </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63989">
                <a:tc rowSpan="5">
                  <a:txBody>
                    <a:bodyPr/>
                    <a:lstStyle/>
                    <a:p>
                      <a:pPr algn="l" fontAlgn="t"/>
                      <a:r>
                        <a:rPr lang="en-US" sz="1000" b="0" i="0" u="none" strike="noStrike" dirty="0">
                          <a:solidFill>
                            <a:srgbClr val="000000"/>
                          </a:solidFill>
                          <a:effectLst/>
                          <a:latin typeface="Calibri"/>
                        </a:rPr>
                        <a:t>Internal Fraud</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5">
                  <a:txBody>
                    <a:bodyPr/>
                    <a:lstStyle/>
                    <a:p>
                      <a:pPr algn="l" fontAlgn="t"/>
                      <a:r>
                        <a:rPr lang="en-US" sz="1000" b="0" i="0" u="none" strike="noStrike" dirty="0">
                          <a:solidFill>
                            <a:srgbClr val="000000"/>
                          </a:solidFill>
                          <a:effectLst/>
                          <a:latin typeface="Calibri"/>
                        </a:rPr>
                        <a:t>The risk of losses from willful actions designed to defraud, misappropriate goods or evade business regulations, laws or policies (excluding diversity/discrimination events) in which at least one person linked to the company is implicated. Examples; misappropriation of assets, tax evasion, intentional mismarking of positions, bribery.</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Internal </a:t>
                      </a:r>
                      <a:r>
                        <a:rPr lang="en-US" sz="1000" b="0" i="0" u="none" strike="noStrike" dirty="0" smtClean="0">
                          <a:solidFill>
                            <a:srgbClr val="000000"/>
                          </a:solidFill>
                          <a:effectLst/>
                          <a:latin typeface="Calibri"/>
                        </a:rPr>
                        <a:t>Unauthorized </a:t>
                      </a:r>
                      <a:r>
                        <a:rPr lang="en-US" sz="1000" b="0" i="0" u="none" strike="noStrike" dirty="0">
                          <a:solidFill>
                            <a:srgbClr val="000000"/>
                          </a:solidFill>
                          <a:effectLst/>
                          <a:latin typeface="Calibri"/>
                        </a:rPr>
                        <a:t>Activity acting alone or in collusion with others</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An employee of the Bank, acting alone or in collusion with another employee or external party uses data, documentation, systems, intellectual property or confidential information for fraudulent purposes.</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030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Internal theft and financial misrepresentation</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Theft of Bank internal funds, cash or physical property</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030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smtClean="0">
                          <a:solidFill>
                            <a:srgbClr val="000000"/>
                          </a:solidFill>
                          <a:effectLst/>
                          <a:latin typeface="Calibri"/>
                        </a:rPr>
                        <a:t>Unauthorized </a:t>
                      </a:r>
                      <a:r>
                        <a:rPr lang="en-US" sz="1000" b="0" i="0" u="none" strike="noStrike" dirty="0">
                          <a:solidFill>
                            <a:srgbClr val="000000"/>
                          </a:solidFill>
                          <a:effectLst/>
                          <a:latin typeface="Calibri"/>
                        </a:rPr>
                        <a:t>Trading Activity</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smtClean="0">
                          <a:solidFill>
                            <a:srgbClr val="000000"/>
                          </a:solidFill>
                          <a:effectLst/>
                          <a:latin typeface="Calibri"/>
                        </a:rPr>
                        <a:t>Unauthorized </a:t>
                      </a:r>
                      <a:r>
                        <a:rPr lang="en-US" sz="1000" b="0" i="0" u="none" strike="noStrike" dirty="0">
                          <a:solidFill>
                            <a:srgbClr val="000000"/>
                          </a:solidFill>
                          <a:effectLst/>
                          <a:latin typeface="Calibri"/>
                        </a:rPr>
                        <a:t>trading activity by internal employees in order to increase gains or conceal trading losses</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030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Bribery &amp; Corruption</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An employee engages in or facilitates Bribery &amp; Corruption activities</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7492">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Sales Malpractice</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An employee engages in widespread mis-selling for own gain.</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3573">
                <a:tc rowSpan="4">
                  <a:txBody>
                    <a:bodyPr/>
                    <a:lstStyle/>
                    <a:p>
                      <a:pPr algn="l" fontAlgn="t"/>
                      <a:r>
                        <a:rPr lang="en-US" sz="1000" b="0" i="0" u="none" strike="noStrike" dirty="0">
                          <a:solidFill>
                            <a:srgbClr val="000000"/>
                          </a:solidFill>
                          <a:effectLst/>
                          <a:latin typeface="Calibri"/>
                        </a:rPr>
                        <a:t>External Fraud</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4">
                  <a:txBody>
                    <a:bodyPr/>
                    <a:lstStyle/>
                    <a:p>
                      <a:pPr algn="l" fontAlgn="t"/>
                      <a:r>
                        <a:rPr lang="en-US" sz="1000" b="0" i="0" u="none" strike="noStrike" dirty="0">
                          <a:solidFill>
                            <a:srgbClr val="000000"/>
                          </a:solidFill>
                          <a:effectLst/>
                          <a:latin typeface="Calibri"/>
                        </a:rPr>
                        <a:t>The risk of losses from willful actions designed to defraud, misappropriate goods or evade business regulations, by a third party separate from the company. Examples; theft of information, hacking damage, third-party theft and forgery.</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External Theft</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Physical Theft is undertaken by a third party</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030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External Misrepresentation or Deception</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Forgery, deception and impersonation with the intent of stealing/obtaining funds from the Bank or its customers.</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357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Cyberattack</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 </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030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Digital/Online Banking Fraud</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Systems based third party fraud for financial benefit or malicious intent. </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53781">
                <a:tc rowSpan="3">
                  <a:txBody>
                    <a:bodyPr/>
                    <a:lstStyle/>
                    <a:p>
                      <a:pPr algn="l" fontAlgn="t"/>
                      <a:r>
                        <a:rPr lang="en-US" sz="1000" b="0" i="0" u="none" strike="noStrike" dirty="0">
                          <a:solidFill>
                            <a:srgbClr val="000000"/>
                          </a:solidFill>
                          <a:effectLst/>
                          <a:latin typeface="Calibri"/>
                        </a:rPr>
                        <a:t>Employment Practices &amp; Workplace Safety</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3">
                  <a:txBody>
                    <a:bodyPr/>
                    <a:lstStyle/>
                    <a:p>
                      <a:pPr algn="l" fontAlgn="t"/>
                      <a:r>
                        <a:rPr lang="en-US" sz="1000" b="0" i="0" u="none" strike="noStrike" dirty="0">
                          <a:solidFill>
                            <a:srgbClr val="000000"/>
                          </a:solidFill>
                          <a:effectLst/>
                          <a:latin typeface="Calibri"/>
                        </a:rPr>
                        <a:t>The risk of losses from actions that is incompatible with legislation or agreements on labor, health or safety. Indemnity payments for damage to people, or diversity/discrimination events. Examples; discrimination, workers compensation, employee health and safety.</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Health &amp; Safety Breach</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Non-Compliance with Health &amp; Safety requirements leads to the occurrence of public safety hazards, loss or damage incurred as a result of the firm's ownership of property, including personal injury claims. </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17045">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Discrimination or Harassment</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Discrimination or harassment against members of staff or prospective members of staff including the failure to </a:t>
                      </a:r>
                      <a:r>
                        <a:rPr lang="en-US" sz="1000" b="0" i="0" u="none" strike="noStrike" dirty="0" smtClean="0">
                          <a:solidFill>
                            <a:srgbClr val="000000"/>
                          </a:solidFill>
                          <a:effectLst/>
                          <a:latin typeface="Calibri"/>
                        </a:rPr>
                        <a:t>instill </a:t>
                      </a:r>
                      <a:r>
                        <a:rPr lang="en-US" sz="1000" b="0" i="0" u="none" strike="noStrike" dirty="0">
                          <a:solidFill>
                            <a:srgbClr val="000000"/>
                          </a:solidFill>
                          <a:effectLst/>
                          <a:latin typeface="Calibri"/>
                        </a:rPr>
                        <a:t>the appropriate culture of diversity and inclusion.</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7820">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Employment Liability and Disputes</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Employee claims or disputes with regard to remuneration, benefits, unlawful activity, termination of contract etc…</a:t>
                      </a:r>
                    </a:p>
                  </a:txBody>
                  <a:tcPr marL="6837" marR="6837" marT="68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483219809"/>
              </p:ext>
            </p:extLst>
          </p:nvPr>
        </p:nvGraphicFramePr>
        <p:xfrm>
          <a:off x="395536" y="762000"/>
          <a:ext cx="8424000" cy="5072734"/>
        </p:xfrm>
        <a:graphic>
          <a:graphicData uri="http://schemas.openxmlformats.org/drawingml/2006/table">
            <a:tbl>
              <a:tblPr/>
              <a:tblGrid>
                <a:gridCol w="1218934"/>
                <a:gridCol w="2095564"/>
                <a:gridCol w="2004966"/>
                <a:gridCol w="3104536"/>
              </a:tblGrid>
              <a:tr h="131678">
                <a:tc>
                  <a:txBody>
                    <a:bodyPr/>
                    <a:lstStyle/>
                    <a:p>
                      <a:pPr algn="l" fontAlgn="t"/>
                      <a:r>
                        <a:rPr lang="en-US" sz="1000" b="1" i="0" u="none" strike="noStrike" dirty="0">
                          <a:solidFill>
                            <a:srgbClr val="FFFFFF"/>
                          </a:solidFill>
                          <a:effectLst/>
                          <a:latin typeface="Calibri"/>
                        </a:rPr>
                        <a:t>Sub Risk</a:t>
                      </a:r>
                    </a:p>
                  </a:txBody>
                  <a:tcPr marL="6270" marR="6270" marT="6270"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6270" marR="6270" marT="6270"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6270" marR="6270" marT="627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6270" marR="6270" marT="627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131678">
                <a:tc gridSpan="4">
                  <a:txBody>
                    <a:bodyPr/>
                    <a:lstStyle/>
                    <a:p>
                      <a:pPr algn="l" fontAlgn="t"/>
                      <a:r>
                        <a:rPr lang="en-US" sz="1000" b="1" i="0" u="none" strike="noStrike" dirty="0">
                          <a:solidFill>
                            <a:srgbClr val="000000"/>
                          </a:solidFill>
                          <a:effectLst/>
                          <a:latin typeface="Calibri"/>
                        </a:rPr>
                        <a:t>Operational Risk</a:t>
                      </a:r>
                      <a:r>
                        <a:rPr lang="en-US" sz="1000" b="0" i="0" u="none" strike="noStrike" dirty="0">
                          <a:solidFill>
                            <a:srgbClr val="000000"/>
                          </a:solidFill>
                          <a:effectLst/>
                          <a:latin typeface="Calibri"/>
                        </a:rPr>
                        <a:t>: </a:t>
                      </a:r>
                      <a:r>
                        <a:rPr lang="en-US" sz="1000" b="0" i="0" u="none" strike="noStrike" dirty="0" smtClean="0">
                          <a:solidFill>
                            <a:srgbClr val="000000"/>
                          </a:solidFill>
                          <a:effectLst/>
                          <a:latin typeface="Calibri"/>
                        </a:rPr>
                        <a:t>(Continued)</a:t>
                      </a:r>
                      <a:endParaRPr lang="en-US" sz="1000" b="0" i="0" u="none" strike="noStrike" dirty="0">
                        <a:solidFill>
                          <a:srgbClr val="000000"/>
                        </a:solidFill>
                        <a:effectLst/>
                        <a:latin typeface="Calibri"/>
                      </a:endParaRP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633309">
                <a:tc rowSpan="8">
                  <a:txBody>
                    <a:bodyPr/>
                    <a:lstStyle/>
                    <a:p>
                      <a:pPr algn="l" fontAlgn="t"/>
                      <a:r>
                        <a:rPr lang="en-US" sz="1000" b="0" i="0" u="none" strike="noStrike" dirty="0">
                          <a:solidFill>
                            <a:srgbClr val="000000"/>
                          </a:solidFill>
                          <a:effectLst/>
                          <a:latin typeface="Calibri"/>
                        </a:rPr>
                        <a:t>Clients, Products and Business Practices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8">
                  <a:txBody>
                    <a:bodyPr/>
                    <a:lstStyle/>
                    <a:p>
                      <a:pPr algn="l" fontAlgn="t"/>
                      <a:r>
                        <a:rPr lang="en-US" sz="1000" b="0" i="0" u="none" strike="noStrike" dirty="0">
                          <a:solidFill>
                            <a:srgbClr val="000000"/>
                          </a:solidFill>
                          <a:effectLst/>
                          <a:latin typeface="Calibri"/>
                        </a:rPr>
                        <a:t>The risk of losses arising from accidental or negligent breaches of professional obligations with specific clients, (including fiduciary or suitability requirements), or from the nature or design of a product. Examples; market manipulation, antitrust, improper trade, product defects, fiduciary breaches, account churning.</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Breach of Fiduciary Duties (Improper or inappropriate Investment Advice, Investment Representation, or sales practices)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Improper or inappropriate client investment recommendations or over zealous sales practices including misrepresentations and failure to act in the best interests of the client.</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708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Inappropriate/Unsuitable product design</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Product design is inadequate relative to identified customer need and market factors.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778781">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Not reporting in accordance with financial regulatory/legal requirements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Not reporting in accordance with the regulatory/legal requirements for disclosure of financial information.   May include failure to identify or correctly interpret new or changing requirements.</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(Consider but not limited to PRA, FCA, BOE, SEC, IAS, IFRS)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708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IT risk, non-cyber (eg, access controls, inventory mgmt)</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smtClean="0">
                          <a:solidFill>
                            <a:srgbClr val="000000"/>
                          </a:solidFill>
                          <a:effectLst/>
                          <a:latin typeface="Calibri"/>
                        </a:rPr>
                        <a:t>Insufficient </a:t>
                      </a:r>
                      <a:r>
                        <a:rPr lang="en-US" sz="1000" b="0" i="0" u="none" strike="noStrike" dirty="0">
                          <a:solidFill>
                            <a:srgbClr val="000000"/>
                          </a:solidFill>
                          <a:effectLst/>
                          <a:latin typeface="Calibri"/>
                        </a:rPr>
                        <a:t>access controls or inventory management controls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7347">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Non-Compliance with Taxation law and regulation</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Non-compliance with Taxation Law and regulation including the timely filing of returns and payment of taxes due.</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249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Inappropriate disclosure of Client Data</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Failure to obtain or maintain accurate, complete data or documentation or failure to ensure data, entitlement and confidential information security. </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708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Failure to Meet Contractual Terms (written or implied)</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Failure to fulfill contractual terms.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7901">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Failure to obtain appropriate regulatory </a:t>
                      </a:r>
                      <a:r>
                        <a:rPr lang="en-US" sz="1000" b="0" i="0" u="none" strike="noStrike" dirty="0" smtClean="0">
                          <a:solidFill>
                            <a:srgbClr val="000000"/>
                          </a:solidFill>
                          <a:effectLst/>
                          <a:latin typeface="Calibri"/>
                        </a:rPr>
                        <a:t>authorization, </a:t>
                      </a:r>
                      <a:r>
                        <a:rPr lang="en-US" sz="1000" b="0" i="0" u="none" strike="noStrike" dirty="0">
                          <a:solidFill>
                            <a:srgbClr val="000000"/>
                          </a:solidFill>
                          <a:effectLst/>
                          <a:latin typeface="Calibri"/>
                        </a:rPr>
                        <a:t>permissions and </a:t>
                      </a:r>
                      <a:r>
                        <a:rPr lang="en-US" sz="1000" b="0" i="0" u="none" strike="noStrike" dirty="0" smtClean="0">
                          <a:solidFill>
                            <a:srgbClr val="000000"/>
                          </a:solidFill>
                          <a:effectLst/>
                          <a:latin typeface="Calibri"/>
                        </a:rPr>
                        <a:t>license </a:t>
                      </a:r>
                      <a:r>
                        <a:rPr lang="en-US" sz="1000" b="0" i="0" u="none" strike="noStrike" dirty="0">
                          <a:solidFill>
                            <a:srgbClr val="000000"/>
                          </a:solidFill>
                          <a:effectLst/>
                          <a:latin typeface="Calibri"/>
                        </a:rPr>
                        <a:t>requirements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Bank operates without appropriate </a:t>
                      </a:r>
                      <a:r>
                        <a:rPr lang="en-US" sz="1000" b="0" i="0" u="none" strike="noStrike" dirty="0" smtClean="0">
                          <a:solidFill>
                            <a:srgbClr val="000000"/>
                          </a:solidFill>
                          <a:effectLst/>
                          <a:latin typeface="Calibri"/>
                        </a:rPr>
                        <a:t>authorization, </a:t>
                      </a:r>
                      <a:r>
                        <a:rPr lang="en-US" sz="1000" b="0" i="0" u="none" strike="noStrike" dirty="0">
                          <a:solidFill>
                            <a:srgbClr val="000000"/>
                          </a:solidFill>
                          <a:effectLst/>
                          <a:latin typeface="Calibri"/>
                        </a:rPr>
                        <a:t>registration, permissions or </a:t>
                      </a:r>
                      <a:r>
                        <a:rPr lang="en-US" sz="1000" b="0" i="0" u="none" strike="noStrike" dirty="0" smtClean="0">
                          <a:solidFill>
                            <a:srgbClr val="000000"/>
                          </a:solidFill>
                          <a:effectLst/>
                          <a:latin typeface="Calibri"/>
                        </a:rPr>
                        <a:t>license </a:t>
                      </a:r>
                      <a:r>
                        <a:rPr lang="en-US" sz="1000" b="0" i="0" u="none" strike="noStrike" dirty="0">
                          <a:solidFill>
                            <a:srgbClr val="000000"/>
                          </a:solidFill>
                          <a:effectLst/>
                          <a:latin typeface="Calibri"/>
                        </a:rPr>
                        <a:t>leading to </a:t>
                      </a:r>
                      <a:r>
                        <a:rPr lang="en-US" sz="1000" b="0" i="0" u="none" strike="noStrike" dirty="0" smtClean="0">
                          <a:solidFill>
                            <a:srgbClr val="000000"/>
                          </a:solidFill>
                          <a:effectLst/>
                          <a:latin typeface="Calibri"/>
                        </a:rPr>
                        <a:t>section, </a:t>
                      </a:r>
                      <a:r>
                        <a:rPr lang="en-US" sz="1000" b="0" i="0" u="none" strike="noStrike" dirty="0">
                          <a:solidFill>
                            <a:srgbClr val="000000"/>
                          </a:solidFill>
                          <a:effectLst/>
                          <a:latin typeface="Calibri"/>
                        </a:rPr>
                        <a:t>fine, potential revocation of </a:t>
                      </a:r>
                      <a:r>
                        <a:rPr lang="en-US" sz="1000" b="0" i="0" u="none" strike="noStrike" dirty="0" smtClean="0">
                          <a:solidFill>
                            <a:srgbClr val="000000"/>
                          </a:solidFill>
                          <a:effectLst/>
                          <a:latin typeface="Calibri"/>
                        </a:rPr>
                        <a:t>licenses </a:t>
                      </a:r>
                      <a:r>
                        <a:rPr lang="en-US" sz="1000" b="0" i="0" u="none" strike="noStrike" dirty="0">
                          <a:solidFill>
                            <a:srgbClr val="000000"/>
                          </a:solidFill>
                          <a:effectLst/>
                          <a:latin typeface="Calibri"/>
                        </a:rPr>
                        <a:t>and reputational damage.</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7086">
                <a:tc rowSpan="3">
                  <a:txBody>
                    <a:bodyPr/>
                    <a:lstStyle/>
                    <a:p>
                      <a:pPr algn="l" fontAlgn="t"/>
                      <a:r>
                        <a:rPr lang="en-US" sz="1000" b="0" i="0" u="none" strike="noStrike" dirty="0">
                          <a:solidFill>
                            <a:srgbClr val="000000"/>
                          </a:solidFill>
                          <a:effectLst/>
                          <a:latin typeface="Calibri"/>
                        </a:rPr>
                        <a:t>Damage to Physical Assets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3">
                  <a:txBody>
                    <a:bodyPr/>
                    <a:lstStyle/>
                    <a:p>
                      <a:pPr algn="l" fontAlgn="t"/>
                      <a:r>
                        <a:rPr lang="en-US" sz="1000" b="0" i="0" u="none" strike="noStrike" dirty="0">
                          <a:solidFill>
                            <a:srgbClr val="000000"/>
                          </a:solidFill>
                          <a:effectLst/>
                          <a:latin typeface="Calibri"/>
                        </a:rPr>
                        <a:t>The risk of losses of non.-budgeted value or costs in material assets, derived from damages produced by natural disasters or other external events. Examples: natural disasters, terrorism, vandalism.</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Accidental damage to Physical Assets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Loss or damage to Physical Assets as a direct consequence of physical accidents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708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smtClean="0">
                          <a:solidFill>
                            <a:srgbClr val="000000"/>
                          </a:solidFill>
                          <a:effectLst/>
                          <a:latin typeface="Calibri"/>
                        </a:rPr>
                        <a:t>Willful </a:t>
                      </a:r>
                      <a:r>
                        <a:rPr lang="en-US" sz="1000" b="0" i="0" u="none" strike="noStrike" dirty="0">
                          <a:solidFill>
                            <a:srgbClr val="000000"/>
                          </a:solidFill>
                          <a:effectLst/>
                          <a:latin typeface="Calibri"/>
                        </a:rPr>
                        <a:t>damage to Physical Assets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Loss or damage to Physical Assets as a direct consequence of </a:t>
                      </a:r>
                      <a:r>
                        <a:rPr lang="en-US" sz="1000" b="0" i="0" u="none" strike="noStrike" dirty="0" smtClean="0">
                          <a:solidFill>
                            <a:srgbClr val="000000"/>
                          </a:solidFill>
                          <a:effectLst/>
                          <a:latin typeface="Calibri"/>
                        </a:rPr>
                        <a:t>willful </a:t>
                      </a:r>
                      <a:r>
                        <a:rPr lang="en-US" sz="1000" b="0" i="0" u="none" strike="noStrike" dirty="0">
                          <a:solidFill>
                            <a:srgbClr val="000000"/>
                          </a:solidFill>
                          <a:effectLst/>
                          <a:latin typeface="Calibri"/>
                        </a:rPr>
                        <a:t>activity.</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7347">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Natural Disaster causes damage to Physical Assets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Loss or damage to Physical Assets as a direct consequence of extreme weather events and/or natural disasters.</a:t>
                      </a:r>
                    </a:p>
                  </a:txBody>
                  <a:tcPr marL="6270" marR="6270" marT="62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977823373"/>
              </p:ext>
            </p:extLst>
          </p:nvPr>
        </p:nvGraphicFramePr>
        <p:xfrm>
          <a:off x="395536" y="838200"/>
          <a:ext cx="8423999" cy="5149049"/>
        </p:xfrm>
        <a:graphic>
          <a:graphicData uri="http://schemas.openxmlformats.org/drawingml/2006/table">
            <a:tbl>
              <a:tblPr/>
              <a:tblGrid>
                <a:gridCol w="1218933"/>
                <a:gridCol w="2095564"/>
                <a:gridCol w="1623967"/>
                <a:gridCol w="3485535"/>
              </a:tblGrid>
              <a:tr h="128266">
                <a:tc>
                  <a:txBody>
                    <a:bodyPr/>
                    <a:lstStyle/>
                    <a:p>
                      <a:pPr algn="l" fontAlgn="t"/>
                      <a:r>
                        <a:rPr lang="en-US" sz="1000" b="1" i="0" u="none" strike="noStrike" dirty="0">
                          <a:solidFill>
                            <a:srgbClr val="FFFFFF"/>
                          </a:solidFill>
                          <a:effectLst/>
                          <a:latin typeface="Calibri"/>
                        </a:rPr>
                        <a:t>Sub Risk</a:t>
                      </a:r>
                    </a:p>
                  </a:txBody>
                  <a:tcPr marL="6108" marR="6108" marT="6108"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6108" marR="6108" marT="6108"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6108" marR="6108" marT="6108"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6108" marR="6108" marT="6108"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128266">
                <a:tc gridSpan="4">
                  <a:txBody>
                    <a:bodyPr/>
                    <a:lstStyle/>
                    <a:p>
                      <a:pPr algn="l" fontAlgn="t"/>
                      <a:r>
                        <a:rPr lang="en-US" sz="1000" b="1" i="0" u="none" strike="noStrike" dirty="0">
                          <a:solidFill>
                            <a:srgbClr val="000000"/>
                          </a:solidFill>
                          <a:effectLst/>
                          <a:latin typeface="Calibri"/>
                        </a:rPr>
                        <a:t>Operational Risk</a:t>
                      </a:r>
                      <a:r>
                        <a:rPr lang="en-US" sz="1000" b="0" i="0" u="none" strike="noStrike" dirty="0">
                          <a:solidFill>
                            <a:srgbClr val="000000"/>
                          </a:solidFill>
                          <a:effectLst/>
                          <a:latin typeface="Calibri"/>
                        </a:rPr>
                        <a:t>: </a:t>
                      </a:r>
                      <a:r>
                        <a:rPr lang="en-US" sz="1000" b="0" i="0" u="none" strike="noStrike" dirty="0" smtClean="0">
                          <a:solidFill>
                            <a:srgbClr val="000000"/>
                          </a:solidFill>
                          <a:effectLst/>
                          <a:latin typeface="Calibri"/>
                        </a:rPr>
                        <a:t>(Continued)</a:t>
                      </a:r>
                      <a:endParaRPr lang="en-US" sz="1000" b="0" i="0" u="none" strike="noStrike" dirty="0">
                        <a:solidFill>
                          <a:srgbClr val="000000"/>
                        </a:solidFill>
                        <a:effectLst/>
                        <a:latin typeface="Calibri"/>
                      </a:endParaRP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50424">
                <a:tc rowSpan="4">
                  <a:txBody>
                    <a:bodyPr/>
                    <a:lstStyle/>
                    <a:p>
                      <a:pPr algn="l" fontAlgn="t"/>
                      <a:r>
                        <a:rPr lang="en-US" sz="1000" b="0" i="0" u="none" strike="noStrike" dirty="0">
                          <a:solidFill>
                            <a:srgbClr val="000000"/>
                          </a:solidFill>
                          <a:effectLst/>
                          <a:latin typeface="Calibri"/>
                        </a:rPr>
                        <a:t>Business Disruption and System Failures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4">
                  <a:txBody>
                    <a:bodyPr/>
                    <a:lstStyle/>
                    <a:p>
                      <a:pPr algn="l" fontAlgn="t"/>
                      <a:r>
                        <a:rPr lang="en-US" sz="1000" b="0" i="0" u="none" strike="noStrike" dirty="0">
                          <a:solidFill>
                            <a:srgbClr val="000000"/>
                          </a:solidFill>
                          <a:effectLst/>
                          <a:latin typeface="Calibri"/>
                        </a:rPr>
                        <a:t>The risk of losses and compensation caused by disruption of business or systems malfunctions. Examples; utility disruptions, software failures, hardware failures.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Ineffective management of Change</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Losses which result from poor systems or infrastructure changes, management practices and/or controls.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2826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Workforce Disruption</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workforce disruption</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43604">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External Service Disruption or Denial of Service</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External factors result in Business Disruption issues which either prevent the workforce from executing their roles and responsibilities or which impact the systems and premises used by the workforce to execute their responsibilities.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258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Internal Systems Infrastructure and Application Failure or Defect</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Business disruption as a result of internal infrastructure or systems failures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2583">
                <a:tc rowSpan="7">
                  <a:txBody>
                    <a:bodyPr/>
                    <a:lstStyle/>
                    <a:p>
                      <a:pPr algn="l" fontAlgn="t"/>
                      <a:r>
                        <a:rPr lang="en-US" sz="1000" b="0" i="0" u="none" strike="noStrike" dirty="0">
                          <a:solidFill>
                            <a:srgbClr val="000000"/>
                          </a:solidFill>
                          <a:effectLst/>
                          <a:latin typeface="Calibri"/>
                        </a:rPr>
                        <a:t>Execution, Delivery and Process Management</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7">
                  <a:txBody>
                    <a:bodyPr/>
                    <a:lstStyle/>
                    <a:p>
                      <a:pPr algn="l" fontAlgn="t"/>
                      <a:r>
                        <a:rPr lang="en-US" sz="1000" b="0" i="0" u="none" strike="noStrike" dirty="0">
                          <a:solidFill>
                            <a:srgbClr val="000000"/>
                          </a:solidFill>
                          <a:effectLst/>
                          <a:latin typeface="Calibri"/>
                        </a:rPr>
                        <a:t>The risk of losses arising from failed transaction processing or process management, from relationships with trade counterparties, suppliers and vendors. Examples; data entry errors, accounting errors, failed mandatory reporting, negligent loss of client assets.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Insufficient capacity to process transaction in a timely fashion</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Bank is unable to process the Customer transaction within a reasonable or advertised timeline.  Key causes are lack of People, Process or System/Facilities capacity.</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0424">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Transaction Capture and Input Errors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Manual or Systems error(s) are made during the processing of a Customer transaction.   </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258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Inadequate Client Account Management</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Ongoing/regular mis-management of customer or client account.   (Does not include individual transaction processing errors).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258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Erroneous Customer Statements and Financial records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Errors in the production and consolidation of accounting records, customer statements and other customer account stationery.</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63045">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Inaccurate Financial Reporting </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Inaccurate numbers in financial reports both external and internal including financial disclosures due to errors or lack of appropriate review</a:t>
                      </a:r>
                      <a:r>
                        <a:rPr lang="en-US" sz="1000" b="0" i="0" u="none" strike="noStrike" dirty="0" smtClean="0">
                          <a:solidFill>
                            <a:srgbClr val="000000"/>
                          </a:solidFill>
                          <a:effectLst/>
                          <a:latin typeface="Calibri"/>
                        </a:rPr>
                        <a:t>.</a:t>
                      </a:r>
                      <a:endParaRPr lang="en-US" sz="1000" b="0" i="0" u="none" strike="noStrike" dirty="0">
                        <a:solidFill>
                          <a:srgbClr val="000000"/>
                        </a:solidFill>
                        <a:effectLst/>
                        <a:latin typeface="Calibri"/>
                      </a:endParaRP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94741">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Model or Product Structuring Error</a:t>
                      </a:r>
                      <a:br>
                        <a:rPr lang="en-US" sz="1000" b="0" i="0" u="none" strike="noStrike" dirty="0">
                          <a:solidFill>
                            <a:srgbClr val="000000"/>
                          </a:solidFill>
                          <a:effectLst/>
                          <a:latin typeface="Calibri"/>
                        </a:rPr>
                      </a:br>
                      <a:r>
                        <a:rPr lang="en-US" sz="1000" b="0" i="0" u="none" strike="noStrike" dirty="0">
                          <a:solidFill>
                            <a:srgbClr val="000000"/>
                          </a:solidFill>
                          <a:effectLst/>
                          <a:latin typeface="Calibri"/>
                        </a:rPr>
                        <a:t>Investment Banking, Treasury &amp; Asset Management</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Application of uncertified, unsuitable, inappropriate or inaccurate models or product structuring set up or maintenance errors.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94741">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Inadequate Management of Suppliers/Vendors</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Unsatisfactory levels of Customer service and satisfaction due to inappropriate Supplier selection, poor Supplier performance, Supplier failure or inappropriate Supplier conduct. </a:t>
                      </a:r>
                    </a:p>
                  </a:txBody>
                  <a:tcPr marL="6108" marR="6108" marT="61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11825"/>
            <a:ext cx="8534400"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553022436"/>
              </p:ext>
            </p:extLst>
          </p:nvPr>
        </p:nvGraphicFramePr>
        <p:xfrm>
          <a:off x="228600" y="762000"/>
          <a:ext cx="8610600" cy="5115075"/>
        </p:xfrm>
        <a:graphic>
          <a:graphicData uri="http://schemas.openxmlformats.org/drawingml/2006/table">
            <a:tbl>
              <a:tblPr/>
              <a:tblGrid>
                <a:gridCol w="1245934"/>
                <a:gridCol w="2259266"/>
                <a:gridCol w="1905000"/>
                <a:gridCol w="3200400"/>
              </a:tblGrid>
              <a:tr h="140433">
                <a:tc>
                  <a:txBody>
                    <a:bodyPr/>
                    <a:lstStyle/>
                    <a:p>
                      <a:pPr algn="l" fontAlgn="t"/>
                      <a:r>
                        <a:rPr lang="en-US" sz="1000" b="1" i="0" u="none" strike="noStrike" dirty="0">
                          <a:solidFill>
                            <a:srgbClr val="FFFFFF"/>
                          </a:solidFill>
                          <a:effectLst/>
                          <a:latin typeface="Calibri"/>
                        </a:rPr>
                        <a:t>Sub Risk</a:t>
                      </a:r>
                    </a:p>
                  </a:txBody>
                  <a:tcPr marL="6687" marR="6687" marT="6687"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6687" marR="6687" marT="6687"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6687" marR="6687" marT="6687"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6687" marR="6687" marT="6687"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407925">
                <a:tc gridSpan="4">
                  <a:txBody>
                    <a:bodyPr/>
                    <a:lstStyle/>
                    <a:p>
                      <a:pPr algn="l" fontAlgn="t"/>
                      <a:r>
                        <a:rPr lang="en-US" sz="1000" b="1" i="0" u="none" strike="noStrike" dirty="0">
                          <a:solidFill>
                            <a:srgbClr val="000000"/>
                          </a:solidFill>
                          <a:effectLst/>
                          <a:latin typeface="Calibri"/>
                        </a:rPr>
                        <a:t>Compliance Risk</a:t>
                      </a:r>
                      <a:r>
                        <a:rPr lang="en-US" sz="1000" b="0" i="0" u="none" strike="noStrike" dirty="0">
                          <a:solidFill>
                            <a:srgbClr val="000000"/>
                          </a:solidFill>
                          <a:effectLst/>
                          <a:latin typeface="Calibri"/>
                        </a:rPr>
                        <a:t>: The risk to current or anticipated earnings or capital arising from violations of, or nonconformance with laws, rules, regulations, prescribed practices, internal policies and procedures, or ethical standards. When the violations or nonconformance previously mentioned are related to the prevention and/or detection of money laundering, tax evasion, or other criminal activities, there is a BSA/AML compliance risk.</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4179">
                <a:tc rowSpan="5">
                  <a:txBody>
                    <a:bodyPr/>
                    <a:lstStyle/>
                    <a:p>
                      <a:pPr algn="l" fontAlgn="t"/>
                      <a:r>
                        <a:rPr lang="en-US" sz="1000" b="0" i="0" u="none" strike="noStrike" dirty="0">
                          <a:solidFill>
                            <a:srgbClr val="000000"/>
                          </a:solidFill>
                          <a:effectLst/>
                          <a:latin typeface="Calibri"/>
                        </a:rPr>
                        <a:t>Regulatory Compliance</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5">
                  <a:txBody>
                    <a:bodyPr/>
                    <a:lstStyle/>
                    <a:p>
                      <a:pPr algn="l" fontAlgn="t"/>
                      <a:r>
                        <a:rPr lang="en-US" sz="1000" b="0" i="0" u="none" strike="noStrike" dirty="0">
                          <a:solidFill>
                            <a:srgbClr val="000000"/>
                          </a:solidFill>
                          <a:effectLst/>
                          <a:latin typeface="Calibri"/>
                        </a:rPr>
                        <a:t>The risk that a change in laws and regulations will materially impact a security, business, sector or market. A change in laws or regulations made by the government or a regulatory body can increase the costs of operating a business, reduce the attractiveness of investment and/or change the competitive landscape.</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Lending Laws/Regulations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of non-compliance with Lending laws resulting in findings, sanctions or fines.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1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Bank Operations Laws/Regulations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of non-compliance with Banking Operation laws resulting in findings, sanctions or fines.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1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Privacy Laws/Regulations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of non-compliance with Privacy Laws resulting in findings, sanctions or fines.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1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CRA Laws/Regulations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of non-compliance with CRA Laws resulting in findings, sanctions or fines.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07925">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Securities, Insurance and Other Financial Services Laws/Regulations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of non-compliance with Securities, Insurance and Other Financial Services Laws/Regulations resulting in findings, sanctions or fines.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9777">
                <a:tc rowSpan="9">
                  <a:txBody>
                    <a:bodyPr/>
                    <a:lstStyle/>
                    <a:p>
                      <a:pPr algn="l" fontAlgn="t"/>
                      <a:r>
                        <a:rPr lang="en-US" sz="1000" b="0" i="0" u="none" strike="noStrike" dirty="0">
                          <a:solidFill>
                            <a:srgbClr val="000000"/>
                          </a:solidFill>
                          <a:effectLst/>
                          <a:latin typeface="Calibri"/>
                        </a:rPr>
                        <a:t>Core Banking and Fair Lending</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9">
                  <a:txBody>
                    <a:bodyPr/>
                    <a:lstStyle/>
                    <a:p>
                      <a:pPr algn="l" fontAlgn="t"/>
                      <a:r>
                        <a:rPr lang="en-US" sz="1000" b="0" i="0" u="none" strike="noStrike" dirty="0">
                          <a:solidFill>
                            <a:srgbClr val="000000"/>
                          </a:solidFill>
                          <a:effectLst/>
                          <a:latin typeface="Calibri"/>
                        </a:rPr>
                        <a:t>Risk of failing to comply with Core </a:t>
                      </a:r>
                      <a:r>
                        <a:rPr lang="en-US" sz="1000" b="0" i="0" u="none" strike="noStrike" dirty="0" smtClean="0">
                          <a:solidFill>
                            <a:srgbClr val="000000"/>
                          </a:solidFill>
                          <a:effectLst/>
                          <a:latin typeface="Calibri"/>
                        </a:rPr>
                        <a:t>Banding </a:t>
                      </a:r>
                      <a:r>
                        <a:rPr lang="en-US" sz="1000" b="0" i="0" u="none" strike="noStrike" dirty="0">
                          <a:solidFill>
                            <a:srgbClr val="000000"/>
                          </a:solidFill>
                          <a:effectLst/>
                          <a:latin typeface="Calibri"/>
                        </a:rPr>
                        <a:t>and Fair Lending requirements.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Credit Operations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comply with Core </a:t>
                      </a:r>
                      <a:r>
                        <a:rPr lang="en-US" sz="1000" b="0" i="0" u="none" strike="noStrike" dirty="0" smtClean="0">
                          <a:solidFill>
                            <a:srgbClr val="000000"/>
                          </a:solidFill>
                          <a:effectLst/>
                          <a:latin typeface="Calibri"/>
                        </a:rPr>
                        <a:t>Banding </a:t>
                      </a:r>
                      <a:r>
                        <a:rPr lang="en-US" sz="1000" b="0" i="0" u="none" strike="noStrike" dirty="0">
                          <a:solidFill>
                            <a:srgbClr val="000000"/>
                          </a:solidFill>
                          <a:effectLst/>
                          <a:latin typeface="Calibri"/>
                        </a:rPr>
                        <a:t>and Fair Lending requirements within the Credit Operations space.</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1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Product Risk</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comply with Core </a:t>
                      </a:r>
                      <a:r>
                        <a:rPr lang="en-US" sz="1000" b="0" i="0" u="none" strike="noStrike" dirty="0" smtClean="0">
                          <a:solidFill>
                            <a:srgbClr val="000000"/>
                          </a:solidFill>
                          <a:effectLst/>
                          <a:latin typeface="Calibri"/>
                        </a:rPr>
                        <a:t>Banking </a:t>
                      </a:r>
                      <a:r>
                        <a:rPr lang="en-US" sz="1000" b="0" i="0" u="none" strike="noStrike" dirty="0">
                          <a:solidFill>
                            <a:srgbClr val="000000"/>
                          </a:solidFill>
                          <a:effectLst/>
                          <a:latin typeface="Calibri"/>
                        </a:rPr>
                        <a:t>and Fair Lending requirements due to the design of products.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1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Marketing</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comply with Core </a:t>
                      </a:r>
                      <a:r>
                        <a:rPr lang="en-US" sz="1000" b="0" i="0" u="none" strike="noStrike" dirty="0" smtClean="0">
                          <a:solidFill>
                            <a:srgbClr val="000000"/>
                          </a:solidFill>
                          <a:effectLst/>
                          <a:latin typeface="Calibri"/>
                        </a:rPr>
                        <a:t>Banking </a:t>
                      </a:r>
                      <a:r>
                        <a:rPr lang="en-US" sz="1000" b="0" i="0" u="none" strike="noStrike" dirty="0">
                          <a:solidFill>
                            <a:srgbClr val="000000"/>
                          </a:solidFill>
                          <a:effectLst/>
                          <a:latin typeface="Calibri"/>
                        </a:rPr>
                        <a:t>and Fair Lending requirements due to inappropriate marketing.</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1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Underwriting</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comply with Core </a:t>
                      </a:r>
                      <a:r>
                        <a:rPr lang="en-US" sz="1000" b="0" i="0" u="none" strike="noStrike" dirty="0" smtClean="0">
                          <a:solidFill>
                            <a:srgbClr val="000000"/>
                          </a:solidFill>
                          <a:effectLst/>
                          <a:latin typeface="Calibri"/>
                        </a:rPr>
                        <a:t>Banking </a:t>
                      </a:r>
                      <a:r>
                        <a:rPr lang="en-US" sz="1000" b="0" i="0" u="none" strike="noStrike" dirty="0">
                          <a:solidFill>
                            <a:srgbClr val="000000"/>
                          </a:solidFill>
                          <a:effectLst/>
                          <a:latin typeface="Calibri"/>
                        </a:rPr>
                        <a:t>and Fair Lending requirements within the underwriting function</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1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Pricing</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comply with Core </a:t>
                      </a:r>
                      <a:r>
                        <a:rPr lang="en-US" sz="1000" b="0" i="0" u="none" strike="noStrike" dirty="0" smtClean="0">
                          <a:solidFill>
                            <a:srgbClr val="000000"/>
                          </a:solidFill>
                          <a:effectLst/>
                          <a:latin typeface="Calibri"/>
                        </a:rPr>
                        <a:t>Banking </a:t>
                      </a:r>
                      <a:r>
                        <a:rPr lang="en-US" sz="1000" b="0" i="0" u="none" strike="noStrike" dirty="0">
                          <a:solidFill>
                            <a:srgbClr val="000000"/>
                          </a:solidFill>
                          <a:effectLst/>
                          <a:latin typeface="Calibri"/>
                        </a:rPr>
                        <a:t>and Fair Lending requirements within the pricing function</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4179">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Steering</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Redirecting a customer to a less </a:t>
                      </a:r>
                      <a:r>
                        <a:rPr lang="en-US" sz="1000" b="0" i="0" u="none" strike="noStrike" dirty="0" smtClean="0">
                          <a:solidFill>
                            <a:srgbClr val="000000"/>
                          </a:solidFill>
                          <a:effectLst/>
                          <a:latin typeface="Calibri"/>
                        </a:rPr>
                        <a:t>favorable </a:t>
                      </a:r>
                      <a:r>
                        <a:rPr lang="en-US" sz="1000" b="0" i="0" u="none" strike="noStrike" dirty="0">
                          <a:solidFill>
                            <a:srgbClr val="000000"/>
                          </a:solidFill>
                          <a:effectLst/>
                          <a:latin typeface="Calibri"/>
                        </a:rPr>
                        <a:t>product with benefit to Santander.</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043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Redlining</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Not lending with a certain demographic</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9777">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Loan Servicing</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of non-compliance with Fair lending laws with regards to Loan Servicing resulting in findings, sanctions or fines.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2080">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Debt Collection </a:t>
                      </a:r>
                      <a:r>
                        <a:rPr lang="en-US" sz="1000" b="0" i="0" u="none" strike="noStrike" dirty="0" smtClean="0">
                          <a:solidFill>
                            <a:srgbClr val="000000"/>
                          </a:solidFill>
                          <a:effectLst/>
                          <a:latin typeface="Calibri"/>
                        </a:rPr>
                        <a:t>Activities</a:t>
                      </a:r>
                      <a:endParaRPr lang="en-US" sz="1000" b="0" i="0" u="none" strike="noStrike" dirty="0">
                        <a:solidFill>
                          <a:srgbClr val="000000"/>
                        </a:solidFill>
                        <a:effectLst/>
                        <a:latin typeface="Calibri"/>
                      </a:endParaRP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Not handling default activities in accordance with regulations.</a:t>
                      </a:r>
                    </a:p>
                  </a:txBody>
                  <a:tcPr marL="6687" marR="6687" marT="668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953114079"/>
              </p:ext>
            </p:extLst>
          </p:nvPr>
        </p:nvGraphicFramePr>
        <p:xfrm>
          <a:off x="385597" y="762000"/>
          <a:ext cx="8453603" cy="5333389"/>
        </p:xfrm>
        <a:graphic>
          <a:graphicData uri="http://schemas.openxmlformats.org/drawingml/2006/table">
            <a:tbl>
              <a:tblPr/>
              <a:tblGrid>
                <a:gridCol w="986003"/>
                <a:gridCol w="1981200"/>
                <a:gridCol w="1447800"/>
                <a:gridCol w="4038600"/>
              </a:tblGrid>
              <a:tr h="122418">
                <a:tc>
                  <a:txBody>
                    <a:bodyPr/>
                    <a:lstStyle/>
                    <a:p>
                      <a:pPr algn="l" fontAlgn="t"/>
                      <a:r>
                        <a:rPr lang="en-US" sz="1000" b="1" i="0" u="none" strike="noStrike" dirty="0">
                          <a:solidFill>
                            <a:srgbClr val="FFFFFF"/>
                          </a:solidFill>
                          <a:effectLst/>
                          <a:latin typeface="Calibri"/>
                        </a:rPr>
                        <a:t>Sub Risk</a:t>
                      </a:r>
                    </a:p>
                  </a:txBody>
                  <a:tcPr marL="5829" marR="5829" marT="5829"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5829" marR="5829" marT="5829"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5829" marR="5829" marT="5829"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5829" marR="5829" marT="5829"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222771">
                <a:tc gridSpan="4">
                  <a:txBody>
                    <a:bodyPr/>
                    <a:lstStyle/>
                    <a:p>
                      <a:pPr algn="l" fontAlgn="t"/>
                      <a:r>
                        <a:rPr lang="en-US" sz="1000" b="1" i="0" u="none" strike="noStrike" dirty="0">
                          <a:solidFill>
                            <a:srgbClr val="000000"/>
                          </a:solidFill>
                          <a:effectLst/>
                          <a:latin typeface="Calibri"/>
                        </a:rPr>
                        <a:t>Compliance Risk</a:t>
                      </a:r>
                      <a:r>
                        <a:rPr lang="en-US" sz="1000" b="0" i="0" u="none" strike="noStrike" dirty="0">
                          <a:solidFill>
                            <a:srgbClr val="000000"/>
                          </a:solidFill>
                          <a:effectLst/>
                          <a:latin typeface="Calibri"/>
                        </a:rPr>
                        <a:t>: </a:t>
                      </a:r>
                      <a:r>
                        <a:rPr lang="en-US" sz="1000" b="0" i="0" u="none" strike="noStrike" dirty="0" smtClean="0">
                          <a:solidFill>
                            <a:srgbClr val="000000"/>
                          </a:solidFill>
                          <a:effectLst/>
                          <a:latin typeface="Calibri"/>
                        </a:rPr>
                        <a:t>(Continued)</a:t>
                      </a:r>
                      <a:endParaRPr lang="en-US" sz="1000" b="0" i="0" u="none" strike="noStrike" dirty="0">
                        <a:solidFill>
                          <a:srgbClr val="000000"/>
                        </a:solidFill>
                        <a:effectLst/>
                        <a:latin typeface="Calibri"/>
                      </a:endParaRP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22418">
                <a:tc rowSpan="9">
                  <a:txBody>
                    <a:bodyPr/>
                    <a:lstStyle/>
                    <a:p>
                      <a:pPr algn="l" fontAlgn="t"/>
                      <a:r>
                        <a:rPr lang="en-US" sz="1000" b="0" i="0" u="none" strike="noStrike" dirty="0">
                          <a:solidFill>
                            <a:srgbClr val="000000"/>
                          </a:solidFill>
                          <a:effectLst/>
                          <a:latin typeface="Calibri"/>
                        </a:rPr>
                        <a:t>BSA/AML/OFAC</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9">
                  <a:txBody>
                    <a:bodyPr/>
                    <a:lstStyle/>
                    <a:p>
                      <a:pPr algn="l" fontAlgn="t"/>
                      <a:r>
                        <a:rPr lang="en-US" sz="1000" b="0" i="0" u="none" strike="noStrike" dirty="0">
                          <a:solidFill>
                            <a:srgbClr val="000000"/>
                          </a:solidFill>
                          <a:effectLst/>
                          <a:latin typeface="Calibri"/>
                        </a:rPr>
                        <a:t>Risk of failing to comply with BSA, AML and OFAC requirements.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Customer Type</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this is an attribute</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362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Geography (Customers and Geography)</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of non-compliance with BSA/AML/OFAC with regards to geography resulting in findings, sanctions or fines.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5595">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Products/Channels/Services per customer</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of non-compliance with BSA/AML/OFAC with regards to Products/Channels/Services per client resulting in findings, sanctions or fines.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22418">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Concentration Accounts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covered under concentration risk</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00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Vendors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BSA/AML/OFAC requirements not appropriately performed by vendor.</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5595">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Customer Processes </a:t>
                      </a:r>
                      <a:r>
                        <a:rPr lang="en-US" sz="1000" b="0" i="0" u="none" strike="noStrike" dirty="0" smtClean="0">
                          <a:solidFill>
                            <a:srgbClr val="000000"/>
                          </a:solidFill>
                          <a:effectLst/>
                          <a:latin typeface="Calibri"/>
                        </a:rPr>
                        <a:t>(Screening/Id/Rating/Due </a:t>
                      </a:r>
                      <a:r>
                        <a:rPr lang="en-US" sz="1000" b="0" i="0" u="none" strike="noStrike" dirty="0">
                          <a:solidFill>
                            <a:srgbClr val="000000"/>
                          </a:solidFill>
                          <a:effectLst/>
                          <a:latin typeface="Calibri"/>
                        </a:rPr>
                        <a:t>Diligence)</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comply with BSA, AML and OFAC requirements due to inadequate customer processes.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00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Transaction Scanning/Monitoring</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comply with BSA, AML and OFAC requirements due to inadequate monitoring.</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00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Record Retention</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comply with BSA, AML and OFAC requirements due to inadequate records retention.</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22418">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Training</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Lack of proper training</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006">
                <a:tc rowSpan="3">
                  <a:txBody>
                    <a:bodyPr/>
                    <a:lstStyle/>
                    <a:p>
                      <a:pPr algn="l" fontAlgn="t"/>
                      <a:r>
                        <a:rPr lang="en-US" sz="1000" b="0" i="0" u="none" strike="noStrike" dirty="0">
                          <a:solidFill>
                            <a:srgbClr val="000000"/>
                          </a:solidFill>
                          <a:effectLst/>
                          <a:latin typeface="Calibri"/>
                        </a:rPr>
                        <a:t>Regulatory Programs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3">
                  <a:txBody>
                    <a:bodyPr/>
                    <a:lstStyle/>
                    <a:p>
                      <a:pPr algn="l" fontAlgn="t"/>
                      <a:r>
                        <a:rPr lang="en-US" sz="1000" b="0" i="0" u="none" strike="noStrike" dirty="0">
                          <a:solidFill>
                            <a:srgbClr val="000000"/>
                          </a:solidFill>
                          <a:effectLst/>
                          <a:latin typeface="Calibri"/>
                        </a:rPr>
                        <a:t>Risk of failing to execute/implement regulatory program requirements.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Emerging regulatory requirements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execute/implement regulatory program requirements.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00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Regulatory Change Management</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execute/implement emergency regulatory program requirements.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362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Remediation activities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failing to comply with compliance requirements due to inadequate or unmonitored remediation activities.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006">
                <a:tc rowSpan="2">
                  <a:txBody>
                    <a:bodyPr/>
                    <a:lstStyle/>
                    <a:p>
                      <a:pPr algn="l" fontAlgn="t"/>
                      <a:r>
                        <a:rPr lang="en-US" sz="1000" b="0" i="0" u="none" strike="noStrike" dirty="0">
                          <a:solidFill>
                            <a:srgbClr val="000000"/>
                          </a:solidFill>
                          <a:effectLst/>
                          <a:latin typeface="Calibri"/>
                        </a:rPr>
                        <a:t>Governance</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algn="l" fontAlgn="t"/>
                      <a:r>
                        <a:rPr lang="en-US" sz="1000" b="0" i="0" u="none" strike="noStrike" dirty="0">
                          <a:solidFill>
                            <a:srgbClr val="000000"/>
                          </a:solidFill>
                          <a:effectLst/>
                          <a:latin typeface="Calibri"/>
                        </a:rPr>
                        <a:t>Risk of inadequate Governance over the Banks Compliance Program</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Staffing levels and skills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inadequate Governance over the Banks Compliance Program due to staffing levels and skills.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3623">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a:rPr>
                        <a:t>Adequacy of policies and procedures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inadequate Governance over the Banks Compliance Program due to inadequate policies or procedures.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5595">
                <a:tc>
                  <a:txBody>
                    <a:bodyPr/>
                    <a:lstStyle/>
                    <a:p>
                      <a:pPr algn="l" fontAlgn="t"/>
                      <a:r>
                        <a:rPr lang="en-US" sz="1000" b="0" i="0" u="none" strike="noStrike" dirty="0">
                          <a:solidFill>
                            <a:srgbClr val="000000"/>
                          </a:solidFill>
                          <a:effectLst/>
                          <a:latin typeface="Calibri"/>
                        </a:rPr>
                        <a:t>Reporting</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Failure to </a:t>
                      </a:r>
                      <a:r>
                        <a:rPr lang="en-US" sz="1000" b="0" i="0" u="none" strike="noStrike" dirty="0" smtClean="0">
                          <a:solidFill>
                            <a:srgbClr val="000000"/>
                          </a:solidFill>
                          <a:effectLst/>
                          <a:latin typeface="Calibri"/>
                        </a:rPr>
                        <a:t>abide </a:t>
                      </a:r>
                      <a:r>
                        <a:rPr lang="en-US" sz="1000" b="0" i="0" u="none" strike="noStrike" dirty="0">
                          <a:solidFill>
                            <a:srgbClr val="000000"/>
                          </a:solidFill>
                          <a:effectLst/>
                          <a:latin typeface="Calibri"/>
                        </a:rPr>
                        <a:t>by all applicable regulations leading to </a:t>
                      </a:r>
                      <a:r>
                        <a:rPr lang="en-US" sz="1000" b="0" i="0" u="none" strike="noStrike" dirty="0" smtClean="0">
                          <a:solidFill>
                            <a:srgbClr val="000000"/>
                          </a:solidFill>
                          <a:effectLst/>
                          <a:latin typeface="Calibri"/>
                        </a:rPr>
                        <a:t>inaccurate </a:t>
                      </a:r>
                      <a:r>
                        <a:rPr lang="en-US" sz="1000" b="0" i="0" u="none" strike="noStrike" dirty="0">
                          <a:solidFill>
                            <a:srgbClr val="000000"/>
                          </a:solidFill>
                          <a:effectLst/>
                          <a:latin typeface="Calibri"/>
                        </a:rPr>
                        <a:t>reporting and regulatory findings and/or financial losses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Reporting</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Failure to </a:t>
                      </a:r>
                      <a:r>
                        <a:rPr lang="en-US" sz="1000" b="0" i="0" u="none" strike="noStrike" dirty="0" smtClean="0">
                          <a:solidFill>
                            <a:srgbClr val="000000"/>
                          </a:solidFill>
                          <a:effectLst/>
                          <a:latin typeface="Calibri"/>
                        </a:rPr>
                        <a:t>abide </a:t>
                      </a:r>
                      <a:r>
                        <a:rPr lang="en-US" sz="1000" b="0" i="0" u="none" strike="noStrike" dirty="0">
                          <a:solidFill>
                            <a:srgbClr val="000000"/>
                          </a:solidFill>
                          <a:effectLst/>
                          <a:latin typeface="Calibri"/>
                        </a:rPr>
                        <a:t>by all applicable regulations leading to </a:t>
                      </a:r>
                      <a:r>
                        <a:rPr lang="en-US" sz="1000" b="0" i="0" u="none" strike="noStrike" dirty="0" smtClean="0">
                          <a:solidFill>
                            <a:srgbClr val="000000"/>
                          </a:solidFill>
                          <a:effectLst/>
                          <a:latin typeface="Calibri"/>
                        </a:rPr>
                        <a:t>inaccurate </a:t>
                      </a:r>
                      <a:r>
                        <a:rPr lang="en-US" sz="1000" b="0" i="0" u="none" strike="noStrike" dirty="0">
                          <a:solidFill>
                            <a:srgbClr val="000000"/>
                          </a:solidFill>
                          <a:effectLst/>
                          <a:latin typeface="Calibri"/>
                        </a:rPr>
                        <a:t>reporting and regulatory findings and/or financial losses</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9006">
                <a:tc>
                  <a:txBody>
                    <a:bodyPr/>
                    <a:lstStyle/>
                    <a:p>
                      <a:pPr algn="l" fontAlgn="t"/>
                      <a:r>
                        <a:rPr lang="en-US" sz="1000" b="0" i="0" u="none" strike="noStrike" dirty="0">
                          <a:solidFill>
                            <a:srgbClr val="000000"/>
                          </a:solidFill>
                          <a:effectLst/>
                          <a:latin typeface="Calibri"/>
                        </a:rPr>
                        <a:t>Legal</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non-compliance leading to legal action against the Bank</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Legal</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Risk of non-compliance leading to legal action against the Bank</a:t>
                      </a:r>
                    </a:p>
                  </a:txBody>
                  <a:tcPr marL="5829" marR="5829" marT="582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3736" y="253763"/>
            <a:ext cx="8305800" cy="461665"/>
          </a:xfrm>
          <a:prstGeom prst="rect">
            <a:avLst/>
          </a:prstGeom>
          <a:noFill/>
        </p:spPr>
        <p:txBody>
          <a:bodyPr wrap="square" rtlCol="0">
            <a:spAutoFit/>
          </a:bodyPr>
          <a:lstStyle/>
          <a:p>
            <a:r>
              <a:rPr lang="en-US" sz="2400" b="1" dirty="0" smtClean="0"/>
              <a:t>Material Risk Program - Purpose</a:t>
            </a:r>
            <a:endParaRPr lang="en-US" sz="2400" b="1" dirty="0"/>
          </a:p>
        </p:txBody>
      </p:sp>
      <p:sp>
        <p:nvSpPr>
          <p:cNvPr id="6" name="TextBox 5"/>
          <p:cNvSpPr txBox="1"/>
          <p:nvPr/>
        </p:nvSpPr>
        <p:spPr>
          <a:xfrm>
            <a:off x="457200" y="662638"/>
            <a:ext cx="8686800" cy="5658119"/>
          </a:xfrm>
          <a:prstGeom prst="rect">
            <a:avLst/>
          </a:prstGeom>
          <a:noFill/>
        </p:spPr>
        <p:txBody>
          <a:bodyPr wrap="square" lIns="117001" tIns="58499" rIns="117001" bIns="58499" rtlCol="0">
            <a:spAutoFit/>
          </a:bodyPr>
          <a:lstStyle/>
          <a:p>
            <a:r>
              <a:rPr lang="en-US" dirty="0" smtClean="0"/>
              <a:t>The Material </a:t>
            </a:r>
            <a:r>
              <a:rPr lang="en-US" dirty="0"/>
              <a:t>Risk </a:t>
            </a:r>
            <a:r>
              <a:rPr lang="en-US" dirty="0" smtClean="0"/>
              <a:t>Program (MRP) leverages ongoing </a:t>
            </a:r>
            <a:r>
              <a:rPr lang="en-US" dirty="0"/>
              <a:t>r</a:t>
            </a:r>
            <a:r>
              <a:rPr lang="en-US" dirty="0" smtClean="0"/>
              <a:t>isk identification and assessment efforts to establish a comprehensive view of material </a:t>
            </a:r>
            <a:r>
              <a:rPr lang="en-US" dirty="0"/>
              <a:t>r</a:t>
            </a:r>
            <a:r>
              <a:rPr lang="en-US" dirty="0" smtClean="0"/>
              <a:t>isks for SHUSA. The </a:t>
            </a:r>
            <a:r>
              <a:rPr lang="en-US" dirty="0"/>
              <a:t>SHUSA </a:t>
            </a:r>
            <a:r>
              <a:rPr lang="en-US" dirty="0" smtClean="0"/>
              <a:t>material </a:t>
            </a:r>
            <a:r>
              <a:rPr lang="en-US" dirty="0"/>
              <a:t>r</a:t>
            </a:r>
            <a:r>
              <a:rPr lang="en-US" dirty="0" smtClean="0"/>
              <a:t>isk </a:t>
            </a:r>
            <a:r>
              <a:rPr lang="en-US" dirty="0"/>
              <a:t>i</a:t>
            </a:r>
            <a:r>
              <a:rPr lang="en-US" dirty="0" smtClean="0"/>
              <a:t>nventory</a:t>
            </a:r>
            <a:r>
              <a:rPr lang="en-US" dirty="0"/>
              <a:t>, </a:t>
            </a:r>
            <a:r>
              <a:rPr lang="en-US" dirty="0" smtClean="0"/>
              <a:t>expected to consist of 75 </a:t>
            </a:r>
            <a:r>
              <a:rPr lang="en-US" dirty="0"/>
              <a:t>– 150 risks, </a:t>
            </a:r>
            <a:r>
              <a:rPr lang="en-US" dirty="0" smtClean="0"/>
              <a:t>will be </a:t>
            </a:r>
            <a:r>
              <a:rPr lang="en-US" dirty="0"/>
              <a:t>utilized by:</a:t>
            </a:r>
          </a:p>
          <a:p>
            <a:pPr lvl="0"/>
            <a:endParaRPr lang="en-US" sz="1200" b="1" dirty="0" smtClean="0"/>
          </a:p>
          <a:p>
            <a:pPr marL="285750" lvl="0" indent="-285750">
              <a:buFont typeface="Arial" panose="020B0604020202020204" pitchFamily="34" charset="0"/>
              <a:buChar char="•"/>
            </a:pPr>
            <a:r>
              <a:rPr lang="en-US" sz="1600" dirty="0" smtClean="0"/>
              <a:t>Executive management to better understand and manage its risks, to inform strategic planning and risk governance disciplines, and to respond </a:t>
            </a:r>
            <a:r>
              <a:rPr lang="en-US" sz="1600" dirty="0"/>
              <a:t>to changes in </a:t>
            </a:r>
            <a:r>
              <a:rPr lang="en-US" sz="1600" dirty="0" smtClean="0"/>
              <a:t>the risk profile</a:t>
            </a:r>
          </a:p>
          <a:p>
            <a:pPr lvl="0"/>
            <a:endParaRPr lang="en-US" sz="1600" dirty="0"/>
          </a:p>
          <a:p>
            <a:pPr marL="285750" lvl="0" indent="-285750">
              <a:buFont typeface="Arial" panose="020B0604020202020204" pitchFamily="34" charset="0"/>
              <a:buChar char="•"/>
            </a:pPr>
            <a:r>
              <a:rPr lang="en-US" sz="1600" dirty="0"/>
              <a:t>Regulators, including the Federal </a:t>
            </a:r>
            <a:r>
              <a:rPr lang="en-US" sz="1600" dirty="0" smtClean="0"/>
              <a:t>Reserve and the OCC, </a:t>
            </a:r>
            <a:r>
              <a:rPr lang="en-US" sz="1600" dirty="0"/>
              <a:t>to assess management’s ability to effectively understand, monitor and manage its </a:t>
            </a:r>
            <a:r>
              <a:rPr lang="en-US" sz="1600" dirty="0" smtClean="0"/>
              <a:t>risks</a:t>
            </a:r>
          </a:p>
          <a:p>
            <a:pPr lvl="0"/>
            <a:endParaRPr lang="en-US" sz="1200" dirty="0"/>
          </a:p>
          <a:p>
            <a:pPr marL="285750" lvl="0" indent="-285750">
              <a:buFont typeface="Arial" panose="020B0604020202020204" pitchFamily="34" charset="0"/>
              <a:buChar char="•"/>
            </a:pPr>
            <a:r>
              <a:rPr lang="en-US" sz="1600" dirty="0" smtClean="0"/>
              <a:t>The scenario generation process, </a:t>
            </a:r>
            <a:r>
              <a:rPr lang="en-US" sz="1600" dirty="0"/>
              <a:t>a key input to </a:t>
            </a:r>
            <a:r>
              <a:rPr lang="en-US" sz="1600" dirty="0" smtClean="0"/>
              <a:t>CCAR and capital planning</a:t>
            </a:r>
            <a:endParaRPr lang="en-US" sz="1600" dirty="0"/>
          </a:p>
          <a:p>
            <a:pPr lvl="0"/>
            <a:endParaRPr lang="en-US" sz="1200" dirty="0"/>
          </a:p>
          <a:p>
            <a:pPr lvl="0"/>
            <a:r>
              <a:rPr lang="en-US" dirty="0" smtClean="0"/>
              <a:t>The Material Risk Program is a sustainable, repeatable process.</a:t>
            </a:r>
            <a:endParaRPr lang="en-US" dirty="0"/>
          </a:p>
          <a:p>
            <a:pPr lvl="0"/>
            <a:endParaRPr lang="en-US" sz="1200" dirty="0" smtClean="0"/>
          </a:p>
          <a:p>
            <a:pPr marL="285750" lvl="0" indent="-285750">
              <a:buFont typeface="Arial" panose="020B0604020202020204" pitchFamily="34" charset="0"/>
              <a:buChar char="•"/>
            </a:pPr>
            <a:r>
              <a:rPr lang="en-US" sz="1600" dirty="0" smtClean="0"/>
              <a:t>Incorporates a Three Line of Defense approach:</a:t>
            </a:r>
          </a:p>
          <a:p>
            <a:pPr marL="742950" lvl="1" indent="-285750">
              <a:buFont typeface="Wingdings" panose="05000000000000000000" pitchFamily="2" charset="2"/>
              <a:buChar char="Ø"/>
            </a:pPr>
            <a:r>
              <a:rPr lang="en-US" sz="1600" dirty="0" smtClean="0"/>
              <a:t>First </a:t>
            </a:r>
            <a:r>
              <a:rPr lang="en-US" sz="1600" dirty="0"/>
              <a:t>Line of Defense </a:t>
            </a:r>
            <a:r>
              <a:rPr lang="en-US" sz="1600" dirty="0" smtClean="0"/>
              <a:t>has ownership and responsibility for Line of Business and Business Segment </a:t>
            </a:r>
            <a:r>
              <a:rPr lang="en-US" sz="1600" dirty="0"/>
              <a:t>Material Risk </a:t>
            </a:r>
            <a:r>
              <a:rPr lang="en-US" sz="1600" dirty="0" smtClean="0"/>
              <a:t>Inventories</a:t>
            </a:r>
            <a:endParaRPr lang="en-US" sz="1600" dirty="0"/>
          </a:p>
          <a:p>
            <a:pPr marL="742950" lvl="1" indent="-285750">
              <a:buFont typeface="Wingdings" panose="05000000000000000000" pitchFamily="2" charset="2"/>
              <a:buChar char="Ø"/>
            </a:pPr>
            <a:r>
              <a:rPr lang="en-US" sz="1600" dirty="0" smtClean="0"/>
              <a:t>Second Line of Defense providing oversight</a:t>
            </a:r>
            <a:r>
              <a:rPr lang="en-US" sz="1600" dirty="0"/>
              <a:t> </a:t>
            </a:r>
            <a:r>
              <a:rPr lang="en-US" sz="1600" dirty="0" smtClean="0"/>
              <a:t>and review and challenge throughout the process</a:t>
            </a:r>
          </a:p>
          <a:p>
            <a:pPr marL="742950" lvl="1" indent="-285750">
              <a:buFont typeface="Wingdings" panose="05000000000000000000" pitchFamily="2" charset="2"/>
              <a:buChar char="Ø"/>
            </a:pPr>
            <a:r>
              <a:rPr lang="en-US" sz="1600" dirty="0" smtClean="0"/>
              <a:t>Third Line of Defense testing and validating the Program’s process and outputs</a:t>
            </a:r>
          </a:p>
          <a:p>
            <a:pPr lvl="1"/>
            <a:endParaRPr lang="en-US" sz="1600" dirty="0"/>
          </a:p>
          <a:p>
            <a:pPr marL="344488" lvl="1" indent="-344488">
              <a:buFont typeface="Arial" panose="020B0604020202020204" pitchFamily="34" charset="0"/>
              <a:buChar char="•"/>
            </a:pPr>
            <a:r>
              <a:rPr lang="en-US" sz="1600" dirty="0" smtClean="0"/>
              <a:t>Provides detailed Guidance, tools, and training to all Program participants.   These activities  coupled with oversight, challenge and review ensures consistency and repeatability</a:t>
            </a:r>
          </a:p>
          <a:p>
            <a:endParaRPr lang="en-US" sz="1600" b="1" dirty="0" smtClean="0"/>
          </a:p>
        </p:txBody>
      </p:sp>
      <p:cxnSp>
        <p:nvCxnSpPr>
          <p:cNvPr id="5"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194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11825"/>
            <a:ext cx="8443664" cy="523220"/>
          </a:xfrm>
          <a:prstGeom prst="rect">
            <a:avLst/>
          </a:prstGeom>
          <a:noFill/>
        </p:spPr>
        <p:txBody>
          <a:bodyPr wrap="square" rtlCol="0">
            <a:spAutoFit/>
          </a:bodyPr>
          <a:lstStyle/>
          <a:p>
            <a:r>
              <a:rPr lang="en-US" sz="2800" b="1" dirty="0" smtClean="0"/>
              <a:t>Appendix D – </a:t>
            </a:r>
            <a:r>
              <a:rPr lang="en-US" sz="2800" b="1" dirty="0"/>
              <a:t>Risk Type</a:t>
            </a: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970732613"/>
              </p:ext>
            </p:extLst>
          </p:nvPr>
        </p:nvGraphicFramePr>
        <p:xfrm>
          <a:off x="395536" y="838200"/>
          <a:ext cx="8443665" cy="2486931"/>
        </p:xfrm>
        <a:graphic>
          <a:graphicData uri="http://schemas.openxmlformats.org/drawingml/2006/table">
            <a:tbl>
              <a:tblPr/>
              <a:tblGrid>
                <a:gridCol w="1452032"/>
                <a:gridCol w="2496301"/>
                <a:gridCol w="1066331"/>
                <a:gridCol w="3429001"/>
              </a:tblGrid>
              <a:tr h="145601">
                <a:tc>
                  <a:txBody>
                    <a:bodyPr/>
                    <a:lstStyle/>
                    <a:p>
                      <a:pPr algn="l" fontAlgn="t"/>
                      <a:r>
                        <a:rPr lang="en-US" sz="1000" b="1" i="0" u="none" strike="noStrike" dirty="0">
                          <a:solidFill>
                            <a:srgbClr val="FFFFFF"/>
                          </a:solidFill>
                          <a:effectLst/>
                          <a:latin typeface="Calibri"/>
                        </a:rPr>
                        <a:t>Sub Risk</a:t>
                      </a:r>
                    </a:p>
                  </a:txBody>
                  <a:tcPr marL="6933" marR="6933" marT="6933"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Cat Def</a:t>
                      </a:r>
                    </a:p>
                  </a:txBody>
                  <a:tcPr marL="6933" marR="6933" marT="6933" marB="0">
                    <a:lnL>
                      <a:noFill/>
                    </a:lnL>
                    <a:lnR>
                      <a:noFill/>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Detailed Sub Risk</a:t>
                      </a:r>
                    </a:p>
                  </a:txBody>
                  <a:tcPr marL="6933" marR="6933" marT="6933"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1F497D"/>
                    </a:solidFill>
                  </a:tcPr>
                </a:tc>
                <a:tc>
                  <a:txBody>
                    <a:bodyPr/>
                    <a:lstStyle/>
                    <a:p>
                      <a:pPr algn="l" fontAlgn="t"/>
                      <a:r>
                        <a:rPr lang="en-US" sz="1000" b="1" i="0" u="none" strike="noStrike" dirty="0">
                          <a:solidFill>
                            <a:srgbClr val="FFFFFF"/>
                          </a:solidFill>
                          <a:effectLst/>
                          <a:latin typeface="Calibri"/>
                        </a:rPr>
                        <a:t> Definition</a:t>
                      </a:r>
                    </a:p>
                  </a:txBody>
                  <a:tcPr marL="6933" marR="6933" marT="6933"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1F497D"/>
                    </a:solidFill>
                  </a:tcPr>
                </a:tc>
              </a:tr>
              <a:tr h="305069">
                <a:tc gridSpan="4">
                  <a:txBody>
                    <a:bodyPr/>
                    <a:lstStyle/>
                    <a:p>
                      <a:pPr algn="l" fontAlgn="t"/>
                      <a:r>
                        <a:rPr lang="en-US" sz="1000" b="1" i="0" u="none" strike="noStrike" dirty="0">
                          <a:solidFill>
                            <a:srgbClr val="000000"/>
                          </a:solidFill>
                          <a:effectLst/>
                          <a:latin typeface="Calibri"/>
                        </a:rPr>
                        <a:t>Model Risk:</a:t>
                      </a:r>
                      <a:r>
                        <a:rPr lang="en-US" sz="1000" b="0" i="0" u="none" strike="noStrike" dirty="0">
                          <a:solidFill>
                            <a:srgbClr val="000000"/>
                          </a:solidFill>
                          <a:effectLst/>
                          <a:latin typeface="Calibri"/>
                        </a:rPr>
                        <a:t> Potential for loss arising when a financial model used to measure a firm's risks or value transactions does not perform the tasks or capture the risks it was intended to. Typically this is due to either a conceptual flaw or implementation error; poor quality data or missing data, or due to the model being used inappropriately or in error.</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84269">
                <a:tc>
                  <a:txBody>
                    <a:bodyPr/>
                    <a:lstStyle/>
                    <a:p>
                      <a:pPr algn="l" fontAlgn="t"/>
                      <a:r>
                        <a:rPr lang="en-US" sz="1000" b="0" i="0" u="none" strike="noStrike" dirty="0">
                          <a:solidFill>
                            <a:srgbClr val="000000"/>
                          </a:solidFill>
                          <a:effectLst/>
                          <a:latin typeface="Calibri"/>
                        </a:rPr>
                        <a:t>Assumptions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the assumptions upon which the model was designed were flawed.</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Assumptions</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the assumptions upon which the model was designed were flawed.</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22937">
                <a:tc>
                  <a:txBody>
                    <a:bodyPr/>
                    <a:lstStyle/>
                    <a:p>
                      <a:pPr algn="l" fontAlgn="t"/>
                      <a:r>
                        <a:rPr lang="en-US" sz="1000" b="0" i="0" u="none" strike="noStrike" dirty="0">
                          <a:solidFill>
                            <a:srgbClr val="000000"/>
                          </a:solidFill>
                          <a:effectLst/>
                          <a:latin typeface="Calibri"/>
                        </a:rPr>
                        <a:t>Deterioration</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the assumptions and methodology behind the model </a:t>
                      </a:r>
                      <a:r>
                        <a:rPr lang="en-US" sz="1000" b="0" i="0" u="none" strike="noStrike" dirty="0" smtClean="0">
                          <a:solidFill>
                            <a:srgbClr val="000000"/>
                          </a:solidFill>
                          <a:effectLst/>
                          <a:latin typeface="Calibri"/>
                        </a:rPr>
                        <a:t>seize </a:t>
                      </a:r>
                      <a:r>
                        <a:rPr lang="en-US" sz="1000" b="0" i="0" u="none" strike="noStrike" dirty="0">
                          <a:solidFill>
                            <a:srgbClr val="000000"/>
                          </a:solidFill>
                          <a:effectLst/>
                          <a:latin typeface="Calibri"/>
                        </a:rPr>
                        <a:t>to be correlated with the changing world.</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Deterioration</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the assumptions and methodology behind the model </a:t>
                      </a:r>
                      <a:r>
                        <a:rPr lang="en-US" sz="1000" b="0" i="0" u="none" strike="noStrike" dirty="0" smtClean="0">
                          <a:solidFill>
                            <a:srgbClr val="000000"/>
                          </a:solidFill>
                          <a:effectLst/>
                          <a:latin typeface="Calibri"/>
                        </a:rPr>
                        <a:t>seize </a:t>
                      </a:r>
                      <a:r>
                        <a:rPr lang="en-US" sz="1000" b="0" i="0" u="none" strike="noStrike" dirty="0">
                          <a:solidFill>
                            <a:srgbClr val="000000"/>
                          </a:solidFill>
                          <a:effectLst/>
                          <a:latin typeface="Calibri"/>
                        </a:rPr>
                        <a:t>to be correlated with the changing world.</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269">
                <a:tc>
                  <a:txBody>
                    <a:bodyPr/>
                    <a:lstStyle/>
                    <a:p>
                      <a:pPr algn="l" fontAlgn="t"/>
                      <a:r>
                        <a:rPr lang="en-US" sz="1000" b="0" i="0" u="none" strike="noStrike" dirty="0">
                          <a:solidFill>
                            <a:srgbClr val="000000"/>
                          </a:solidFill>
                          <a:effectLst/>
                          <a:latin typeface="Calibri"/>
                        </a:rPr>
                        <a:t>Misuse</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a model is misapplied or not used when called for.</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Misuse</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a model is misapplied or not used when called for.</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269">
                <a:tc>
                  <a:txBody>
                    <a:bodyPr/>
                    <a:lstStyle/>
                    <a:p>
                      <a:pPr algn="l" fontAlgn="t"/>
                      <a:r>
                        <a:rPr lang="en-US" sz="1000" b="0" i="0" u="none" strike="noStrike" dirty="0">
                          <a:solidFill>
                            <a:srgbClr val="000000"/>
                          </a:solidFill>
                          <a:effectLst/>
                          <a:latin typeface="Calibri"/>
                        </a:rPr>
                        <a:t>Data Availability</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data required for accurate model output is not available.</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Data Availability</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data required for accurate model output is not available.</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4269">
                <a:tc>
                  <a:txBody>
                    <a:bodyPr/>
                    <a:lstStyle/>
                    <a:p>
                      <a:pPr algn="l" fontAlgn="t"/>
                      <a:r>
                        <a:rPr lang="en-US" sz="1000" b="0" i="0" u="none" strike="noStrike" dirty="0">
                          <a:solidFill>
                            <a:srgbClr val="000000"/>
                          </a:solidFill>
                          <a:effectLst/>
                          <a:latin typeface="Calibri"/>
                        </a:rPr>
                        <a:t>Training</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personnel are not adequately trained in the use and </a:t>
                      </a:r>
                      <a:r>
                        <a:rPr lang="en-US" sz="1000" b="0" i="0" u="none" strike="noStrike" dirty="0" smtClean="0">
                          <a:solidFill>
                            <a:srgbClr val="000000"/>
                          </a:solidFill>
                          <a:effectLst/>
                          <a:latin typeface="Calibri"/>
                        </a:rPr>
                        <a:t>methodology </a:t>
                      </a:r>
                      <a:r>
                        <a:rPr lang="en-US" sz="1000" b="0" i="0" u="none" strike="noStrike" dirty="0">
                          <a:solidFill>
                            <a:srgbClr val="000000"/>
                          </a:solidFill>
                          <a:effectLst/>
                          <a:latin typeface="Calibri"/>
                        </a:rPr>
                        <a:t>of the model.</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Training</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dirty="0">
                          <a:solidFill>
                            <a:srgbClr val="000000"/>
                          </a:solidFill>
                          <a:effectLst/>
                          <a:latin typeface="Calibri"/>
                        </a:rPr>
                        <a:t>The risk that personnel are not adequately trained in the use and </a:t>
                      </a:r>
                      <a:r>
                        <a:rPr lang="en-US" sz="1000" b="0" i="0" u="none" strike="noStrike" dirty="0" smtClean="0">
                          <a:solidFill>
                            <a:srgbClr val="000000"/>
                          </a:solidFill>
                          <a:effectLst/>
                          <a:latin typeface="Calibri"/>
                        </a:rPr>
                        <a:t>methodology </a:t>
                      </a:r>
                      <a:r>
                        <a:rPr lang="en-US" sz="1000" b="0" i="0" u="none" strike="noStrike" dirty="0">
                          <a:solidFill>
                            <a:srgbClr val="000000"/>
                          </a:solidFill>
                          <a:effectLst/>
                          <a:latin typeface="Calibri"/>
                        </a:rPr>
                        <a:t>of the model.</a:t>
                      </a:r>
                    </a:p>
                  </a:txBody>
                  <a:tcPr marL="6933" marR="6933" marT="693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8204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smtClean="0"/>
              <a:t>Appendix E – Material Risk Inventory</a:t>
            </a:r>
            <a:endParaRPr lang="en-US" sz="2800" b="1" dirty="0"/>
          </a:p>
        </p:txBody>
      </p:sp>
      <p:sp>
        <p:nvSpPr>
          <p:cNvPr id="11" name="Text Box 3"/>
          <p:cNvSpPr txBox="1">
            <a:spLocks noChangeArrowheads="1"/>
          </p:cNvSpPr>
          <p:nvPr/>
        </p:nvSpPr>
        <p:spPr bwMode="auto">
          <a:xfrm>
            <a:off x="395536" y="685800"/>
            <a:ext cx="8766661"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lvl="2" indent="0">
              <a:spcBef>
                <a:spcPct val="50000"/>
              </a:spcBef>
              <a:buClr>
                <a:srgbClr val="00A6D6"/>
              </a:buClr>
              <a:defRPr/>
            </a:pPr>
            <a:r>
              <a:rPr lang="en-US" altLang="en-US" sz="1800" dirty="0" smtClean="0"/>
              <a:t>Below is the approval section of the Material </a:t>
            </a:r>
            <a:r>
              <a:rPr lang="en-US" altLang="en-US" dirty="0" smtClean="0"/>
              <a:t>Risk Inventory</a:t>
            </a:r>
            <a:endParaRPr lang="en-US" altLang="en-US" dirty="0"/>
          </a:p>
          <a:p>
            <a:pPr marL="914400" lvl="2" indent="0">
              <a:spcBef>
                <a:spcPct val="50000"/>
              </a:spcBef>
              <a:buClr>
                <a:srgbClr val="00A6D6"/>
              </a:buClr>
              <a:defRPr/>
            </a:pPr>
            <a:endParaRPr lang="en-US" altLang="en-US" dirty="0" smtClean="0"/>
          </a:p>
          <a:p>
            <a:pPr marL="914400" lvl="2" indent="0">
              <a:spcBef>
                <a:spcPct val="50000"/>
              </a:spcBef>
              <a:buClr>
                <a:srgbClr val="00A6D6"/>
              </a:buClr>
              <a:defRPr/>
            </a:pPr>
            <a:endParaRPr lang="en-US" altLang="en-US" dirty="0"/>
          </a:p>
          <a:p>
            <a:pPr marL="914400" lvl="2" indent="0">
              <a:spcBef>
                <a:spcPct val="50000"/>
              </a:spcBef>
              <a:buClr>
                <a:srgbClr val="00A6D6"/>
              </a:buClr>
              <a:defRPr/>
            </a:pPr>
            <a:endParaRPr lang="en-US" altLang="en-US" dirty="0" smtClean="0"/>
          </a:p>
          <a:p>
            <a:pPr marL="914400" lvl="2" indent="0">
              <a:spcBef>
                <a:spcPct val="50000"/>
              </a:spcBef>
              <a:buClr>
                <a:srgbClr val="00A6D6"/>
              </a:buClr>
              <a:defRPr/>
            </a:pPr>
            <a:endParaRPr lang="en-US" altLang="en-US" dirty="0"/>
          </a:p>
          <a:p>
            <a:pPr marL="914400" lvl="2" indent="0">
              <a:spcBef>
                <a:spcPct val="50000"/>
              </a:spcBef>
              <a:buClr>
                <a:srgbClr val="00A6D6"/>
              </a:buClr>
              <a:defRPr/>
            </a:pPr>
            <a:endParaRPr lang="en-US" altLang="en-US" dirty="0"/>
          </a:p>
          <a:p>
            <a:endParaRPr lang="en-US" sz="1400" b="1" dirty="0" smtClean="0"/>
          </a:p>
          <a:p>
            <a:r>
              <a:rPr lang="en-US" sz="1400" b="1" dirty="0" smtClean="0"/>
              <a:t>Approver </a:t>
            </a:r>
            <a:r>
              <a:rPr lang="en-US" sz="1400" b="1" dirty="0"/>
              <a:t>Name (printed):</a:t>
            </a:r>
            <a:r>
              <a:rPr lang="en-US" sz="1400" dirty="0"/>
              <a:t> ______________________________________________________________</a:t>
            </a:r>
          </a:p>
          <a:p>
            <a:r>
              <a:rPr lang="en-US" sz="1400" dirty="0"/>
              <a:t> </a:t>
            </a:r>
          </a:p>
          <a:p>
            <a:r>
              <a:rPr lang="en-US" sz="1400" b="1" dirty="0"/>
              <a:t> </a:t>
            </a:r>
            <a:r>
              <a:rPr lang="en-US" sz="1400" b="1" dirty="0" smtClean="0"/>
              <a:t>Approver signature </a:t>
            </a:r>
            <a:r>
              <a:rPr lang="en-US" sz="1400" b="1" dirty="0" smtClean="0">
                <a:sym typeface="Wingdings" panose="05000000000000000000" pitchFamily="2" charset="2"/>
              </a:rPr>
              <a:t>(Line of Business Head)</a:t>
            </a:r>
            <a:r>
              <a:rPr lang="en-US" sz="1400" dirty="0" smtClean="0"/>
              <a:t>____________________________________________</a:t>
            </a:r>
            <a:endParaRPr lang="en-US" sz="1400" dirty="0"/>
          </a:p>
          <a:p>
            <a:r>
              <a:rPr lang="en-US" sz="1400" dirty="0" smtClean="0"/>
              <a:t>This </a:t>
            </a:r>
            <a:r>
              <a:rPr lang="en-US" sz="1400" dirty="0"/>
              <a:t>document will:</a:t>
            </a:r>
          </a:p>
          <a:p>
            <a:pPr lvl="0">
              <a:buFont typeface="Arial" panose="020B0604020202020204" pitchFamily="34" charset="0"/>
              <a:buChar char="•"/>
            </a:pPr>
            <a:r>
              <a:rPr lang="en-GB" sz="1400" dirty="0"/>
              <a:t>Demonstrate the comprehensive approach taken to identify Material Risks, clearly documenting the manner in which underlying programs and other key inputs where incorporated into the assessment.</a:t>
            </a:r>
            <a:endParaRPr lang="en-US" sz="1400" dirty="0"/>
          </a:p>
          <a:p>
            <a:pPr lvl="0">
              <a:buFont typeface="Arial" panose="020B0604020202020204" pitchFamily="34" charset="0"/>
              <a:buChar char="•"/>
            </a:pPr>
            <a:r>
              <a:rPr lang="en-GB" sz="1400" dirty="0"/>
              <a:t>Inform managements’ understanding of its Material Risk profile and guide appropriate actions for risk management</a:t>
            </a:r>
            <a:endParaRPr lang="en-US" sz="1400" dirty="0"/>
          </a:p>
          <a:p>
            <a:pPr lvl="0">
              <a:buFont typeface="Arial" panose="020B0604020202020204" pitchFamily="34" charset="0"/>
              <a:buChar char="•"/>
            </a:pPr>
            <a:r>
              <a:rPr lang="en-GB" sz="1400" dirty="0"/>
              <a:t>Contain the supporting analysis used in the assessment process</a:t>
            </a:r>
            <a:endParaRPr lang="en-US" sz="1400" dirty="0"/>
          </a:p>
          <a:p>
            <a:pPr lvl="0">
              <a:buFont typeface="Arial" panose="020B0604020202020204" pitchFamily="34" charset="0"/>
              <a:buChar char="•"/>
            </a:pPr>
            <a:r>
              <a:rPr lang="en-GB" sz="1400" dirty="0"/>
              <a:t>Document key participants involved in the process</a:t>
            </a:r>
            <a:endParaRPr lang="en-US" sz="1400" dirty="0"/>
          </a:p>
          <a:p>
            <a:pPr lvl="0">
              <a:buFont typeface="Arial" panose="020B0604020202020204" pitchFamily="34" charset="0"/>
              <a:buChar char="•"/>
            </a:pPr>
            <a:r>
              <a:rPr lang="en-GB" sz="1400" dirty="0"/>
              <a:t>Provide a centralized location for sign off and approval  </a:t>
            </a:r>
            <a:endParaRPr lang="en-US" sz="1400" dirty="0"/>
          </a:p>
          <a:p>
            <a:pPr lvl="0">
              <a:buFont typeface="Arial" panose="020B0604020202020204" pitchFamily="34" charset="0"/>
              <a:buChar char="•"/>
            </a:pPr>
            <a:r>
              <a:rPr lang="en-GB" sz="1400" dirty="0"/>
              <a:t>Be submitted to Business Entity and SHUSA ERM </a:t>
            </a:r>
            <a:r>
              <a:rPr lang="en-GB" sz="1400" dirty="0" smtClean="0"/>
              <a:t>along </a:t>
            </a:r>
            <a:r>
              <a:rPr lang="en-GB" sz="1400" dirty="0"/>
              <a:t>in accordance with established timeframes</a:t>
            </a:r>
            <a:endParaRPr lang="en-US" sz="1400" dirty="0"/>
          </a:p>
          <a:p>
            <a:pPr lvl="0">
              <a:buFont typeface="Arial" panose="020B0604020202020204" pitchFamily="34" charset="0"/>
              <a:buChar char="•"/>
            </a:pPr>
            <a:r>
              <a:rPr lang="en-GB" sz="1400" dirty="0"/>
              <a:t>Used by Regulators and Second and Third Line of Defence to assess the Identification and assessment of Material Risks</a:t>
            </a:r>
            <a:endParaRPr lang="en-US" sz="1400" dirty="0"/>
          </a:p>
          <a:p>
            <a:pPr marL="914400" lvl="2" indent="0">
              <a:spcBef>
                <a:spcPct val="50000"/>
              </a:spcBef>
              <a:buClr>
                <a:srgbClr val="00A6D6"/>
              </a:buClr>
              <a:defRPr/>
            </a:pPr>
            <a:endParaRPr lang="en-US" alt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078304082"/>
              </p:ext>
            </p:extLst>
          </p:nvPr>
        </p:nvGraphicFramePr>
        <p:xfrm>
          <a:off x="402162" y="1068324"/>
          <a:ext cx="8062664" cy="2208276"/>
        </p:xfrm>
        <a:graphic>
          <a:graphicData uri="http://schemas.openxmlformats.org/drawingml/2006/table">
            <a:tbl>
              <a:tblPr firstRow="1" firstCol="1" bandRow="1">
                <a:tableStyleId>{2D5ABB26-0587-4C30-8999-92F81FD0307C}</a:tableStyleId>
              </a:tblPr>
              <a:tblGrid>
                <a:gridCol w="2746622"/>
                <a:gridCol w="5316042"/>
              </a:tblGrid>
              <a:tr h="100661">
                <a:tc>
                  <a:txBody>
                    <a:bodyPr/>
                    <a:lstStyle/>
                    <a:p>
                      <a:pPr marL="0" marR="0">
                        <a:lnSpc>
                          <a:spcPct val="115000"/>
                        </a:lnSpc>
                        <a:spcBef>
                          <a:spcPts val="0"/>
                        </a:spcBef>
                        <a:spcAft>
                          <a:spcPts val="0"/>
                        </a:spcAft>
                      </a:pPr>
                      <a:r>
                        <a:rPr lang="en-US" sz="1400" dirty="0">
                          <a:effectLst/>
                        </a:rPr>
                        <a:t>Assessment Cycle</a:t>
                      </a:r>
                      <a:endParaRPr lang="en-US" sz="1400" dirty="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Choose an item.</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05381">
                <a:tc>
                  <a:txBody>
                    <a:bodyPr/>
                    <a:lstStyle/>
                    <a:p>
                      <a:pPr marL="0" marR="0">
                        <a:lnSpc>
                          <a:spcPct val="115000"/>
                        </a:lnSpc>
                        <a:spcBef>
                          <a:spcPts val="0"/>
                        </a:spcBef>
                        <a:spcAft>
                          <a:spcPts val="0"/>
                        </a:spcAft>
                      </a:pPr>
                      <a:r>
                        <a:rPr lang="en-US" sz="1400">
                          <a:effectLst/>
                        </a:rPr>
                        <a:t>Business Line</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72161">
                <a:tc>
                  <a:txBody>
                    <a:bodyPr/>
                    <a:lstStyle/>
                    <a:p>
                      <a:pPr marL="0" marR="0">
                        <a:lnSpc>
                          <a:spcPct val="115000"/>
                        </a:lnSpc>
                        <a:spcBef>
                          <a:spcPts val="0"/>
                        </a:spcBef>
                        <a:spcAft>
                          <a:spcPts val="0"/>
                        </a:spcAft>
                      </a:pPr>
                      <a:r>
                        <a:rPr lang="en-US" sz="1400">
                          <a:effectLst/>
                        </a:rPr>
                        <a:t>Business Line Head</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0">
                <a:tc>
                  <a:txBody>
                    <a:bodyPr/>
                    <a:lstStyle/>
                    <a:p>
                      <a:pPr marL="0" marR="0">
                        <a:lnSpc>
                          <a:spcPct val="115000"/>
                        </a:lnSpc>
                        <a:spcBef>
                          <a:spcPts val="0"/>
                        </a:spcBef>
                        <a:spcAft>
                          <a:spcPts val="0"/>
                        </a:spcAft>
                      </a:pPr>
                      <a:r>
                        <a:rPr lang="en-US" sz="1400">
                          <a:effectLst/>
                        </a:rPr>
                        <a:t>Line of Business</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91261">
                <a:tc>
                  <a:txBody>
                    <a:bodyPr/>
                    <a:lstStyle/>
                    <a:p>
                      <a:pPr marL="0" marR="0">
                        <a:lnSpc>
                          <a:spcPct val="115000"/>
                        </a:lnSpc>
                        <a:spcBef>
                          <a:spcPts val="0"/>
                        </a:spcBef>
                        <a:spcAft>
                          <a:spcPts val="0"/>
                        </a:spcAft>
                      </a:pPr>
                      <a:r>
                        <a:rPr lang="en-US" sz="1400" dirty="0">
                          <a:effectLst/>
                        </a:rPr>
                        <a:t>Line of Business Head</a:t>
                      </a:r>
                      <a:endParaRPr lang="en-US" sz="1400" dirty="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0">
                <a:tc>
                  <a:txBody>
                    <a:bodyPr/>
                    <a:lstStyle/>
                    <a:p>
                      <a:pPr marL="0" marR="0">
                        <a:lnSpc>
                          <a:spcPct val="115000"/>
                        </a:lnSpc>
                        <a:spcBef>
                          <a:spcPts val="0"/>
                        </a:spcBef>
                        <a:spcAft>
                          <a:spcPts val="0"/>
                        </a:spcAft>
                      </a:pPr>
                      <a:r>
                        <a:rPr lang="en-US" sz="1400" dirty="0">
                          <a:effectLst/>
                        </a:rPr>
                        <a:t>Key Meeting Dates</a:t>
                      </a:r>
                      <a:endParaRPr lang="en-US" sz="1400" dirty="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162761">
                <a:tc>
                  <a:txBody>
                    <a:bodyPr/>
                    <a:lstStyle/>
                    <a:p>
                      <a:pPr marL="0" marR="0">
                        <a:lnSpc>
                          <a:spcPct val="115000"/>
                        </a:lnSpc>
                        <a:spcBef>
                          <a:spcPts val="0"/>
                        </a:spcBef>
                        <a:spcAft>
                          <a:spcPts val="0"/>
                        </a:spcAft>
                      </a:pPr>
                      <a:r>
                        <a:rPr lang="en-US" sz="1400" dirty="0">
                          <a:effectLst/>
                        </a:rPr>
                        <a:t>Participants involved in  Analysis</a:t>
                      </a:r>
                      <a:endParaRPr lang="en-US" sz="1400" dirty="0">
                        <a:effectLst/>
                        <a:latin typeface="Calibri"/>
                        <a:ea typeface="Calibri"/>
                        <a:cs typeface="Times New Roman"/>
                      </a:endParaRPr>
                    </a:p>
                  </a:txBody>
                  <a:tcPr marL="39721" marR="397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39721" marR="397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84211">
                <a:tc>
                  <a:txBody>
                    <a:bodyPr/>
                    <a:lstStyle/>
                    <a:p>
                      <a:pPr marL="0" marR="0">
                        <a:lnSpc>
                          <a:spcPct val="115000"/>
                        </a:lnSpc>
                        <a:spcBef>
                          <a:spcPts val="0"/>
                        </a:spcBef>
                        <a:spcAft>
                          <a:spcPts val="0"/>
                        </a:spcAft>
                      </a:pPr>
                      <a:r>
                        <a:rPr lang="en-US" sz="1400">
                          <a:effectLst/>
                        </a:rPr>
                        <a:t>Frist Line Risk Managers</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39721" marR="397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39444">
                <a:tc>
                  <a:txBody>
                    <a:bodyPr/>
                    <a:lstStyle/>
                    <a:p>
                      <a:pPr marL="0" marR="0">
                        <a:lnSpc>
                          <a:spcPct val="115000"/>
                        </a:lnSpc>
                        <a:spcBef>
                          <a:spcPts val="0"/>
                        </a:spcBef>
                        <a:spcAft>
                          <a:spcPts val="0"/>
                        </a:spcAft>
                      </a:pPr>
                      <a:r>
                        <a:rPr lang="en-US" sz="1400" dirty="0">
                          <a:effectLst/>
                        </a:rPr>
                        <a:t>Approver(s):</a:t>
                      </a:r>
                      <a:endParaRPr lang="en-US" sz="1400" dirty="0">
                        <a:effectLst/>
                        <a:latin typeface="Calibri"/>
                        <a:ea typeface="Calibri"/>
                        <a:cs typeface="Times New Roman"/>
                      </a:endParaRPr>
                    </a:p>
                  </a:txBody>
                  <a:tcPr marL="39721" marR="397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39721" marR="3972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Tree>
    <p:extLst>
      <p:ext uri="{BB962C8B-B14F-4D97-AF65-F5344CB8AC3E}">
        <p14:creationId xmlns:p14="http://schemas.microsoft.com/office/powerpoint/2010/main" val="10217234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sp>
        <p:nvSpPr>
          <p:cNvPr id="10" name="Text Box 3"/>
          <p:cNvSpPr txBox="1">
            <a:spLocks noChangeArrowheads="1"/>
          </p:cNvSpPr>
          <p:nvPr/>
        </p:nvSpPr>
        <p:spPr bwMode="auto">
          <a:xfrm>
            <a:off x="-208418" y="2438400"/>
            <a:ext cx="9704695" cy="4285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914400" lvl="2" indent="0">
              <a:spcBef>
                <a:spcPts val="0"/>
              </a:spcBef>
              <a:buClr>
                <a:srgbClr val="00A6D6"/>
              </a:buClr>
              <a:defRPr/>
            </a:pPr>
            <a:r>
              <a:rPr lang="en-US" altLang="en-US" sz="1600" b="1" dirty="0"/>
              <a:t>Table of </a:t>
            </a:r>
            <a:r>
              <a:rPr lang="en-US" altLang="en-US" sz="1600" b="1" dirty="0" smtClean="0"/>
              <a:t>Contents</a:t>
            </a:r>
          </a:p>
          <a:p>
            <a:pPr marL="914400" lvl="2" indent="0">
              <a:spcBef>
                <a:spcPts val="0"/>
              </a:spcBef>
              <a:buClr>
                <a:srgbClr val="00A6D6"/>
              </a:buClr>
              <a:defRPr/>
            </a:pPr>
            <a:r>
              <a:rPr lang="en-US" altLang="en-US" sz="1200" b="1" dirty="0" smtClean="0"/>
              <a:t>Section	Heading</a:t>
            </a:r>
            <a:endParaRPr lang="en-US" altLang="en-US" sz="1200" b="1" dirty="0"/>
          </a:p>
          <a:p>
            <a:pPr marL="914400" lvl="2" indent="0">
              <a:spcBef>
                <a:spcPts val="0"/>
              </a:spcBef>
              <a:buClr>
                <a:srgbClr val="00A6D6"/>
              </a:buClr>
              <a:defRPr/>
            </a:pPr>
            <a:r>
              <a:rPr lang="en-US" altLang="en-US" sz="1200" dirty="0"/>
              <a:t>1.	</a:t>
            </a:r>
            <a:r>
              <a:rPr lang="en-US" altLang="en-US" sz="1200" b="1" dirty="0"/>
              <a:t>Executive </a:t>
            </a:r>
            <a:r>
              <a:rPr lang="en-US" altLang="en-US" sz="1200" b="1" dirty="0" smtClean="0"/>
              <a:t>Summary </a:t>
            </a:r>
            <a:r>
              <a:rPr lang="en-US" altLang="en-US" sz="1200" dirty="0" smtClean="0"/>
              <a:t>–Should be completed after all Material Risks are identified and assessed.</a:t>
            </a:r>
            <a:endParaRPr lang="en-US" altLang="en-US" sz="1200" dirty="0"/>
          </a:p>
          <a:p>
            <a:pPr marL="914400" lvl="2" indent="0">
              <a:spcBef>
                <a:spcPts val="0"/>
              </a:spcBef>
              <a:buClr>
                <a:srgbClr val="00A6D6"/>
              </a:buClr>
              <a:defRPr/>
            </a:pPr>
            <a:r>
              <a:rPr lang="en-US" altLang="en-US" sz="1200" dirty="0"/>
              <a:t>2.	</a:t>
            </a:r>
            <a:r>
              <a:rPr lang="en-US" altLang="en-US" sz="1200" b="1" dirty="0"/>
              <a:t>Business </a:t>
            </a:r>
            <a:r>
              <a:rPr lang="en-US" altLang="en-US" sz="1200" b="1" dirty="0" smtClean="0"/>
              <a:t>Overview </a:t>
            </a:r>
            <a:r>
              <a:rPr lang="en-US" altLang="en-US" sz="1200" dirty="0" smtClean="0"/>
              <a:t>– Should be completed before Risk Identification</a:t>
            </a:r>
            <a:endParaRPr lang="en-US" altLang="en-US" sz="1200" dirty="0"/>
          </a:p>
          <a:p>
            <a:pPr marL="914400" lvl="2" indent="0">
              <a:spcBef>
                <a:spcPts val="0"/>
              </a:spcBef>
              <a:buClr>
                <a:srgbClr val="00A6D6"/>
              </a:buClr>
              <a:defRPr/>
            </a:pPr>
            <a:r>
              <a:rPr lang="en-US" altLang="en-US" sz="1200" dirty="0"/>
              <a:t>3.	</a:t>
            </a:r>
            <a:r>
              <a:rPr lang="en-US" altLang="en-US" sz="1200" b="1" dirty="0"/>
              <a:t>Process </a:t>
            </a:r>
            <a:r>
              <a:rPr lang="en-US" altLang="en-US" sz="1200" b="1" dirty="0" smtClean="0"/>
              <a:t>Followed – </a:t>
            </a:r>
            <a:r>
              <a:rPr lang="en-US" altLang="en-US" sz="1200" dirty="0" smtClean="0"/>
              <a:t>Completed after Material Risks have been identified and assessed</a:t>
            </a:r>
            <a:r>
              <a:rPr lang="en-US" altLang="en-US" sz="1200" dirty="0"/>
              <a:t>		</a:t>
            </a:r>
          </a:p>
          <a:p>
            <a:pPr marL="914400" lvl="2" indent="0">
              <a:spcBef>
                <a:spcPts val="0"/>
              </a:spcBef>
              <a:buClr>
                <a:srgbClr val="00A6D6"/>
              </a:buClr>
              <a:defRPr/>
            </a:pPr>
            <a:r>
              <a:rPr lang="en-US" altLang="en-US" sz="1200" dirty="0"/>
              <a:t>4.	</a:t>
            </a:r>
            <a:r>
              <a:rPr lang="en-US" altLang="en-US" sz="1200" b="1" dirty="0"/>
              <a:t>Strategic </a:t>
            </a:r>
            <a:r>
              <a:rPr lang="en-US" altLang="en-US" sz="1200" b="1" dirty="0" smtClean="0"/>
              <a:t>Plan</a:t>
            </a:r>
            <a:r>
              <a:rPr lang="en-US" altLang="en-US" sz="1200" dirty="0" smtClean="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smtClean="0"/>
              <a:t>5.</a:t>
            </a:r>
            <a:r>
              <a:rPr lang="en-US" altLang="en-US" sz="1200" b="1" dirty="0" smtClean="0"/>
              <a:t>	New Products</a:t>
            </a:r>
            <a:r>
              <a:rPr lang="en-US" altLang="en-US" sz="1200" dirty="0" smtClean="0"/>
              <a:t> – </a:t>
            </a:r>
            <a:r>
              <a:rPr lang="en-US" altLang="en-US" sz="1200" dirty="0"/>
              <a:t>Should be completed before Risk </a:t>
            </a:r>
            <a:r>
              <a:rPr lang="en-US" altLang="en-US" sz="1200" dirty="0" smtClean="0"/>
              <a:t>Identification</a:t>
            </a:r>
          </a:p>
          <a:p>
            <a:pPr marL="914400" lvl="2" indent="0">
              <a:spcBef>
                <a:spcPts val="0"/>
              </a:spcBef>
              <a:buClr>
                <a:srgbClr val="00A6D6"/>
              </a:buClr>
              <a:defRPr/>
            </a:pPr>
            <a:r>
              <a:rPr lang="en-US" altLang="en-US" sz="1200" dirty="0" smtClean="0"/>
              <a:t>6.	</a:t>
            </a:r>
            <a:r>
              <a:rPr lang="en-US" altLang="en-US" sz="1200" b="1" dirty="0" smtClean="0"/>
              <a:t>Off-balance Sheet Risks </a:t>
            </a:r>
            <a:r>
              <a:rPr lang="en-US" altLang="en-US" sz="1200" dirty="0" smtClean="0"/>
              <a:t>– An overview of assets and liabilities which do not occur on the balance sheet</a:t>
            </a:r>
            <a:endParaRPr lang="en-US" altLang="en-US" sz="1200" dirty="0"/>
          </a:p>
          <a:p>
            <a:pPr marL="914400" lvl="2" indent="0">
              <a:spcBef>
                <a:spcPts val="0"/>
              </a:spcBef>
              <a:buClr>
                <a:srgbClr val="00A6D6"/>
              </a:buClr>
              <a:defRPr/>
            </a:pPr>
            <a:r>
              <a:rPr lang="en-US" altLang="en-US" sz="1200" dirty="0" smtClean="0"/>
              <a:t>7.</a:t>
            </a:r>
            <a:r>
              <a:rPr lang="en-US" altLang="en-US" sz="1200" dirty="0"/>
              <a:t>	</a:t>
            </a:r>
            <a:r>
              <a:rPr lang="en-US" altLang="en-US" sz="1200" b="1" dirty="0"/>
              <a:t>Significant Events and </a:t>
            </a:r>
            <a:r>
              <a:rPr lang="en-US" altLang="en-US" sz="1200" b="1" dirty="0" smtClean="0"/>
              <a:t>Emerging</a:t>
            </a:r>
            <a:r>
              <a:rPr lang="en-US" altLang="en-US" sz="1200" b="1" dirty="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smtClean="0"/>
              <a:t>8.</a:t>
            </a:r>
            <a:r>
              <a:rPr lang="en-US" altLang="en-US" sz="1200" dirty="0"/>
              <a:t>	</a:t>
            </a:r>
            <a:r>
              <a:rPr lang="en-US" altLang="en-US" sz="1200" b="1" dirty="0"/>
              <a:t>Loss/Gain </a:t>
            </a:r>
            <a:r>
              <a:rPr lang="en-US" altLang="en-US" sz="1200" b="1" dirty="0" smtClean="0"/>
              <a:t>Analysis</a:t>
            </a:r>
            <a:r>
              <a:rPr lang="en-US" altLang="en-US" sz="1200" b="1" dirty="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smtClean="0"/>
              <a:t>8.1</a:t>
            </a:r>
            <a:r>
              <a:rPr lang="en-US" altLang="en-US" sz="1200" dirty="0"/>
              <a:t>	</a:t>
            </a:r>
            <a:r>
              <a:rPr lang="en-US" altLang="en-US" sz="1200" b="1" dirty="0" smtClean="0"/>
              <a:t>Internal </a:t>
            </a:r>
            <a:r>
              <a:rPr lang="en-US" altLang="en-US" sz="1200" b="1" dirty="0"/>
              <a:t>Loss/Gain </a:t>
            </a:r>
            <a:r>
              <a:rPr lang="en-US" altLang="en-US" sz="1200" b="1" dirty="0" smtClean="0"/>
              <a:t>Data </a:t>
            </a:r>
            <a:r>
              <a:rPr lang="en-US" altLang="en-US" sz="1200" b="1" dirty="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smtClean="0"/>
              <a:t>8.2</a:t>
            </a:r>
            <a:r>
              <a:rPr lang="en-US" altLang="en-US" sz="1200" dirty="0"/>
              <a:t>	</a:t>
            </a:r>
            <a:r>
              <a:rPr lang="en-US" altLang="en-US" sz="1200" b="1" dirty="0" smtClean="0"/>
              <a:t>External </a:t>
            </a:r>
            <a:r>
              <a:rPr lang="en-US" altLang="en-US" sz="1200" b="1" dirty="0"/>
              <a:t>Data / Loss </a:t>
            </a:r>
            <a:r>
              <a:rPr lang="en-US" altLang="en-US" sz="1200" b="1" dirty="0" smtClean="0"/>
              <a:t>Data</a:t>
            </a:r>
            <a:r>
              <a:rPr lang="en-US" altLang="en-US" sz="1200" b="1" dirty="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a:t>9</a:t>
            </a:r>
            <a:r>
              <a:rPr lang="en-US" altLang="en-US" sz="1200" dirty="0" smtClean="0"/>
              <a:t>.</a:t>
            </a:r>
            <a:r>
              <a:rPr lang="en-US" altLang="en-US" sz="1200" dirty="0"/>
              <a:t>	</a:t>
            </a:r>
            <a:r>
              <a:rPr lang="en-US" altLang="en-US" sz="1200" b="1" dirty="0"/>
              <a:t>Audit/Regulatory </a:t>
            </a:r>
            <a:r>
              <a:rPr lang="en-US" altLang="en-US" sz="1200" b="1" dirty="0" smtClean="0"/>
              <a:t>Findings</a:t>
            </a:r>
            <a:r>
              <a:rPr lang="en-US" altLang="en-US" sz="1200" b="1" dirty="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smtClean="0"/>
              <a:t>10.</a:t>
            </a:r>
            <a:r>
              <a:rPr lang="en-US" altLang="en-US" sz="1200" dirty="0"/>
              <a:t>	</a:t>
            </a:r>
            <a:r>
              <a:rPr lang="en-US" altLang="en-US" sz="1200" b="1" dirty="0"/>
              <a:t>Line of Business </a:t>
            </a:r>
            <a:r>
              <a:rPr lang="en-US" altLang="en-US" sz="1200" b="1" dirty="0" smtClean="0"/>
              <a:t>Assessments</a:t>
            </a:r>
            <a:r>
              <a:rPr lang="en-US" altLang="en-US" sz="1200" b="1" dirty="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smtClean="0"/>
              <a:t>10.1</a:t>
            </a:r>
            <a:r>
              <a:rPr lang="en-US" altLang="en-US" sz="1200" dirty="0"/>
              <a:t>	</a:t>
            </a:r>
            <a:r>
              <a:rPr lang="en-US" altLang="en-US" sz="1200" b="1" dirty="0" smtClean="0"/>
              <a:t>RCSA</a:t>
            </a:r>
            <a:r>
              <a:rPr lang="en-US" altLang="en-US" sz="1200" dirty="0" smtClean="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smtClean="0"/>
              <a:t>10.2</a:t>
            </a:r>
            <a:r>
              <a:rPr lang="en-US" altLang="en-US" sz="1200" dirty="0"/>
              <a:t>	</a:t>
            </a:r>
            <a:r>
              <a:rPr lang="en-US" altLang="en-US" sz="1200" b="1" dirty="0" smtClean="0"/>
              <a:t>Business Continuity</a:t>
            </a:r>
            <a:r>
              <a:rPr lang="en-US" altLang="en-US" sz="1200" b="1" dirty="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smtClean="0"/>
              <a:t>10.3</a:t>
            </a:r>
            <a:r>
              <a:rPr lang="en-US" altLang="en-US" sz="1200" dirty="0"/>
              <a:t>	</a:t>
            </a:r>
            <a:r>
              <a:rPr lang="en-US" altLang="en-US" sz="1200" b="1" dirty="0" smtClean="0"/>
              <a:t>Vendor Management</a:t>
            </a:r>
            <a:r>
              <a:rPr lang="en-US" altLang="en-US" sz="1200" b="1" dirty="0"/>
              <a:t> </a:t>
            </a:r>
            <a:r>
              <a:rPr lang="en-US" altLang="en-US" sz="1200" dirty="0"/>
              <a:t>– Should be completed before Risk </a:t>
            </a:r>
            <a:r>
              <a:rPr lang="en-US" altLang="en-US" sz="1200" dirty="0" smtClean="0"/>
              <a:t>Identification</a:t>
            </a:r>
            <a:endParaRPr lang="en-US" altLang="en-US" sz="1200" dirty="0"/>
          </a:p>
          <a:p>
            <a:pPr marL="914400" lvl="2" indent="0">
              <a:spcBef>
                <a:spcPts val="0"/>
              </a:spcBef>
              <a:buClr>
                <a:srgbClr val="00A6D6"/>
              </a:buClr>
              <a:defRPr/>
            </a:pPr>
            <a:r>
              <a:rPr lang="en-US" altLang="en-US" sz="1200" dirty="0" smtClean="0"/>
              <a:t>10.4</a:t>
            </a:r>
            <a:r>
              <a:rPr lang="en-US" altLang="en-US" sz="1200" dirty="0"/>
              <a:t>	</a:t>
            </a:r>
            <a:r>
              <a:rPr lang="en-US" altLang="en-US" sz="1200" b="1" dirty="0" smtClean="0"/>
              <a:t>IT Assessments</a:t>
            </a:r>
            <a:r>
              <a:rPr lang="en-US" altLang="en-US" sz="1200" b="1" dirty="0"/>
              <a:t> </a:t>
            </a:r>
            <a:r>
              <a:rPr lang="en-US" altLang="en-US" sz="1200" dirty="0"/>
              <a:t>– Should be completed before Risk </a:t>
            </a:r>
            <a:r>
              <a:rPr lang="en-US" altLang="en-US" sz="1200" dirty="0" smtClean="0"/>
              <a:t>Identification</a:t>
            </a:r>
          </a:p>
          <a:p>
            <a:pPr marL="914400" lvl="2" indent="0">
              <a:spcBef>
                <a:spcPts val="0"/>
              </a:spcBef>
              <a:buClr>
                <a:srgbClr val="00A6D6"/>
              </a:buClr>
              <a:defRPr/>
            </a:pPr>
            <a:r>
              <a:rPr lang="en-US" altLang="en-US" sz="1200" dirty="0" smtClean="0"/>
              <a:t>10.5	</a:t>
            </a:r>
            <a:r>
              <a:rPr lang="en-US" altLang="en-US" sz="1200" b="1" dirty="0" smtClean="0"/>
              <a:t>Other</a:t>
            </a:r>
            <a:r>
              <a:rPr lang="en-US" altLang="en-US" sz="1200" dirty="0" smtClean="0"/>
              <a:t>					</a:t>
            </a:r>
          </a:p>
          <a:p>
            <a:pPr marL="914400" lvl="2" indent="0">
              <a:spcBef>
                <a:spcPts val="0"/>
              </a:spcBef>
              <a:buClr>
                <a:srgbClr val="00A6D6"/>
              </a:buClr>
              <a:defRPr/>
            </a:pPr>
            <a:r>
              <a:rPr lang="en-US" altLang="en-US" sz="1200" dirty="0" smtClean="0"/>
              <a:t>11.	</a:t>
            </a:r>
            <a:r>
              <a:rPr lang="en-US" altLang="en-US" sz="1200" b="1" dirty="0" smtClean="0"/>
              <a:t>Business Metrics</a:t>
            </a:r>
            <a:r>
              <a:rPr lang="en-US" altLang="en-US" sz="1200" b="1" dirty="0"/>
              <a:t> </a:t>
            </a:r>
            <a:r>
              <a:rPr lang="en-US" altLang="en-US" sz="1200" dirty="0"/>
              <a:t>– Should be completed before Risk </a:t>
            </a:r>
            <a:r>
              <a:rPr lang="en-US" altLang="en-US" sz="1200" dirty="0" smtClean="0"/>
              <a:t>Identification</a:t>
            </a:r>
          </a:p>
          <a:p>
            <a:pPr marL="914400" lvl="2" indent="0">
              <a:spcBef>
                <a:spcPts val="0"/>
              </a:spcBef>
              <a:buClr>
                <a:srgbClr val="00A6D6"/>
              </a:buClr>
              <a:defRPr/>
            </a:pPr>
            <a:r>
              <a:rPr lang="en-US" altLang="en-US" sz="1200" dirty="0" smtClean="0"/>
              <a:t>12.	</a:t>
            </a:r>
            <a:r>
              <a:rPr lang="en-US" altLang="en-US" sz="1200" b="1" dirty="0" smtClean="0"/>
              <a:t>Summary of Material Risks by Risk Type and Sub Type </a:t>
            </a:r>
            <a:r>
              <a:rPr lang="en-US" altLang="en-US" sz="1100" b="1" dirty="0" smtClean="0"/>
              <a:t>		</a:t>
            </a:r>
            <a:r>
              <a:rPr lang="en-US" altLang="en-US" sz="1100" dirty="0" smtClean="0"/>
              <a:t> </a:t>
            </a:r>
          </a:p>
          <a:p>
            <a:pPr marL="914400" lvl="2" indent="0">
              <a:spcBef>
                <a:spcPct val="50000"/>
              </a:spcBef>
              <a:buClr>
                <a:srgbClr val="00A6D6"/>
              </a:buClr>
              <a:defRPr/>
            </a:pPr>
            <a:endParaRPr lang="en-US" altLang="en-US" sz="1100" dirty="0" smtClean="0"/>
          </a:p>
        </p:txBody>
      </p:sp>
      <p:sp>
        <p:nvSpPr>
          <p:cNvPr id="11" name="Text Box 3"/>
          <p:cNvSpPr txBox="1">
            <a:spLocks noChangeArrowheads="1"/>
          </p:cNvSpPr>
          <p:nvPr/>
        </p:nvSpPr>
        <p:spPr bwMode="auto">
          <a:xfrm>
            <a:off x="-542498" y="685800"/>
            <a:ext cx="970469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914400" lvl="2" indent="0">
              <a:spcBef>
                <a:spcPct val="50000"/>
              </a:spcBef>
              <a:buClr>
                <a:srgbClr val="00A6D6"/>
              </a:buClr>
              <a:defRPr/>
            </a:pPr>
            <a:r>
              <a:rPr lang="en-US" altLang="en-US" sz="1800" dirty="0" smtClean="0"/>
              <a:t>Below is the table of contents for the Material Risk Program Summary Report. All sections but sections 1, 3 and 12 should be populated before the process of identifying Material Risks begins. These sections will serve to illustrate the use of underlying program data and the use of external sources as well capture the process followed and management approval.</a:t>
            </a:r>
            <a:endParaRPr lang="en-US" altLang="en-US" dirty="0" smtClean="0"/>
          </a:p>
        </p:txBody>
      </p:sp>
    </p:spTree>
    <p:extLst>
      <p:ext uri="{BB962C8B-B14F-4D97-AF65-F5344CB8AC3E}">
        <p14:creationId xmlns:p14="http://schemas.microsoft.com/office/powerpoint/2010/main" val="3096967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 </a:t>
            </a:r>
            <a:r>
              <a:rPr lang="en-US" sz="2800" b="1" dirty="0"/>
              <a:t>Material Risk Inventory</a:t>
            </a:r>
          </a:p>
        </p:txBody>
      </p:sp>
      <p:sp>
        <p:nvSpPr>
          <p:cNvPr id="10" name="Text Box 3"/>
          <p:cNvSpPr txBox="1">
            <a:spLocks noChangeArrowheads="1"/>
          </p:cNvSpPr>
          <p:nvPr/>
        </p:nvSpPr>
        <p:spPr bwMode="auto">
          <a:xfrm>
            <a:off x="119916" y="762000"/>
            <a:ext cx="89041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lvl="0" indent="0"/>
            <a:r>
              <a:rPr lang="en-US" dirty="0" smtClean="0"/>
              <a:t>The Material Risk Program begins with the review  of the available Material Risk Input sources.  The below sections are high level summaries of the assessment results, the business, the Strategic Plan and the process followed to assess all Material Risks in the Business.</a:t>
            </a:r>
            <a:endParaRPr lang="en-US" dirty="0"/>
          </a:p>
          <a:p>
            <a:pPr marL="0" indent="0"/>
            <a:endParaRPr lang="en-US" sz="1200" dirty="0" smtClean="0"/>
          </a:p>
          <a:p>
            <a:endParaRPr lang="en-US" sz="1200"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313"/>
          <a:stretch/>
        </p:blipFill>
        <p:spPr bwMode="auto">
          <a:xfrm>
            <a:off x="292100" y="2057400"/>
            <a:ext cx="83693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055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 </a:t>
            </a:r>
            <a:r>
              <a:rPr lang="en-US" sz="2800" b="1" dirty="0"/>
              <a:t>Material Risk Inventory</a:t>
            </a:r>
          </a:p>
        </p:txBody>
      </p:sp>
      <p:sp>
        <p:nvSpPr>
          <p:cNvPr id="10" name="Text Box 3"/>
          <p:cNvSpPr txBox="1">
            <a:spLocks noChangeArrowheads="1"/>
          </p:cNvSpPr>
          <p:nvPr/>
        </p:nvSpPr>
        <p:spPr bwMode="auto">
          <a:xfrm>
            <a:off x="119916" y="762000"/>
            <a:ext cx="8904168"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indent="0"/>
            <a:endParaRPr lang="en-US" sz="1200" dirty="0" smtClean="0"/>
          </a:p>
          <a:p>
            <a:pPr marL="0" indent="0"/>
            <a:endParaRPr lang="en-US" sz="1200" dirty="0"/>
          </a:p>
          <a:p>
            <a:pPr marL="914400" lvl="2" indent="0">
              <a:spcBef>
                <a:spcPct val="50000"/>
              </a:spcBef>
              <a:buClr>
                <a:srgbClr val="00A6D6"/>
              </a:buClr>
              <a:defRPr/>
            </a:pPr>
            <a:endParaRPr lang="en-US" altLang="en-US" dirty="0" smtClean="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962"/>
          <a:stretch/>
        </p:blipFill>
        <p:spPr bwMode="auto">
          <a:xfrm>
            <a:off x="361950" y="828675"/>
            <a:ext cx="8401050"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828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sp>
        <p:nvSpPr>
          <p:cNvPr id="11" name="Text Box 3"/>
          <p:cNvSpPr txBox="1">
            <a:spLocks noChangeArrowheads="1"/>
          </p:cNvSpPr>
          <p:nvPr/>
        </p:nvSpPr>
        <p:spPr bwMode="auto">
          <a:xfrm>
            <a:off x="304800" y="685800"/>
            <a:ext cx="8857397" cy="91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marR="0">
              <a:lnSpc>
                <a:spcPct val="115000"/>
              </a:lnSpc>
              <a:spcBef>
                <a:spcPts val="0"/>
              </a:spcBef>
              <a:spcAft>
                <a:spcPts val="0"/>
              </a:spcAft>
            </a:pPr>
            <a:endParaRPr lang="en-US" sz="1400" dirty="0" smtClean="0">
              <a:latin typeface="Calibri"/>
              <a:ea typeface="Calibri"/>
              <a:cs typeface="Times New Roman"/>
            </a:endParaRPr>
          </a:p>
          <a:p>
            <a:pPr marL="0" marR="0">
              <a:lnSpc>
                <a:spcPct val="115000"/>
              </a:lnSpc>
              <a:spcBef>
                <a:spcPts val="0"/>
              </a:spcBef>
              <a:spcAft>
                <a:spcPts val="0"/>
              </a:spcAft>
            </a:pPr>
            <a:endParaRPr lang="en-US" sz="1400" dirty="0">
              <a:latin typeface="Calibri"/>
              <a:ea typeface="Calibri"/>
              <a:cs typeface="Times New Roman"/>
            </a:endParaRPr>
          </a:p>
          <a:p>
            <a:pPr marL="0" marR="0" algn="just">
              <a:lnSpc>
                <a:spcPct val="115000"/>
              </a:lnSpc>
              <a:spcBef>
                <a:spcPts val="600"/>
              </a:spcBef>
              <a:spcAft>
                <a:spcPts val="1000"/>
              </a:spcAft>
            </a:pPr>
            <a:endParaRPr lang="en-US" sz="1400" dirty="0">
              <a:latin typeface="Calibri"/>
              <a:ea typeface="Calibri"/>
              <a:cs typeface="Times New Roman"/>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2829"/>
          <a:stretch/>
        </p:blipFill>
        <p:spPr bwMode="auto">
          <a:xfrm>
            <a:off x="139995" y="838199"/>
            <a:ext cx="8823081" cy="39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2779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673"/>
          <a:stretch/>
        </p:blipFill>
        <p:spPr bwMode="auto">
          <a:xfrm>
            <a:off x="228600" y="914400"/>
            <a:ext cx="8702749"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454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35" y="812800"/>
            <a:ext cx="86963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060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sp>
        <p:nvSpPr>
          <p:cNvPr id="11" name="Text Box 3"/>
          <p:cNvSpPr txBox="1">
            <a:spLocks noChangeArrowheads="1"/>
          </p:cNvSpPr>
          <p:nvPr/>
        </p:nvSpPr>
        <p:spPr bwMode="auto">
          <a:xfrm>
            <a:off x="152401" y="685800"/>
            <a:ext cx="8686800" cy="157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 y="838200"/>
            <a:ext cx="869632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988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6834"/>
          <a:stretch/>
        </p:blipFill>
        <p:spPr bwMode="auto">
          <a:xfrm>
            <a:off x="304800" y="936625"/>
            <a:ext cx="866107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0719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316247" y="161571"/>
            <a:ext cx="7644072" cy="400110"/>
          </a:xfrm>
          <a:prstGeom prst="rect">
            <a:avLst/>
          </a:prstGeom>
          <a:noFill/>
        </p:spPr>
        <p:txBody>
          <a:bodyPr wrap="square" rtlCol="0">
            <a:spAutoFit/>
          </a:bodyPr>
          <a:lstStyle/>
          <a:p>
            <a:pPr fontAlgn="base">
              <a:spcBef>
                <a:spcPct val="0"/>
              </a:spcBef>
              <a:spcAft>
                <a:spcPct val="0"/>
              </a:spcAft>
            </a:pPr>
            <a:r>
              <a:rPr lang="en-GB" sz="2000" b="1" dirty="0" smtClean="0">
                <a:latin typeface="Arial"/>
                <a:ea typeface="MS PGothic" pitchFamily="34" charset="-128"/>
              </a:rPr>
              <a:t>SHUSA Material Risk Program – Process Diagram</a:t>
            </a:r>
          </a:p>
        </p:txBody>
      </p:sp>
      <p:sp>
        <p:nvSpPr>
          <p:cNvPr id="85" name="Rectangle 84"/>
          <p:cNvSpPr/>
          <p:nvPr/>
        </p:nvSpPr>
        <p:spPr bwMode="auto">
          <a:xfrm>
            <a:off x="6517851" y="2101361"/>
            <a:ext cx="1007527" cy="333406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58517" rIns="91440" bIns="58517" numCol="1" rtlCol="0" anchor="ctr" anchorCtr="0" compatLnSpc="1">
            <a:prstTxWarp prst="textNoShape">
              <a:avLst/>
            </a:prstTxWarp>
          </a:bodyPr>
          <a:lstStyle/>
          <a:p>
            <a:pPr algn="ctr" defTabSz="1170341">
              <a:defRPr/>
            </a:pPr>
            <a:r>
              <a:rPr lang="en-US" sz="1050" b="1" kern="0" dirty="0" smtClean="0">
                <a:solidFill>
                  <a:prstClr val="black"/>
                </a:solidFill>
                <a:latin typeface="Arial"/>
                <a:ea typeface="MS PGothic" pitchFamily="34" charset="-128"/>
              </a:rPr>
              <a:t>SHUSA Material Risk Inventory</a:t>
            </a:r>
          </a:p>
          <a:p>
            <a:pPr algn="ctr" defTabSz="1170341">
              <a:defRPr/>
            </a:pPr>
            <a:endParaRPr lang="en-US" sz="1050" kern="0" dirty="0" smtClean="0">
              <a:solidFill>
                <a:prstClr val="black"/>
              </a:solidFill>
              <a:latin typeface="Arial"/>
              <a:ea typeface="MS PGothic" pitchFamily="34" charset="-128"/>
            </a:endParaRPr>
          </a:p>
          <a:p>
            <a:pPr algn="ctr" defTabSz="1170341">
              <a:defRPr/>
            </a:pPr>
            <a:r>
              <a:rPr lang="en-US" sz="1050" kern="0" dirty="0" smtClean="0">
                <a:solidFill>
                  <a:prstClr val="black"/>
                </a:solidFill>
                <a:latin typeface="Arial"/>
                <a:ea typeface="MS PGothic" pitchFamily="34" charset="-128"/>
              </a:rPr>
              <a:t>[Enrichment/ Additional Risks]</a:t>
            </a:r>
          </a:p>
        </p:txBody>
      </p:sp>
      <p:cxnSp>
        <p:nvCxnSpPr>
          <p:cNvPr id="59"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40378" y="776969"/>
            <a:ext cx="8622873" cy="430887"/>
          </a:xfrm>
          <a:prstGeom prst="rect">
            <a:avLst/>
          </a:prstGeom>
          <a:noFill/>
        </p:spPr>
        <p:txBody>
          <a:bodyPr wrap="none" rtlCol="0">
            <a:spAutoFit/>
          </a:bodyPr>
          <a:lstStyle/>
          <a:p>
            <a:r>
              <a:rPr lang="en-US" sz="1100" dirty="0" smtClean="0"/>
              <a:t>The diagram below depicts the process for creating the Material Risk Inventory.  Process  utilizes a bottoms up approach that relies on Foundational</a:t>
            </a:r>
          </a:p>
          <a:p>
            <a:r>
              <a:rPr lang="en-US" sz="1100" dirty="0" smtClean="0"/>
              <a:t>Inputs, First Line identification and assessment  activities and aggregation, enrichment and challenge by the Second Line.</a:t>
            </a:r>
            <a:endParaRPr lang="en-US" sz="1100" dirty="0"/>
          </a:p>
        </p:txBody>
      </p:sp>
      <p:grpSp>
        <p:nvGrpSpPr>
          <p:cNvPr id="18" name="Group 17"/>
          <p:cNvGrpSpPr/>
          <p:nvPr/>
        </p:nvGrpSpPr>
        <p:grpSpPr>
          <a:xfrm>
            <a:off x="228601" y="1243276"/>
            <a:ext cx="8601959" cy="4848904"/>
            <a:chOff x="228601" y="1243276"/>
            <a:chExt cx="8601959" cy="4848904"/>
          </a:xfrm>
        </p:grpSpPr>
        <p:sp>
          <p:nvSpPr>
            <p:cNvPr id="64" name="TextBox 63"/>
            <p:cNvSpPr txBox="1"/>
            <p:nvPr/>
          </p:nvSpPr>
          <p:spPr>
            <a:xfrm>
              <a:off x="2954149" y="2134079"/>
              <a:ext cx="1306328" cy="287454"/>
            </a:xfrm>
            <a:prstGeom prst="rect">
              <a:avLst/>
            </a:prstGeom>
            <a:noFill/>
          </p:spPr>
          <p:txBody>
            <a:bodyPr wrap="square" lIns="117034" tIns="58517" rIns="117034" bIns="58517" rtlCol="0">
              <a:spAutoFit/>
            </a:bodyPr>
            <a:lstStyle/>
            <a:p>
              <a:pPr algn="ctr"/>
              <a:r>
                <a:rPr lang="en-US" sz="1050" dirty="0" smtClean="0">
                  <a:solidFill>
                    <a:prstClr val="black"/>
                  </a:solidFill>
                  <a:latin typeface="Arial"/>
                  <a:ea typeface="MS PGothic" pitchFamily="34" charset="-128"/>
                </a:rPr>
                <a:t>(Aggregation)</a:t>
              </a:r>
              <a:endParaRPr lang="en-US" sz="1050" dirty="0">
                <a:solidFill>
                  <a:prstClr val="black"/>
                </a:solidFill>
                <a:latin typeface="Arial"/>
                <a:ea typeface="MS PGothic" pitchFamily="34" charset="-128"/>
              </a:endParaRPr>
            </a:p>
          </p:txBody>
        </p:sp>
        <p:cxnSp>
          <p:nvCxnSpPr>
            <p:cNvPr id="66" name="Straight Arrow Connector 65"/>
            <p:cNvCxnSpPr/>
            <p:nvPr/>
          </p:nvCxnSpPr>
          <p:spPr bwMode="auto">
            <a:xfrm>
              <a:off x="7525378" y="2211727"/>
              <a:ext cx="270787" cy="0"/>
            </a:xfrm>
            <a:prstGeom prst="straightConnector1">
              <a:avLst/>
            </a:prstGeom>
            <a:solidFill>
              <a:srgbClr val="4F81BD"/>
            </a:solidFill>
            <a:ln w="9525" cap="flat" cmpd="sng" algn="ctr">
              <a:solidFill>
                <a:sysClr val="windowText" lastClr="000000"/>
              </a:solidFill>
              <a:prstDash val="solid"/>
              <a:round/>
              <a:headEnd type="none" w="med" len="med"/>
              <a:tailEnd type="triangle"/>
            </a:ln>
            <a:effectLst/>
          </p:spPr>
        </p:cxnSp>
        <p:cxnSp>
          <p:nvCxnSpPr>
            <p:cNvPr id="67" name="Straight Arrow Connector 66"/>
            <p:cNvCxnSpPr/>
            <p:nvPr/>
          </p:nvCxnSpPr>
          <p:spPr bwMode="auto">
            <a:xfrm>
              <a:off x="7525378" y="2950845"/>
              <a:ext cx="270787" cy="0"/>
            </a:xfrm>
            <a:prstGeom prst="straightConnector1">
              <a:avLst/>
            </a:prstGeom>
            <a:solidFill>
              <a:srgbClr val="4F81BD"/>
            </a:solidFill>
            <a:ln w="9525" cap="flat" cmpd="sng" algn="ctr">
              <a:solidFill>
                <a:sysClr val="windowText" lastClr="000000"/>
              </a:solidFill>
              <a:prstDash val="solid"/>
              <a:round/>
              <a:headEnd type="none" w="med" len="med"/>
              <a:tailEnd type="triangle"/>
            </a:ln>
            <a:effectLst/>
          </p:spPr>
        </p:cxnSp>
        <p:cxnSp>
          <p:nvCxnSpPr>
            <p:cNvPr id="70" name="Straight Arrow Connector 69"/>
            <p:cNvCxnSpPr/>
            <p:nvPr/>
          </p:nvCxnSpPr>
          <p:spPr bwMode="auto">
            <a:xfrm>
              <a:off x="7525378" y="3660944"/>
              <a:ext cx="270787" cy="0"/>
            </a:xfrm>
            <a:prstGeom prst="straightConnector1">
              <a:avLst/>
            </a:prstGeom>
            <a:solidFill>
              <a:srgbClr val="4F81BD"/>
            </a:solidFill>
            <a:ln w="9525" cap="flat" cmpd="sng" algn="ctr">
              <a:solidFill>
                <a:sysClr val="windowText" lastClr="000000"/>
              </a:solidFill>
              <a:prstDash val="solid"/>
              <a:round/>
              <a:headEnd type="none" w="med" len="med"/>
              <a:tailEnd type="triangle"/>
            </a:ln>
            <a:effectLst/>
          </p:spPr>
        </p:cxnSp>
        <p:sp>
          <p:nvSpPr>
            <p:cNvPr id="73" name="TextBox 72"/>
            <p:cNvSpPr txBox="1"/>
            <p:nvPr/>
          </p:nvSpPr>
          <p:spPr>
            <a:xfrm>
              <a:off x="2858939" y="1639189"/>
              <a:ext cx="1544876" cy="456731"/>
            </a:xfrm>
            <a:prstGeom prst="rect">
              <a:avLst/>
            </a:prstGeom>
            <a:noFill/>
          </p:spPr>
          <p:txBody>
            <a:bodyPr wrap="square" lIns="117034" tIns="58517" rIns="117034" bIns="58517" rtlCol="0">
              <a:spAutoFit/>
            </a:bodyPr>
            <a:lstStyle/>
            <a:p>
              <a:pPr algn="ctr"/>
              <a:r>
                <a:rPr lang="en-US" sz="1050" b="1" dirty="0" smtClean="0">
                  <a:solidFill>
                    <a:prstClr val="black"/>
                  </a:solidFill>
                  <a:latin typeface="Arial"/>
                  <a:ea typeface="MS PGothic" pitchFamily="34" charset="-128"/>
                </a:rPr>
                <a:t>First Line of Defense Activities</a:t>
              </a:r>
              <a:endParaRPr lang="en-US" sz="1050" b="1" dirty="0">
                <a:solidFill>
                  <a:prstClr val="black"/>
                </a:solidFill>
                <a:latin typeface="Arial"/>
                <a:ea typeface="MS PGothic" pitchFamily="34" charset="-128"/>
              </a:endParaRPr>
            </a:p>
          </p:txBody>
        </p:sp>
        <p:cxnSp>
          <p:nvCxnSpPr>
            <p:cNvPr id="74" name="Straight Connector 73"/>
            <p:cNvCxnSpPr/>
            <p:nvPr/>
          </p:nvCxnSpPr>
          <p:spPr bwMode="auto">
            <a:xfrm>
              <a:off x="1021945" y="1388993"/>
              <a:ext cx="6420996" cy="0"/>
            </a:xfrm>
            <a:prstGeom prst="line">
              <a:avLst/>
            </a:prstGeom>
            <a:solidFill>
              <a:srgbClr val="4F81BD"/>
            </a:solidFill>
            <a:ln w="9525" cap="flat" cmpd="sng" algn="ctr">
              <a:solidFill>
                <a:sysClr val="window" lastClr="FFFFFF">
                  <a:lumMod val="60000"/>
                  <a:lumOff val="40000"/>
                </a:sysClr>
              </a:solidFill>
              <a:prstDash val="solid"/>
              <a:round/>
              <a:headEnd type="none" w="med" len="med"/>
              <a:tailEnd type="none" w="med" len="med"/>
            </a:ln>
            <a:effectLst/>
          </p:spPr>
        </p:cxnSp>
        <p:sp>
          <p:nvSpPr>
            <p:cNvPr id="75" name="Rectangle 74"/>
            <p:cNvSpPr/>
            <p:nvPr/>
          </p:nvSpPr>
          <p:spPr bwMode="auto">
            <a:xfrm>
              <a:off x="5267064" y="2533685"/>
              <a:ext cx="1116449" cy="57457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117034" tIns="58517" rIns="117034" bIns="58517" numCol="1" rtlCol="0" anchor="ctr" anchorCtr="0" compatLnSpc="1">
              <a:prstTxWarp prst="textNoShape">
                <a:avLst/>
              </a:prstTxWarp>
            </a:bodyPr>
            <a:lstStyle/>
            <a:p>
              <a:pPr algn="ctr" defTabSz="1170341">
                <a:defRPr/>
              </a:pPr>
              <a:r>
                <a:rPr lang="en-US" sz="1050" kern="0" dirty="0" smtClean="0">
                  <a:solidFill>
                    <a:prstClr val="black"/>
                  </a:solidFill>
                  <a:latin typeface="Arial"/>
                  <a:ea typeface="MS PGothic" pitchFamily="34" charset="-128"/>
                </a:rPr>
                <a:t>SBNA</a:t>
              </a:r>
            </a:p>
            <a:p>
              <a:pPr algn="ctr" defTabSz="1170341">
                <a:defRPr/>
              </a:pPr>
              <a:r>
                <a:rPr lang="en-US" sz="1050" kern="0" dirty="0" smtClean="0">
                  <a:solidFill>
                    <a:prstClr val="black"/>
                  </a:solidFill>
                  <a:latin typeface="Arial"/>
                  <a:ea typeface="MS PGothic" pitchFamily="34" charset="-128"/>
                </a:rPr>
                <a:t>Mike Carbone</a:t>
              </a:r>
            </a:p>
          </p:txBody>
        </p:sp>
        <p:sp>
          <p:nvSpPr>
            <p:cNvPr id="84" name="Right Brace 83"/>
            <p:cNvSpPr/>
            <p:nvPr/>
          </p:nvSpPr>
          <p:spPr bwMode="auto">
            <a:xfrm>
              <a:off x="4619546" y="2323384"/>
              <a:ext cx="487765" cy="1949473"/>
            </a:xfrm>
            <a:prstGeom prst="rightBrace">
              <a:avLst>
                <a:gd name="adj1" fmla="val 8333"/>
                <a:gd name="adj2" fmla="val 30772"/>
              </a:avLst>
            </a:prstGeom>
            <a:noFill/>
            <a:ln w="28575"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prstClr val="black"/>
                </a:solidFill>
                <a:effectLst/>
                <a:uLnTx/>
                <a:uFillTx/>
                <a:latin typeface="Arial"/>
                <a:ea typeface="MS PGothic" pitchFamily="34" charset="-128"/>
              </a:endParaRPr>
            </a:p>
          </p:txBody>
        </p:sp>
        <p:sp>
          <p:nvSpPr>
            <p:cNvPr id="86" name="Rectangle 85"/>
            <p:cNvSpPr/>
            <p:nvPr/>
          </p:nvSpPr>
          <p:spPr bwMode="auto">
            <a:xfrm>
              <a:off x="7930502" y="1793024"/>
              <a:ext cx="682880" cy="63862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517" rIns="45720" bIns="58517" numCol="1" rtlCol="0" anchor="ctr" anchorCtr="0" compatLnSpc="1">
              <a:prstTxWarp prst="textNoShape">
                <a:avLst/>
              </a:prstTxWarp>
            </a:bodyPr>
            <a:lstStyle/>
            <a:p>
              <a:pPr algn="ctr" defTabSz="1170341">
                <a:defRPr/>
              </a:pPr>
              <a:r>
                <a:rPr lang="en-US" sz="1050" kern="0" dirty="0" smtClean="0">
                  <a:solidFill>
                    <a:prstClr val="black"/>
                  </a:solidFill>
                  <a:latin typeface="Arial"/>
                  <a:ea typeface="MS PGothic" pitchFamily="34" charset="-128"/>
                </a:rPr>
                <a:t>SHUSA Boards</a:t>
              </a:r>
            </a:p>
          </p:txBody>
        </p:sp>
        <p:sp>
          <p:nvSpPr>
            <p:cNvPr id="87" name="Rectangle 86"/>
            <p:cNvSpPr/>
            <p:nvPr/>
          </p:nvSpPr>
          <p:spPr bwMode="auto">
            <a:xfrm>
              <a:off x="7930502" y="2548953"/>
              <a:ext cx="682880" cy="63862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517" rIns="45720" bIns="58517" numCol="1" rtlCol="0" anchor="ctr" anchorCtr="0" compatLnSpc="1">
              <a:prstTxWarp prst="textNoShape">
                <a:avLst/>
              </a:prstTxWarp>
            </a:bodyPr>
            <a:lstStyle/>
            <a:p>
              <a:pPr algn="ctr" defTabSz="1170341">
                <a:defRPr/>
              </a:pPr>
              <a:r>
                <a:rPr lang="en-US" sz="1050" kern="0" dirty="0" smtClean="0">
                  <a:solidFill>
                    <a:prstClr val="black"/>
                  </a:solidFill>
                  <a:latin typeface="Arial"/>
                  <a:ea typeface="MS PGothic" pitchFamily="34" charset="-128"/>
                </a:rPr>
                <a:t>Capital Planning</a:t>
              </a:r>
            </a:p>
          </p:txBody>
        </p:sp>
        <p:sp>
          <p:nvSpPr>
            <p:cNvPr id="88" name="Rectangle 87"/>
            <p:cNvSpPr/>
            <p:nvPr/>
          </p:nvSpPr>
          <p:spPr bwMode="auto">
            <a:xfrm>
              <a:off x="7930502" y="3304882"/>
              <a:ext cx="682880" cy="63862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517" rIns="45720" bIns="58517" numCol="1" rtlCol="0" anchor="ctr" anchorCtr="0" compatLnSpc="1">
              <a:prstTxWarp prst="textNoShape">
                <a:avLst/>
              </a:prstTxWarp>
            </a:bodyPr>
            <a:lstStyle/>
            <a:p>
              <a:pPr algn="ctr" defTabSz="1170341">
                <a:defRPr/>
              </a:pPr>
              <a:r>
                <a:rPr lang="en-US" sz="1000" kern="0" dirty="0" smtClean="0">
                  <a:solidFill>
                    <a:prstClr val="black"/>
                  </a:solidFill>
                  <a:latin typeface="Arial"/>
                  <a:ea typeface="MS PGothic" pitchFamily="34" charset="-128"/>
                </a:rPr>
                <a:t>Risk Tolerance</a:t>
              </a:r>
            </a:p>
          </p:txBody>
        </p:sp>
        <p:sp>
          <p:nvSpPr>
            <p:cNvPr id="89" name="Rectangle 88"/>
            <p:cNvSpPr/>
            <p:nvPr/>
          </p:nvSpPr>
          <p:spPr bwMode="auto">
            <a:xfrm>
              <a:off x="7796165" y="1276269"/>
              <a:ext cx="926927" cy="3693710"/>
            </a:xfrm>
            <a:prstGeom prst="rect">
              <a:avLst/>
            </a:prstGeom>
            <a:noFill/>
            <a:ln w="12700" cap="flat" cmpd="sng" algn="ctr">
              <a:solidFill>
                <a:sysClr val="windowText" lastClr="000000">
                  <a:lumMod val="50000"/>
                  <a:lumOff val="50000"/>
                </a:sysClr>
              </a:solidFill>
              <a:prstDash val="dash"/>
              <a:round/>
              <a:headEnd type="none" w="med" len="med"/>
              <a:tailEnd type="none" w="med" len="med"/>
            </a:ln>
            <a:effectLst/>
          </p:spPr>
          <p:txBody>
            <a:bodyPr vert="horz" wrap="square" lIns="117034" tIns="58517" rIns="117034" bIns="58517" numCol="1" rtlCol="0" anchor="t" anchorCtr="0" compatLnSpc="1">
              <a:prstTxWarp prst="textNoShape">
                <a:avLst/>
              </a:prstTxWarp>
            </a:bodyPr>
            <a:lstStyle/>
            <a:p>
              <a:pPr defTabSz="1170341">
                <a:defRPr/>
              </a:pPr>
              <a:endParaRPr lang="en-US" sz="1050" kern="0" dirty="0" smtClean="0">
                <a:solidFill>
                  <a:prstClr val="black"/>
                </a:solidFill>
                <a:latin typeface="Arial"/>
                <a:ea typeface="MS PGothic" pitchFamily="34" charset="-128"/>
              </a:endParaRPr>
            </a:p>
          </p:txBody>
        </p:sp>
        <p:sp>
          <p:nvSpPr>
            <p:cNvPr id="90" name="TextBox 89"/>
            <p:cNvSpPr txBox="1"/>
            <p:nvPr/>
          </p:nvSpPr>
          <p:spPr>
            <a:xfrm>
              <a:off x="7713323" y="1346096"/>
              <a:ext cx="1117237" cy="456731"/>
            </a:xfrm>
            <a:prstGeom prst="rect">
              <a:avLst/>
            </a:prstGeom>
            <a:noFill/>
          </p:spPr>
          <p:txBody>
            <a:bodyPr wrap="square" lIns="117034" tIns="58517" rIns="117034" bIns="58517" rtlCol="0">
              <a:spAutoFit/>
            </a:bodyPr>
            <a:lstStyle/>
            <a:p>
              <a:pPr algn="ctr"/>
              <a:r>
                <a:rPr lang="en-US" sz="1050" b="1" dirty="0" smtClean="0">
                  <a:solidFill>
                    <a:prstClr val="black"/>
                  </a:solidFill>
                  <a:latin typeface="Arial"/>
                  <a:ea typeface="MS PGothic" pitchFamily="34" charset="-128"/>
                </a:rPr>
                <a:t>Material Risk End </a:t>
              </a:r>
              <a:r>
                <a:rPr lang="en-US" sz="1050" b="1" dirty="0">
                  <a:solidFill>
                    <a:prstClr val="black"/>
                  </a:solidFill>
                  <a:latin typeface="Arial"/>
                  <a:ea typeface="MS PGothic" pitchFamily="34" charset="-128"/>
                </a:rPr>
                <a:t>Users</a:t>
              </a:r>
            </a:p>
          </p:txBody>
        </p:sp>
        <p:sp>
          <p:nvSpPr>
            <p:cNvPr id="92" name="Rectangle 91"/>
            <p:cNvSpPr/>
            <p:nvPr/>
          </p:nvSpPr>
          <p:spPr bwMode="auto">
            <a:xfrm>
              <a:off x="5267064" y="4707080"/>
              <a:ext cx="1116449" cy="55716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117034" tIns="58517" rIns="117034" bIns="58517" numCol="1" rtlCol="0" anchor="ctr" anchorCtr="0" compatLnSpc="1">
              <a:prstTxWarp prst="textNoShape">
                <a:avLst/>
              </a:prstTxWarp>
            </a:bodyPr>
            <a:lstStyle/>
            <a:p>
              <a:pPr algn="ctr" defTabSz="1170341">
                <a:defRPr/>
              </a:pPr>
              <a:r>
                <a:rPr lang="en-US" sz="1050" kern="0" dirty="0" smtClean="0">
                  <a:solidFill>
                    <a:prstClr val="black"/>
                  </a:solidFill>
                  <a:latin typeface="Arial"/>
                  <a:ea typeface="MS PGothic" pitchFamily="34" charset="-128"/>
                </a:rPr>
                <a:t>Miami</a:t>
              </a:r>
            </a:p>
            <a:p>
              <a:pPr algn="ctr" defTabSz="1170341">
                <a:defRPr/>
              </a:pPr>
              <a:r>
                <a:rPr lang="en-US" sz="1050" kern="0" dirty="0" smtClean="0">
                  <a:solidFill>
                    <a:prstClr val="black"/>
                  </a:solidFill>
                  <a:latin typeface="Arial"/>
                  <a:ea typeface="MS PGothic" pitchFamily="34" charset="-128"/>
                </a:rPr>
                <a:t>Paulo Prado</a:t>
              </a:r>
            </a:p>
          </p:txBody>
        </p:sp>
        <p:sp>
          <p:nvSpPr>
            <p:cNvPr id="99" name="Rectangle 98"/>
            <p:cNvSpPr/>
            <p:nvPr/>
          </p:nvSpPr>
          <p:spPr bwMode="auto">
            <a:xfrm>
              <a:off x="5267064" y="3064889"/>
              <a:ext cx="1116449" cy="55716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117034" tIns="58517" rIns="117034" bIns="58517" numCol="1" rtlCol="0" anchor="ctr" anchorCtr="0" compatLnSpc="1">
              <a:prstTxWarp prst="textNoShape">
                <a:avLst/>
              </a:prstTxWarp>
            </a:bodyPr>
            <a:lstStyle/>
            <a:p>
              <a:pPr algn="ctr" defTabSz="1170341">
                <a:defRPr/>
              </a:pPr>
              <a:r>
                <a:rPr lang="en-US" sz="1050" kern="0" dirty="0" smtClean="0">
                  <a:solidFill>
                    <a:prstClr val="black"/>
                  </a:solidFill>
                  <a:latin typeface="Arial"/>
                  <a:ea typeface="MS PGothic" pitchFamily="34" charset="-128"/>
                </a:rPr>
                <a:t>SCUSA</a:t>
              </a:r>
            </a:p>
            <a:p>
              <a:pPr algn="ctr" defTabSz="1170341">
                <a:defRPr/>
              </a:pPr>
              <a:r>
                <a:rPr lang="en-US" sz="1050" kern="0" dirty="0" smtClean="0">
                  <a:solidFill>
                    <a:prstClr val="black"/>
                  </a:solidFill>
                  <a:latin typeface="Arial"/>
                  <a:ea typeface="MS PGothic" pitchFamily="34" charset="-128"/>
                </a:rPr>
                <a:t>Tali Ploetz</a:t>
              </a:r>
            </a:p>
          </p:txBody>
        </p:sp>
        <p:sp>
          <p:nvSpPr>
            <p:cNvPr id="100" name="Rectangle 99"/>
            <p:cNvSpPr/>
            <p:nvPr/>
          </p:nvSpPr>
          <p:spPr bwMode="auto">
            <a:xfrm>
              <a:off x="5267064" y="3612286"/>
              <a:ext cx="1116449" cy="55716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117034" tIns="58517" rIns="117034" bIns="58517" numCol="1" rtlCol="0" anchor="ctr" anchorCtr="0" compatLnSpc="1">
              <a:prstTxWarp prst="textNoShape">
                <a:avLst/>
              </a:prstTxWarp>
            </a:bodyPr>
            <a:lstStyle/>
            <a:p>
              <a:pPr algn="ctr" defTabSz="1170341">
                <a:defRPr/>
              </a:pPr>
              <a:r>
                <a:rPr lang="en-US" sz="1050" kern="0" dirty="0" smtClean="0">
                  <a:solidFill>
                    <a:prstClr val="black"/>
                  </a:solidFill>
                  <a:latin typeface="Arial"/>
                  <a:ea typeface="MS PGothic" pitchFamily="34" charset="-128"/>
                </a:rPr>
                <a:t>Puerto Rico</a:t>
              </a:r>
            </a:p>
            <a:p>
              <a:pPr algn="ctr" defTabSz="1170341">
                <a:defRPr/>
              </a:pPr>
              <a:r>
                <a:rPr lang="en-US" sz="1050" kern="0" dirty="0" smtClean="0">
                  <a:solidFill>
                    <a:prstClr val="black"/>
                  </a:solidFill>
                  <a:latin typeface="Arial"/>
                  <a:ea typeface="MS PGothic" pitchFamily="34" charset="-128"/>
                </a:rPr>
                <a:t>Juan Pablo Jurado</a:t>
              </a:r>
            </a:p>
          </p:txBody>
        </p:sp>
        <p:sp>
          <p:nvSpPr>
            <p:cNvPr id="101" name="Rectangle 100"/>
            <p:cNvSpPr/>
            <p:nvPr/>
          </p:nvSpPr>
          <p:spPr bwMode="auto">
            <a:xfrm>
              <a:off x="5267064" y="4159683"/>
              <a:ext cx="1116449" cy="55716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117034" tIns="58517" rIns="117034" bIns="58517" numCol="1" rtlCol="0" anchor="ctr" anchorCtr="0" compatLnSpc="1">
              <a:prstTxWarp prst="textNoShape">
                <a:avLst/>
              </a:prstTxWarp>
            </a:bodyPr>
            <a:lstStyle/>
            <a:p>
              <a:pPr algn="ctr" defTabSz="1170341">
                <a:defRPr/>
              </a:pPr>
              <a:r>
                <a:rPr lang="en-US" sz="1050" kern="0" dirty="0" smtClean="0">
                  <a:solidFill>
                    <a:prstClr val="black"/>
                  </a:solidFill>
                  <a:latin typeface="Arial"/>
                  <a:ea typeface="MS PGothic" pitchFamily="34" charset="-128"/>
                </a:rPr>
                <a:t>New York</a:t>
              </a:r>
            </a:p>
            <a:p>
              <a:pPr algn="ctr" defTabSz="1170341">
                <a:defRPr/>
              </a:pPr>
              <a:r>
                <a:rPr lang="en-US" sz="1050" kern="0" dirty="0" smtClean="0">
                  <a:solidFill>
                    <a:prstClr val="black"/>
                  </a:solidFill>
                  <a:latin typeface="Arial"/>
                  <a:ea typeface="MS PGothic" pitchFamily="34" charset="-128"/>
                </a:rPr>
                <a:t>James Bathon</a:t>
              </a:r>
            </a:p>
          </p:txBody>
        </p:sp>
        <p:sp>
          <p:nvSpPr>
            <p:cNvPr id="102" name="Rectangle 101"/>
            <p:cNvSpPr/>
            <p:nvPr/>
          </p:nvSpPr>
          <p:spPr bwMode="auto">
            <a:xfrm>
              <a:off x="5139329" y="1784646"/>
              <a:ext cx="2485237" cy="4016334"/>
            </a:xfrm>
            <a:prstGeom prst="rect">
              <a:avLst/>
            </a:prstGeom>
            <a:noFill/>
            <a:ln w="12700" cap="flat" cmpd="sng" algn="ctr">
              <a:solidFill>
                <a:sysClr val="windowText" lastClr="000000">
                  <a:lumMod val="50000"/>
                  <a:lumOff val="50000"/>
                </a:sysClr>
              </a:solidFill>
              <a:prstDash val="dash"/>
              <a:round/>
              <a:headEnd type="none" w="med" len="med"/>
              <a:tailEnd type="none" w="med" len="med"/>
            </a:ln>
            <a:effectLst/>
          </p:spPr>
          <p:txBody>
            <a:bodyPr vert="horz" wrap="square" lIns="117034" tIns="58517" rIns="117034" bIns="58517" numCol="1" rtlCol="0" anchor="t" anchorCtr="0" compatLnSpc="1">
              <a:prstTxWarp prst="textNoShape">
                <a:avLst/>
              </a:prstTxWarp>
            </a:bodyPr>
            <a:lstStyle/>
            <a:p>
              <a:pPr defTabSz="1170341">
                <a:defRPr/>
              </a:pPr>
              <a:endParaRPr lang="en-US" sz="1050" kern="0" dirty="0" smtClean="0">
                <a:solidFill>
                  <a:prstClr val="black"/>
                </a:solidFill>
                <a:latin typeface="Arial"/>
                <a:ea typeface="MS PGothic" pitchFamily="34" charset="-128"/>
              </a:endParaRPr>
            </a:p>
          </p:txBody>
        </p:sp>
        <p:sp>
          <p:nvSpPr>
            <p:cNvPr id="103" name="TextBox 102"/>
            <p:cNvSpPr txBox="1"/>
            <p:nvPr/>
          </p:nvSpPr>
          <p:spPr>
            <a:xfrm>
              <a:off x="4953000" y="1826292"/>
              <a:ext cx="1626866" cy="672175"/>
            </a:xfrm>
            <a:prstGeom prst="rect">
              <a:avLst/>
            </a:prstGeom>
            <a:noFill/>
          </p:spPr>
          <p:txBody>
            <a:bodyPr wrap="square" lIns="117034" tIns="58517" rIns="117034" bIns="58517" rtlCol="0">
              <a:spAutoFit/>
            </a:bodyPr>
            <a:lstStyle/>
            <a:p>
              <a:pPr algn="ctr"/>
              <a:r>
                <a:rPr lang="en-US" sz="900" dirty="0" smtClean="0">
                  <a:solidFill>
                    <a:prstClr val="black"/>
                  </a:solidFill>
                  <a:latin typeface="Arial"/>
                  <a:ea typeface="MS PGothic" pitchFamily="34" charset="-128"/>
                </a:rPr>
                <a:t>Aggregation:</a:t>
              </a:r>
            </a:p>
            <a:p>
              <a:pPr algn="ctr"/>
              <a:r>
                <a:rPr lang="en-US" sz="900" dirty="0" smtClean="0">
                  <a:solidFill>
                    <a:prstClr val="black"/>
                  </a:solidFill>
                  <a:latin typeface="Arial"/>
                  <a:ea typeface="MS PGothic" pitchFamily="34" charset="-128"/>
                </a:rPr>
                <a:t>(Consolidation, </a:t>
              </a:r>
            </a:p>
            <a:p>
              <a:pPr algn="ctr"/>
              <a:r>
                <a:rPr lang="en-US" sz="900" dirty="0" smtClean="0">
                  <a:solidFill>
                    <a:prstClr val="black"/>
                  </a:solidFill>
                  <a:latin typeface="Arial"/>
                  <a:ea typeface="MS PGothic" pitchFamily="34" charset="-128"/>
                </a:rPr>
                <a:t>Review &amp; Challenge, Enrichment)</a:t>
              </a:r>
              <a:endParaRPr lang="en-US" sz="900" dirty="0">
                <a:solidFill>
                  <a:prstClr val="black"/>
                </a:solidFill>
                <a:latin typeface="Arial"/>
                <a:ea typeface="MS PGothic" pitchFamily="34" charset="-128"/>
              </a:endParaRPr>
            </a:p>
          </p:txBody>
        </p:sp>
        <p:sp>
          <p:nvSpPr>
            <p:cNvPr id="104" name="Rectangle 103"/>
            <p:cNvSpPr/>
            <p:nvPr/>
          </p:nvSpPr>
          <p:spPr bwMode="auto">
            <a:xfrm>
              <a:off x="7930502" y="4099910"/>
              <a:ext cx="682880" cy="63862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517" rIns="45720" bIns="58517" numCol="1" rtlCol="0" anchor="ctr" anchorCtr="0" compatLnSpc="1">
              <a:prstTxWarp prst="textNoShape">
                <a:avLst/>
              </a:prstTxWarp>
            </a:bodyPr>
            <a:lstStyle/>
            <a:p>
              <a:pPr algn="ctr" defTabSz="1170341">
                <a:defRPr/>
              </a:pPr>
              <a:r>
                <a:rPr lang="en-US" sz="1050" i="1" kern="0" dirty="0" smtClean="0">
                  <a:solidFill>
                    <a:prstClr val="black"/>
                  </a:solidFill>
                  <a:latin typeface="Arial"/>
                  <a:ea typeface="MS PGothic" pitchFamily="34" charset="-128"/>
                </a:rPr>
                <a:t>Strategic Planning</a:t>
              </a:r>
            </a:p>
          </p:txBody>
        </p:sp>
        <p:sp>
          <p:nvSpPr>
            <p:cNvPr id="105" name="Rectangle 104"/>
            <p:cNvSpPr/>
            <p:nvPr/>
          </p:nvSpPr>
          <p:spPr bwMode="auto">
            <a:xfrm>
              <a:off x="2464904" y="2579415"/>
              <a:ext cx="967227" cy="63862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517" rIns="45720" bIns="58517" numCol="1" rtlCol="0" anchor="ctr" anchorCtr="0" compatLnSpc="1">
              <a:prstTxWarp prst="textNoShape">
                <a:avLst/>
              </a:prstTxWarp>
            </a:bodyPr>
            <a:lstStyle/>
            <a:p>
              <a:pPr defTabSz="1170341">
                <a:defRPr/>
              </a:pPr>
              <a:r>
                <a:rPr lang="en-US" sz="1050" kern="0" dirty="0" smtClean="0">
                  <a:solidFill>
                    <a:prstClr val="black"/>
                  </a:solidFill>
                  <a:latin typeface="Arial"/>
                  <a:ea typeface="MS PGothic" pitchFamily="34" charset="-128"/>
                </a:rPr>
                <a:t>Working Groups: Lines of Business Inventory </a:t>
              </a:r>
            </a:p>
          </p:txBody>
        </p:sp>
        <p:sp>
          <p:nvSpPr>
            <p:cNvPr id="106" name="Rectangle 105"/>
            <p:cNvSpPr/>
            <p:nvPr/>
          </p:nvSpPr>
          <p:spPr bwMode="auto">
            <a:xfrm>
              <a:off x="3528974" y="2586789"/>
              <a:ext cx="1033602" cy="631255"/>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0" tIns="58517" rIns="0" bIns="58517" numCol="1" rtlCol="0" anchor="ctr" anchorCtr="0" compatLnSpc="1">
              <a:prstTxWarp prst="textNoShape">
                <a:avLst/>
              </a:prstTxWarp>
            </a:bodyPr>
            <a:lstStyle/>
            <a:p>
              <a:pPr algn="ctr" defTabSz="1170341">
                <a:defRPr/>
              </a:pPr>
              <a:r>
                <a:rPr lang="en-US" sz="1050" kern="0" dirty="0" smtClean="0">
                  <a:solidFill>
                    <a:prstClr val="black"/>
                  </a:solidFill>
                  <a:latin typeface="Arial"/>
                  <a:ea typeface="MS PGothic" pitchFamily="34" charset="-128"/>
                </a:rPr>
                <a:t>Business Segment Material Risk Inventory</a:t>
              </a:r>
            </a:p>
          </p:txBody>
        </p:sp>
        <p:sp>
          <p:nvSpPr>
            <p:cNvPr id="107" name="Rectangle 106"/>
            <p:cNvSpPr/>
            <p:nvPr/>
          </p:nvSpPr>
          <p:spPr bwMode="auto">
            <a:xfrm>
              <a:off x="2438401" y="2101362"/>
              <a:ext cx="2181146" cy="2171496"/>
            </a:xfrm>
            <a:prstGeom prst="rect">
              <a:avLst/>
            </a:prstGeom>
            <a:noFill/>
            <a:ln w="12700" cap="flat" cmpd="sng" algn="ctr">
              <a:solidFill>
                <a:sysClr val="windowText" lastClr="000000">
                  <a:lumMod val="50000"/>
                  <a:lumOff val="50000"/>
                </a:sysClr>
              </a:solidFill>
              <a:prstDash val="dash"/>
              <a:round/>
              <a:headEnd type="none" w="med" len="med"/>
              <a:tailEnd type="none" w="med" len="med"/>
            </a:ln>
            <a:effectLst/>
          </p:spPr>
          <p:txBody>
            <a:bodyPr vert="horz" wrap="square" lIns="117034" tIns="58517" rIns="117034" bIns="58517" numCol="1" rtlCol="0" anchor="t" anchorCtr="0" compatLnSpc="1">
              <a:prstTxWarp prst="textNoShape">
                <a:avLst/>
              </a:prstTxWarp>
            </a:bodyPr>
            <a:lstStyle/>
            <a:p>
              <a:pPr defTabSz="1170341">
                <a:defRPr/>
              </a:pPr>
              <a:endParaRPr lang="en-US" sz="1050" kern="0" dirty="0" smtClean="0">
                <a:solidFill>
                  <a:prstClr val="black"/>
                </a:solidFill>
                <a:latin typeface="Arial"/>
                <a:ea typeface="MS PGothic" pitchFamily="34" charset="-128"/>
              </a:endParaRPr>
            </a:p>
          </p:txBody>
        </p:sp>
        <p:sp>
          <p:nvSpPr>
            <p:cNvPr id="110" name="Rectangle 109"/>
            <p:cNvSpPr/>
            <p:nvPr/>
          </p:nvSpPr>
          <p:spPr bwMode="auto">
            <a:xfrm>
              <a:off x="440377" y="2226684"/>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RCSA</a:t>
              </a:r>
            </a:p>
          </p:txBody>
        </p:sp>
        <p:sp>
          <p:nvSpPr>
            <p:cNvPr id="111" name="Rectangle 110"/>
            <p:cNvSpPr/>
            <p:nvPr/>
          </p:nvSpPr>
          <p:spPr bwMode="auto">
            <a:xfrm>
              <a:off x="440378" y="3324579"/>
              <a:ext cx="1513830" cy="20116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Loss Data/ Near Misses</a:t>
              </a:r>
            </a:p>
          </p:txBody>
        </p:sp>
        <p:sp>
          <p:nvSpPr>
            <p:cNvPr id="112" name="Rectangle 111"/>
            <p:cNvSpPr/>
            <p:nvPr/>
          </p:nvSpPr>
          <p:spPr bwMode="auto">
            <a:xfrm>
              <a:off x="440378" y="2774300"/>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Updated Fact Sheet</a:t>
              </a:r>
            </a:p>
          </p:txBody>
        </p:sp>
        <p:sp>
          <p:nvSpPr>
            <p:cNvPr id="113" name="Rectangle 112"/>
            <p:cNvSpPr/>
            <p:nvPr/>
          </p:nvSpPr>
          <p:spPr bwMode="auto">
            <a:xfrm>
              <a:off x="440378" y="3048108"/>
              <a:ext cx="1513830" cy="2011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Business Continuity</a:t>
              </a:r>
            </a:p>
          </p:txBody>
        </p:sp>
        <p:sp>
          <p:nvSpPr>
            <p:cNvPr id="115" name="Rectangle 114"/>
            <p:cNvSpPr/>
            <p:nvPr/>
          </p:nvSpPr>
          <p:spPr bwMode="auto">
            <a:xfrm>
              <a:off x="440378" y="2500492"/>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IT / Vendor Risk</a:t>
              </a:r>
            </a:p>
          </p:txBody>
        </p:sp>
        <p:sp>
          <p:nvSpPr>
            <p:cNvPr id="116" name="Rectangle 115"/>
            <p:cNvSpPr/>
            <p:nvPr/>
          </p:nvSpPr>
          <p:spPr bwMode="auto">
            <a:xfrm>
              <a:off x="373210" y="1483612"/>
              <a:ext cx="1729171" cy="4608568"/>
            </a:xfrm>
            <a:prstGeom prst="rect">
              <a:avLst/>
            </a:prstGeom>
            <a:noFill/>
            <a:ln w="12700" cap="flat" cmpd="sng" algn="ctr">
              <a:solidFill>
                <a:sysClr val="windowText" lastClr="000000">
                  <a:lumMod val="50000"/>
                  <a:lumOff val="50000"/>
                </a:sysClr>
              </a:solidFill>
              <a:prstDash val="solid"/>
              <a:round/>
              <a:headEnd type="none" w="med" len="med"/>
              <a:tailEnd type="none" w="med" len="med"/>
            </a:ln>
            <a:effectLst/>
          </p:spPr>
          <p:txBody>
            <a:bodyPr vert="horz" wrap="square" lIns="45720" tIns="58499" rIns="45720" bIns="58499" numCol="1" rtlCol="0" anchor="t" anchorCtr="0" compatLnSpc="1">
              <a:prstTxWarp prst="textNoShape">
                <a:avLst/>
              </a:prstTxWarp>
            </a:bodyPr>
            <a:lstStyle/>
            <a:p>
              <a:pPr algn="ctr">
                <a:defRPr/>
              </a:pPr>
              <a:endParaRPr lang="en-US" sz="1050" kern="0" dirty="0" smtClean="0">
                <a:solidFill>
                  <a:prstClr val="black"/>
                </a:solidFill>
                <a:latin typeface="Arial"/>
                <a:ea typeface="MS PGothic" pitchFamily="34" charset="-128"/>
              </a:endParaRPr>
            </a:p>
          </p:txBody>
        </p:sp>
        <p:sp>
          <p:nvSpPr>
            <p:cNvPr id="117" name="Rectangle 116"/>
            <p:cNvSpPr/>
            <p:nvPr/>
          </p:nvSpPr>
          <p:spPr bwMode="auto">
            <a:xfrm>
              <a:off x="440378" y="4151396"/>
              <a:ext cx="1513830" cy="2011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Historical Losses</a:t>
              </a:r>
            </a:p>
          </p:txBody>
        </p:sp>
        <p:sp>
          <p:nvSpPr>
            <p:cNvPr id="118" name="Rectangle 117"/>
            <p:cNvSpPr/>
            <p:nvPr/>
          </p:nvSpPr>
          <p:spPr bwMode="auto">
            <a:xfrm>
              <a:off x="440378" y="4427867"/>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Emerging Risk</a:t>
              </a:r>
            </a:p>
          </p:txBody>
        </p:sp>
        <p:sp>
          <p:nvSpPr>
            <p:cNvPr id="119" name="Rectangle 118"/>
            <p:cNvSpPr/>
            <p:nvPr/>
          </p:nvSpPr>
          <p:spPr bwMode="auto">
            <a:xfrm>
              <a:off x="440378" y="4701675"/>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Product/New Risk</a:t>
              </a:r>
            </a:p>
          </p:txBody>
        </p:sp>
        <p:sp>
          <p:nvSpPr>
            <p:cNvPr id="120" name="Rectangle 119"/>
            <p:cNvSpPr/>
            <p:nvPr/>
          </p:nvSpPr>
          <p:spPr bwMode="auto">
            <a:xfrm>
              <a:off x="440378" y="3874925"/>
              <a:ext cx="1513830" cy="2011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Audit Findings</a:t>
              </a:r>
            </a:p>
          </p:txBody>
        </p:sp>
        <p:sp>
          <p:nvSpPr>
            <p:cNvPr id="121" name="Rectangle 120"/>
            <p:cNvSpPr/>
            <p:nvPr/>
          </p:nvSpPr>
          <p:spPr bwMode="auto">
            <a:xfrm>
              <a:off x="440378" y="4975483"/>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Regulatory Findings</a:t>
              </a:r>
            </a:p>
          </p:txBody>
        </p:sp>
        <p:sp>
          <p:nvSpPr>
            <p:cNvPr id="122" name="Rectangle 121"/>
            <p:cNvSpPr/>
            <p:nvPr/>
          </p:nvSpPr>
          <p:spPr bwMode="auto">
            <a:xfrm>
              <a:off x="440378" y="3601117"/>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Model Risk</a:t>
              </a:r>
            </a:p>
          </p:txBody>
        </p:sp>
        <p:sp>
          <p:nvSpPr>
            <p:cNvPr id="124" name="Rectangle 123"/>
            <p:cNvSpPr/>
            <p:nvPr/>
          </p:nvSpPr>
          <p:spPr bwMode="auto">
            <a:xfrm>
              <a:off x="440377" y="1827247"/>
              <a:ext cx="1513830" cy="32406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Compliance Assessments</a:t>
              </a:r>
            </a:p>
          </p:txBody>
        </p:sp>
        <p:sp>
          <p:nvSpPr>
            <p:cNvPr id="126" name="Rectangle 125"/>
            <p:cNvSpPr/>
            <p:nvPr/>
          </p:nvSpPr>
          <p:spPr bwMode="auto">
            <a:xfrm>
              <a:off x="440378" y="1553439"/>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Current Risk Inventory</a:t>
              </a:r>
            </a:p>
          </p:txBody>
        </p:sp>
        <p:sp>
          <p:nvSpPr>
            <p:cNvPr id="142" name="Rectangle 141"/>
            <p:cNvSpPr/>
            <p:nvPr/>
          </p:nvSpPr>
          <p:spPr bwMode="auto">
            <a:xfrm>
              <a:off x="440378" y="5249291"/>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Strategic Plan</a:t>
              </a:r>
            </a:p>
          </p:txBody>
        </p:sp>
        <p:sp>
          <p:nvSpPr>
            <p:cNvPr id="146" name="Rectangle 145"/>
            <p:cNvSpPr/>
            <p:nvPr/>
          </p:nvSpPr>
          <p:spPr bwMode="auto">
            <a:xfrm>
              <a:off x="440378" y="5523099"/>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Financial Results</a:t>
              </a:r>
            </a:p>
          </p:txBody>
        </p:sp>
        <p:sp>
          <p:nvSpPr>
            <p:cNvPr id="147" name="Rectangle 146"/>
            <p:cNvSpPr/>
            <p:nvPr/>
          </p:nvSpPr>
          <p:spPr bwMode="auto">
            <a:xfrm>
              <a:off x="440378" y="5796905"/>
              <a:ext cx="1513830" cy="198438"/>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499" rIns="45720" bIns="58499" numCol="1" rtlCol="0" anchor="ctr" anchorCtr="0" compatLnSpc="1">
              <a:prstTxWarp prst="textNoShape">
                <a:avLst/>
              </a:prstTxWarp>
            </a:bodyPr>
            <a:lstStyle/>
            <a:p>
              <a:pPr algn="ctr">
                <a:defRPr/>
              </a:pPr>
              <a:r>
                <a:rPr lang="en-US" sz="1050" kern="0" dirty="0" smtClean="0">
                  <a:solidFill>
                    <a:prstClr val="black"/>
                  </a:solidFill>
                  <a:latin typeface="Arial"/>
                  <a:ea typeface="MS PGothic" pitchFamily="34" charset="-128"/>
                </a:rPr>
                <a:t>Business Metrics</a:t>
              </a:r>
            </a:p>
          </p:txBody>
        </p:sp>
        <p:sp>
          <p:nvSpPr>
            <p:cNvPr id="148" name="TextBox 147"/>
            <p:cNvSpPr txBox="1"/>
            <p:nvPr/>
          </p:nvSpPr>
          <p:spPr>
            <a:xfrm>
              <a:off x="228601" y="1243276"/>
              <a:ext cx="2095938" cy="279760"/>
            </a:xfrm>
            <a:prstGeom prst="rect">
              <a:avLst/>
            </a:prstGeom>
            <a:noFill/>
          </p:spPr>
          <p:txBody>
            <a:bodyPr wrap="square" lIns="117034" tIns="58517" rIns="117034" bIns="58517" rtlCol="0">
              <a:spAutoFit/>
            </a:bodyPr>
            <a:lstStyle/>
            <a:p>
              <a:pPr algn="ctr"/>
              <a:r>
                <a:rPr lang="en-US" sz="1050" b="1" dirty="0" smtClean="0">
                  <a:solidFill>
                    <a:prstClr val="black"/>
                  </a:solidFill>
                  <a:latin typeface="Arial"/>
                  <a:ea typeface="MS PGothic" pitchFamily="34" charset="-128"/>
                </a:rPr>
                <a:t>Sample Foundational Inputs</a:t>
              </a:r>
              <a:endParaRPr lang="en-US" sz="1050" b="1" dirty="0">
                <a:solidFill>
                  <a:prstClr val="black"/>
                </a:solidFill>
                <a:latin typeface="Arial"/>
                <a:ea typeface="MS PGothic" pitchFamily="34" charset="-128"/>
              </a:endParaRPr>
            </a:p>
          </p:txBody>
        </p:sp>
        <p:cxnSp>
          <p:nvCxnSpPr>
            <p:cNvPr id="153" name="Straight Arrow Connector 152"/>
            <p:cNvCxnSpPr/>
            <p:nvPr/>
          </p:nvCxnSpPr>
          <p:spPr>
            <a:xfrm>
              <a:off x="2102381" y="2738542"/>
              <a:ext cx="336019" cy="5844"/>
            </a:xfrm>
            <a:prstGeom prst="straightConnector1">
              <a:avLst/>
            </a:prstGeom>
            <a:noFill/>
            <a:ln w="28575" cap="flat" cmpd="sng" algn="ctr">
              <a:solidFill>
                <a:srgbClr val="000000">
                  <a:lumMod val="50000"/>
                  <a:lumOff val="50000"/>
                </a:srgbClr>
              </a:solidFill>
              <a:prstDash val="solid"/>
              <a:tailEnd type="arrow"/>
            </a:ln>
            <a:effectLst/>
          </p:spPr>
        </p:cxnSp>
        <p:sp>
          <p:nvSpPr>
            <p:cNvPr id="154" name="Rectangle 153"/>
            <p:cNvSpPr/>
            <p:nvPr/>
          </p:nvSpPr>
          <p:spPr bwMode="auto">
            <a:xfrm>
              <a:off x="2678368" y="4602605"/>
              <a:ext cx="1835940" cy="1392738"/>
            </a:xfrm>
            <a:prstGeom prst="rect">
              <a:avLst/>
            </a:prstGeom>
            <a:solidFill>
              <a:sysClr val="window" lastClr="FFFFFF"/>
            </a:solidFill>
            <a:ln w="9525" cap="flat" cmpd="sng" algn="ctr">
              <a:solidFill>
                <a:sysClr val="windowText" lastClr="000000"/>
              </a:solidFill>
              <a:prstDash val="dash"/>
              <a:round/>
              <a:headEnd type="none" w="med" len="med"/>
              <a:tailEnd type="none" w="med" len="med"/>
            </a:ln>
            <a:effectLst/>
          </p:spPr>
          <p:txBody>
            <a:bodyPr vert="horz" wrap="square" lIns="45720" tIns="58499" rIns="45720" bIns="58499" numCol="1" rtlCol="0" anchor="t" anchorCtr="0" compatLnSpc="1">
              <a:prstTxWarp prst="textNoShape">
                <a:avLst/>
              </a:prstTxWarp>
            </a:bodyPr>
            <a:lstStyle/>
            <a:p>
              <a:pPr>
                <a:defRPr/>
              </a:pPr>
              <a:r>
                <a:rPr lang="en-US" sz="1050" kern="0" dirty="0" smtClean="0">
                  <a:solidFill>
                    <a:prstClr val="black"/>
                  </a:solidFill>
                  <a:latin typeface="Arial"/>
                  <a:ea typeface="MS PGothic" pitchFamily="34" charset="-128"/>
                </a:rPr>
                <a:t>Key information compiled:</a:t>
              </a:r>
            </a:p>
            <a:p>
              <a:pPr marL="171450" indent="-171450">
                <a:buFont typeface="Arial" panose="020B0604020202020204" pitchFamily="34" charset="0"/>
                <a:buChar char="•"/>
                <a:defRPr/>
              </a:pPr>
              <a:r>
                <a:rPr lang="en-US" sz="1050" kern="0" dirty="0" smtClean="0">
                  <a:solidFill>
                    <a:prstClr val="black"/>
                  </a:solidFill>
                  <a:latin typeface="Arial"/>
                  <a:ea typeface="MS PGothic" pitchFamily="34" charset="-128"/>
                </a:rPr>
                <a:t>Risk description</a:t>
              </a:r>
            </a:p>
            <a:p>
              <a:pPr marL="171450" indent="-171450">
                <a:buFont typeface="Arial" panose="020B0604020202020204" pitchFamily="34" charset="0"/>
                <a:buChar char="•"/>
                <a:defRPr/>
              </a:pPr>
              <a:r>
                <a:rPr lang="en-US" sz="1050" kern="0" dirty="0" smtClean="0">
                  <a:solidFill>
                    <a:prstClr val="black"/>
                  </a:solidFill>
                  <a:latin typeface="Arial"/>
                  <a:ea typeface="MS PGothic" pitchFamily="34" charset="-128"/>
                </a:rPr>
                <a:t>Risk classification into standard taxonomy</a:t>
              </a:r>
            </a:p>
            <a:p>
              <a:pPr marL="171450" indent="-171450">
                <a:buFont typeface="Arial" panose="020B0604020202020204" pitchFamily="34" charset="0"/>
                <a:buChar char="•"/>
                <a:defRPr/>
              </a:pPr>
              <a:r>
                <a:rPr lang="en-US" sz="1050" kern="0" dirty="0" smtClean="0">
                  <a:solidFill>
                    <a:prstClr val="black"/>
                  </a:solidFill>
                  <a:latin typeface="Arial"/>
                  <a:ea typeface="MS PGothic" pitchFamily="34" charset="-128"/>
                </a:rPr>
                <a:t>Risk Assessment </a:t>
              </a:r>
            </a:p>
            <a:p>
              <a:pPr marL="285750" lvl="1" indent="-120650">
                <a:buFont typeface="Arial" panose="020B0604020202020204" pitchFamily="34" charset="0"/>
                <a:buChar char="•"/>
                <a:defRPr/>
              </a:pPr>
              <a:r>
                <a:rPr lang="en-US" sz="1050" kern="0" dirty="0" smtClean="0">
                  <a:solidFill>
                    <a:prstClr val="black"/>
                  </a:solidFill>
                  <a:latin typeface="Arial"/>
                  <a:ea typeface="MS PGothic" pitchFamily="34" charset="-128"/>
                </a:rPr>
                <a:t>Drivers</a:t>
              </a:r>
            </a:p>
            <a:p>
              <a:pPr marL="285750" lvl="1" indent="-119063">
                <a:buFont typeface="Arial" panose="020B0604020202020204" pitchFamily="34" charset="0"/>
                <a:buChar char="•"/>
                <a:defRPr/>
              </a:pPr>
              <a:r>
                <a:rPr lang="en-US" sz="1050" kern="0" dirty="0" smtClean="0">
                  <a:solidFill>
                    <a:prstClr val="black"/>
                  </a:solidFill>
                  <a:latin typeface="Arial"/>
                  <a:ea typeface="MS PGothic" pitchFamily="34" charset="-128"/>
                </a:rPr>
                <a:t>Controls</a:t>
              </a:r>
            </a:p>
            <a:p>
              <a:pPr marL="285750" lvl="1" indent="-119063">
                <a:buFont typeface="Arial" panose="020B0604020202020204" pitchFamily="34" charset="0"/>
                <a:buChar char="•"/>
                <a:defRPr/>
              </a:pPr>
              <a:r>
                <a:rPr lang="en-US" sz="1050" kern="0" dirty="0" smtClean="0">
                  <a:solidFill>
                    <a:prstClr val="black"/>
                  </a:solidFill>
                  <a:latin typeface="Arial"/>
                  <a:ea typeface="MS PGothic" pitchFamily="34" charset="-128"/>
                </a:rPr>
                <a:t>Financial Impacts</a:t>
              </a:r>
            </a:p>
          </p:txBody>
        </p:sp>
        <p:cxnSp>
          <p:nvCxnSpPr>
            <p:cNvPr id="155" name="Straight Arrow Connector 154"/>
            <p:cNvCxnSpPr/>
            <p:nvPr/>
          </p:nvCxnSpPr>
          <p:spPr bwMode="auto">
            <a:xfrm>
              <a:off x="6388209" y="2927291"/>
              <a:ext cx="189328" cy="0"/>
            </a:xfrm>
            <a:prstGeom prst="straightConnector1">
              <a:avLst/>
            </a:prstGeom>
            <a:solidFill>
              <a:srgbClr val="4F81BD"/>
            </a:solidFill>
            <a:ln w="9525" cap="flat" cmpd="sng" algn="ctr">
              <a:solidFill>
                <a:sysClr val="windowText" lastClr="000000"/>
              </a:solidFill>
              <a:prstDash val="solid"/>
              <a:round/>
              <a:headEnd type="none" w="med" len="med"/>
              <a:tailEnd type="triangle"/>
            </a:ln>
            <a:effectLst/>
          </p:spPr>
        </p:cxnSp>
        <p:grpSp>
          <p:nvGrpSpPr>
            <p:cNvPr id="156" name="Group 155"/>
            <p:cNvGrpSpPr/>
            <p:nvPr/>
          </p:nvGrpSpPr>
          <p:grpSpPr>
            <a:xfrm>
              <a:off x="3379067" y="2486306"/>
              <a:ext cx="554568" cy="116672"/>
              <a:chOff x="3180865" y="2539679"/>
              <a:chExt cx="629135" cy="127321"/>
            </a:xfrm>
          </p:grpSpPr>
          <p:cxnSp>
            <p:nvCxnSpPr>
              <p:cNvPr id="157" name="Straight Arrow Connector 156"/>
              <p:cNvCxnSpPr/>
              <p:nvPr/>
            </p:nvCxnSpPr>
            <p:spPr>
              <a:xfrm>
                <a:off x="3810000" y="2573279"/>
                <a:ext cx="0" cy="93721"/>
              </a:xfrm>
              <a:prstGeom prst="straightConnector1">
                <a:avLst/>
              </a:prstGeom>
              <a:noFill/>
              <a:ln w="28575" cap="flat" cmpd="sng" algn="ctr">
                <a:solidFill>
                  <a:srgbClr val="000000">
                    <a:lumMod val="50000"/>
                    <a:lumOff val="50000"/>
                  </a:srgbClr>
                </a:solidFill>
                <a:prstDash val="solid"/>
                <a:tailEnd type="arrow"/>
              </a:ln>
              <a:effectLst/>
            </p:spPr>
          </p:cxnSp>
          <p:sp>
            <p:nvSpPr>
              <p:cNvPr id="158" name="Left Bracket 157"/>
              <p:cNvSpPr/>
              <p:nvPr/>
            </p:nvSpPr>
            <p:spPr>
              <a:xfrm rot="5400000">
                <a:off x="3447288" y="2273256"/>
                <a:ext cx="93979" cy="626826"/>
              </a:xfrm>
              <a:prstGeom prst="leftBracket">
                <a:avLst/>
              </a:prstGeom>
              <a:noFill/>
              <a:ln w="28575" cap="flat" cmpd="sng" algn="ctr">
                <a:solidFill>
                  <a:srgbClr val="000000">
                    <a:lumMod val="50000"/>
                    <a:lumOff val="50000"/>
                  </a:srgbClr>
                </a:solidFill>
                <a:prstDash val="solid"/>
                <a:tailEnd type="arrow"/>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prstClr val="black"/>
                  </a:solidFill>
                  <a:effectLst/>
                  <a:uLnTx/>
                  <a:uFillTx/>
                  <a:latin typeface="Arial"/>
                  <a:ea typeface="MS PGothic" pitchFamily="34" charset="-128"/>
                </a:endParaRPr>
              </a:p>
            </p:txBody>
          </p:sp>
        </p:grpSp>
        <p:sp>
          <p:nvSpPr>
            <p:cNvPr id="159" name="TextBox 158"/>
            <p:cNvSpPr txBox="1"/>
            <p:nvPr/>
          </p:nvSpPr>
          <p:spPr>
            <a:xfrm>
              <a:off x="5012657" y="1252488"/>
              <a:ext cx="1370856" cy="626008"/>
            </a:xfrm>
            <a:prstGeom prst="rect">
              <a:avLst/>
            </a:prstGeom>
            <a:noFill/>
          </p:spPr>
          <p:txBody>
            <a:bodyPr wrap="square" lIns="117034" tIns="58517" rIns="117034" bIns="58517" rtlCol="0">
              <a:spAutoFit/>
            </a:bodyPr>
            <a:lstStyle/>
            <a:p>
              <a:pPr algn="ctr"/>
              <a:r>
                <a:rPr lang="en-US" sz="1050" b="1" dirty="0" smtClean="0">
                  <a:solidFill>
                    <a:prstClr val="black"/>
                  </a:solidFill>
                  <a:latin typeface="Arial"/>
                  <a:ea typeface="MS PGothic" pitchFamily="34" charset="-128"/>
                </a:rPr>
                <a:t>Second Line of Defense Activities</a:t>
              </a:r>
              <a:endParaRPr lang="en-US" sz="1050" b="1" dirty="0">
                <a:solidFill>
                  <a:prstClr val="black"/>
                </a:solidFill>
                <a:latin typeface="Arial"/>
                <a:ea typeface="MS PGothic" pitchFamily="34" charset="-128"/>
              </a:endParaRPr>
            </a:p>
          </p:txBody>
        </p:sp>
        <p:sp>
          <p:nvSpPr>
            <p:cNvPr id="160" name="Rectangle 159"/>
            <p:cNvSpPr/>
            <p:nvPr/>
          </p:nvSpPr>
          <p:spPr bwMode="auto">
            <a:xfrm>
              <a:off x="2608047" y="3440042"/>
              <a:ext cx="1954528" cy="70683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45720" tIns="58517" rIns="45720" bIns="58517" numCol="1" rtlCol="0" anchor="ctr" anchorCtr="0" compatLnSpc="1">
              <a:prstTxWarp prst="textNoShape">
                <a:avLst/>
              </a:prstTxWarp>
            </a:bodyPr>
            <a:lstStyle/>
            <a:p>
              <a:pPr defTabSz="1170341">
                <a:defRPr/>
              </a:pPr>
              <a:r>
                <a:rPr lang="en-US" sz="1050" kern="0" dirty="0" smtClean="0">
                  <a:solidFill>
                    <a:prstClr val="black"/>
                  </a:solidFill>
                  <a:latin typeface="Arial"/>
                  <a:ea typeface="MS PGothic" pitchFamily="34" charset="-128"/>
                </a:rPr>
                <a:t>Working Groups: Business Line Support Functions (HR, Finance, Legal, Model Development)</a:t>
              </a:r>
            </a:p>
          </p:txBody>
        </p:sp>
        <p:sp>
          <p:nvSpPr>
            <p:cNvPr id="161" name="Left Brace 160"/>
            <p:cNvSpPr/>
            <p:nvPr/>
          </p:nvSpPr>
          <p:spPr>
            <a:xfrm rot="16200000">
              <a:off x="3469305" y="3647587"/>
              <a:ext cx="232012" cy="1589070"/>
            </a:xfrm>
            <a:prstGeom prst="leftBrace">
              <a:avLst/>
            </a:prstGeom>
            <a:noFill/>
            <a:ln w="28575" cap="flat" cmpd="sng" algn="ctr">
              <a:solidFill>
                <a:srgbClr val="000000">
                  <a:lumMod val="50000"/>
                  <a:lumOff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prstClr val="black"/>
                </a:solidFill>
                <a:effectLst/>
                <a:uLnTx/>
                <a:uFillTx/>
                <a:latin typeface="Arial"/>
                <a:ea typeface="MS PGothic" pitchFamily="34" charset="-128"/>
              </a:endParaRPr>
            </a:p>
          </p:txBody>
        </p:sp>
        <p:cxnSp>
          <p:nvCxnSpPr>
            <p:cNvPr id="162" name="Straight Arrow Connector 161"/>
            <p:cNvCxnSpPr/>
            <p:nvPr/>
          </p:nvCxnSpPr>
          <p:spPr bwMode="auto">
            <a:xfrm>
              <a:off x="6381947" y="3360930"/>
              <a:ext cx="189328" cy="0"/>
            </a:xfrm>
            <a:prstGeom prst="straightConnector1">
              <a:avLst/>
            </a:prstGeom>
            <a:solidFill>
              <a:srgbClr val="4F81BD"/>
            </a:solidFill>
            <a:ln w="9525" cap="flat" cmpd="sng" algn="ctr">
              <a:solidFill>
                <a:sysClr val="windowText" lastClr="000000"/>
              </a:solidFill>
              <a:prstDash val="solid"/>
              <a:round/>
              <a:headEnd type="none" w="med" len="med"/>
              <a:tailEnd type="triangle"/>
            </a:ln>
            <a:effectLst/>
          </p:spPr>
        </p:cxnSp>
        <p:cxnSp>
          <p:nvCxnSpPr>
            <p:cNvPr id="163" name="Straight Arrow Connector 162"/>
            <p:cNvCxnSpPr/>
            <p:nvPr/>
          </p:nvCxnSpPr>
          <p:spPr bwMode="auto">
            <a:xfrm>
              <a:off x="6381947" y="3868112"/>
              <a:ext cx="189328" cy="0"/>
            </a:xfrm>
            <a:prstGeom prst="straightConnector1">
              <a:avLst/>
            </a:prstGeom>
            <a:solidFill>
              <a:srgbClr val="4F81BD"/>
            </a:solidFill>
            <a:ln w="9525" cap="flat" cmpd="sng" algn="ctr">
              <a:solidFill>
                <a:sysClr val="windowText" lastClr="000000"/>
              </a:solidFill>
              <a:prstDash val="solid"/>
              <a:round/>
              <a:headEnd type="none" w="med" len="med"/>
              <a:tailEnd type="triangle"/>
            </a:ln>
            <a:effectLst/>
          </p:spPr>
        </p:cxnSp>
        <p:cxnSp>
          <p:nvCxnSpPr>
            <p:cNvPr id="164" name="Straight Arrow Connector 163"/>
            <p:cNvCxnSpPr/>
            <p:nvPr/>
          </p:nvCxnSpPr>
          <p:spPr bwMode="auto">
            <a:xfrm>
              <a:off x="6381350" y="4397368"/>
              <a:ext cx="189328" cy="0"/>
            </a:xfrm>
            <a:prstGeom prst="straightConnector1">
              <a:avLst/>
            </a:prstGeom>
            <a:solidFill>
              <a:srgbClr val="4F81BD"/>
            </a:solidFill>
            <a:ln w="9525" cap="flat" cmpd="sng" algn="ctr">
              <a:solidFill>
                <a:sysClr val="windowText" lastClr="000000"/>
              </a:solidFill>
              <a:prstDash val="solid"/>
              <a:round/>
              <a:headEnd type="none" w="med" len="med"/>
              <a:tailEnd type="triangle"/>
            </a:ln>
            <a:effectLst/>
          </p:spPr>
        </p:cxnSp>
        <p:cxnSp>
          <p:nvCxnSpPr>
            <p:cNvPr id="165" name="Straight Arrow Connector 164"/>
            <p:cNvCxnSpPr/>
            <p:nvPr/>
          </p:nvCxnSpPr>
          <p:spPr bwMode="auto">
            <a:xfrm>
              <a:off x="6381350" y="4930027"/>
              <a:ext cx="189328" cy="0"/>
            </a:xfrm>
            <a:prstGeom prst="straightConnector1">
              <a:avLst/>
            </a:prstGeom>
            <a:solidFill>
              <a:srgbClr val="4F81BD"/>
            </a:solidFill>
            <a:ln w="9525" cap="flat" cmpd="sng" algn="ctr">
              <a:solidFill>
                <a:sysClr val="windowText" lastClr="000000"/>
              </a:solidFill>
              <a:prstDash val="solid"/>
              <a:round/>
              <a:headEnd type="none" w="med" len="med"/>
              <a:tailEnd type="triangle"/>
            </a:ln>
            <a:effectLst/>
          </p:spPr>
        </p:cxnSp>
        <p:cxnSp>
          <p:nvCxnSpPr>
            <p:cNvPr id="76" name="Straight Arrow Connector 75"/>
            <p:cNvCxnSpPr/>
            <p:nvPr/>
          </p:nvCxnSpPr>
          <p:spPr bwMode="auto">
            <a:xfrm>
              <a:off x="7525378" y="4465259"/>
              <a:ext cx="270787" cy="0"/>
            </a:xfrm>
            <a:prstGeom prst="straightConnector1">
              <a:avLst/>
            </a:prstGeom>
            <a:solidFill>
              <a:srgbClr val="4F81BD"/>
            </a:solidFill>
            <a:ln w="9525" cap="flat" cmpd="sng" algn="ctr">
              <a:solidFill>
                <a:sysClr val="windowText" lastClr="000000"/>
              </a:solidFill>
              <a:prstDash val="solid"/>
              <a:round/>
              <a:headEnd type="none" w="med" len="med"/>
              <a:tailEnd type="triangle"/>
            </a:ln>
            <a:effectLst/>
          </p:spPr>
        </p:cxnSp>
      </p:grpSp>
    </p:spTree>
    <p:extLst>
      <p:ext uri="{BB962C8B-B14F-4D97-AF65-F5344CB8AC3E}">
        <p14:creationId xmlns:p14="http://schemas.microsoft.com/office/powerpoint/2010/main" val="3594551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sp>
        <p:nvSpPr>
          <p:cNvPr id="11" name="Text Box 3"/>
          <p:cNvSpPr txBox="1">
            <a:spLocks noChangeArrowheads="1"/>
          </p:cNvSpPr>
          <p:nvPr/>
        </p:nvSpPr>
        <p:spPr bwMode="auto">
          <a:xfrm>
            <a:off x="152401" y="685800"/>
            <a:ext cx="8686800" cy="136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6462"/>
          <a:stretch/>
        </p:blipFill>
        <p:spPr bwMode="auto">
          <a:xfrm>
            <a:off x="152401" y="838200"/>
            <a:ext cx="86868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4738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sp>
        <p:nvSpPr>
          <p:cNvPr id="11" name="Text Box 3"/>
          <p:cNvSpPr txBox="1">
            <a:spLocks noChangeArrowheads="1"/>
          </p:cNvSpPr>
          <p:nvPr/>
        </p:nvSpPr>
        <p:spPr bwMode="auto">
          <a:xfrm>
            <a:off x="152401" y="685800"/>
            <a:ext cx="8686800" cy="136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282"/>
          <a:stretch/>
        </p:blipFill>
        <p:spPr bwMode="auto">
          <a:xfrm>
            <a:off x="228600" y="838200"/>
            <a:ext cx="861060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6434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sp>
        <p:nvSpPr>
          <p:cNvPr id="11" name="Text Box 3"/>
          <p:cNvSpPr txBox="1">
            <a:spLocks noChangeArrowheads="1"/>
          </p:cNvSpPr>
          <p:nvPr/>
        </p:nvSpPr>
        <p:spPr bwMode="auto">
          <a:xfrm>
            <a:off x="152401" y="685800"/>
            <a:ext cx="8686800" cy="136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805"/>
          <a:stretch/>
        </p:blipFill>
        <p:spPr bwMode="auto">
          <a:xfrm>
            <a:off x="184299" y="838200"/>
            <a:ext cx="8654902"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6776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sp>
        <p:nvSpPr>
          <p:cNvPr id="11" name="Text Box 3"/>
          <p:cNvSpPr txBox="1">
            <a:spLocks noChangeArrowheads="1"/>
          </p:cNvSpPr>
          <p:nvPr/>
        </p:nvSpPr>
        <p:spPr bwMode="auto">
          <a:xfrm>
            <a:off x="152401" y="685800"/>
            <a:ext cx="8686800" cy="136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a:p>
            <a:pPr marL="0" marR="0" indent="0">
              <a:lnSpc>
                <a:spcPct val="115000"/>
              </a:lnSpc>
              <a:spcBef>
                <a:spcPts val="0"/>
              </a:spcBef>
              <a:spcAft>
                <a:spcPts val="0"/>
              </a:spcAft>
            </a:pPr>
            <a:endParaRPr lang="en-US" sz="1200" dirty="0" smtClean="0">
              <a:latin typeface="Calibri"/>
              <a:ea typeface="Calibri"/>
              <a:cs typeface="Times New Roman"/>
            </a:endParaRPr>
          </a:p>
          <a:p>
            <a:pPr marL="0" marR="0" indent="0">
              <a:lnSpc>
                <a:spcPct val="115000"/>
              </a:lnSpc>
              <a:spcBef>
                <a:spcPts val="0"/>
              </a:spcBef>
              <a:spcAft>
                <a:spcPts val="0"/>
              </a:spcAft>
            </a:pPr>
            <a:endParaRPr lang="en-US" sz="1200" dirty="0">
              <a:effectLst/>
              <a:latin typeface="Calibri"/>
              <a:ea typeface="Calibri"/>
              <a:cs typeface="Times New Roman"/>
            </a:endParaRPr>
          </a:p>
        </p:txBody>
      </p:sp>
      <p:pic>
        <p:nvPicPr>
          <p:cNvPr id="819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7039"/>
          <a:stretch/>
        </p:blipFill>
        <p:spPr bwMode="auto">
          <a:xfrm>
            <a:off x="179492" y="990600"/>
            <a:ext cx="8659709"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186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8"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3400" y="111825"/>
            <a:ext cx="8305800" cy="523220"/>
          </a:xfrm>
          <a:prstGeom prst="rect">
            <a:avLst/>
          </a:prstGeom>
          <a:noFill/>
        </p:spPr>
        <p:txBody>
          <a:bodyPr wrap="square" rtlCol="0">
            <a:spAutoFit/>
          </a:bodyPr>
          <a:lstStyle/>
          <a:p>
            <a:r>
              <a:rPr lang="en-US" sz="2800" b="1" dirty="0"/>
              <a:t>Appendix </a:t>
            </a:r>
            <a:r>
              <a:rPr lang="en-US" sz="2800" b="1" dirty="0" smtClean="0"/>
              <a:t>E </a:t>
            </a:r>
            <a:r>
              <a:rPr lang="en-US" sz="2800" b="1" dirty="0"/>
              <a:t>– Material Risk Inventory</a:t>
            </a:r>
          </a:p>
        </p:txBody>
      </p:sp>
      <p:graphicFrame>
        <p:nvGraphicFramePr>
          <p:cNvPr id="12" name="Table 11"/>
          <p:cNvGraphicFramePr>
            <a:graphicFrameLocks noGrp="1"/>
          </p:cNvGraphicFramePr>
          <p:nvPr>
            <p:extLst>
              <p:ext uri="{D42A27DB-BD31-4B8C-83A1-F6EECF244321}">
                <p14:modId xmlns:p14="http://schemas.microsoft.com/office/powerpoint/2010/main" val="2653187792"/>
              </p:ext>
            </p:extLst>
          </p:nvPr>
        </p:nvGraphicFramePr>
        <p:xfrm>
          <a:off x="245660" y="1905000"/>
          <a:ext cx="8679976" cy="4146586"/>
        </p:xfrm>
        <a:graphic>
          <a:graphicData uri="http://schemas.openxmlformats.org/drawingml/2006/table">
            <a:tbl>
              <a:tblPr firstRow="1" firstCol="1" bandRow="1"/>
              <a:tblGrid>
                <a:gridCol w="6002740"/>
                <a:gridCol w="1447800"/>
                <a:gridCol w="1229436"/>
              </a:tblGrid>
              <a:tr h="221424">
                <a:tc gridSpan="2">
                  <a:txBody>
                    <a:bodyPr/>
                    <a:lstStyle/>
                    <a:p>
                      <a:pPr marL="0" marR="0">
                        <a:lnSpc>
                          <a:spcPct val="115000"/>
                        </a:lnSpc>
                        <a:spcBef>
                          <a:spcPts val="0"/>
                        </a:spcBef>
                        <a:spcAft>
                          <a:spcPts val="0"/>
                        </a:spcAft>
                      </a:pPr>
                      <a:r>
                        <a:rPr lang="en-US" sz="1100" b="1" dirty="0">
                          <a:effectLst/>
                          <a:latin typeface="Calibri"/>
                          <a:ea typeface="Times New Roman"/>
                          <a:cs typeface="Times New Roman"/>
                        </a:rPr>
                        <a:t>Risk Type </a:t>
                      </a:r>
                      <a:r>
                        <a:rPr lang="en-US" sz="1100" dirty="0">
                          <a:effectLst/>
                          <a:latin typeface="Calibri"/>
                          <a:ea typeface="Times New Roman"/>
                          <a:cs typeface="Times New Roman"/>
                        </a:rPr>
                        <a:t> - The Risk Type from the SHUSA ERM Risk Taxonomy</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800">
                          <a:effectLst/>
                          <a:latin typeface="Calibri"/>
                          <a:ea typeface="Times New Roman"/>
                          <a:cs typeface="Times New Roman"/>
                        </a:rPr>
                        <a:t>Select a Risk Type</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177129">
                <a:tc gridSpan="2">
                  <a:txBody>
                    <a:bodyPr/>
                    <a:lstStyle/>
                    <a:p>
                      <a:pPr marL="0" marR="0">
                        <a:lnSpc>
                          <a:spcPct val="115000"/>
                        </a:lnSpc>
                        <a:spcBef>
                          <a:spcPts val="0"/>
                        </a:spcBef>
                        <a:spcAft>
                          <a:spcPts val="0"/>
                        </a:spcAft>
                      </a:pPr>
                      <a:r>
                        <a:rPr lang="en-US" sz="1100" b="1" dirty="0">
                          <a:effectLst/>
                          <a:latin typeface="Calibri"/>
                          <a:ea typeface="Times New Roman"/>
                          <a:cs typeface="Times New Roman"/>
                        </a:rPr>
                        <a:t>Risk Sub Type  -</a:t>
                      </a:r>
                      <a:r>
                        <a:rPr lang="en-US" sz="1100" dirty="0">
                          <a:effectLst/>
                          <a:latin typeface="Calibri"/>
                          <a:ea typeface="Times New Roman"/>
                          <a:cs typeface="Times New Roman"/>
                        </a:rPr>
                        <a:t> The Risk Sub-Category from the SHUSA ERM Risk Taxonomy</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0"/>
                        </a:spcAft>
                      </a:pPr>
                      <a:r>
                        <a:rPr lang="en-US" sz="800">
                          <a:effectLst/>
                          <a:latin typeface="Calibri"/>
                          <a:ea typeface="Times New Roman"/>
                          <a:cs typeface="Times New Roman"/>
                        </a:rPr>
                        <a:t>Select a Sub Risk Type</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31418">
                <a:tc gridSpan="2">
                  <a:txBody>
                    <a:bodyPr/>
                    <a:lstStyle/>
                    <a:p>
                      <a:pPr marL="0" marR="0">
                        <a:lnSpc>
                          <a:spcPct val="115000"/>
                        </a:lnSpc>
                        <a:spcBef>
                          <a:spcPts val="0"/>
                        </a:spcBef>
                        <a:spcAft>
                          <a:spcPts val="0"/>
                        </a:spcAft>
                      </a:pPr>
                      <a:r>
                        <a:rPr lang="en-US" sz="1100" b="1">
                          <a:effectLst/>
                          <a:latin typeface="Calibri"/>
                          <a:ea typeface="Times New Roman"/>
                          <a:cs typeface="Times New Roman"/>
                        </a:rPr>
                        <a:t>Risk Name</a:t>
                      </a:r>
                      <a:r>
                        <a:rPr lang="en-US" sz="1100">
                          <a:effectLst/>
                          <a:latin typeface="Calibri"/>
                          <a:ea typeface="Times New Roman"/>
                          <a:cs typeface="Times New Roman"/>
                        </a:rPr>
                        <a:t> - The name of the risk which helps define it and differentiate it from other risks in other Business Lines with a similar Risk Category</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1000"/>
                        </a:spcAft>
                      </a:pPr>
                      <a:r>
                        <a:rPr lang="en-US" sz="800" dirty="0">
                          <a:effectLst/>
                          <a:latin typeface="Calibri"/>
                          <a:ea typeface="Times New Roman"/>
                          <a:cs typeface="Times New Roman"/>
                        </a:rPr>
                        <a:t>[Replace with Risk Name]</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422435">
                <a:tc gridSpan="2">
                  <a:txBody>
                    <a:bodyPr/>
                    <a:lstStyle/>
                    <a:p>
                      <a:pPr marL="0" marR="0">
                        <a:lnSpc>
                          <a:spcPct val="115000"/>
                        </a:lnSpc>
                        <a:spcBef>
                          <a:spcPts val="0"/>
                        </a:spcBef>
                        <a:spcAft>
                          <a:spcPts val="0"/>
                        </a:spcAft>
                      </a:pPr>
                      <a:r>
                        <a:rPr lang="en-US" sz="1100" b="1">
                          <a:effectLst/>
                          <a:latin typeface="Calibri"/>
                          <a:ea typeface="Times New Roman"/>
                          <a:cs typeface="Times New Roman"/>
                        </a:rPr>
                        <a:t>Risk Driver </a:t>
                      </a:r>
                      <a:r>
                        <a:rPr lang="en-US" sz="1100">
                          <a:effectLst/>
                          <a:latin typeface="Calibri"/>
                          <a:ea typeface="Times New Roman"/>
                          <a:cs typeface="Times New Roman"/>
                        </a:rPr>
                        <a:t>- The economic, business or regulatory forces leading to potential increases in the Risk profile. (additional drivers may be added in free form text under dropdown)</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1000"/>
                        </a:spcAft>
                      </a:pPr>
                      <a:r>
                        <a:rPr lang="en-US" sz="800">
                          <a:effectLst/>
                          <a:latin typeface="Calibri"/>
                          <a:ea typeface="Times New Roman"/>
                          <a:cs typeface="Times New Roman"/>
                        </a:rPr>
                        <a:t>Choose an item.</a:t>
                      </a:r>
                    </a:p>
                    <a:p>
                      <a:pPr marL="0" marR="0" algn="ctr">
                        <a:lnSpc>
                          <a:spcPct val="115000"/>
                        </a:lnSpc>
                        <a:spcBef>
                          <a:spcPts val="0"/>
                        </a:spcBef>
                        <a:spcAft>
                          <a:spcPts val="1000"/>
                        </a:spcAft>
                      </a:pPr>
                      <a:r>
                        <a:rPr lang="en-US" sz="800">
                          <a:effectLst/>
                          <a:latin typeface="Calibri"/>
                          <a:ea typeface="Times New Roman"/>
                          <a:cs typeface="Times New Roman"/>
                        </a:rPr>
                        <a:t> </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81000">
                <a:tc gridSpan="2">
                  <a:txBody>
                    <a:bodyPr/>
                    <a:lstStyle/>
                    <a:p>
                      <a:pPr marL="0" marR="0">
                        <a:lnSpc>
                          <a:spcPct val="115000"/>
                        </a:lnSpc>
                        <a:spcBef>
                          <a:spcPts val="0"/>
                        </a:spcBef>
                        <a:spcAft>
                          <a:spcPts val="0"/>
                        </a:spcAft>
                      </a:pPr>
                      <a:r>
                        <a:rPr lang="en-US" sz="1100" b="1">
                          <a:effectLst/>
                          <a:latin typeface="Calibri"/>
                          <a:ea typeface="Times New Roman"/>
                          <a:cs typeface="Times New Roman"/>
                        </a:rPr>
                        <a:t>Annual Expected Loss (Base)</a:t>
                      </a:r>
                      <a:r>
                        <a:rPr lang="en-US" sz="1100">
                          <a:effectLst/>
                          <a:latin typeface="Calibri"/>
                          <a:ea typeface="Times New Roman"/>
                          <a:cs typeface="Times New Roman"/>
                        </a:rPr>
                        <a:t> - The annual expected financial impact range amount. The dollar range should be supported by internal/external loss data and other MRI sources.  This impact amount assumes controls are working as designed.</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1000"/>
                        </a:spcAft>
                      </a:pPr>
                      <a:r>
                        <a:rPr lang="en-US" sz="800">
                          <a:effectLst/>
                          <a:latin typeface="Calibri"/>
                          <a:ea typeface="Times New Roman"/>
                          <a:cs typeface="Times New Roman"/>
                        </a:rPr>
                        <a:t>$1 Million - $5 Million</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352665">
                <a:tc gridSpan="2">
                  <a:txBody>
                    <a:bodyPr/>
                    <a:lstStyle/>
                    <a:p>
                      <a:pPr marL="0" marR="0">
                        <a:lnSpc>
                          <a:spcPct val="115000"/>
                        </a:lnSpc>
                        <a:spcBef>
                          <a:spcPts val="0"/>
                        </a:spcBef>
                        <a:spcAft>
                          <a:spcPts val="0"/>
                        </a:spcAft>
                      </a:pPr>
                      <a:r>
                        <a:rPr lang="en-US" sz="1100" b="1" dirty="0">
                          <a:effectLst/>
                          <a:latin typeface="Calibri"/>
                          <a:ea typeface="Times New Roman"/>
                          <a:cs typeface="Times New Roman"/>
                        </a:rPr>
                        <a:t>Stressed</a:t>
                      </a:r>
                      <a:r>
                        <a:rPr lang="en-US" sz="1100" dirty="0">
                          <a:effectLst/>
                          <a:latin typeface="Calibri"/>
                          <a:ea typeface="Times New Roman"/>
                          <a:cs typeface="Times New Roman"/>
                        </a:rPr>
                        <a:t> </a:t>
                      </a:r>
                      <a:r>
                        <a:rPr lang="en-US" sz="1100" b="1" dirty="0">
                          <a:effectLst/>
                          <a:latin typeface="Calibri"/>
                          <a:ea typeface="Times New Roman"/>
                          <a:cs typeface="Times New Roman"/>
                        </a:rPr>
                        <a:t>Financial Impact </a:t>
                      </a:r>
                      <a:r>
                        <a:rPr lang="en-US" sz="1100" dirty="0">
                          <a:effectLst/>
                          <a:latin typeface="Calibri"/>
                          <a:ea typeface="Times New Roman"/>
                          <a:cs typeface="Times New Roman"/>
                        </a:rPr>
                        <a:t>- The worst 1 in 10 year financial impact range amount. This impact should be supported by internal and external loss data and other MRI sources and external events.  This impact assumes that all controls may not be working as designed.</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15000"/>
                        </a:lnSpc>
                        <a:spcBef>
                          <a:spcPts val="0"/>
                        </a:spcBef>
                        <a:spcAft>
                          <a:spcPts val="1000"/>
                        </a:spcAft>
                      </a:pPr>
                      <a:r>
                        <a:rPr lang="en-US" sz="800">
                          <a:effectLst/>
                          <a:latin typeface="Calibri"/>
                          <a:ea typeface="Times New Roman"/>
                          <a:cs typeface="Times New Roman"/>
                        </a:rPr>
                        <a:t>Choose an item.</a:t>
                      </a:r>
                    </a:p>
                  </a:txBody>
                  <a:tcPr marL="46454" marR="4645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672850">
                <a:tc gridSpan="3">
                  <a:txBody>
                    <a:bodyPr/>
                    <a:lstStyle/>
                    <a:p>
                      <a:pPr marL="0" marR="0">
                        <a:lnSpc>
                          <a:spcPct val="115000"/>
                        </a:lnSpc>
                        <a:spcBef>
                          <a:spcPts val="0"/>
                        </a:spcBef>
                        <a:spcAft>
                          <a:spcPts val="0"/>
                        </a:spcAft>
                      </a:pPr>
                      <a:r>
                        <a:rPr lang="en-US" sz="1100" b="1" dirty="0">
                          <a:effectLst/>
                          <a:latin typeface="Calibri"/>
                          <a:ea typeface="Times New Roman"/>
                          <a:cs typeface="Times New Roman"/>
                        </a:rPr>
                        <a:t>Key Controls (narrative) - </a:t>
                      </a:r>
                      <a:r>
                        <a:rPr lang="en-US" sz="1100" dirty="0">
                          <a:effectLst/>
                          <a:latin typeface="Calibri"/>
                          <a:ea typeface="Times New Roman"/>
                          <a:cs typeface="Times New Roman"/>
                        </a:rPr>
                        <a:t>Activities and limits put in place by the business to mitigate the risk.  This should be a high level overview of the key mitigating factors; it should incorporate management’s assessment of the underlying controls, both their adequacy and effectiveness. In instances where management has scored their controls, this should be incorporated at a summary level. This evaluation is needed to determine financial impacts. Known weaknesses in design should be referenced.</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56616">
                <a:tc gridSpan="3">
                  <a:txBody>
                    <a:bodyPr/>
                    <a:lstStyle/>
                    <a:p>
                      <a:pPr marL="0" marR="0">
                        <a:lnSpc>
                          <a:spcPct val="115000"/>
                        </a:lnSpc>
                        <a:spcBef>
                          <a:spcPts val="0"/>
                        </a:spcBef>
                        <a:spcAft>
                          <a:spcPts val="1000"/>
                        </a:spcAft>
                      </a:pPr>
                      <a:r>
                        <a:rPr lang="en-US" sz="800" b="1" dirty="0">
                          <a:effectLst/>
                          <a:latin typeface="Calibri"/>
                          <a:ea typeface="Times New Roman"/>
                          <a:cs typeface="Times New Roman"/>
                        </a:rPr>
                        <a:t> </a:t>
                      </a:r>
                      <a:endParaRPr lang="en-US" sz="800" dirty="0">
                        <a:effectLst/>
                        <a:latin typeface="Calibri"/>
                        <a:ea typeface="Times New Roman"/>
                        <a:cs typeface="Times New Roman"/>
                      </a:endParaRP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r>
              <a:tr h="365040">
                <a:tc>
                  <a:txBody>
                    <a:bodyPr/>
                    <a:lstStyle/>
                    <a:p>
                      <a:pPr marL="0" marR="0">
                        <a:lnSpc>
                          <a:spcPct val="115000"/>
                        </a:lnSpc>
                        <a:spcBef>
                          <a:spcPts val="0"/>
                        </a:spcBef>
                        <a:spcAft>
                          <a:spcPts val="0"/>
                        </a:spcAft>
                      </a:pPr>
                      <a:r>
                        <a:rPr lang="en-US" sz="1100" b="1" dirty="0">
                          <a:effectLst/>
                          <a:latin typeface="Calibri"/>
                          <a:ea typeface="Times New Roman"/>
                          <a:cs typeface="Times New Roman"/>
                        </a:rPr>
                        <a:t>Financial Impact Analysis - </a:t>
                      </a:r>
                      <a:r>
                        <a:rPr lang="en-US" sz="1100" dirty="0">
                          <a:effectLst/>
                          <a:latin typeface="Calibri"/>
                          <a:ea typeface="Times New Roman"/>
                          <a:cs typeface="Times New Roman"/>
                        </a:rPr>
                        <a:t>Explanation on the analysis and data utilized to determine the annual and stressed impact bands selected and forward assumptions (Firm specific events and Risk Drivers).</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15000"/>
                        </a:lnSpc>
                        <a:spcBef>
                          <a:spcPts val="0"/>
                        </a:spcBef>
                        <a:spcAft>
                          <a:spcPts val="1000"/>
                        </a:spcAft>
                      </a:pPr>
                      <a:r>
                        <a:rPr lang="en-US" sz="1100" b="1" dirty="0">
                          <a:effectLst/>
                          <a:latin typeface="Calibri"/>
                          <a:ea typeface="Times New Roman"/>
                          <a:cs typeface="Times New Roman"/>
                        </a:rPr>
                        <a:t> </a:t>
                      </a:r>
                      <a:endParaRPr lang="en-US" sz="1100" dirty="0">
                        <a:effectLst/>
                        <a:latin typeface="Calibri"/>
                        <a:ea typeface="Times New Roman"/>
                        <a:cs typeface="Times New Roman"/>
                      </a:endParaRP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r>
              <a:tr h="331418">
                <a:tc gridSpan="3">
                  <a:txBody>
                    <a:bodyPr/>
                    <a:lstStyle/>
                    <a:p>
                      <a:pPr marL="0" marR="0">
                        <a:lnSpc>
                          <a:spcPct val="115000"/>
                        </a:lnSpc>
                        <a:spcBef>
                          <a:spcPts val="0"/>
                        </a:spcBef>
                        <a:spcAft>
                          <a:spcPts val="0"/>
                        </a:spcAft>
                      </a:pPr>
                      <a:r>
                        <a:rPr lang="en-US" sz="1100" b="1" dirty="0">
                          <a:effectLst/>
                          <a:latin typeface="Calibri"/>
                          <a:ea typeface="Times New Roman"/>
                          <a:cs typeface="Times New Roman"/>
                        </a:rPr>
                        <a:t>Risk Narrative -</a:t>
                      </a:r>
                      <a:r>
                        <a:rPr lang="en-US" sz="1100" dirty="0">
                          <a:effectLst/>
                          <a:latin typeface="Calibri"/>
                          <a:ea typeface="Times New Roman"/>
                          <a:cs typeface="Times New Roman"/>
                        </a:rPr>
                        <a:t> The risk narrative should be an executive level write up touching on the nature of the risk, the expected impact, the worst one in ten year impact, the risk drivers and the adequacy of the control suite.</a:t>
                      </a: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1535">
                <a:tc gridSpan="3">
                  <a:txBody>
                    <a:bodyPr/>
                    <a:lstStyle/>
                    <a:p>
                      <a:pPr marL="0" marR="0">
                        <a:lnSpc>
                          <a:spcPct val="115000"/>
                        </a:lnSpc>
                        <a:spcBef>
                          <a:spcPts val="0"/>
                        </a:spcBef>
                        <a:spcAft>
                          <a:spcPts val="1000"/>
                        </a:spcAft>
                      </a:pPr>
                      <a:r>
                        <a:rPr lang="en-US" sz="800" b="1" dirty="0">
                          <a:effectLst/>
                          <a:latin typeface="Calibri"/>
                          <a:ea typeface="Times New Roman"/>
                          <a:cs typeface="Times New Roman"/>
                        </a:rPr>
                        <a:t> </a:t>
                      </a:r>
                      <a:endParaRPr lang="en-US" sz="800" dirty="0">
                        <a:effectLst/>
                        <a:latin typeface="Calibri"/>
                        <a:ea typeface="Times New Roman"/>
                        <a:cs typeface="Times New Roman"/>
                      </a:endParaRPr>
                    </a:p>
                  </a:txBody>
                  <a:tcPr marL="46454" marR="464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en-US"/>
                    </a:p>
                  </a:txBody>
                  <a:tcPr/>
                </a:tc>
                <a:tc hMerge="1">
                  <a:txBody>
                    <a:bodyPr/>
                    <a:lstStyle/>
                    <a:p>
                      <a:endParaRPr lang="en-US"/>
                    </a:p>
                  </a:txBody>
                  <a:tcPr/>
                </a:tc>
              </a:tr>
            </a:tbl>
          </a:graphicData>
        </a:graphic>
      </p:graphicFrame>
      <p:sp>
        <p:nvSpPr>
          <p:cNvPr id="13" name="Text Box 3"/>
          <p:cNvSpPr txBox="1">
            <a:spLocks noChangeArrowheads="1"/>
          </p:cNvSpPr>
          <p:nvPr/>
        </p:nvSpPr>
        <p:spPr bwMode="auto">
          <a:xfrm>
            <a:off x="152400" y="685800"/>
            <a:ext cx="8991600" cy="1459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marL="0" lvl="0" indent="0">
              <a:lnSpc>
                <a:spcPct val="115000"/>
              </a:lnSpc>
              <a:spcBef>
                <a:spcPts val="600"/>
              </a:spcBef>
              <a:tabLst>
                <a:tab pos="52388" algn="l"/>
              </a:tabLst>
            </a:pPr>
            <a:r>
              <a:rPr lang="en-US" sz="1100" b="1" dirty="0" smtClean="0">
                <a:solidFill>
                  <a:srgbClr val="FF0000"/>
                </a:solidFill>
                <a:latin typeface="Calibri"/>
                <a:ea typeface="Calibri"/>
                <a:cs typeface="Times New Roman"/>
              </a:rPr>
              <a:t>12.  Summary </a:t>
            </a:r>
            <a:r>
              <a:rPr lang="en-US" sz="1100" b="1" dirty="0">
                <a:solidFill>
                  <a:srgbClr val="FF0000"/>
                </a:solidFill>
                <a:latin typeface="Calibri"/>
                <a:ea typeface="Calibri"/>
                <a:cs typeface="Times New Roman"/>
              </a:rPr>
              <a:t>of Material Risks by Risk Type and Sub </a:t>
            </a:r>
            <a:r>
              <a:rPr lang="en-US" sz="1100" b="1" dirty="0" smtClean="0">
                <a:solidFill>
                  <a:srgbClr val="FF0000"/>
                </a:solidFill>
                <a:latin typeface="Calibri"/>
                <a:ea typeface="Calibri"/>
                <a:cs typeface="Times New Roman"/>
              </a:rPr>
              <a:t>Type (Material Risk Program Summary allows for between 1 and    20 Risks, below is and example of just one)</a:t>
            </a:r>
            <a:endParaRPr lang="en-US" sz="1100" b="1" dirty="0">
              <a:solidFill>
                <a:srgbClr val="FF0000"/>
              </a:solidFill>
              <a:latin typeface="Calibri"/>
              <a:ea typeface="Calibri"/>
              <a:cs typeface="Times New Roman"/>
            </a:endParaRPr>
          </a:p>
          <a:p>
            <a:pPr marL="0" marR="0">
              <a:lnSpc>
                <a:spcPct val="115000"/>
              </a:lnSpc>
              <a:spcAft>
                <a:spcPts val="1000"/>
              </a:spcAft>
            </a:pPr>
            <a:r>
              <a:rPr lang="en-US" sz="1100" dirty="0">
                <a:latin typeface="Calibri"/>
                <a:ea typeface="Times New Roman"/>
                <a:cs typeface="Times New Roman"/>
              </a:rPr>
              <a:t>The following section is comprised of the top five to twenty Material risks from the Line of Business (in excess of $1 million). They should be representative of the underlying programs and be validated through at least one workshop/ working group session involving the 1</a:t>
            </a:r>
            <a:r>
              <a:rPr lang="en-US" sz="1100" baseline="30000" dirty="0">
                <a:latin typeface="Calibri"/>
                <a:ea typeface="Times New Roman"/>
                <a:cs typeface="Times New Roman"/>
              </a:rPr>
              <a:t>st</a:t>
            </a:r>
            <a:r>
              <a:rPr lang="en-US" sz="1100" dirty="0">
                <a:latin typeface="Calibri"/>
                <a:ea typeface="Times New Roman"/>
                <a:cs typeface="Times New Roman"/>
              </a:rPr>
              <a:t> Line of Defense and 1</a:t>
            </a:r>
            <a:r>
              <a:rPr lang="en-US" sz="1100" baseline="30000" dirty="0">
                <a:latin typeface="Calibri"/>
                <a:ea typeface="Times New Roman"/>
                <a:cs typeface="Times New Roman"/>
              </a:rPr>
              <a:t>st</a:t>
            </a:r>
            <a:r>
              <a:rPr lang="en-US" sz="1100" dirty="0">
                <a:latin typeface="Calibri"/>
                <a:ea typeface="Times New Roman"/>
                <a:cs typeface="Times New Roman"/>
              </a:rPr>
              <a:t> Line Risk. The results should be officially reviewed and approved by Executive representation of the Line of Business or higher</a:t>
            </a:r>
            <a:r>
              <a:rPr lang="en-US" sz="1100" dirty="0" smtClean="0">
                <a:latin typeface="Calibri"/>
                <a:ea typeface="Times New Roman"/>
                <a:cs typeface="Times New Roman"/>
              </a:rPr>
              <a:t>: </a:t>
            </a:r>
            <a:endParaRPr lang="en-US" sz="1100" dirty="0">
              <a:latin typeface="Calibri"/>
              <a:ea typeface="Times New Roman"/>
              <a:cs typeface="Times New Roman"/>
            </a:endParaRPr>
          </a:p>
          <a:p>
            <a:pPr marL="0" marR="0" indent="0">
              <a:lnSpc>
                <a:spcPct val="115000"/>
              </a:lnSpc>
              <a:spcBef>
                <a:spcPts val="0"/>
              </a:spcBef>
              <a:spcAft>
                <a:spcPts val="0"/>
              </a:spcAft>
            </a:pPr>
            <a:endParaRPr lang="en-US" sz="1200" dirty="0">
              <a:latin typeface="Calibri"/>
              <a:ea typeface="Calibri"/>
              <a:cs typeface="Times New Roman"/>
            </a:endParaRPr>
          </a:p>
        </p:txBody>
      </p:sp>
    </p:spTree>
    <p:extLst>
      <p:ext uri="{BB962C8B-B14F-4D97-AF65-F5344CB8AC3E}">
        <p14:creationId xmlns:p14="http://schemas.microsoft.com/office/powerpoint/2010/main" val="2293349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644" y="152400"/>
            <a:ext cx="7579427" cy="461665"/>
          </a:xfrm>
          <a:prstGeom prst="rect">
            <a:avLst/>
          </a:prstGeom>
          <a:noFill/>
        </p:spPr>
        <p:txBody>
          <a:bodyPr wrap="square" rtlCol="0">
            <a:spAutoFit/>
          </a:bodyPr>
          <a:lstStyle/>
          <a:p>
            <a:r>
              <a:rPr lang="en-GB" sz="2400" dirty="0" smtClean="0">
                <a:latin typeface="+mj-lt"/>
              </a:rPr>
              <a:t>SHUSA Material Risk Program - </a:t>
            </a:r>
            <a:r>
              <a:rPr lang="en-GB" sz="2400" dirty="0" smtClean="0"/>
              <a:t>Process</a:t>
            </a:r>
            <a:endParaRPr lang="en-GB" sz="2400" i="1" dirty="0"/>
          </a:p>
        </p:txBody>
      </p:sp>
      <p:graphicFrame>
        <p:nvGraphicFramePr>
          <p:cNvPr id="2" name="Diagram 1"/>
          <p:cNvGraphicFramePr/>
          <p:nvPr>
            <p:extLst>
              <p:ext uri="{D42A27DB-BD31-4B8C-83A1-F6EECF244321}">
                <p14:modId xmlns:p14="http://schemas.microsoft.com/office/powerpoint/2010/main" val="2767848774"/>
              </p:ext>
            </p:extLst>
          </p:nvPr>
        </p:nvGraphicFramePr>
        <p:xfrm>
          <a:off x="1107083" y="872716"/>
          <a:ext cx="8028924"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bwMode="auto">
          <a:xfrm>
            <a:off x="72540" y="1664805"/>
            <a:ext cx="1107083" cy="116898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b="0" dirty="0" smtClean="0">
                <a:solidFill>
                  <a:schemeClr val="bg1"/>
                </a:solidFill>
              </a:rPr>
              <a:t>First</a:t>
            </a:r>
            <a:r>
              <a:rPr kumimoji="0" lang="en-US" sz="1200" b="0" i="0" u="none" strike="noStrike" cap="none" normalizeH="0" dirty="0" smtClean="0">
                <a:ln>
                  <a:noFill/>
                </a:ln>
                <a:solidFill>
                  <a:schemeClr val="bg1"/>
                </a:solidFill>
                <a:effectLst/>
              </a:rPr>
              <a:t> Line of</a:t>
            </a:r>
          </a:p>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dirty="0" smtClean="0">
                <a:ln>
                  <a:noFill/>
                </a:ln>
                <a:solidFill>
                  <a:schemeClr val="bg1"/>
                </a:solidFill>
                <a:effectLst/>
              </a:rPr>
              <a:t>Defense</a:t>
            </a:r>
            <a:endParaRPr kumimoji="0" lang="en-US" sz="1200" b="0" i="0" u="none" strike="noStrike" cap="none" normalizeH="0" baseline="0" dirty="0" smtClean="0">
              <a:ln>
                <a:noFill/>
              </a:ln>
              <a:solidFill>
                <a:schemeClr val="bg1"/>
              </a:solidFill>
              <a:effectLst/>
            </a:endParaRPr>
          </a:p>
        </p:txBody>
      </p:sp>
      <p:sp>
        <p:nvSpPr>
          <p:cNvPr id="10" name="Rectangle 9"/>
          <p:cNvSpPr/>
          <p:nvPr/>
        </p:nvSpPr>
        <p:spPr bwMode="auto">
          <a:xfrm>
            <a:off x="72540" y="2908086"/>
            <a:ext cx="1107083" cy="116898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b="0" dirty="0" smtClean="0">
                <a:solidFill>
                  <a:schemeClr val="bg1"/>
                </a:solidFill>
              </a:rPr>
              <a:t>Second </a:t>
            </a:r>
            <a:r>
              <a:rPr kumimoji="0" lang="en-US" sz="1200" b="0" i="0" u="none" strike="noStrike" cap="none" normalizeH="0" baseline="0" dirty="0" smtClean="0">
                <a:ln>
                  <a:noFill/>
                </a:ln>
                <a:solidFill>
                  <a:schemeClr val="bg1"/>
                </a:solidFill>
                <a:effectLst/>
              </a:rPr>
              <a:t>Line</a:t>
            </a:r>
          </a:p>
          <a:p>
            <a:pPr marL="0" marR="0" indent="0" algn="l" defTabSz="914400" rtl="0" eaLnBrk="1" fontAlgn="base" latinLnBrk="0" hangingPunct="1">
              <a:lnSpc>
                <a:spcPct val="100000"/>
              </a:lnSpc>
              <a:spcBef>
                <a:spcPct val="0"/>
              </a:spcBef>
              <a:spcAft>
                <a:spcPct val="0"/>
              </a:spcAft>
              <a:buClrTx/>
              <a:buSzTx/>
              <a:buFontTx/>
              <a:buNone/>
              <a:tabLst/>
            </a:pPr>
            <a:r>
              <a:rPr lang="en-US" sz="1200" b="0" dirty="0" smtClean="0">
                <a:solidFill>
                  <a:schemeClr val="bg1"/>
                </a:solidFill>
              </a:rPr>
              <a:t>Of Defense</a:t>
            </a:r>
          </a:p>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dirty="0" smtClean="0">
                <a:ln>
                  <a:noFill/>
                </a:ln>
                <a:solidFill>
                  <a:schemeClr val="bg1"/>
                </a:solidFill>
                <a:effectLst/>
              </a:rPr>
              <a:t>Risk Managers</a:t>
            </a:r>
            <a:endParaRPr kumimoji="0" lang="en-US" sz="1200" b="0" i="0" u="none" strike="noStrike" cap="none" normalizeH="0" baseline="0" dirty="0" smtClean="0">
              <a:ln>
                <a:noFill/>
              </a:ln>
              <a:solidFill>
                <a:schemeClr val="bg1"/>
              </a:solidFill>
              <a:effectLst/>
            </a:endParaRPr>
          </a:p>
        </p:txBody>
      </p:sp>
      <p:sp>
        <p:nvSpPr>
          <p:cNvPr id="12" name="Rectangle 11"/>
          <p:cNvSpPr/>
          <p:nvPr/>
        </p:nvSpPr>
        <p:spPr bwMode="auto">
          <a:xfrm>
            <a:off x="72540" y="5445224"/>
            <a:ext cx="1107083" cy="72008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rPr>
              <a:t>Deliverables</a:t>
            </a:r>
            <a:r>
              <a:rPr kumimoji="0" lang="en-US" sz="1200" b="0" i="0" u="none" strike="noStrike" cap="none" normalizeH="0" dirty="0" smtClean="0">
                <a:ln>
                  <a:noFill/>
                </a:ln>
                <a:solidFill>
                  <a:schemeClr val="bg1"/>
                </a:solidFill>
                <a:effectLst/>
              </a:rPr>
              <a:t> &amp; Dates</a:t>
            </a:r>
            <a:endParaRPr kumimoji="0" lang="en-US" sz="1200" b="0" i="0" u="none" strike="noStrike" cap="none" normalizeH="0" baseline="0" dirty="0" smtClean="0">
              <a:ln>
                <a:noFill/>
              </a:ln>
              <a:solidFill>
                <a:schemeClr val="bg1"/>
              </a:solidFill>
              <a:effectLst/>
            </a:endParaRPr>
          </a:p>
        </p:txBody>
      </p:sp>
      <p:sp>
        <p:nvSpPr>
          <p:cNvPr id="18" name="Rectangle 17"/>
          <p:cNvSpPr/>
          <p:nvPr/>
        </p:nvSpPr>
        <p:spPr bwMode="auto">
          <a:xfrm>
            <a:off x="72540" y="4132222"/>
            <a:ext cx="1107083" cy="116898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b="0" dirty="0" smtClean="0">
                <a:solidFill>
                  <a:schemeClr val="bg1"/>
                </a:solidFill>
              </a:rPr>
              <a:t>Enterprise</a:t>
            </a:r>
          </a:p>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bg1"/>
                </a:solidFill>
                <a:effectLst/>
              </a:rPr>
              <a:t>Risk</a:t>
            </a:r>
            <a:r>
              <a:rPr kumimoji="0" lang="en-US" sz="1200" b="0" i="0" u="none" strike="noStrike" cap="none" normalizeH="0" dirty="0" smtClean="0">
                <a:ln>
                  <a:noFill/>
                </a:ln>
                <a:solidFill>
                  <a:schemeClr val="bg1"/>
                </a:solidFill>
                <a:effectLst/>
              </a:rPr>
              <a:t> Managers</a:t>
            </a:r>
            <a:endParaRPr kumimoji="0" lang="en-US" sz="1200" b="0" i="0" u="none" strike="noStrike" cap="none" normalizeH="0" baseline="0" dirty="0" smtClean="0">
              <a:ln>
                <a:noFill/>
              </a:ln>
              <a:solidFill>
                <a:schemeClr val="bg1"/>
              </a:solidFill>
              <a:effectLst/>
            </a:endParaRPr>
          </a:p>
        </p:txBody>
      </p:sp>
      <p:cxnSp>
        <p:nvCxnSpPr>
          <p:cNvPr id="23" name="Straight Connector 22"/>
          <p:cNvCxnSpPr/>
          <p:nvPr/>
        </p:nvCxnSpPr>
        <p:spPr bwMode="auto">
          <a:xfrm>
            <a:off x="187513" y="2865636"/>
            <a:ext cx="8608956" cy="0"/>
          </a:xfrm>
          <a:prstGeom prst="line">
            <a:avLst/>
          </a:prstGeom>
          <a:solidFill>
            <a:srgbClr val="CCFFFF"/>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187513" y="4114132"/>
            <a:ext cx="8608956" cy="0"/>
          </a:xfrm>
          <a:prstGeom prst="line">
            <a:avLst/>
          </a:prstGeom>
          <a:solidFill>
            <a:srgbClr val="CCFFFF"/>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187513" y="5373216"/>
            <a:ext cx="8608956" cy="0"/>
          </a:xfrm>
          <a:prstGeom prst="line">
            <a:avLst/>
          </a:prstGeom>
          <a:solidFill>
            <a:srgbClr val="CCFFFF"/>
          </a:solidFill>
          <a:ln w="9525" cap="flat" cmpd="sng" algn="ctr">
            <a:solidFill>
              <a:schemeClr val="tx1"/>
            </a:solidFill>
            <a:prstDash val="solid"/>
            <a:round/>
            <a:headEnd type="none" w="med" len="med"/>
            <a:tailEnd type="none" w="med" len="med"/>
          </a:ln>
          <a:effectLst/>
        </p:spPr>
      </p:cxnSp>
      <p:sp>
        <p:nvSpPr>
          <p:cNvPr id="28" name="TextBox 27"/>
          <p:cNvSpPr txBox="1"/>
          <p:nvPr/>
        </p:nvSpPr>
        <p:spPr>
          <a:xfrm>
            <a:off x="1275634" y="1592797"/>
            <a:ext cx="2560284" cy="1461939"/>
          </a:xfrm>
          <a:prstGeom prst="rect">
            <a:avLst/>
          </a:prstGeom>
          <a:noFill/>
        </p:spPr>
        <p:txBody>
          <a:bodyPr wrap="square" rtlCol="0">
            <a:spAutoFit/>
          </a:bodyPr>
          <a:lstStyle/>
          <a:p>
            <a:pPr marL="171450" indent="-171450">
              <a:buFont typeface="Arial" panose="020B0604020202020204" pitchFamily="34" charset="0"/>
              <a:buChar char="•"/>
            </a:pPr>
            <a:r>
              <a:rPr lang="en-US" sz="1100" b="0" dirty="0" smtClean="0"/>
              <a:t>Obtain Foundational Inputs</a:t>
            </a:r>
          </a:p>
          <a:p>
            <a:pPr marL="171450" indent="-171450">
              <a:buFont typeface="Arial" panose="020B0604020202020204" pitchFamily="34" charset="0"/>
              <a:buChar char="•"/>
            </a:pPr>
            <a:r>
              <a:rPr lang="en-US" sz="1100" b="0" dirty="0" smtClean="0"/>
              <a:t>Complete Risk Identification</a:t>
            </a:r>
          </a:p>
          <a:p>
            <a:pPr marL="171450" indent="-171450">
              <a:buFont typeface="Arial" panose="020B0604020202020204" pitchFamily="34" charset="0"/>
              <a:buChar char="•"/>
            </a:pPr>
            <a:r>
              <a:rPr lang="en-US" sz="1100" b="0" dirty="0" smtClean="0"/>
              <a:t>Complete Risk Assessment</a:t>
            </a:r>
          </a:p>
          <a:p>
            <a:pPr marL="171450" indent="-171450">
              <a:buFont typeface="Arial" panose="020B0604020202020204" pitchFamily="34" charset="0"/>
              <a:buChar char="•"/>
            </a:pPr>
            <a:r>
              <a:rPr lang="en-US" sz="1100" b="0" dirty="0" smtClean="0"/>
              <a:t>Aggregate Like Risks</a:t>
            </a:r>
          </a:p>
          <a:p>
            <a:pPr marL="171450" indent="-171450">
              <a:buFont typeface="Arial" panose="020B0604020202020204" pitchFamily="34" charset="0"/>
              <a:buChar char="•"/>
            </a:pPr>
            <a:r>
              <a:rPr lang="en-US" sz="1100" b="0" dirty="0" smtClean="0"/>
              <a:t>Complete Line of Business/Business Segment Inventory</a:t>
            </a:r>
          </a:p>
          <a:p>
            <a:pPr marL="171450" indent="-171450">
              <a:buFont typeface="Arial" panose="020B0604020202020204" pitchFamily="34" charset="0"/>
              <a:buChar char="•"/>
            </a:pPr>
            <a:r>
              <a:rPr lang="en-US" sz="1100" b="0" dirty="0" smtClean="0"/>
              <a:t>Challenge and Review</a:t>
            </a:r>
          </a:p>
          <a:p>
            <a:endParaRPr lang="en-US" sz="1200" b="0" dirty="0"/>
          </a:p>
        </p:txBody>
      </p:sp>
      <p:sp>
        <p:nvSpPr>
          <p:cNvPr id="30" name="TextBox 29"/>
          <p:cNvSpPr txBox="1"/>
          <p:nvPr/>
        </p:nvSpPr>
        <p:spPr>
          <a:xfrm>
            <a:off x="3707904" y="1592795"/>
            <a:ext cx="2560284" cy="769441"/>
          </a:xfrm>
          <a:prstGeom prst="rect">
            <a:avLst/>
          </a:prstGeom>
          <a:noFill/>
        </p:spPr>
        <p:txBody>
          <a:bodyPr wrap="square" rtlCol="0">
            <a:spAutoFit/>
          </a:bodyPr>
          <a:lstStyle/>
          <a:p>
            <a:pPr marL="171450" indent="-171450">
              <a:buFont typeface="Arial" panose="020B0604020202020204" pitchFamily="34" charset="0"/>
              <a:buChar char="•"/>
            </a:pPr>
            <a:r>
              <a:rPr lang="en-US" sz="1100" b="0" dirty="0" smtClean="0"/>
              <a:t>Participate as required in the aggregation of the Business Entity Material Risk Inventory </a:t>
            </a:r>
            <a:endParaRPr lang="en-US" sz="1100" b="0" dirty="0" smtClean="0"/>
          </a:p>
          <a:p>
            <a:pPr marL="171450" indent="-171450">
              <a:buFont typeface="Arial" panose="020B0604020202020204" pitchFamily="34" charset="0"/>
              <a:buChar char="•"/>
            </a:pPr>
            <a:r>
              <a:rPr lang="en-US" sz="1100" dirty="0" smtClean="0"/>
              <a:t>Top/Down Review</a:t>
            </a:r>
            <a:endParaRPr lang="en-US" sz="1100" b="0" dirty="0"/>
          </a:p>
        </p:txBody>
      </p:sp>
      <p:sp>
        <p:nvSpPr>
          <p:cNvPr id="31" name="TextBox 30"/>
          <p:cNvSpPr txBox="1"/>
          <p:nvPr/>
        </p:nvSpPr>
        <p:spPr>
          <a:xfrm>
            <a:off x="6272807" y="1592796"/>
            <a:ext cx="2560284" cy="769441"/>
          </a:xfrm>
          <a:prstGeom prst="rect">
            <a:avLst/>
          </a:prstGeom>
          <a:noFill/>
        </p:spPr>
        <p:txBody>
          <a:bodyPr wrap="square" rtlCol="0">
            <a:spAutoFit/>
          </a:bodyPr>
          <a:lstStyle/>
          <a:p>
            <a:pPr marL="171450" indent="-171450">
              <a:buFont typeface="Arial" panose="020B0604020202020204" pitchFamily="34" charset="0"/>
              <a:buChar char="•"/>
            </a:pPr>
            <a:r>
              <a:rPr lang="en-US" sz="1100" b="0" dirty="0"/>
              <a:t>Participate as required in the aggregation of the </a:t>
            </a:r>
            <a:r>
              <a:rPr lang="en-US" sz="1100" b="0" dirty="0" smtClean="0"/>
              <a:t>SHUSA </a:t>
            </a:r>
            <a:r>
              <a:rPr lang="en-US" sz="1100" b="0" dirty="0"/>
              <a:t>Material Risk Inventory </a:t>
            </a:r>
            <a:endParaRPr lang="en-US" sz="1100" b="0" dirty="0" smtClean="0"/>
          </a:p>
          <a:p>
            <a:pPr marL="171450" indent="-171450">
              <a:buFont typeface="Arial" panose="020B0604020202020204" pitchFamily="34" charset="0"/>
              <a:buChar char="•"/>
            </a:pPr>
            <a:r>
              <a:rPr lang="en-US" sz="1100" dirty="0" smtClean="0"/>
              <a:t>Top/Down Review</a:t>
            </a:r>
            <a:endParaRPr lang="en-US" sz="1100" b="0" dirty="0"/>
          </a:p>
        </p:txBody>
      </p:sp>
      <p:sp>
        <p:nvSpPr>
          <p:cNvPr id="32" name="TextBox 31"/>
          <p:cNvSpPr txBox="1"/>
          <p:nvPr/>
        </p:nvSpPr>
        <p:spPr>
          <a:xfrm>
            <a:off x="1271236" y="2903659"/>
            <a:ext cx="2560284" cy="769441"/>
          </a:xfrm>
          <a:prstGeom prst="rect">
            <a:avLst/>
          </a:prstGeom>
          <a:noFill/>
        </p:spPr>
        <p:txBody>
          <a:bodyPr wrap="square" rtlCol="0">
            <a:spAutoFit/>
          </a:bodyPr>
          <a:lstStyle/>
          <a:p>
            <a:pPr marL="171450" indent="-171450">
              <a:buFont typeface="Arial" panose="020B0604020202020204" pitchFamily="34" charset="0"/>
              <a:buChar char="•"/>
            </a:pPr>
            <a:r>
              <a:rPr lang="en-US" sz="1100" b="0" dirty="0" smtClean="0"/>
              <a:t>Provide  applicable Foundational Inputs to First Line</a:t>
            </a:r>
          </a:p>
          <a:p>
            <a:pPr marL="171450" indent="-171450">
              <a:buFont typeface="Arial" panose="020B0604020202020204" pitchFamily="34" charset="0"/>
              <a:buChar char="•"/>
            </a:pPr>
            <a:r>
              <a:rPr lang="en-US" sz="1100" b="0" dirty="0" smtClean="0"/>
              <a:t>Provide </a:t>
            </a:r>
            <a:r>
              <a:rPr lang="en-US" sz="1100" dirty="0"/>
              <a:t>a</a:t>
            </a:r>
            <a:r>
              <a:rPr lang="en-US" sz="1100" b="0" dirty="0" smtClean="0"/>
              <a:t>ssessment guidance to First Line</a:t>
            </a:r>
            <a:endParaRPr lang="en-US" sz="1100" b="0" dirty="0"/>
          </a:p>
        </p:txBody>
      </p:sp>
      <p:sp>
        <p:nvSpPr>
          <p:cNvPr id="33" name="TextBox 32"/>
          <p:cNvSpPr txBox="1"/>
          <p:nvPr/>
        </p:nvSpPr>
        <p:spPr>
          <a:xfrm>
            <a:off x="3703506" y="2903659"/>
            <a:ext cx="2560284" cy="1107996"/>
          </a:xfrm>
          <a:prstGeom prst="rect">
            <a:avLst/>
          </a:prstGeom>
          <a:noFill/>
        </p:spPr>
        <p:txBody>
          <a:bodyPr wrap="square" rtlCol="0">
            <a:spAutoFit/>
          </a:bodyPr>
          <a:lstStyle/>
          <a:p>
            <a:pPr marL="171450" indent="-171450">
              <a:buFont typeface="Arial" panose="020B0604020202020204" pitchFamily="34" charset="0"/>
              <a:buChar char="•"/>
            </a:pPr>
            <a:r>
              <a:rPr lang="en-US" sz="1100" b="0" dirty="0" smtClean="0"/>
              <a:t>Challenge First Line Inventory Results</a:t>
            </a:r>
          </a:p>
          <a:p>
            <a:pPr marL="171450" indent="-171450">
              <a:buFont typeface="Arial" panose="020B0604020202020204" pitchFamily="34" charset="0"/>
              <a:buChar char="•"/>
            </a:pPr>
            <a:r>
              <a:rPr lang="en-US" sz="1100" dirty="0" smtClean="0"/>
              <a:t>Add new Risks</a:t>
            </a:r>
            <a:endParaRPr lang="en-US" sz="1100" b="0" dirty="0" smtClean="0"/>
          </a:p>
          <a:p>
            <a:pPr marL="171450" indent="-171450">
              <a:buFont typeface="Arial" panose="020B0604020202020204" pitchFamily="34" charset="0"/>
              <a:buChar char="•"/>
            </a:pPr>
            <a:r>
              <a:rPr lang="en-US" sz="1100" dirty="0" smtClean="0"/>
              <a:t>Combine and aggregate Risk</a:t>
            </a:r>
          </a:p>
          <a:p>
            <a:pPr marL="171450" indent="-171450">
              <a:buFont typeface="Arial" panose="020B0604020202020204" pitchFamily="34" charset="0"/>
              <a:buChar char="•"/>
            </a:pPr>
            <a:r>
              <a:rPr lang="en-US" sz="1100" b="0" dirty="0" smtClean="0"/>
              <a:t>Reassess Financial Impact Amounts</a:t>
            </a:r>
          </a:p>
          <a:p>
            <a:pPr marL="171450" indent="-171450">
              <a:buFont typeface="Arial" panose="020B0604020202020204" pitchFamily="34" charset="0"/>
              <a:buChar char="•"/>
            </a:pPr>
            <a:r>
              <a:rPr lang="en-US" sz="1100" b="0" dirty="0" smtClean="0"/>
              <a:t>Present results to Second Line of Defense Level 2 Sub-committees</a:t>
            </a:r>
            <a:endParaRPr lang="en-US" sz="1100" b="0" dirty="0"/>
          </a:p>
        </p:txBody>
      </p:sp>
      <p:sp>
        <p:nvSpPr>
          <p:cNvPr id="34" name="TextBox 33"/>
          <p:cNvSpPr txBox="1"/>
          <p:nvPr/>
        </p:nvSpPr>
        <p:spPr>
          <a:xfrm>
            <a:off x="6268409" y="2903660"/>
            <a:ext cx="2560284" cy="1277273"/>
          </a:xfrm>
          <a:prstGeom prst="rect">
            <a:avLst/>
          </a:prstGeom>
          <a:noFill/>
        </p:spPr>
        <p:txBody>
          <a:bodyPr wrap="square" rtlCol="0">
            <a:spAutoFit/>
          </a:bodyPr>
          <a:lstStyle/>
          <a:p>
            <a:pPr marL="171450" indent="-171450">
              <a:buFont typeface="Arial" panose="020B0604020202020204" pitchFamily="34" charset="0"/>
              <a:buChar char="•"/>
            </a:pPr>
            <a:r>
              <a:rPr lang="en-US" sz="1100" dirty="0"/>
              <a:t>Challenge </a:t>
            </a:r>
            <a:r>
              <a:rPr lang="en-US" sz="1100" dirty="0" smtClean="0"/>
              <a:t>Business  Entity Inventory </a:t>
            </a:r>
            <a:r>
              <a:rPr lang="en-US" sz="1100" dirty="0"/>
              <a:t>Results</a:t>
            </a:r>
          </a:p>
          <a:p>
            <a:pPr marL="171450" indent="-171450">
              <a:buFont typeface="Arial" panose="020B0604020202020204" pitchFamily="34" charset="0"/>
              <a:buChar char="•"/>
            </a:pPr>
            <a:r>
              <a:rPr lang="en-US" sz="1100" dirty="0" smtClean="0"/>
              <a:t>Add New Risks</a:t>
            </a:r>
            <a:endParaRPr lang="en-US" sz="1100" dirty="0"/>
          </a:p>
          <a:p>
            <a:pPr marL="171450" indent="-171450">
              <a:buFont typeface="Arial" panose="020B0604020202020204" pitchFamily="34" charset="0"/>
              <a:buChar char="•"/>
            </a:pPr>
            <a:r>
              <a:rPr lang="en-US" sz="1100" dirty="0"/>
              <a:t>Combine and aggregate Risk</a:t>
            </a:r>
          </a:p>
          <a:p>
            <a:pPr marL="171450" indent="-171450">
              <a:buFont typeface="Arial" panose="020B0604020202020204" pitchFamily="34" charset="0"/>
              <a:buChar char="•"/>
            </a:pPr>
            <a:r>
              <a:rPr lang="en-US" sz="1100" dirty="0"/>
              <a:t>Reassess Financial Impact Amounts</a:t>
            </a:r>
          </a:p>
          <a:p>
            <a:pPr marL="171450" indent="-171450">
              <a:buFont typeface="Arial" panose="020B0604020202020204" pitchFamily="34" charset="0"/>
              <a:buChar char="•"/>
            </a:pPr>
            <a:r>
              <a:rPr lang="en-US" sz="1100" dirty="0"/>
              <a:t>Present results to Second Line of Defense Level 2 Sub-committees</a:t>
            </a:r>
          </a:p>
        </p:txBody>
      </p:sp>
      <p:sp>
        <p:nvSpPr>
          <p:cNvPr id="35" name="TextBox 34"/>
          <p:cNvSpPr txBox="1"/>
          <p:nvPr/>
        </p:nvSpPr>
        <p:spPr>
          <a:xfrm>
            <a:off x="1271236" y="4127795"/>
            <a:ext cx="2560284" cy="1107996"/>
          </a:xfrm>
          <a:prstGeom prst="rect">
            <a:avLst/>
          </a:prstGeom>
          <a:noFill/>
        </p:spPr>
        <p:txBody>
          <a:bodyPr wrap="square" rtlCol="0">
            <a:spAutoFit/>
          </a:bodyPr>
          <a:lstStyle/>
          <a:p>
            <a:pPr marL="171450" indent="-171450">
              <a:buFont typeface="Arial" panose="020B0604020202020204" pitchFamily="34" charset="0"/>
              <a:buChar char="•"/>
            </a:pPr>
            <a:r>
              <a:rPr lang="en-US" sz="1100" b="0" dirty="0" smtClean="0"/>
              <a:t>Develop policy, methodology and standardized processes for the Entity</a:t>
            </a:r>
          </a:p>
          <a:p>
            <a:pPr marL="171450" indent="-171450">
              <a:buFont typeface="Arial" panose="020B0604020202020204" pitchFamily="34" charset="0"/>
              <a:buChar char="•"/>
            </a:pPr>
            <a:r>
              <a:rPr lang="en-US" sz="1100" b="0" dirty="0" smtClean="0"/>
              <a:t>Participate in First Line activities and provide support and guidance </a:t>
            </a:r>
          </a:p>
          <a:p>
            <a:pPr marL="171450" indent="-171450">
              <a:buFont typeface="Arial" panose="020B0604020202020204" pitchFamily="34" charset="0"/>
              <a:buChar char="•"/>
            </a:pPr>
            <a:r>
              <a:rPr lang="en-US" sz="1100" b="0" dirty="0" smtClean="0"/>
              <a:t>Maintain project tracking of First Line activities</a:t>
            </a:r>
            <a:endParaRPr lang="en-US" sz="1100" b="0" dirty="0"/>
          </a:p>
        </p:txBody>
      </p:sp>
      <p:sp>
        <p:nvSpPr>
          <p:cNvPr id="36" name="TextBox 35"/>
          <p:cNvSpPr txBox="1"/>
          <p:nvPr/>
        </p:nvSpPr>
        <p:spPr>
          <a:xfrm>
            <a:off x="3703506" y="4127794"/>
            <a:ext cx="2560284" cy="1277273"/>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Add new Risks</a:t>
            </a:r>
            <a:endParaRPr lang="en-US" sz="1100" b="0" dirty="0" smtClean="0"/>
          </a:p>
          <a:p>
            <a:pPr marL="171450" indent="-171450">
              <a:buFont typeface="Arial" panose="020B0604020202020204" pitchFamily="34" charset="0"/>
              <a:buChar char="•"/>
            </a:pPr>
            <a:r>
              <a:rPr lang="en-US" sz="1100" b="0" dirty="0" smtClean="0"/>
              <a:t>Identify </a:t>
            </a:r>
            <a:r>
              <a:rPr lang="en-US" sz="1100" dirty="0" smtClean="0"/>
              <a:t>Unique </a:t>
            </a:r>
            <a:r>
              <a:rPr lang="en-US" sz="1100" b="0" dirty="0" smtClean="0"/>
              <a:t>Risks</a:t>
            </a:r>
          </a:p>
          <a:p>
            <a:pPr marL="171450" indent="-171450">
              <a:buFont typeface="Arial" panose="020B0604020202020204" pitchFamily="34" charset="0"/>
              <a:buChar char="•"/>
            </a:pPr>
            <a:r>
              <a:rPr lang="en-US" sz="1100" b="0" dirty="0" smtClean="0"/>
              <a:t>Aggregate Like Risks</a:t>
            </a:r>
          </a:p>
          <a:p>
            <a:pPr marL="171450" indent="-171450">
              <a:buFont typeface="Arial" panose="020B0604020202020204" pitchFamily="34" charset="0"/>
              <a:buChar char="•"/>
            </a:pPr>
            <a:r>
              <a:rPr lang="en-US" sz="1100" b="0" dirty="0" smtClean="0"/>
              <a:t>Reassess Financial Impact Amounts</a:t>
            </a:r>
          </a:p>
          <a:p>
            <a:pPr marL="171450" indent="-171450">
              <a:buFont typeface="Arial" panose="020B0604020202020204" pitchFamily="34" charset="0"/>
              <a:buChar char="•"/>
            </a:pPr>
            <a:r>
              <a:rPr lang="en-US" sz="1100" b="0" dirty="0" smtClean="0"/>
              <a:t>Create Business Entity Inventory</a:t>
            </a:r>
          </a:p>
          <a:p>
            <a:pPr marL="171450" indent="-171450">
              <a:buFont typeface="Arial" panose="020B0604020202020204" pitchFamily="34" charset="0"/>
              <a:buChar char="•"/>
            </a:pPr>
            <a:r>
              <a:rPr lang="en-US" sz="1100" b="0" dirty="0" smtClean="0"/>
              <a:t>Present to Business Exec.,1</a:t>
            </a:r>
            <a:r>
              <a:rPr lang="en-US" sz="1100" b="0" baseline="30000" dirty="0" smtClean="0"/>
              <a:t>st</a:t>
            </a:r>
            <a:r>
              <a:rPr lang="en-US" sz="1100" b="0" dirty="0" smtClean="0"/>
              <a:t> </a:t>
            </a:r>
            <a:r>
              <a:rPr lang="en-US" sz="1100" b="0" dirty="0" err="1" smtClean="0"/>
              <a:t>LoD</a:t>
            </a:r>
            <a:r>
              <a:rPr lang="en-US" sz="1100" b="0" dirty="0" smtClean="0"/>
              <a:t>, and ERMC for challenge and approval</a:t>
            </a:r>
            <a:endParaRPr lang="en-US" sz="1100" b="0" dirty="0"/>
          </a:p>
        </p:txBody>
      </p:sp>
      <p:sp>
        <p:nvSpPr>
          <p:cNvPr id="37" name="TextBox 36"/>
          <p:cNvSpPr txBox="1"/>
          <p:nvPr/>
        </p:nvSpPr>
        <p:spPr>
          <a:xfrm>
            <a:off x="6268409" y="4127795"/>
            <a:ext cx="2560284" cy="1277273"/>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Add new Risk</a:t>
            </a:r>
            <a:endParaRPr lang="en-US" sz="1100" b="0" dirty="0"/>
          </a:p>
          <a:p>
            <a:pPr marL="171450" indent="-171450">
              <a:buFont typeface="Arial" panose="020B0604020202020204" pitchFamily="34" charset="0"/>
              <a:buChar char="•"/>
            </a:pPr>
            <a:r>
              <a:rPr lang="en-US" sz="1100" b="0" dirty="0"/>
              <a:t>Identify </a:t>
            </a:r>
            <a:r>
              <a:rPr lang="en-US" sz="1100" dirty="0" smtClean="0"/>
              <a:t>Unique </a:t>
            </a:r>
            <a:r>
              <a:rPr lang="en-US" sz="1100" b="0" dirty="0" smtClean="0"/>
              <a:t>Risks</a:t>
            </a:r>
            <a:endParaRPr lang="en-US" sz="1100" b="0" dirty="0"/>
          </a:p>
          <a:p>
            <a:pPr marL="171450" indent="-171450">
              <a:buFont typeface="Arial" panose="020B0604020202020204" pitchFamily="34" charset="0"/>
              <a:buChar char="•"/>
            </a:pPr>
            <a:r>
              <a:rPr lang="en-US" sz="1100" b="0" dirty="0"/>
              <a:t>Aggregate Like Risks</a:t>
            </a:r>
          </a:p>
          <a:p>
            <a:pPr marL="171450" indent="-171450">
              <a:buFont typeface="Arial" panose="020B0604020202020204" pitchFamily="34" charset="0"/>
              <a:buChar char="•"/>
            </a:pPr>
            <a:r>
              <a:rPr lang="en-US" sz="1100" b="0" dirty="0"/>
              <a:t>Reassess Financial Impact Amounts</a:t>
            </a:r>
          </a:p>
          <a:p>
            <a:pPr marL="171450" indent="-171450">
              <a:buFont typeface="Arial" panose="020B0604020202020204" pitchFamily="34" charset="0"/>
              <a:buChar char="•"/>
            </a:pPr>
            <a:r>
              <a:rPr lang="en-US" sz="1100" b="0" dirty="0"/>
              <a:t>Create </a:t>
            </a:r>
            <a:r>
              <a:rPr lang="en-US" sz="1100" b="0" dirty="0" smtClean="0"/>
              <a:t>SHUSA </a:t>
            </a:r>
            <a:r>
              <a:rPr lang="en-US" sz="1100" b="0" dirty="0"/>
              <a:t>Inventory</a:t>
            </a:r>
          </a:p>
          <a:p>
            <a:pPr marL="171450" indent="-171450">
              <a:buFont typeface="Arial" panose="020B0604020202020204" pitchFamily="34" charset="0"/>
              <a:buChar char="•"/>
            </a:pPr>
            <a:r>
              <a:rPr lang="en-US" sz="1100" b="0" dirty="0" smtClean="0"/>
              <a:t>Present to BERC &amp; ERMC for challenge </a:t>
            </a:r>
            <a:r>
              <a:rPr lang="en-US" sz="1100" b="0" dirty="0"/>
              <a:t>and </a:t>
            </a:r>
            <a:r>
              <a:rPr lang="en-US" sz="1100" b="0" dirty="0" smtClean="0"/>
              <a:t>approval</a:t>
            </a:r>
            <a:endParaRPr lang="en-US" sz="1100" b="0" dirty="0"/>
          </a:p>
        </p:txBody>
      </p:sp>
      <p:sp>
        <p:nvSpPr>
          <p:cNvPr id="38" name="TextBox 37"/>
          <p:cNvSpPr txBox="1"/>
          <p:nvPr/>
        </p:nvSpPr>
        <p:spPr>
          <a:xfrm>
            <a:off x="1275634" y="5373218"/>
            <a:ext cx="2560284" cy="769441"/>
          </a:xfrm>
          <a:prstGeom prst="rect">
            <a:avLst/>
          </a:prstGeom>
          <a:noFill/>
        </p:spPr>
        <p:txBody>
          <a:bodyPr wrap="square" rtlCol="0">
            <a:spAutoFit/>
          </a:bodyPr>
          <a:lstStyle/>
          <a:p>
            <a:r>
              <a:rPr lang="en-US" sz="1100" b="0" dirty="0" smtClean="0"/>
              <a:t>Line of </a:t>
            </a:r>
            <a:r>
              <a:rPr lang="en-US" sz="1100" b="0" dirty="0" smtClean="0"/>
              <a:t>Business (5-20 )/Business </a:t>
            </a:r>
            <a:r>
              <a:rPr lang="en-US" sz="1100" b="0" dirty="0" smtClean="0"/>
              <a:t>Segment </a:t>
            </a:r>
            <a:r>
              <a:rPr lang="en-US" sz="1100" dirty="0" smtClean="0"/>
              <a:t>(15-30) </a:t>
            </a:r>
            <a:r>
              <a:rPr lang="en-US" sz="1100" b="0" dirty="0" smtClean="0"/>
              <a:t>Material </a:t>
            </a:r>
            <a:r>
              <a:rPr lang="en-US" sz="1100" b="0" dirty="0" smtClean="0"/>
              <a:t>Risk </a:t>
            </a:r>
            <a:r>
              <a:rPr lang="en-US" sz="1100" b="0" dirty="0" smtClean="0"/>
              <a:t>Inventory  </a:t>
            </a:r>
            <a:endParaRPr lang="en-US" sz="1100" b="0" dirty="0" smtClean="0"/>
          </a:p>
          <a:p>
            <a:endParaRPr lang="en-US" sz="1100" b="0" dirty="0" smtClean="0"/>
          </a:p>
          <a:p>
            <a:r>
              <a:rPr lang="en-US" sz="1100" b="0" dirty="0" smtClean="0"/>
              <a:t>June 30, 2015</a:t>
            </a:r>
            <a:endParaRPr lang="en-US" sz="1100" b="0" dirty="0"/>
          </a:p>
        </p:txBody>
      </p:sp>
      <p:sp>
        <p:nvSpPr>
          <p:cNvPr id="39" name="TextBox 38"/>
          <p:cNvSpPr txBox="1"/>
          <p:nvPr/>
        </p:nvSpPr>
        <p:spPr>
          <a:xfrm>
            <a:off x="3707904" y="5373217"/>
            <a:ext cx="2560284" cy="769441"/>
          </a:xfrm>
          <a:prstGeom prst="rect">
            <a:avLst/>
          </a:prstGeom>
          <a:noFill/>
        </p:spPr>
        <p:txBody>
          <a:bodyPr wrap="square" rtlCol="0">
            <a:spAutoFit/>
          </a:bodyPr>
          <a:lstStyle/>
          <a:p>
            <a:r>
              <a:rPr lang="en-US" sz="1100" b="0" dirty="0" smtClean="0"/>
              <a:t>Business Entity Material Risk </a:t>
            </a:r>
            <a:r>
              <a:rPr lang="en-US" sz="1100" b="0" dirty="0" smtClean="0"/>
              <a:t>Inventory</a:t>
            </a:r>
          </a:p>
          <a:p>
            <a:r>
              <a:rPr lang="en-US" sz="1100" dirty="0" smtClean="0"/>
              <a:t>75-150 Risks</a:t>
            </a:r>
            <a:endParaRPr lang="en-US" sz="1100" b="0" dirty="0" smtClean="0"/>
          </a:p>
          <a:p>
            <a:endParaRPr lang="en-US" sz="1100" b="0" dirty="0" smtClean="0"/>
          </a:p>
          <a:p>
            <a:r>
              <a:rPr lang="en-US" sz="1100" b="0" dirty="0" smtClean="0"/>
              <a:t>August 31, 2015</a:t>
            </a:r>
            <a:endParaRPr lang="en-US" sz="1100" b="0" dirty="0"/>
          </a:p>
        </p:txBody>
      </p:sp>
      <p:sp>
        <p:nvSpPr>
          <p:cNvPr id="40" name="TextBox 39"/>
          <p:cNvSpPr txBox="1"/>
          <p:nvPr/>
        </p:nvSpPr>
        <p:spPr>
          <a:xfrm>
            <a:off x="6272807" y="5373218"/>
            <a:ext cx="2560284" cy="769441"/>
          </a:xfrm>
          <a:prstGeom prst="rect">
            <a:avLst/>
          </a:prstGeom>
          <a:noFill/>
        </p:spPr>
        <p:txBody>
          <a:bodyPr wrap="square" rtlCol="0">
            <a:spAutoFit/>
          </a:bodyPr>
          <a:lstStyle/>
          <a:p>
            <a:r>
              <a:rPr lang="en-US" sz="1100" b="0" dirty="0" smtClean="0"/>
              <a:t>SHUSA Material Risk </a:t>
            </a:r>
            <a:r>
              <a:rPr lang="en-US" sz="1100" b="0" dirty="0" smtClean="0"/>
              <a:t>Inventory</a:t>
            </a:r>
          </a:p>
          <a:p>
            <a:r>
              <a:rPr lang="en-US" sz="1100" dirty="0" smtClean="0"/>
              <a:t>75-150 Risks</a:t>
            </a:r>
            <a:endParaRPr lang="en-US" sz="1100" b="0" dirty="0" smtClean="0"/>
          </a:p>
          <a:p>
            <a:endParaRPr lang="en-US" sz="1100" b="0" dirty="0"/>
          </a:p>
          <a:p>
            <a:r>
              <a:rPr lang="en-US" sz="1100" b="0" dirty="0" smtClean="0"/>
              <a:t>October 31, 2015</a:t>
            </a:r>
            <a:endParaRPr lang="en-US" sz="1100" b="0" dirty="0"/>
          </a:p>
        </p:txBody>
      </p:sp>
      <p:cxnSp>
        <p:nvCxnSpPr>
          <p:cNvPr id="24" name="Straight Connector 23"/>
          <p:cNvCxnSpPr/>
          <p:nvPr/>
        </p:nvCxnSpPr>
        <p:spPr bwMode="auto">
          <a:xfrm>
            <a:off x="220645" y="6248400"/>
            <a:ext cx="8608956" cy="0"/>
          </a:xfrm>
          <a:prstGeom prst="line">
            <a:avLst/>
          </a:prstGeom>
          <a:solidFill>
            <a:srgbClr val="CCFFFF"/>
          </a:solidFill>
          <a:ln w="9525" cap="flat" cmpd="sng" algn="ctr">
            <a:solidFill>
              <a:schemeClr val="tx1"/>
            </a:solidFill>
            <a:prstDash val="solid"/>
            <a:round/>
            <a:headEnd type="none" w="med" len="med"/>
            <a:tailEnd type="none" w="med" len="med"/>
          </a:ln>
          <a:effectLst/>
        </p:spPr>
      </p:cxnSp>
      <p:cxnSp>
        <p:nvCxnSpPr>
          <p:cNvPr id="25" name="86 Conector recto"/>
          <p:cNvCxnSpPr/>
          <p:nvPr/>
        </p:nvCxnSpPr>
        <p:spPr>
          <a:xfrm>
            <a:off x="220645"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446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724" y="26040"/>
            <a:ext cx="7708348" cy="738664"/>
          </a:xfrm>
          <a:prstGeom prst="rect">
            <a:avLst/>
          </a:prstGeom>
          <a:noFill/>
        </p:spPr>
        <p:txBody>
          <a:bodyPr wrap="square" rtlCol="0">
            <a:spAutoFit/>
          </a:bodyPr>
          <a:lstStyle/>
          <a:p>
            <a:r>
              <a:rPr lang="en-GB" sz="2400" dirty="0" smtClean="0">
                <a:latin typeface="+mj-lt"/>
              </a:rPr>
              <a:t>Material Risk Program </a:t>
            </a:r>
          </a:p>
          <a:p>
            <a:r>
              <a:rPr lang="en-GB" sz="1800" dirty="0" smtClean="0"/>
              <a:t>Root cause review of 2014 gaps has informed the 2015 program approach</a:t>
            </a:r>
            <a:endParaRPr lang="en-GB" sz="1800" i="1" dirty="0"/>
          </a:p>
        </p:txBody>
      </p:sp>
      <p:graphicFrame>
        <p:nvGraphicFramePr>
          <p:cNvPr id="3" name="Table 2"/>
          <p:cNvGraphicFramePr>
            <a:graphicFrameLocks noGrp="1"/>
          </p:cNvGraphicFramePr>
          <p:nvPr>
            <p:extLst>
              <p:ext uri="{D42A27DB-BD31-4B8C-83A1-F6EECF244321}">
                <p14:modId xmlns:p14="http://schemas.microsoft.com/office/powerpoint/2010/main" val="2440169071"/>
              </p:ext>
            </p:extLst>
          </p:nvPr>
        </p:nvGraphicFramePr>
        <p:xfrm>
          <a:off x="338667" y="914640"/>
          <a:ext cx="8553813" cy="5327226"/>
        </p:xfrm>
        <a:graphic>
          <a:graphicData uri="http://schemas.openxmlformats.org/drawingml/2006/table">
            <a:tbl>
              <a:tblPr firstRow="1" bandRow="1">
                <a:tableStyleId>{9DCAF9ED-07DC-4A11-8D7F-57B35C25682E}</a:tableStyleId>
              </a:tblPr>
              <a:tblGrid>
                <a:gridCol w="1353013"/>
                <a:gridCol w="2848316"/>
                <a:gridCol w="4352484"/>
              </a:tblGrid>
              <a:tr h="47836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Program</a:t>
                      </a:r>
                      <a:r>
                        <a:rPr lang="en-US" sz="1100" baseline="0" dirty="0" smtClean="0">
                          <a:latin typeface="Arial" panose="020B0604020202020204" pitchFamily="34" charset="0"/>
                          <a:cs typeface="Arial" panose="020B0604020202020204" pitchFamily="34" charset="0"/>
                        </a:rPr>
                        <a:t> Element</a:t>
                      </a:r>
                      <a:endParaRPr lang="en-US" sz="1100" dirty="0" smtClean="0">
                        <a:latin typeface="Arial" panose="020B0604020202020204" pitchFamily="34" charset="0"/>
                        <a:cs typeface="Arial" panose="020B0604020202020204" pitchFamily="34" charset="0"/>
                      </a:endParaRPr>
                    </a:p>
                    <a:p>
                      <a:pPr algn="ct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100" dirty="0" smtClean="0">
                          <a:latin typeface="Arial" panose="020B0604020202020204" pitchFamily="34" charset="0"/>
                          <a:cs typeface="Arial" panose="020B0604020202020204" pitchFamily="34" charset="0"/>
                        </a:rPr>
                        <a:t>Gaps in 2014 Approach</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100" dirty="0" smtClean="0">
                          <a:latin typeface="Arial" panose="020B0604020202020204" pitchFamily="34" charset="0"/>
                          <a:cs typeface="Arial" panose="020B0604020202020204" pitchFamily="34" charset="0"/>
                        </a:rPr>
                        <a:t>Program Approach and Documentation</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861060">
                <a:tc>
                  <a:txBody>
                    <a:bodyPr/>
                    <a:lstStyle/>
                    <a:p>
                      <a:r>
                        <a:rPr lang="en-US" sz="1100" b="1" dirty="0" smtClean="0">
                          <a:latin typeface="Arial" panose="020B0604020202020204" pitchFamily="34" charset="0"/>
                          <a:cs typeface="Arial" panose="020B0604020202020204" pitchFamily="34" charset="0"/>
                        </a:rPr>
                        <a:t>Roles</a:t>
                      </a:r>
                      <a:r>
                        <a:rPr lang="en-US" sz="1100" b="1" baseline="0" dirty="0" smtClean="0">
                          <a:latin typeface="Arial" panose="020B0604020202020204" pitchFamily="34" charset="0"/>
                          <a:cs typeface="Arial" panose="020B0604020202020204" pitchFamily="34" charset="0"/>
                        </a:rPr>
                        <a:t> and Responsibilities</a:t>
                      </a:r>
                      <a:endParaRPr lang="en-US" sz="1100" b="1"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aseline="0" dirty="0" smtClean="0">
                          <a:latin typeface="Arial" panose="020B0604020202020204" pitchFamily="34" charset="0"/>
                          <a:cs typeface="Arial" panose="020B0604020202020204" pitchFamily="34" charset="0"/>
                        </a:rPr>
                        <a:t>Program was administered by ERM and external consultants using a workshop approach.  Process was not sustainable</a:t>
                      </a: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Program Guidance has been developed which requires</a:t>
                      </a:r>
                      <a:r>
                        <a:rPr lang="en-US" sz="1100" baseline="0" dirty="0" smtClean="0">
                          <a:latin typeface="Arial" panose="020B0604020202020204" pitchFamily="34" charset="0"/>
                          <a:cs typeface="Arial" panose="020B0604020202020204" pitchFamily="34" charset="0"/>
                        </a:rPr>
                        <a:t> First line of Defense to analyze their key metrics, losses and assessment programs as the foundation for their Material Risks.  Second Line of Defense will support the first line, perform review and challenge and perform aggregation</a:t>
                      </a:r>
                      <a:endParaRPr lang="en-US" sz="1100" dirty="0" smtClean="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9713">
                <a:tc>
                  <a:txBody>
                    <a:bodyPr/>
                    <a:lstStyle/>
                    <a:p>
                      <a:r>
                        <a:rPr lang="en-US" sz="1100" b="1" dirty="0" smtClean="0">
                          <a:latin typeface="Arial" panose="020B0604020202020204" pitchFamily="34" charset="0"/>
                          <a:cs typeface="Arial" panose="020B0604020202020204" pitchFamily="34" charset="0"/>
                        </a:rPr>
                        <a:t>Materiality Scale</a:t>
                      </a:r>
                      <a:endParaRPr lang="en-US" sz="1100" b="1"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Dollar</a:t>
                      </a:r>
                      <a:r>
                        <a:rPr lang="en-US" sz="1100" baseline="0" dirty="0" smtClean="0">
                          <a:latin typeface="Arial" panose="020B0604020202020204" pitchFamily="34" charset="0"/>
                          <a:cs typeface="Arial" panose="020B0604020202020204" pitchFamily="34" charset="0"/>
                        </a:rPr>
                        <a:t> ranges topped out at ‘&gt;$15M’ preventing meaningful aggregation and analysis of high risk areas</a:t>
                      </a: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Materiality Scales were revised</a:t>
                      </a:r>
                      <a:r>
                        <a:rPr lang="en-US" sz="1100" baseline="0" dirty="0" smtClean="0">
                          <a:latin typeface="Arial" panose="020B0604020202020204" pitchFamily="34" charset="0"/>
                          <a:cs typeface="Arial" panose="020B0604020202020204" pitchFamily="34" charset="0"/>
                        </a:rPr>
                        <a:t> by the Material Risk Program Working Group which included the Capital Team </a:t>
                      </a:r>
                      <a:endParaRPr lang="en-US" sz="1100" dirty="0" smtClean="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9713">
                <a:tc>
                  <a:txBody>
                    <a:bodyPr/>
                    <a:lstStyle/>
                    <a:p>
                      <a:r>
                        <a:rPr lang="en-US" sz="1100" b="1" dirty="0" smtClean="0">
                          <a:latin typeface="Arial" panose="020B0604020202020204" pitchFamily="34" charset="0"/>
                          <a:cs typeface="Arial" panose="020B0604020202020204" pitchFamily="34" charset="0"/>
                        </a:rPr>
                        <a:t>Inherent</a:t>
                      </a:r>
                      <a:r>
                        <a:rPr lang="en-US" sz="1100" b="1" baseline="0" dirty="0" smtClean="0">
                          <a:latin typeface="Arial" panose="020B0604020202020204" pitchFamily="34" charset="0"/>
                          <a:cs typeface="Arial" panose="020B0604020202020204" pitchFamily="34" charset="0"/>
                        </a:rPr>
                        <a:t> and Residual Annual Exposure</a:t>
                      </a:r>
                      <a:endParaRPr lang="en-US" sz="1100" b="1"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Risks were assessed</a:t>
                      </a:r>
                      <a:r>
                        <a:rPr lang="en-US" sz="1100" baseline="0" dirty="0" smtClean="0">
                          <a:latin typeface="Arial" panose="020B0604020202020204" pitchFamily="34" charset="0"/>
                          <a:cs typeface="Arial" panose="020B0604020202020204" pitchFamily="34" charset="0"/>
                        </a:rPr>
                        <a:t> via the use of impact and likelihood rubrics.  These rubrics were inconsistently applied</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T</a:t>
                      </a:r>
                      <a:r>
                        <a:rPr lang="en-US" sz="1100" baseline="0" dirty="0" smtClean="0">
                          <a:latin typeface="Arial" panose="020B0604020202020204" pitchFamily="34" charset="0"/>
                          <a:cs typeface="Arial" panose="020B0604020202020204" pitchFamily="34" charset="0"/>
                        </a:rPr>
                        <a:t>he process has been streamlined and simplified</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9713">
                <a:tc>
                  <a:txBody>
                    <a:bodyPr/>
                    <a:lstStyle/>
                    <a:p>
                      <a:r>
                        <a:rPr lang="en-US" sz="1100" b="1" dirty="0" smtClean="0">
                          <a:latin typeface="Arial" panose="020B0604020202020204" pitchFamily="34" charset="0"/>
                          <a:cs typeface="Arial" panose="020B0604020202020204" pitchFamily="34" charset="0"/>
                        </a:rPr>
                        <a:t>Stress conditions</a:t>
                      </a:r>
                      <a:endParaRPr lang="en-US" sz="1100" b="1"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Prior program did</a:t>
                      </a:r>
                      <a:r>
                        <a:rPr lang="en-US" sz="1100" baseline="0" dirty="0" smtClean="0">
                          <a:latin typeface="Arial" panose="020B0604020202020204" pitchFamily="34" charset="0"/>
                          <a:cs typeface="Arial" panose="020B0604020202020204" pitchFamily="34" charset="0"/>
                        </a:rPr>
                        <a:t> not have a standard approach for the identification and assessment of risks in stressed conditions</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Requirement</a:t>
                      </a:r>
                      <a:r>
                        <a:rPr lang="en-US" sz="1100" baseline="0" dirty="0" smtClean="0">
                          <a:latin typeface="Arial" panose="020B0604020202020204" pitchFamily="34" charset="0"/>
                          <a:cs typeface="Arial" panose="020B0604020202020204" pitchFamily="34" charset="0"/>
                        </a:rPr>
                        <a:t> has been implemented to capture worst one in ten.</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69713">
                <a:tc>
                  <a:txBody>
                    <a:bodyPr/>
                    <a:lstStyle/>
                    <a:p>
                      <a:r>
                        <a:rPr lang="en-US" sz="1100" b="1" dirty="0" smtClean="0">
                          <a:latin typeface="Arial" panose="020B0604020202020204" pitchFamily="34" charset="0"/>
                          <a:cs typeface="Arial" panose="020B0604020202020204" pitchFamily="34" charset="0"/>
                        </a:rPr>
                        <a:t>Program</a:t>
                      </a:r>
                      <a:r>
                        <a:rPr lang="en-US" sz="1100" b="1" baseline="0" dirty="0" smtClean="0">
                          <a:latin typeface="Arial" panose="020B0604020202020204" pitchFamily="34" charset="0"/>
                          <a:cs typeface="Arial" panose="020B0604020202020204" pitchFamily="34" charset="0"/>
                        </a:rPr>
                        <a:t> Output</a:t>
                      </a:r>
                      <a:endParaRPr lang="en-US" sz="1100" b="1"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aseline="0" dirty="0" smtClean="0">
                          <a:latin typeface="Arial" panose="020B0604020202020204" pitchFamily="34" charset="0"/>
                          <a:cs typeface="Arial" panose="020B0604020202020204" pitchFamily="34" charset="0"/>
                        </a:rPr>
                        <a:t>Risks were a mix of material and immaterial, duplicative, sometimes overly generic, sometimes  overly specific,  and  not always classified consistently</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Output requirements</a:t>
                      </a:r>
                      <a:r>
                        <a:rPr lang="en-US" sz="1100" baseline="0" dirty="0" smtClean="0">
                          <a:latin typeface="Arial" panose="020B0604020202020204" pitchFamily="34" charset="0"/>
                          <a:cs typeface="Arial" panose="020B0604020202020204" pitchFamily="34" charset="0"/>
                        </a:rPr>
                        <a:t> have been enhanced to focus on material risks only, and to aggregate risks by a like taxonomy with enhanced risk descriptions</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3720">
                <a:tc>
                  <a:txBody>
                    <a:bodyPr/>
                    <a:lstStyle/>
                    <a:p>
                      <a:r>
                        <a:rPr lang="en-US" sz="1100" b="1" dirty="0" smtClean="0">
                          <a:latin typeface="Arial" panose="020B0604020202020204" pitchFamily="34" charset="0"/>
                          <a:cs typeface="Arial" panose="020B0604020202020204" pitchFamily="34" charset="0"/>
                        </a:rPr>
                        <a:t>Strategic</a:t>
                      </a:r>
                      <a:r>
                        <a:rPr lang="en-US" sz="1100" b="1" baseline="0" dirty="0" smtClean="0">
                          <a:latin typeface="Arial" panose="020B0604020202020204" pitchFamily="34" charset="0"/>
                          <a:cs typeface="Arial" panose="020B0604020202020204" pitchFamily="34" charset="0"/>
                        </a:rPr>
                        <a:t> Plans </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Strategic planning risks were</a:t>
                      </a:r>
                      <a:r>
                        <a:rPr lang="en-US" sz="1100" baseline="0" dirty="0" smtClean="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not effectively captured</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Guidance</a:t>
                      </a:r>
                      <a:r>
                        <a:rPr lang="en-US" sz="1100" baseline="0" dirty="0" smtClean="0">
                          <a:latin typeface="Arial" panose="020B0604020202020204" pitchFamily="34" charset="0"/>
                          <a:cs typeface="Arial" panose="020B0604020202020204" pitchFamily="34" charset="0"/>
                        </a:rPr>
                        <a:t> has been developed which ensures that strategic planning risks are highlighted appropriately</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367">
                <a:tc>
                  <a:txBody>
                    <a:bodyPr/>
                    <a:lstStyle/>
                    <a:p>
                      <a:r>
                        <a:rPr lang="en-US" sz="1100" b="1" dirty="0" smtClean="0">
                          <a:latin typeface="Arial" panose="020B0604020202020204" pitchFamily="34" charset="0"/>
                          <a:cs typeface="Arial" panose="020B0604020202020204" pitchFamily="34" charset="0"/>
                        </a:rPr>
                        <a:t>Comprehensive</a:t>
                      </a:r>
                      <a:endParaRPr lang="en-US" sz="1100" b="1"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Support</a:t>
                      </a:r>
                      <a:r>
                        <a:rPr lang="en-US" sz="1100" baseline="0" dirty="0" smtClean="0">
                          <a:latin typeface="Arial" panose="020B0604020202020204" pitchFamily="34" charset="0"/>
                          <a:cs typeface="Arial" panose="020B0604020202020204" pitchFamily="34" charset="0"/>
                        </a:rPr>
                        <a:t> functions and associated risks not comprehensively captured</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smtClean="0">
                          <a:latin typeface="Arial" panose="020B0604020202020204" pitchFamily="34" charset="0"/>
                          <a:cs typeface="Arial" panose="020B0604020202020204" pitchFamily="34" charset="0"/>
                        </a:rPr>
                        <a:t>Program</a:t>
                      </a:r>
                      <a:r>
                        <a:rPr lang="en-US" sz="1100" baseline="0" dirty="0" smtClean="0">
                          <a:latin typeface="Arial" panose="020B0604020202020204" pitchFamily="34" charset="0"/>
                          <a:cs typeface="Arial" panose="020B0604020202020204" pitchFamily="34" charset="0"/>
                        </a:rPr>
                        <a:t> Methodology requires assessments for support functions including Human Resources,  Legal, Finance, and Technology and Operations</a:t>
                      </a:r>
                      <a:endParaRPr lang="en-US" sz="1100" dirty="0">
                        <a:latin typeface="Arial" panose="020B0604020202020204" pitchFamily="34" charset="0"/>
                        <a:cs typeface="Arial" panose="020B0604020202020204" pitchFamily="34" charset="0"/>
                      </a:endParaRPr>
                    </a:p>
                  </a:txBody>
                  <a:tcPr marL="81280" marR="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5" name="86 Conector recto"/>
          <p:cNvCxnSpPr/>
          <p:nvPr/>
        </p:nvCxnSpPr>
        <p:spPr>
          <a:xfrm>
            <a:off x="220645"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170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304800" y="274638"/>
            <a:ext cx="8382000" cy="487362"/>
          </a:xfrm>
          <a:prstGeom prst="rect">
            <a:avLst/>
          </a:prstGeom>
        </p:spPr>
        <p:txBody>
          <a:bodyPr>
            <a:noAutofit/>
          </a:bodyPr>
          <a:lst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a:lstStyle>
          <a:p>
            <a:r>
              <a:rPr lang="en-US" sz="2400" dirty="0" smtClean="0"/>
              <a:t>Material Risk Program – Deliverable and Timeline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758174479"/>
              </p:ext>
            </p:extLst>
          </p:nvPr>
        </p:nvGraphicFramePr>
        <p:xfrm>
          <a:off x="549299" y="1524000"/>
          <a:ext cx="7893002" cy="3754120"/>
        </p:xfrm>
        <a:graphic>
          <a:graphicData uri="http://schemas.openxmlformats.org/drawingml/2006/table">
            <a:tbl>
              <a:tblPr firstRow="1" bandRow="1">
                <a:tableStyleId>{0E3FDE45-AF77-4B5C-9715-49D594BDF05E}</a:tableStyleId>
              </a:tblPr>
              <a:tblGrid>
                <a:gridCol w="1797002"/>
                <a:gridCol w="1752600"/>
                <a:gridCol w="2743200"/>
                <a:gridCol w="1600200"/>
              </a:tblGrid>
              <a:tr h="462280">
                <a:tc>
                  <a:txBody>
                    <a:bodyPr/>
                    <a:lstStyle/>
                    <a:p>
                      <a:r>
                        <a:rPr lang="en-US" sz="1600" dirty="0" smtClean="0">
                          <a:solidFill>
                            <a:schemeClr val="bg1"/>
                          </a:solidFill>
                        </a:rPr>
                        <a:t>Assessment</a:t>
                      </a:r>
                      <a:r>
                        <a:rPr lang="en-US" sz="1600" baseline="0" dirty="0" smtClean="0">
                          <a:solidFill>
                            <a:schemeClr val="bg1"/>
                          </a:solidFill>
                        </a:rPr>
                        <a:t> Unit</a:t>
                      </a:r>
                      <a:endParaRPr 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600" dirty="0" smtClean="0">
                          <a:solidFill>
                            <a:schemeClr val="bg1"/>
                          </a:solidFill>
                        </a:rPr>
                        <a:t>Responsible</a:t>
                      </a:r>
                      <a:r>
                        <a:rPr lang="en-US" sz="1600" baseline="0" dirty="0" smtClean="0">
                          <a:solidFill>
                            <a:schemeClr val="bg1"/>
                          </a:solidFill>
                        </a:rPr>
                        <a:t> </a:t>
                      </a:r>
                      <a:endParaRPr 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US" sz="1600" dirty="0" smtClean="0">
                          <a:solidFill>
                            <a:schemeClr val="bg1"/>
                          </a:solidFill>
                        </a:rPr>
                        <a:t>Deliverable</a:t>
                      </a:r>
                      <a:endParaRPr 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rPr>
                        <a:t>Due Date</a:t>
                      </a:r>
                      <a:endParaRPr 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462280">
                <a:tc>
                  <a:txBody>
                    <a:bodyPr/>
                    <a:lstStyle/>
                    <a:p>
                      <a:r>
                        <a:rPr lang="en-US" sz="1600" dirty="0" smtClean="0"/>
                        <a:t>Lines of Business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First Line of Defense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Line of Business Inventory </a:t>
                      </a:r>
                    </a:p>
                    <a:p>
                      <a:r>
                        <a:rPr lang="en-US" sz="1600" dirty="0" smtClean="0"/>
                        <a:t>(5-20  Suggested Risks)</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June 30, 2015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280">
                <a:tc>
                  <a:txBody>
                    <a:bodyPr/>
                    <a:lstStyle/>
                    <a:p>
                      <a:r>
                        <a:rPr lang="en-US" sz="1600" dirty="0" smtClean="0"/>
                        <a:t>Business Segment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First Line of Defense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Business Segment Inventory </a:t>
                      </a:r>
                    </a:p>
                    <a:p>
                      <a:r>
                        <a:rPr lang="en-US" sz="1600" dirty="0" smtClean="0"/>
                        <a:t>(15-30  Suggested</a:t>
                      </a:r>
                      <a:r>
                        <a:rPr lang="en-US" sz="1600" baseline="0" dirty="0" smtClean="0"/>
                        <a:t> </a:t>
                      </a:r>
                      <a:r>
                        <a:rPr lang="en-US" sz="1600" dirty="0" smtClean="0"/>
                        <a:t>Risks)</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June 30, 2015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280">
                <a:tc>
                  <a:txBody>
                    <a:bodyPr/>
                    <a:lstStyle/>
                    <a:p>
                      <a:r>
                        <a:rPr lang="en-US" sz="1600" dirty="0" smtClean="0"/>
                        <a:t>Business Entity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Risk Managers and Entity ERM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Business Entity</a:t>
                      </a:r>
                      <a:r>
                        <a:rPr lang="en-US" sz="1600" baseline="0" dirty="0" smtClean="0"/>
                        <a:t> </a:t>
                      </a:r>
                      <a:r>
                        <a:rPr lang="en-US" sz="1600" dirty="0" smtClean="0"/>
                        <a:t>Inventory</a:t>
                      </a:r>
                      <a:r>
                        <a:rPr lang="en-US" sz="1600" baseline="0" dirty="0" smtClean="0"/>
                        <a:t> </a:t>
                      </a:r>
                    </a:p>
                    <a:p>
                      <a:r>
                        <a:rPr lang="en-US" sz="1600" baseline="0" dirty="0" smtClean="0"/>
                        <a:t>(75 – 150  Suggested Risks)</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Aug. 31, 2015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2280">
                <a:tc>
                  <a:txBody>
                    <a:bodyPr/>
                    <a:lstStyle/>
                    <a:p>
                      <a:r>
                        <a:rPr lang="en-US" sz="1600" dirty="0" smtClean="0"/>
                        <a:t>SHUSA</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Risk Managers and SHUSA ERM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SHUSA Inventory </a:t>
                      </a:r>
                    </a:p>
                    <a:p>
                      <a:r>
                        <a:rPr lang="en-US" sz="1600" dirty="0" smtClean="0"/>
                        <a:t>(75 – 150  Suggested Risks)</a:t>
                      </a: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Oct. 31, 2015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5"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5536" y="902012"/>
            <a:ext cx="7910264" cy="369332"/>
          </a:xfrm>
          <a:prstGeom prst="rect">
            <a:avLst/>
          </a:prstGeom>
          <a:noFill/>
        </p:spPr>
        <p:txBody>
          <a:bodyPr wrap="square" rtlCol="0">
            <a:spAutoFit/>
          </a:bodyPr>
          <a:lstStyle/>
          <a:p>
            <a:r>
              <a:rPr lang="en-US" dirty="0" smtClean="0"/>
              <a:t>Below is the 2015 Material Risk Program schedule of key deliverables:</a:t>
            </a:r>
            <a:endParaRPr lang="en-US" dirty="0"/>
          </a:p>
        </p:txBody>
      </p:sp>
    </p:spTree>
    <p:extLst>
      <p:ext uri="{BB962C8B-B14F-4D97-AF65-F5344CB8AC3E}">
        <p14:creationId xmlns:p14="http://schemas.microsoft.com/office/powerpoint/2010/main" val="409001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304800" y="274638"/>
            <a:ext cx="8382000" cy="487362"/>
          </a:xfrm>
          <a:prstGeom prst="rect">
            <a:avLst/>
          </a:prstGeom>
        </p:spPr>
        <p:txBody>
          <a:bodyPr>
            <a:noAutofit/>
          </a:bodyPr>
          <a:lstStyle>
            <a:lvl1pPr algn="l" rtl="0" eaLnBrk="0" fontAlgn="base" hangingPunct="0">
              <a:spcBef>
                <a:spcPct val="0"/>
              </a:spcBef>
              <a:spcAft>
                <a:spcPct val="0"/>
              </a:spcAft>
              <a:defRPr sz="2500" b="1" kern="1200">
                <a:solidFill>
                  <a:srgbClr val="10253F"/>
                </a:solidFill>
                <a:latin typeface="+mj-lt"/>
                <a:ea typeface="+mj-ea"/>
                <a:cs typeface="+mj-cs"/>
              </a:defRPr>
            </a:lvl1pPr>
            <a:lvl2pPr algn="l" rtl="0" eaLnBrk="0" fontAlgn="base" hangingPunct="0">
              <a:spcBef>
                <a:spcPct val="0"/>
              </a:spcBef>
              <a:spcAft>
                <a:spcPct val="0"/>
              </a:spcAft>
              <a:defRPr sz="2500" b="1">
                <a:solidFill>
                  <a:srgbClr val="10253F"/>
                </a:solidFill>
                <a:latin typeface="Calibri" pitchFamily="34" charset="0"/>
              </a:defRPr>
            </a:lvl2pPr>
            <a:lvl3pPr algn="l" rtl="0" eaLnBrk="0" fontAlgn="base" hangingPunct="0">
              <a:spcBef>
                <a:spcPct val="0"/>
              </a:spcBef>
              <a:spcAft>
                <a:spcPct val="0"/>
              </a:spcAft>
              <a:defRPr sz="2500" b="1">
                <a:solidFill>
                  <a:srgbClr val="10253F"/>
                </a:solidFill>
                <a:latin typeface="Calibri" pitchFamily="34" charset="0"/>
              </a:defRPr>
            </a:lvl3pPr>
            <a:lvl4pPr algn="l" rtl="0" eaLnBrk="0" fontAlgn="base" hangingPunct="0">
              <a:spcBef>
                <a:spcPct val="0"/>
              </a:spcBef>
              <a:spcAft>
                <a:spcPct val="0"/>
              </a:spcAft>
              <a:defRPr sz="2500" b="1">
                <a:solidFill>
                  <a:srgbClr val="10253F"/>
                </a:solidFill>
                <a:latin typeface="Calibri" pitchFamily="34" charset="0"/>
              </a:defRPr>
            </a:lvl4pPr>
            <a:lvl5pPr algn="l" rtl="0" eaLnBrk="0" fontAlgn="base" hangingPunct="0">
              <a:spcBef>
                <a:spcPct val="0"/>
              </a:spcBef>
              <a:spcAft>
                <a:spcPct val="0"/>
              </a:spcAft>
              <a:defRPr sz="2500" b="1">
                <a:solidFill>
                  <a:srgbClr val="10253F"/>
                </a:solidFill>
                <a:latin typeface="Calibri" pitchFamily="34" charset="0"/>
              </a:defRPr>
            </a:lvl5pPr>
            <a:lvl6pPr marL="457200" algn="l" rtl="0" fontAlgn="base">
              <a:spcBef>
                <a:spcPct val="0"/>
              </a:spcBef>
              <a:spcAft>
                <a:spcPct val="0"/>
              </a:spcAft>
              <a:defRPr sz="2500" b="1">
                <a:solidFill>
                  <a:srgbClr val="10253F"/>
                </a:solidFill>
                <a:latin typeface="Calibri" pitchFamily="34" charset="0"/>
              </a:defRPr>
            </a:lvl6pPr>
            <a:lvl7pPr marL="914400" algn="l" rtl="0" fontAlgn="base">
              <a:spcBef>
                <a:spcPct val="0"/>
              </a:spcBef>
              <a:spcAft>
                <a:spcPct val="0"/>
              </a:spcAft>
              <a:defRPr sz="2500" b="1">
                <a:solidFill>
                  <a:srgbClr val="10253F"/>
                </a:solidFill>
                <a:latin typeface="Calibri" pitchFamily="34" charset="0"/>
              </a:defRPr>
            </a:lvl7pPr>
            <a:lvl8pPr marL="1371600" algn="l" rtl="0" fontAlgn="base">
              <a:spcBef>
                <a:spcPct val="0"/>
              </a:spcBef>
              <a:spcAft>
                <a:spcPct val="0"/>
              </a:spcAft>
              <a:defRPr sz="2500" b="1">
                <a:solidFill>
                  <a:srgbClr val="10253F"/>
                </a:solidFill>
                <a:latin typeface="Calibri" pitchFamily="34" charset="0"/>
              </a:defRPr>
            </a:lvl8pPr>
            <a:lvl9pPr marL="1828800" algn="l" rtl="0" fontAlgn="base">
              <a:spcBef>
                <a:spcPct val="0"/>
              </a:spcBef>
              <a:spcAft>
                <a:spcPct val="0"/>
              </a:spcAft>
              <a:defRPr sz="2500" b="1">
                <a:solidFill>
                  <a:srgbClr val="10253F"/>
                </a:solidFill>
                <a:latin typeface="Calibri" pitchFamily="34" charset="0"/>
              </a:defRPr>
            </a:lvl9pPr>
          </a:lstStyle>
          <a:p>
            <a:r>
              <a:rPr lang="en-US" sz="2400" dirty="0" smtClean="0"/>
              <a:t>Material Risk Program – Next Steps</a:t>
            </a:r>
            <a:endParaRPr lang="en-US" sz="2400" dirty="0"/>
          </a:p>
        </p:txBody>
      </p:sp>
      <p:sp>
        <p:nvSpPr>
          <p:cNvPr id="4" name="Rectangle 3"/>
          <p:cNvSpPr/>
          <p:nvPr/>
        </p:nvSpPr>
        <p:spPr>
          <a:xfrm>
            <a:off x="318052" y="762000"/>
            <a:ext cx="8382000" cy="4801314"/>
          </a:xfrm>
          <a:prstGeom prst="rect">
            <a:avLst/>
          </a:prstGeom>
        </p:spPr>
        <p:txBody>
          <a:bodyPr wrap="square">
            <a:spAutoFit/>
          </a:bodyPr>
          <a:lstStyle/>
          <a:p>
            <a:r>
              <a:rPr lang="en-US" sz="2000" dirty="0" smtClean="0"/>
              <a:t>Enterprise Risk Management will </a:t>
            </a:r>
            <a:r>
              <a:rPr lang="en-US" sz="2000" dirty="0" smtClean="0">
                <a:cs typeface="Arial"/>
              </a:rPr>
              <a:t>provide training, guidance and tools including the Risk Taxonomy and templates</a:t>
            </a:r>
            <a:r>
              <a:rPr lang="en-US" dirty="0" smtClean="0">
                <a:cs typeface="Arial"/>
              </a:rPr>
              <a:t>.</a:t>
            </a:r>
            <a:endParaRPr lang="en-US" dirty="0">
              <a:cs typeface="Arial"/>
            </a:endParaRPr>
          </a:p>
          <a:p>
            <a:endParaRPr lang="en-US" sz="2000" dirty="0" smtClean="0"/>
          </a:p>
          <a:p>
            <a:r>
              <a:rPr lang="en-US" sz="2000" b="1" dirty="0" smtClean="0"/>
              <a:t>First Line of Defense</a:t>
            </a:r>
            <a:r>
              <a:rPr lang="en-US" sz="2000" dirty="0" smtClean="0"/>
              <a:t>:</a:t>
            </a:r>
          </a:p>
          <a:p>
            <a:pPr marL="285750" lvl="0" indent="-285750">
              <a:buFont typeface="Arial" panose="020B0604020202020204" pitchFamily="34" charset="0"/>
              <a:buChar char="•"/>
            </a:pPr>
            <a:r>
              <a:rPr lang="en-US" dirty="0" smtClean="0"/>
              <a:t>Assign  an individual ownership for completion </a:t>
            </a:r>
            <a:r>
              <a:rPr lang="en-US" dirty="0"/>
              <a:t>of the Line of Business Material Risk </a:t>
            </a:r>
            <a:r>
              <a:rPr lang="en-US" dirty="0" smtClean="0"/>
              <a:t>Inventory</a:t>
            </a:r>
          </a:p>
          <a:p>
            <a:pPr marL="285750" lvl="0" indent="-285750">
              <a:buFont typeface="Arial" panose="020B0604020202020204" pitchFamily="34" charset="0"/>
              <a:buChar char="•"/>
            </a:pPr>
            <a:r>
              <a:rPr lang="en-US" dirty="0"/>
              <a:t>Establish working </a:t>
            </a:r>
            <a:r>
              <a:rPr lang="en-US" dirty="0" smtClean="0"/>
              <a:t>groups</a:t>
            </a:r>
            <a:endParaRPr lang="en-US" dirty="0"/>
          </a:p>
          <a:p>
            <a:pPr marL="285750" lvl="0" indent="-285750">
              <a:buFont typeface="Arial" panose="020B0604020202020204" pitchFamily="34" charset="0"/>
              <a:buChar char="•"/>
            </a:pPr>
            <a:r>
              <a:rPr lang="en-US" dirty="0" smtClean="0"/>
              <a:t>Attend Material Risk Program training classes</a:t>
            </a:r>
            <a:endParaRPr lang="en-US" dirty="0"/>
          </a:p>
          <a:p>
            <a:pPr marL="285750" lvl="0" indent="-285750">
              <a:buFont typeface="Arial" panose="020B0604020202020204" pitchFamily="34" charset="0"/>
              <a:buChar char="•"/>
            </a:pPr>
            <a:r>
              <a:rPr lang="en-US" dirty="0" smtClean="0"/>
              <a:t>Begin program execution by collecting Foundational Inputs</a:t>
            </a:r>
          </a:p>
          <a:p>
            <a:pPr lvl="0"/>
            <a:endParaRPr lang="en-US" sz="2000" dirty="0"/>
          </a:p>
          <a:p>
            <a:r>
              <a:rPr lang="en-US" sz="2000" b="1" dirty="0" smtClean="0"/>
              <a:t>Second Line of Defense (Risk Managers</a:t>
            </a:r>
            <a:r>
              <a:rPr lang="en-US" sz="2000" dirty="0" smtClean="0"/>
              <a:t>):</a:t>
            </a:r>
          </a:p>
          <a:p>
            <a:pPr marL="285750" indent="-285750">
              <a:buFont typeface="Arial" panose="020B0604020202020204" pitchFamily="34" charset="0"/>
              <a:buChar char="•"/>
            </a:pPr>
            <a:r>
              <a:rPr lang="en-US" dirty="0" smtClean="0"/>
              <a:t>Assign resources to support the Program</a:t>
            </a:r>
            <a:endParaRPr lang="en-US" sz="2000" dirty="0"/>
          </a:p>
          <a:p>
            <a:pPr marL="285750" indent="-285750">
              <a:buFont typeface="Arial" panose="020B0604020202020204" pitchFamily="34" charset="0"/>
              <a:buChar char="•"/>
            </a:pPr>
            <a:r>
              <a:rPr lang="en-US" dirty="0" smtClean="0"/>
              <a:t>Provide </a:t>
            </a:r>
            <a:r>
              <a:rPr lang="en-US" dirty="0"/>
              <a:t>Foundational </a:t>
            </a:r>
            <a:r>
              <a:rPr lang="en-US" dirty="0" smtClean="0"/>
              <a:t>Inputs </a:t>
            </a:r>
            <a:r>
              <a:rPr lang="en-US" dirty="0"/>
              <a:t>to First </a:t>
            </a:r>
            <a:r>
              <a:rPr lang="en-US" dirty="0" smtClean="0"/>
              <a:t>Line</a:t>
            </a:r>
          </a:p>
          <a:p>
            <a:pPr marL="285750" indent="-285750">
              <a:buFont typeface="Arial" panose="020B0604020202020204" pitchFamily="34" charset="0"/>
              <a:buChar char="•"/>
            </a:pPr>
            <a:r>
              <a:rPr lang="en-US" dirty="0" smtClean="0"/>
              <a:t>Participate as requested in First Line working sessions</a:t>
            </a:r>
          </a:p>
          <a:p>
            <a:endParaRPr lang="en-US" sz="2000" dirty="0" smtClean="0"/>
          </a:p>
          <a:p>
            <a:endParaRPr lang="en-US" sz="2000" dirty="0"/>
          </a:p>
        </p:txBody>
      </p:sp>
      <p:cxnSp>
        <p:nvCxnSpPr>
          <p:cNvPr id="5"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4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28601" y="4210050"/>
            <a:ext cx="8686799" cy="2308324"/>
          </a:xfrm>
          <a:prstGeom prst="rect">
            <a:avLst/>
          </a:prstGeom>
          <a:noFill/>
        </p:spPr>
        <p:txBody>
          <a:bodyPr wrap="square" rtlCol="0">
            <a:spAutoFit/>
          </a:bodyPr>
          <a:lstStyle/>
          <a:p>
            <a:pPr lvl="0"/>
            <a:r>
              <a:rPr lang="en-US" sz="1200" dirty="0" smtClean="0"/>
              <a:t>Nature </a:t>
            </a:r>
            <a:r>
              <a:rPr lang="en-US" sz="1200" dirty="0"/>
              <a:t>of the </a:t>
            </a:r>
            <a:r>
              <a:rPr lang="en-US" sz="1200" dirty="0" smtClean="0"/>
              <a:t>Risk……………………………………….	Loss </a:t>
            </a:r>
            <a:r>
              <a:rPr lang="en-US" sz="1200" dirty="0"/>
              <a:t>of key </a:t>
            </a:r>
            <a:r>
              <a:rPr lang="en-US" sz="1200" dirty="0" smtClean="0"/>
              <a:t>vendor</a:t>
            </a:r>
          </a:p>
          <a:p>
            <a:r>
              <a:rPr lang="en-US" sz="1200" dirty="0"/>
              <a:t>Status of vendor </a:t>
            </a:r>
            <a:r>
              <a:rPr lang="en-US" sz="1200" dirty="0" smtClean="0"/>
              <a:t>relationship……………………….Strained </a:t>
            </a:r>
            <a:r>
              <a:rPr lang="en-US" sz="1200" dirty="0"/>
              <a:t>, sole provider, expected to </a:t>
            </a:r>
            <a:r>
              <a:rPr lang="en-US" sz="1200" dirty="0" smtClean="0"/>
              <a:t>leave</a:t>
            </a:r>
            <a:endParaRPr lang="en-US" sz="1200" dirty="0"/>
          </a:p>
          <a:p>
            <a:pPr lvl="0"/>
            <a:r>
              <a:rPr lang="en-US" sz="1200" dirty="0" smtClean="0"/>
              <a:t>Controls………………………………………………………Detective </a:t>
            </a:r>
            <a:r>
              <a:rPr lang="en-US" sz="1200" dirty="0"/>
              <a:t>control of vendor monitoring identified strained relationship; preventative control </a:t>
            </a:r>
            <a:r>
              <a:rPr lang="en-US" sz="1200" dirty="0" smtClean="0"/>
              <a:t>			which </a:t>
            </a:r>
            <a:r>
              <a:rPr lang="en-US" sz="1200" dirty="0"/>
              <a:t>requires vendor contracts was not followed </a:t>
            </a:r>
          </a:p>
          <a:p>
            <a:r>
              <a:rPr lang="en-US" sz="1200" dirty="0" smtClean="0"/>
              <a:t>Assessment Results…………………………………….	Annual </a:t>
            </a:r>
            <a:r>
              <a:rPr lang="en-US" sz="1200" dirty="0"/>
              <a:t>Expected and Stress Financial Impacts</a:t>
            </a:r>
          </a:p>
          <a:p>
            <a:pPr lvl="0"/>
            <a:r>
              <a:rPr lang="en-US" sz="1200" dirty="0"/>
              <a:t>Impact of </a:t>
            </a:r>
            <a:r>
              <a:rPr lang="en-US" sz="1200" dirty="0" smtClean="0"/>
              <a:t>Risk…………………………………………….	Loss </a:t>
            </a:r>
            <a:r>
              <a:rPr lang="en-US" sz="1200" dirty="0"/>
              <a:t>of loan volume $1.75 </a:t>
            </a:r>
            <a:r>
              <a:rPr lang="en-US" sz="1200" dirty="0" smtClean="0"/>
              <a:t>Billion and Lower </a:t>
            </a:r>
            <a:r>
              <a:rPr lang="en-US" sz="1200" dirty="0"/>
              <a:t>reinvestment return on capital 4% (Expected) </a:t>
            </a:r>
            <a:r>
              <a:rPr lang="en-US" sz="1200" dirty="0" smtClean="0"/>
              <a:t>			and </a:t>
            </a:r>
            <a:r>
              <a:rPr lang="en-US" sz="1200" dirty="0"/>
              <a:t>2% (Worst Case Scenario)</a:t>
            </a:r>
            <a:br>
              <a:rPr lang="en-US" sz="1200" dirty="0"/>
            </a:br>
            <a:r>
              <a:rPr lang="en-US" sz="1200" dirty="0" smtClean="0"/>
              <a:t>Stressed </a:t>
            </a:r>
            <a:r>
              <a:rPr lang="en-US" sz="1200" dirty="0"/>
              <a:t>Financial </a:t>
            </a:r>
            <a:r>
              <a:rPr lang="en-US" sz="1200" dirty="0" smtClean="0"/>
              <a:t>Impact……………………………	Determined </a:t>
            </a:r>
            <a:r>
              <a:rPr lang="en-US" sz="1200" dirty="0"/>
              <a:t>assuming there was no additional loan demand and the reinvestment option </a:t>
            </a:r>
            <a:r>
              <a:rPr lang="en-US" sz="1200" dirty="0" smtClean="0"/>
              <a:t>			was </a:t>
            </a:r>
            <a:r>
              <a:rPr lang="en-US" sz="1200" dirty="0"/>
              <a:t>Investment Securities.  </a:t>
            </a:r>
            <a:r>
              <a:rPr lang="en-US" sz="1200" dirty="0" smtClean="0"/>
              <a:t>Analysis </a:t>
            </a:r>
            <a:r>
              <a:rPr lang="en-US" sz="1200" dirty="0"/>
              <a:t>of the last 10 years of rates indicated that the worst 1-10 </a:t>
            </a:r>
            <a:r>
              <a:rPr lang="en-US" sz="1200" dirty="0" smtClean="0"/>
              <a:t>			for rates </a:t>
            </a:r>
            <a:r>
              <a:rPr lang="en-US" sz="1200" dirty="0"/>
              <a:t>on Investment Securities of average duration was 2%.</a:t>
            </a:r>
          </a:p>
          <a:p>
            <a:pPr lvl="0"/>
            <a:r>
              <a:rPr lang="en-US" sz="1200" dirty="0"/>
              <a:t>Financial Impact </a:t>
            </a:r>
            <a:r>
              <a:rPr lang="en-US" sz="1200" dirty="0" smtClean="0"/>
              <a:t>Rationale………………………….	</a:t>
            </a:r>
            <a:r>
              <a:rPr lang="en-US" sz="1200" dirty="0"/>
              <a:t>E</a:t>
            </a:r>
            <a:r>
              <a:rPr lang="en-US" sz="1200" dirty="0" smtClean="0"/>
              <a:t>xplains Financial </a:t>
            </a:r>
            <a:r>
              <a:rPr lang="en-US" sz="1200" dirty="0"/>
              <a:t>Impact amounts.  Annual = Loss on Loan </a:t>
            </a:r>
            <a:r>
              <a:rPr lang="en-US" sz="1200" dirty="0" smtClean="0"/>
              <a:t>Volume </a:t>
            </a:r>
            <a:r>
              <a:rPr lang="en-US" sz="1200" dirty="0"/>
              <a:t>* Interest rate difference </a:t>
            </a:r>
            <a:r>
              <a:rPr lang="en-US" sz="1200" dirty="0" smtClean="0"/>
              <a:t>			(</a:t>
            </a:r>
            <a:r>
              <a:rPr lang="en-US" sz="1200" dirty="0"/>
              <a:t>5.75%-4.00%).  Stressed = Loss on Loan </a:t>
            </a:r>
            <a:r>
              <a:rPr lang="en-US" sz="1200" dirty="0" smtClean="0"/>
              <a:t>Volume </a:t>
            </a:r>
            <a:r>
              <a:rPr lang="en-US" sz="1200" dirty="0"/>
              <a:t>* Interest rate difference (5.75%-2.00%)</a:t>
            </a:r>
          </a:p>
        </p:txBody>
      </p:sp>
      <p:sp>
        <p:nvSpPr>
          <p:cNvPr id="3" name="TextBox 2"/>
          <p:cNvSpPr txBox="1"/>
          <p:nvPr/>
        </p:nvSpPr>
        <p:spPr>
          <a:xfrm>
            <a:off x="228601" y="111825"/>
            <a:ext cx="8610599" cy="523220"/>
          </a:xfrm>
          <a:prstGeom prst="rect">
            <a:avLst/>
          </a:prstGeom>
          <a:noFill/>
        </p:spPr>
        <p:txBody>
          <a:bodyPr wrap="square" rtlCol="0">
            <a:spAutoFit/>
          </a:bodyPr>
          <a:lstStyle/>
          <a:p>
            <a:r>
              <a:rPr lang="en-US" sz="2800" b="1" dirty="0" smtClean="0">
                <a:solidFill>
                  <a:prstClr val="black"/>
                </a:solidFill>
              </a:rPr>
              <a:t>Appendix A:  Example of a Material Risk</a:t>
            </a:r>
            <a:endParaRPr lang="en-US" sz="2800" b="1" dirty="0">
              <a:solidFill>
                <a:prstClr val="black"/>
              </a:solidFill>
            </a:endParaRPr>
          </a:p>
        </p:txBody>
      </p:sp>
      <p:cxnSp>
        <p:nvCxnSpPr>
          <p:cNvPr id="6" name="86 Conector recto"/>
          <p:cNvCxnSpPr/>
          <p:nvPr/>
        </p:nvCxnSpPr>
        <p:spPr>
          <a:xfrm>
            <a:off x="395536" y="685800"/>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476457216"/>
              </p:ext>
            </p:extLst>
          </p:nvPr>
        </p:nvGraphicFramePr>
        <p:xfrm>
          <a:off x="286365" y="714375"/>
          <a:ext cx="8552835" cy="3448745"/>
        </p:xfrm>
        <a:graphic>
          <a:graphicData uri="http://schemas.openxmlformats.org/drawingml/2006/table">
            <a:tbl>
              <a:tblPr firstRow="1" bandRow="1"/>
              <a:tblGrid>
                <a:gridCol w="527256"/>
                <a:gridCol w="486698"/>
                <a:gridCol w="538491"/>
                <a:gridCol w="543055"/>
                <a:gridCol w="2687894"/>
                <a:gridCol w="846201"/>
                <a:gridCol w="580705"/>
                <a:gridCol w="729604"/>
                <a:gridCol w="698531"/>
                <a:gridCol w="914400"/>
              </a:tblGrid>
              <a:tr h="695727">
                <a:tc>
                  <a:txBody>
                    <a:bodyPr/>
                    <a:lstStyle/>
                    <a:p>
                      <a:pPr marL="0" marR="0" algn="ctr">
                        <a:lnSpc>
                          <a:spcPct val="115000"/>
                        </a:lnSpc>
                        <a:spcBef>
                          <a:spcPts val="0"/>
                        </a:spcBef>
                        <a:spcAft>
                          <a:spcPts val="1000"/>
                        </a:spcAft>
                      </a:pPr>
                      <a:r>
                        <a:rPr lang="en-US" sz="900" b="0" kern="1200" dirty="0">
                          <a:solidFill>
                            <a:srgbClr val="FFFFFF"/>
                          </a:solidFill>
                          <a:effectLst/>
                          <a:latin typeface="Calibri"/>
                          <a:ea typeface="Times New Roman"/>
                          <a:cs typeface="Arial"/>
                        </a:rPr>
                        <a:t>Line of </a:t>
                      </a:r>
                      <a:r>
                        <a:rPr lang="en-US" sz="900" b="0" kern="1200" dirty="0" smtClean="0">
                          <a:solidFill>
                            <a:srgbClr val="FFFFFF"/>
                          </a:solidFill>
                          <a:effectLst/>
                          <a:latin typeface="Calibri"/>
                          <a:ea typeface="Times New Roman"/>
                          <a:cs typeface="Arial"/>
                        </a:rPr>
                        <a:t>Business</a:t>
                      </a:r>
                      <a:endParaRPr lang="en-US" sz="900" b="0" dirty="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900" b="0" kern="1200" dirty="0" smtClean="0">
                          <a:solidFill>
                            <a:srgbClr val="FFFFFF"/>
                          </a:solidFill>
                          <a:effectLst/>
                          <a:latin typeface="Calibri"/>
                          <a:ea typeface="Times New Roman"/>
                          <a:cs typeface="Arial"/>
                        </a:rPr>
                        <a:t>Risk Type</a:t>
                      </a:r>
                      <a:endParaRPr lang="en-US" sz="900" b="0" dirty="0">
                        <a:effectLst/>
                        <a:latin typeface="Calibri"/>
                        <a:ea typeface="Calibri"/>
                        <a:cs typeface="Times New Roman"/>
                      </a:endParaRPr>
                    </a:p>
                  </a:txBody>
                  <a:tcPr marL="23005" marR="23005" marT="23005" marB="2300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900" b="0" dirty="0" smtClean="0">
                          <a:solidFill>
                            <a:schemeClr val="bg1"/>
                          </a:solidFill>
                          <a:effectLst/>
                          <a:latin typeface="Calibri"/>
                          <a:ea typeface="Calibri"/>
                          <a:cs typeface="Times New Roman"/>
                        </a:rPr>
                        <a:t>Sub Risk</a:t>
                      </a:r>
                      <a:endParaRPr lang="en-US" sz="900" b="0" dirty="0">
                        <a:solidFill>
                          <a:schemeClr val="bg1"/>
                        </a:solidFill>
                        <a:effectLst/>
                        <a:latin typeface="Calibri"/>
                        <a:ea typeface="Calibri"/>
                        <a:cs typeface="Times New Roman"/>
                      </a:endParaRPr>
                    </a:p>
                  </a:txBody>
                  <a:tcPr marL="23005" marR="23005" marT="23005" marB="2300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900" b="0" kern="1200" dirty="0">
                          <a:solidFill>
                            <a:srgbClr val="FFFFFF"/>
                          </a:solidFill>
                          <a:effectLst/>
                          <a:latin typeface="Calibri"/>
                          <a:ea typeface="Times New Roman"/>
                          <a:cs typeface="Arial"/>
                        </a:rPr>
                        <a:t>Risk Name </a:t>
                      </a:r>
                      <a:endParaRPr lang="en-US" sz="900" b="0" dirty="0">
                        <a:effectLst/>
                        <a:latin typeface="Calibri"/>
                        <a:ea typeface="Calibri"/>
                        <a:cs typeface="Times New Roman"/>
                      </a:endParaRPr>
                    </a:p>
                  </a:txBody>
                  <a:tcPr marL="23005" marR="23005" marT="23005" marB="2300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900" b="0" kern="1200" dirty="0">
                          <a:solidFill>
                            <a:srgbClr val="FFFFFF"/>
                          </a:solidFill>
                          <a:effectLst/>
                          <a:latin typeface="Calibri"/>
                          <a:ea typeface="Times New Roman"/>
                          <a:cs typeface="Arial"/>
                        </a:rPr>
                        <a:t>Risk </a:t>
                      </a:r>
                      <a:r>
                        <a:rPr lang="en-US" sz="900" b="0" kern="1200" dirty="0" smtClean="0">
                          <a:solidFill>
                            <a:srgbClr val="FFFFFF"/>
                          </a:solidFill>
                          <a:effectLst/>
                          <a:latin typeface="Calibri"/>
                          <a:ea typeface="Times New Roman"/>
                          <a:cs typeface="Arial"/>
                        </a:rPr>
                        <a:t>Narrative</a:t>
                      </a:r>
                      <a:endParaRPr lang="en-US" sz="900" b="0" dirty="0">
                        <a:effectLst/>
                        <a:latin typeface="Calibri"/>
                        <a:ea typeface="Calibri"/>
                        <a:cs typeface="Times New Roman"/>
                      </a:endParaRPr>
                    </a:p>
                  </a:txBody>
                  <a:tcPr marL="23005" marR="23005" marT="23005" marB="2300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900" b="0" kern="1200" dirty="0" smtClean="0">
                          <a:solidFill>
                            <a:srgbClr val="FFFFFF"/>
                          </a:solidFill>
                          <a:effectLst/>
                          <a:latin typeface="Calibri"/>
                          <a:ea typeface="Times New Roman"/>
                          <a:cs typeface="Arial"/>
                        </a:rPr>
                        <a:t>Controls</a:t>
                      </a:r>
                      <a:endParaRPr lang="en-US" sz="900" b="0" dirty="0">
                        <a:effectLst/>
                        <a:latin typeface="Calibri"/>
                        <a:ea typeface="Calibri"/>
                        <a:cs typeface="Times New Roman"/>
                      </a:endParaRPr>
                    </a:p>
                  </a:txBody>
                  <a:tcPr marL="23005" marR="23005" marT="23005" marB="2300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900" b="0" kern="1200" dirty="0">
                          <a:solidFill>
                            <a:srgbClr val="FFFFFF"/>
                          </a:solidFill>
                          <a:effectLst/>
                          <a:latin typeface="Calibri"/>
                          <a:ea typeface="Times New Roman"/>
                          <a:cs typeface="Arial"/>
                        </a:rPr>
                        <a:t>Drivers</a:t>
                      </a:r>
                      <a:endParaRPr lang="en-US" sz="900" b="0" dirty="0">
                        <a:effectLst/>
                        <a:latin typeface="Calibri"/>
                        <a:ea typeface="Calibri"/>
                        <a:cs typeface="Times New Roman"/>
                      </a:endParaRPr>
                    </a:p>
                  </a:txBody>
                  <a:tcPr marL="23005" marR="23005" marT="23005" marB="2300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900" b="0" kern="1200" dirty="0" smtClean="0">
                          <a:solidFill>
                            <a:srgbClr val="FFFFFF"/>
                          </a:solidFill>
                          <a:effectLst/>
                          <a:latin typeface="Calibri"/>
                          <a:ea typeface="Times New Roman"/>
                          <a:cs typeface="Arial"/>
                        </a:rPr>
                        <a:t>Annual Expected Loss</a:t>
                      </a:r>
                      <a:endParaRPr lang="en-US" sz="900" b="0" dirty="0">
                        <a:effectLst/>
                        <a:latin typeface="Calibri"/>
                        <a:ea typeface="Calibri"/>
                        <a:cs typeface="Times New Roman"/>
                      </a:endParaRPr>
                    </a:p>
                  </a:txBody>
                  <a:tcPr marL="23005" marR="23005" marT="23005" marB="2300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900" b="0" kern="1200" dirty="0" smtClean="0">
                          <a:solidFill>
                            <a:srgbClr val="FFFFFF"/>
                          </a:solidFill>
                          <a:effectLst/>
                          <a:latin typeface="Calibri"/>
                          <a:ea typeface="Times New Roman"/>
                          <a:cs typeface="Arial"/>
                        </a:rPr>
                        <a:t>Stressed Financial Impact (Worst 1 in 10)</a:t>
                      </a:r>
                      <a:endParaRPr lang="en-US" sz="900" b="0" dirty="0">
                        <a:effectLst/>
                        <a:latin typeface="Calibri"/>
                        <a:ea typeface="Calibri"/>
                        <a:cs typeface="Times New Roman"/>
                      </a:endParaRPr>
                    </a:p>
                  </a:txBody>
                  <a:tcPr marL="23005" marR="23005" marT="23005" marB="2300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1000"/>
                        </a:spcAft>
                      </a:pPr>
                      <a:r>
                        <a:rPr lang="en-US" sz="900" b="0" kern="1200" dirty="0">
                          <a:solidFill>
                            <a:srgbClr val="FFFFFF"/>
                          </a:solidFill>
                          <a:effectLst/>
                          <a:latin typeface="Calibri"/>
                          <a:ea typeface="Times New Roman"/>
                          <a:cs typeface="Arial"/>
                        </a:rPr>
                        <a:t>Financial Impact:  Rationale / Commentary(stressed and normal)</a:t>
                      </a:r>
                      <a:endParaRPr lang="en-US" sz="900" b="0" dirty="0">
                        <a:effectLst/>
                        <a:latin typeface="Calibri"/>
                        <a:ea typeface="Calibri"/>
                        <a:cs typeface="Times New Roman"/>
                      </a:endParaRPr>
                    </a:p>
                  </a:txBody>
                  <a:tcPr marL="23005" marR="23005" marT="23005" marB="2300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614065">
                <a:tc>
                  <a:txBody>
                    <a:bodyPr/>
                    <a:lstStyle/>
                    <a:p>
                      <a:pPr marL="0" marR="0" algn="ctr" fontAlgn="t">
                        <a:lnSpc>
                          <a:spcPct val="115000"/>
                        </a:lnSpc>
                        <a:spcBef>
                          <a:spcPts val="0"/>
                        </a:spcBef>
                        <a:spcAft>
                          <a:spcPts val="1000"/>
                        </a:spcAft>
                      </a:pPr>
                      <a:r>
                        <a:rPr lang="en-US" sz="900" kern="1200" dirty="0" smtClean="0">
                          <a:solidFill>
                            <a:srgbClr val="000000"/>
                          </a:solidFill>
                          <a:effectLst/>
                          <a:latin typeface="+mn-lt"/>
                          <a:ea typeface="Calibri"/>
                          <a:cs typeface="Arial"/>
                        </a:rPr>
                        <a:t>Multi-Family</a:t>
                      </a:r>
                      <a:r>
                        <a:rPr lang="en-US" sz="900" kern="1200" baseline="0" dirty="0" smtClean="0">
                          <a:solidFill>
                            <a:srgbClr val="000000"/>
                          </a:solidFill>
                          <a:effectLst/>
                          <a:latin typeface="+mn-lt"/>
                          <a:ea typeface="Calibri"/>
                          <a:cs typeface="Arial"/>
                        </a:rPr>
                        <a:t> Lending</a:t>
                      </a:r>
                      <a:endParaRPr lang="en-US" sz="900" dirty="0">
                        <a:effectLst/>
                        <a:latin typeface="+mn-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t">
                        <a:lnSpc>
                          <a:spcPct val="115000"/>
                        </a:lnSpc>
                        <a:spcBef>
                          <a:spcPts val="0"/>
                        </a:spcBef>
                        <a:spcAft>
                          <a:spcPts val="1000"/>
                        </a:spcAft>
                      </a:pPr>
                      <a:r>
                        <a:rPr lang="en-US" sz="900" dirty="0" smtClean="0">
                          <a:effectLst/>
                          <a:latin typeface="+mn-lt"/>
                          <a:ea typeface="Calibri"/>
                          <a:cs typeface="Times New Roman"/>
                        </a:rPr>
                        <a:t>Strategic</a:t>
                      </a:r>
                      <a:endParaRPr lang="en-US" sz="900" dirty="0">
                        <a:effectLst/>
                        <a:latin typeface="+mn-lt"/>
                        <a:ea typeface="Calibri"/>
                        <a:cs typeface="Times New Roman"/>
                      </a:endParaRPr>
                    </a:p>
                  </a:txBody>
                  <a:tcPr marL="38521" marR="38521" marT="38521" marB="385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15000"/>
                        </a:lnSpc>
                        <a:spcBef>
                          <a:spcPts val="0"/>
                        </a:spcBef>
                        <a:spcAft>
                          <a:spcPts val="1000"/>
                        </a:spcAft>
                      </a:pPr>
                      <a:r>
                        <a:rPr lang="en-US" sz="900" dirty="0" smtClean="0">
                          <a:effectLst/>
                          <a:latin typeface="+mn-lt"/>
                          <a:ea typeface="Calibri"/>
                          <a:cs typeface="Times New Roman"/>
                        </a:rPr>
                        <a:t>Strategic</a:t>
                      </a:r>
                      <a:r>
                        <a:rPr lang="en-US" sz="900" baseline="0" dirty="0" smtClean="0">
                          <a:effectLst/>
                          <a:latin typeface="+mn-lt"/>
                          <a:ea typeface="Calibri"/>
                          <a:cs typeface="Times New Roman"/>
                        </a:rPr>
                        <a:t> Planning</a:t>
                      </a:r>
                      <a:endParaRPr lang="en-US" sz="900" dirty="0">
                        <a:effectLst/>
                        <a:latin typeface="+mn-lt"/>
                        <a:ea typeface="Calibri"/>
                        <a:cs typeface="Times New Roman"/>
                      </a:endParaRPr>
                    </a:p>
                  </a:txBody>
                  <a:tcPr marL="38521" marR="38521" marT="38521" marB="385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lnSpc>
                          <a:spcPct val="100000"/>
                        </a:lnSpc>
                        <a:spcBef>
                          <a:spcPts val="0"/>
                        </a:spcBef>
                        <a:spcAft>
                          <a:spcPts val="1000"/>
                        </a:spcAft>
                      </a:pPr>
                      <a:r>
                        <a:rPr lang="en-US" sz="900" kern="1200" dirty="0" smtClean="0">
                          <a:solidFill>
                            <a:srgbClr val="000000"/>
                          </a:solidFill>
                          <a:effectLst/>
                          <a:latin typeface="+mn-lt"/>
                          <a:ea typeface="Calibri"/>
                          <a:cs typeface="Arial"/>
                        </a:rPr>
                        <a:t>Loss</a:t>
                      </a:r>
                      <a:r>
                        <a:rPr lang="en-US" sz="900" kern="1200" baseline="0" dirty="0" smtClean="0">
                          <a:solidFill>
                            <a:srgbClr val="000000"/>
                          </a:solidFill>
                          <a:effectLst/>
                          <a:latin typeface="+mn-lt"/>
                          <a:ea typeface="Calibri"/>
                          <a:cs typeface="Arial"/>
                        </a:rPr>
                        <a:t> of Third Party Loan Broker</a:t>
                      </a:r>
                      <a:endParaRPr lang="en-US" sz="900" dirty="0">
                        <a:effectLst/>
                        <a:latin typeface="+mn-lt"/>
                        <a:ea typeface="Calibri"/>
                        <a:cs typeface="Times New Roman"/>
                      </a:endParaRPr>
                    </a:p>
                  </a:txBody>
                  <a:tcPr marL="38521" marR="38521" marT="38521" marB="385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50" b="0" i="0" u="none" strike="noStrike" dirty="0" smtClean="0">
                          <a:solidFill>
                            <a:srgbClr val="000000"/>
                          </a:solidFill>
                          <a:effectLst/>
                          <a:latin typeface="+mn-lt"/>
                        </a:rPr>
                        <a:t>Multi-Family Lending</a:t>
                      </a:r>
                      <a:r>
                        <a:rPr lang="en-US" sz="1050" b="0" i="0" u="none" strike="noStrike" baseline="0" dirty="0" smtClean="0">
                          <a:solidFill>
                            <a:srgbClr val="000000"/>
                          </a:solidFill>
                          <a:effectLst/>
                          <a:latin typeface="+mn-lt"/>
                        </a:rPr>
                        <a:t> </a:t>
                      </a:r>
                      <a:r>
                        <a:rPr lang="en-US" sz="1050" b="0" i="0" u="none" strike="noStrike" dirty="0" smtClean="0">
                          <a:solidFill>
                            <a:srgbClr val="000000"/>
                          </a:solidFill>
                          <a:effectLst/>
                          <a:latin typeface="+mn-lt"/>
                        </a:rPr>
                        <a:t>partners</a:t>
                      </a:r>
                      <a:r>
                        <a:rPr lang="en-US" sz="1050" b="0" i="0" u="none" strike="noStrike" baseline="0" dirty="0" smtClean="0">
                          <a:solidFill>
                            <a:srgbClr val="000000"/>
                          </a:solidFill>
                          <a:effectLst/>
                          <a:latin typeface="+mn-lt"/>
                        </a:rPr>
                        <a:t> with</a:t>
                      </a:r>
                      <a:r>
                        <a:rPr lang="en-US" sz="1050" b="0" i="0" u="none" strike="noStrike" dirty="0" smtClean="0">
                          <a:solidFill>
                            <a:srgbClr val="000000"/>
                          </a:solidFill>
                          <a:effectLst/>
                          <a:latin typeface="+mn-lt"/>
                        </a:rPr>
                        <a:t> ABC Company</a:t>
                      </a:r>
                      <a:r>
                        <a:rPr lang="en-US" sz="1050" b="0" i="0" u="none" strike="noStrike" baseline="0" dirty="0" smtClean="0">
                          <a:solidFill>
                            <a:srgbClr val="000000"/>
                          </a:solidFill>
                          <a:effectLst/>
                          <a:latin typeface="+mn-lt"/>
                        </a:rPr>
                        <a:t> to originate </a:t>
                      </a:r>
                      <a:r>
                        <a:rPr lang="en-US" sz="1050" b="0" i="0" u="none" strike="noStrike" dirty="0" smtClean="0">
                          <a:solidFill>
                            <a:srgbClr val="000000"/>
                          </a:solidFill>
                          <a:effectLst/>
                          <a:latin typeface="+mn-lt"/>
                        </a:rPr>
                        <a:t>98% of </a:t>
                      </a:r>
                      <a:r>
                        <a:rPr lang="en-US" sz="1050" b="0" i="0" u="none" strike="noStrike" baseline="0" dirty="0" smtClean="0">
                          <a:solidFill>
                            <a:srgbClr val="000000"/>
                          </a:solidFill>
                          <a:effectLst/>
                          <a:latin typeface="+mn-lt"/>
                        </a:rPr>
                        <a:t> the new loan volume</a:t>
                      </a:r>
                      <a:r>
                        <a:rPr lang="en-US" sz="1050" b="0" i="0" u="none" strike="noStrike" dirty="0" smtClean="0">
                          <a:solidFill>
                            <a:srgbClr val="000000"/>
                          </a:solidFill>
                          <a:effectLst/>
                          <a:latin typeface="+mn-lt"/>
                        </a:rPr>
                        <a:t>. </a:t>
                      </a:r>
                      <a:r>
                        <a:rPr lang="en-US" sz="1050" b="0" i="0" u="none" strike="noStrike" baseline="0" dirty="0" smtClean="0">
                          <a:solidFill>
                            <a:srgbClr val="000000"/>
                          </a:solidFill>
                          <a:effectLst/>
                          <a:latin typeface="+mn-lt"/>
                        </a:rPr>
                        <a:t>ABC Company originates approximately $1.75 billion of high performing new loans annually that earns an average rate of 5.75%. </a:t>
                      </a:r>
                      <a:r>
                        <a:rPr lang="en-US" sz="1050" b="0" i="0" u="none" strike="noStrike" dirty="0" smtClean="0">
                          <a:solidFill>
                            <a:srgbClr val="000000"/>
                          </a:solidFill>
                          <a:effectLst/>
                          <a:latin typeface="+mn-lt"/>
                        </a:rPr>
                        <a:t>The risk of losing the broker</a:t>
                      </a:r>
                      <a:r>
                        <a:rPr lang="en-US" sz="1050" b="0" i="0" u="none" strike="noStrike" baseline="0" dirty="0" smtClean="0">
                          <a:solidFill>
                            <a:srgbClr val="000000"/>
                          </a:solidFill>
                          <a:effectLst/>
                          <a:latin typeface="+mn-lt"/>
                        </a:rPr>
                        <a:t> presents reinvestment and balance sheet management risk. The potential loss amount would be the difference between the expected returns of the new multi-family loans versus alternative investments.  Alternative investments are expected to yield between 2.00% - 4.00</a:t>
                      </a:r>
                      <a:r>
                        <a:rPr lang="en-US" sz="1050" b="0" i="0" u="none" strike="noStrike" baseline="0" dirty="0" smtClean="0">
                          <a:solidFill>
                            <a:schemeClr val="tx1"/>
                          </a:solidFill>
                          <a:effectLst/>
                          <a:latin typeface="+mn-lt"/>
                        </a:rPr>
                        <a:t>%.  The current state of relationship is strained, the Relationship Manager expects broker to leave.  Additionally, there is no signed contract in place and the broker could leave without notice. </a:t>
                      </a:r>
                      <a:endParaRPr lang="en-US" sz="1050" b="0" i="0" u="none" strike="noStrike" dirty="0">
                        <a:solidFill>
                          <a:schemeClr val="tx1"/>
                        </a:solidFill>
                        <a:effectLst/>
                        <a:latin typeface="+mn-lt"/>
                      </a:endParaRPr>
                    </a:p>
                  </a:txBody>
                  <a:tcPr marL="8025" marR="8025" marT="80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900" b="0" i="0" u="none" strike="noStrike" baseline="0" dirty="0" smtClean="0">
                          <a:solidFill>
                            <a:srgbClr val="000000"/>
                          </a:solidFill>
                          <a:effectLst/>
                          <a:latin typeface="+mn-lt"/>
                        </a:rPr>
                        <a:t>Legal Reviews, Vendor Monitoring/ Relationship Mangers</a:t>
                      </a:r>
                      <a:endParaRPr lang="en-US" sz="900" b="0" i="0" u="none" strike="noStrike" dirty="0">
                        <a:solidFill>
                          <a:srgbClr val="000000"/>
                        </a:solidFill>
                        <a:effectLst/>
                        <a:latin typeface="+mn-lt"/>
                      </a:endParaRPr>
                    </a:p>
                  </a:txBody>
                  <a:tcPr marL="38521" marR="38521" marT="38521" marB="385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1000"/>
                        </a:spcAft>
                      </a:pPr>
                      <a:r>
                        <a:rPr lang="en-US" sz="900" dirty="0" smtClean="0">
                          <a:effectLst/>
                          <a:latin typeface="+mn-lt"/>
                          <a:ea typeface="Calibri"/>
                          <a:cs typeface="Arial" panose="020B0604020202020204" pitchFamily="34" charset="0"/>
                        </a:rPr>
                        <a:t>Not Applicable</a:t>
                      </a:r>
                      <a:endParaRPr lang="en-US" sz="900" dirty="0">
                        <a:effectLst/>
                        <a:latin typeface="+mn-lt"/>
                        <a:ea typeface="Calibri"/>
                        <a:cs typeface="Arial" panose="020B0604020202020204" pitchFamily="34" charset="0"/>
                      </a:endParaRPr>
                    </a:p>
                  </a:txBody>
                  <a:tcPr marL="38521" marR="38521" marT="38521" marB="385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lnSpc>
                          <a:spcPct val="115000"/>
                        </a:lnSpc>
                        <a:spcBef>
                          <a:spcPts val="0"/>
                        </a:spcBef>
                        <a:spcAft>
                          <a:spcPts val="1000"/>
                        </a:spcAft>
                      </a:pPr>
                      <a:r>
                        <a:rPr lang="en-US" sz="900" dirty="0" smtClean="0">
                          <a:effectLst/>
                          <a:latin typeface="+mn-lt"/>
                          <a:ea typeface="Calibri"/>
                          <a:cs typeface="Times New Roman"/>
                        </a:rPr>
                        <a:t>$5M - $50M</a:t>
                      </a:r>
                      <a:endParaRPr lang="en-US" sz="900" dirty="0">
                        <a:effectLst/>
                        <a:latin typeface="+mn-lt"/>
                        <a:ea typeface="Calibri"/>
                        <a:cs typeface="Times New Roman"/>
                      </a:endParaRPr>
                    </a:p>
                  </a:txBody>
                  <a:tcPr marL="38521" marR="38521" marT="38521" marB="385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t">
                        <a:lnSpc>
                          <a:spcPct val="115000"/>
                        </a:lnSpc>
                        <a:spcBef>
                          <a:spcPts val="0"/>
                        </a:spcBef>
                        <a:spcAft>
                          <a:spcPts val="1000"/>
                        </a:spcAft>
                      </a:pPr>
                      <a:r>
                        <a:rPr lang="en-US" sz="900" kern="1200" dirty="0" smtClean="0">
                          <a:solidFill>
                            <a:srgbClr val="000000"/>
                          </a:solidFill>
                          <a:effectLst/>
                          <a:latin typeface="+mn-lt"/>
                          <a:ea typeface="Times New Roman"/>
                          <a:cs typeface="Arial"/>
                        </a:rPr>
                        <a:t>$50M – </a:t>
                      </a:r>
                      <a:r>
                        <a:rPr lang="en-US" sz="900" kern="1200" dirty="0" smtClean="0">
                          <a:solidFill>
                            <a:schemeClr val="tx1"/>
                          </a:solidFill>
                          <a:effectLst/>
                          <a:latin typeface="+mn-lt"/>
                          <a:ea typeface="Times New Roman"/>
                          <a:cs typeface="Times New Roman"/>
                        </a:rPr>
                        <a:t>$250M</a:t>
                      </a:r>
                      <a:endParaRPr lang="en-US" sz="900" kern="1200" dirty="0" smtClean="0">
                        <a:solidFill>
                          <a:srgbClr val="000000"/>
                        </a:solidFill>
                        <a:effectLst/>
                        <a:latin typeface="+mn-lt"/>
                        <a:ea typeface="Times New Roman"/>
                        <a:cs typeface="Arial"/>
                      </a:endParaRPr>
                    </a:p>
                  </a:txBody>
                  <a:tcPr marL="38521" marR="38521" marT="38521" marB="385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fontAlgn="t">
                        <a:lnSpc>
                          <a:spcPct val="100000"/>
                        </a:lnSpc>
                        <a:spcBef>
                          <a:spcPts val="0"/>
                        </a:spcBef>
                        <a:spcAft>
                          <a:spcPts val="1000"/>
                        </a:spcAft>
                      </a:pPr>
                      <a:r>
                        <a:rPr lang="en-US" sz="900" dirty="0" smtClean="0">
                          <a:effectLst/>
                          <a:latin typeface="+mn-lt"/>
                          <a:ea typeface="Calibri"/>
                          <a:cs typeface="Arial" panose="020B0604020202020204" pitchFamily="34" charset="0"/>
                        </a:rPr>
                        <a:t> Annual Expected</a:t>
                      </a:r>
                      <a:r>
                        <a:rPr lang="en-US" sz="900" baseline="0" dirty="0" smtClean="0">
                          <a:effectLst/>
                          <a:latin typeface="+mn-lt"/>
                          <a:ea typeface="Calibri"/>
                          <a:cs typeface="Arial" panose="020B0604020202020204" pitchFamily="34" charset="0"/>
                        </a:rPr>
                        <a:t> impact was calc’d at $30 million ($1.75 B * 1.75%), </a:t>
                      </a:r>
                      <a:r>
                        <a:rPr lang="en-US" sz="900" dirty="0" smtClean="0">
                          <a:effectLst/>
                          <a:latin typeface="+mn-lt"/>
                          <a:ea typeface="Calibri"/>
                          <a:cs typeface="Arial" panose="020B0604020202020204" pitchFamily="34" charset="0"/>
                        </a:rPr>
                        <a:t>in</a:t>
                      </a:r>
                      <a:r>
                        <a:rPr lang="en-US" sz="900" baseline="0" dirty="0" smtClean="0">
                          <a:effectLst/>
                          <a:latin typeface="+mn-lt"/>
                          <a:ea typeface="Calibri"/>
                          <a:cs typeface="Arial" panose="020B0604020202020204" pitchFamily="34" charset="0"/>
                        </a:rPr>
                        <a:t> worst case the effect would be approx. $65 million ( $1.75 billion *3.75%)</a:t>
                      </a:r>
                      <a:endParaRPr lang="en-US" sz="900" dirty="0">
                        <a:effectLst/>
                        <a:latin typeface="+mn-lt"/>
                        <a:ea typeface="Calibri"/>
                        <a:cs typeface="Arial" panose="020B0604020202020204" pitchFamily="34" charset="0"/>
                      </a:endParaRPr>
                    </a:p>
                  </a:txBody>
                  <a:tcPr marL="38521" marR="38521" marT="38521" marB="3852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cxnSp>
        <p:nvCxnSpPr>
          <p:cNvPr id="8" name="86 Conector recto"/>
          <p:cNvCxnSpPr/>
          <p:nvPr/>
        </p:nvCxnSpPr>
        <p:spPr>
          <a:xfrm>
            <a:off x="547936" y="695325"/>
            <a:ext cx="8424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213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9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9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50193</TotalTime>
  <Words>8607</Words>
  <Application>Microsoft Office PowerPoint</Application>
  <PresentationFormat>On-screen Show (4:3)</PresentationFormat>
  <Paragraphs>885</Paragraphs>
  <Slides>44</Slides>
  <Notes>2</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9_Tema de Office</vt:lpstr>
      <vt:lpstr>4_Diseño personalizado</vt:lpstr>
      <vt:lpstr>19_Diseño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RAMOS CAMARGO DE OLIVEIRA</dc:creator>
  <cp:lastModifiedBy>Ballou, Roger</cp:lastModifiedBy>
  <cp:revision>1158</cp:revision>
  <cp:lastPrinted>2015-04-28T20:41:16Z</cp:lastPrinted>
  <dcterms:created xsi:type="dcterms:W3CDTF">2013-11-20T13:33:26Z</dcterms:created>
  <dcterms:modified xsi:type="dcterms:W3CDTF">2015-05-08T19:15:53Z</dcterms:modified>
</cp:coreProperties>
</file>