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5.xml" ContentType="application/vnd.openxmlformats-officedocument.theme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tags/tag330.xml" ContentType="application/vnd.openxmlformats-officedocument.presentationml.tags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7.xml" ContentType="application/vnd.openxmlformats-officedocument.theme+xml"/>
  <Override PartName="/ppt/tags/tag331.xml" ContentType="application/vnd.openxmlformats-officedocument.presentationml.tags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ags/tag332.xml" ContentType="application/vnd.openxmlformats-officedocument.presentationml.tags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9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10.xml" ContentType="application/vnd.openxmlformats-officedocument.theme+xml"/>
  <Override PartName="/ppt/tags/tag333.xml" ContentType="application/vnd.openxmlformats-officedocument.presentationml.tags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12.xml" ContentType="application/vnd.openxmlformats-officedocument.theme+xml"/>
  <Override PartName="/ppt/tags/tag334.xml" ContentType="application/vnd.openxmlformats-officedocument.presentationml.tags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13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4.xml" ContentType="application/vnd.openxmlformats-officedocument.theme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15.xml" ContentType="application/vnd.openxmlformats-officedocument.theme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6.xml" ContentType="application/vnd.openxmlformats-officedocument.theme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theme/theme17.xml" ContentType="application/vnd.openxmlformats-officedocument.theme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theme/theme18.xml" ContentType="application/vnd.openxmlformats-officedocument.theme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theme/theme19.xml" ContentType="application/vnd.openxmlformats-officedocument.theme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theme/theme20.xml" ContentType="application/vnd.openxmlformats-officedocument.theme+xml"/>
  <Override PartName="/ppt/tags/tag403.xml" ContentType="application/vnd.openxmlformats-officedocument.presentationml.tags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21.xml" ContentType="application/vnd.openxmlformats-officedocument.theme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heme/theme22.xml" ContentType="application/vnd.openxmlformats-officedocument.theme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notesSlides/notesSlide1.xml" ContentType="application/vnd.openxmlformats-officedocument.presentationml.notesSlide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notesSlides/notesSlide2.xml" ContentType="application/vnd.openxmlformats-officedocument.presentationml.notesSlide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notesSlides/notesSlide3.xml" ContentType="application/vnd.openxmlformats-officedocument.presentationml.notesSlide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68" r:id="rId2"/>
    <p:sldMasterId id="2147483676" r:id="rId3"/>
    <p:sldMasterId id="2147483701" r:id="rId4"/>
    <p:sldMasterId id="2147483738" r:id="rId5"/>
    <p:sldMasterId id="2147483785" r:id="rId6"/>
    <p:sldMasterId id="2147483789" r:id="rId7"/>
    <p:sldMasterId id="2147483803" r:id="rId8"/>
    <p:sldMasterId id="2147483809" r:id="rId9"/>
    <p:sldMasterId id="2147483828" r:id="rId10"/>
    <p:sldMasterId id="2147483850" r:id="rId11"/>
    <p:sldMasterId id="2147483866" r:id="rId12"/>
    <p:sldMasterId id="2147483870" r:id="rId13"/>
    <p:sldMasterId id="2147483885" r:id="rId14"/>
    <p:sldMasterId id="2147483892" r:id="rId15"/>
    <p:sldMasterId id="2147483899" r:id="rId16"/>
    <p:sldMasterId id="2147483906" r:id="rId17"/>
    <p:sldMasterId id="2147483913" r:id="rId18"/>
    <p:sldMasterId id="2147483925" r:id="rId19"/>
    <p:sldMasterId id="2147483934" r:id="rId20"/>
    <p:sldMasterId id="2147483939" r:id="rId21"/>
  </p:sldMasterIdLst>
  <p:notesMasterIdLst>
    <p:notesMasterId r:id="rId28"/>
  </p:notesMasterIdLst>
  <p:sldIdLst>
    <p:sldId id="1680" r:id="rId22"/>
    <p:sldId id="1854" r:id="rId23"/>
    <p:sldId id="1855" r:id="rId24"/>
    <p:sldId id="1856" r:id="rId25"/>
    <p:sldId id="1857" r:id="rId26"/>
    <p:sldId id="1858" r:id="rId27"/>
  </p:sldIdLst>
  <p:sldSz cx="10287000" cy="6858000" type="35mm"/>
  <p:notesSz cx="7010400" cy="9296400"/>
  <p:custDataLst>
    <p:tags r:id="rId29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3" userDrawn="1">
          <p15:clr>
            <a:srgbClr val="A4A3A4"/>
          </p15:clr>
        </p15:guide>
        <p15:guide id="2" pos="473" userDrawn="1">
          <p15:clr>
            <a:srgbClr val="A4A3A4"/>
          </p15:clr>
        </p15:guide>
        <p15:guide id="4" orient="horz" pos="913" userDrawn="1">
          <p15:clr>
            <a:srgbClr val="A4A3A4"/>
          </p15:clr>
        </p15:guide>
        <p15:guide id="5" pos="4419" userDrawn="1">
          <p15:clr>
            <a:srgbClr val="A4A3A4"/>
          </p15:clr>
        </p15:guide>
        <p15:guide id="6" pos="4442" userDrawn="1">
          <p15:clr>
            <a:srgbClr val="A4A3A4"/>
          </p15:clr>
        </p15:guide>
        <p15:guide id="7" pos="224" userDrawn="1">
          <p15:clr>
            <a:srgbClr val="A4A3A4"/>
          </p15:clr>
        </p15:guide>
        <p15:guide id="8" orient="horz" pos="1956" userDrawn="1">
          <p15:clr>
            <a:srgbClr val="A4A3A4"/>
          </p15:clr>
        </p15:guide>
        <p15:guide id="9" pos="791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07277"/>
    <a:srgbClr val="FFE7E7"/>
    <a:srgbClr val="EBECED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152" autoAdjust="0"/>
    <p:restoredTop sz="83756" autoAdjust="0"/>
  </p:normalViewPr>
  <p:slideViewPr>
    <p:cSldViewPr snapToGrid="0" showGuides="1">
      <p:cViewPr>
        <p:scale>
          <a:sx n="110" d="100"/>
          <a:sy n="110" d="100"/>
        </p:scale>
        <p:origin x="-312" y="648"/>
      </p:cViewPr>
      <p:guideLst>
        <p:guide orient="horz" pos="73"/>
        <p:guide orient="horz" pos="913"/>
        <p:guide orient="horz" pos="1956"/>
        <p:guide pos="473"/>
        <p:guide pos="4419"/>
        <p:guide pos="4442"/>
        <p:guide pos="224"/>
        <p:guide pos="791"/>
      </p:guideLst>
    </p:cSldViewPr>
  </p:slideViewPr>
  <p:outlineViewPr>
    <p:cViewPr>
      <p:scale>
        <a:sx n="33" d="100"/>
        <a:sy n="33" d="100"/>
      </p:scale>
      <p:origin x="0" y="-2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-291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4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3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2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1"/>
            <a:ext cx="3037840" cy="464820"/>
          </a:xfrm>
          <a:prstGeom prst="rect">
            <a:avLst/>
          </a:prstGeom>
        </p:spPr>
        <p:txBody>
          <a:bodyPr vert="horz" lIns="93155" tIns="46579" rIns="93155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55" tIns="46579" rIns="93155" bIns="46579" rtlCol="0"/>
          <a:lstStyle>
            <a:lvl1pPr algn="r">
              <a:defRPr sz="1200"/>
            </a:lvl1pPr>
          </a:lstStyle>
          <a:p>
            <a:fld id="{4BFEA9E9-6050-4733-B1E7-CDF217955658}" type="datetimeFigureOut">
              <a:rPr lang="en-US" smtClean="0"/>
              <a:t>7/14/2015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90588" y="696913"/>
            <a:ext cx="52292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5" tIns="46579" rIns="93155" bIns="46579" rtlCol="0" anchor="ctr"/>
          <a:lstStyle/>
          <a:p>
            <a:endParaRPr lang="es-E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5" tIns="46579" rIns="93155" bIns="465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55" tIns="46579" rIns="93155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55" tIns="46579" rIns="93155" bIns="46579" rtlCol="0" anchor="b"/>
          <a:lstStyle>
            <a:lvl1pPr algn="r">
              <a:defRPr sz="1200"/>
            </a:lvl1pPr>
          </a:lstStyle>
          <a:p>
            <a:fld id="{3EB2AE19-CD09-44ED-85EF-CCA023F16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59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2AE19-CD09-44ED-85EF-CCA023F166E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341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2AE19-CD09-44ED-85EF-CCA023F166E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341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2AE19-CD09-44ED-85EF-CCA023F166E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201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2AE19-CD09-44ED-85EF-CCA023F166E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7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9" Type="http://schemas.openxmlformats.org/officeDocument/2006/relationships/slideMaster" Target="../slideMasters/slideMaster3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7" Type="http://schemas.openxmlformats.org/officeDocument/2006/relationships/image" Target="../media/image5.wmf"/><Relationship Id="rId2" Type="http://schemas.openxmlformats.org/officeDocument/2006/relationships/tags" Target="../tags/tag35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1.bin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7" Type="http://schemas.openxmlformats.org/officeDocument/2006/relationships/image" Target="../media/image5.wmf"/><Relationship Id="rId2" Type="http://schemas.openxmlformats.org/officeDocument/2006/relationships/tags" Target="../tags/tag36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3.bin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9" Type="http://schemas.openxmlformats.org/officeDocument/2006/relationships/slideMaster" Target="../slideMasters/slideMaster3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7" Type="http://schemas.openxmlformats.org/officeDocument/2006/relationships/image" Target="../media/image5.wmf"/><Relationship Id="rId2" Type="http://schemas.openxmlformats.org/officeDocument/2006/relationships/tags" Target="../tags/tag38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5.bin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7" Type="http://schemas.openxmlformats.org/officeDocument/2006/relationships/image" Target="../media/image5.wmf"/><Relationship Id="rId2" Type="http://schemas.openxmlformats.org/officeDocument/2006/relationships/tags" Target="../tags/tag40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7.bin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8.xml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8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8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70.xml"/><Relationship Id="rId4" Type="http://schemas.openxmlformats.org/officeDocument/2006/relationships/tags" Target="../tags/tag69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Layouts/_rels/slideLayout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1.xml"/><Relationship Id="rId7" Type="http://schemas.openxmlformats.org/officeDocument/2006/relationships/image" Target="../media/image3.jpeg"/><Relationship Id="rId2" Type="http://schemas.openxmlformats.org/officeDocument/2006/relationships/tags" Target="../tags/tag42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0.bin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1.xml"/><Relationship Id="rId2" Type="http://schemas.openxmlformats.org/officeDocument/2006/relationships/tags" Target="../tags/tag424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1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85.xml"/><Relationship Id="rId4" Type="http://schemas.openxmlformats.org/officeDocument/2006/relationships/tags" Target="../tags/tag8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4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4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9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25.xml"/><Relationship Id="rId4" Type="http://schemas.openxmlformats.org/officeDocument/2006/relationships/tags" Target="../tags/tag124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28.xml"/><Relationship Id="rId7" Type="http://schemas.openxmlformats.org/officeDocument/2006/relationships/tags" Target="../tags/tag132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42.xml"/><Relationship Id="rId7" Type="http://schemas.openxmlformats.org/officeDocument/2006/relationships/tags" Target="../tags/tag146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9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57.xml"/><Relationship Id="rId7" Type="http://schemas.openxmlformats.org/officeDocument/2006/relationships/tags" Target="../tags/tag161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169.xml"/><Relationship Id="rId3" Type="http://schemas.openxmlformats.org/officeDocument/2006/relationships/tags" Target="../tags/tag164.xml"/><Relationship Id="rId7" Type="http://schemas.openxmlformats.org/officeDocument/2006/relationships/tags" Target="../tags/tag168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9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74.xml"/><Relationship Id="rId4" Type="http://schemas.openxmlformats.org/officeDocument/2006/relationships/tags" Target="../tags/tag17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79.xml"/><Relationship Id="rId4" Type="http://schemas.openxmlformats.org/officeDocument/2006/relationships/tags" Target="../tags/tag17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84.xml"/><Relationship Id="rId4" Type="http://schemas.openxmlformats.org/officeDocument/2006/relationships/tags" Target="../tags/tag18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89.xml"/><Relationship Id="rId4" Type="http://schemas.openxmlformats.org/officeDocument/2006/relationships/tags" Target="../tags/tag188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94.xml"/><Relationship Id="rId4" Type="http://schemas.openxmlformats.org/officeDocument/2006/relationships/tags" Target="../tags/tag19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4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4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3" Type="http://schemas.openxmlformats.org/officeDocument/2006/relationships/tags" Target="../tags/tag203.xml"/><Relationship Id="rId7" Type="http://schemas.openxmlformats.org/officeDocument/2006/relationships/tags" Target="../tags/tag207.xml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9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tags" Target="../tags/tag211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tags" Target="../tags/tag217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25.xml"/><Relationship Id="rId7" Type="http://schemas.openxmlformats.org/officeDocument/2006/relationships/tags" Target="../tags/tag229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34.xml"/><Relationship Id="rId4" Type="http://schemas.openxmlformats.org/officeDocument/2006/relationships/tags" Target="../tags/tag233.xml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37.xml"/><Relationship Id="rId7" Type="http://schemas.openxmlformats.org/officeDocument/2006/relationships/tags" Target="../tags/tag241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tags" Target="../tags/tag247.xml"/><Relationship Id="rId5" Type="http://schemas.openxmlformats.org/officeDocument/2006/relationships/tags" Target="../tags/tag246.xml"/><Relationship Id="rId4" Type="http://schemas.openxmlformats.org/officeDocument/2006/relationships/tags" Target="../tags/tag245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51.xml"/><Relationship Id="rId7" Type="http://schemas.openxmlformats.org/officeDocument/2006/relationships/tags" Target="../tags/tag255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6" Type="http://schemas.openxmlformats.org/officeDocument/2006/relationships/tags" Target="../tags/tag254.xml"/><Relationship Id="rId5" Type="http://schemas.openxmlformats.org/officeDocument/2006/relationships/tags" Target="../tags/tag253.xml"/><Relationship Id="rId4" Type="http://schemas.openxmlformats.org/officeDocument/2006/relationships/tags" Target="../tags/tag252.xml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tags" Target="../tags/tag263.xml"/><Relationship Id="rId3" Type="http://schemas.openxmlformats.org/officeDocument/2006/relationships/tags" Target="../tags/tag258.xml"/><Relationship Id="rId7" Type="http://schemas.openxmlformats.org/officeDocument/2006/relationships/tags" Target="../tags/tag262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tags" Target="../tags/tag259.xml"/><Relationship Id="rId9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66.xml"/><Relationship Id="rId7" Type="http://schemas.openxmlformats.org/officeDocument/2006/relationships/tags" Target="../tags/tag270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tags" Target="../tags/tag269.xml"/><Relationship Id="rId5" Type="http://schemas.openxmlformats.org/officeDocument/2006/relationships/tags" Target="../tags/tag268.xml"/><Relationship Id="rId4" Type="http://schemas.openxmlformats.org/officeDocument/2006/relationships/tags" Target="../tags/tag267.xml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tags" Target="../tags/tag278.xml"/><Relationship Id="rId3" Type="http://schemas.openxmlformats.org/officeDocument/2006/relationships/tags" Target="../tags/tag273.xml"/><Relationship Id="rId7" Type="http://schemas.openxmlformats.org/officeDocument/2006/relationships/tags" Target="../tags/tag277.xml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6" Type="http://schemas.openxmlformats.org/officeDocument/2006/relationships/tags" Target="../tags/tag276.xml"/><Relationship Id="rId5" Type="http://schemas.openxmlformats.org/officeDocument/2006/relationships/tags" Target="../tags/tag275.xml"/><Relationship Id="rId4" Type="http://schemas.openxmlformats.org/officeDocument/2006/relationships/tags" Target="../tags/tag274.xml"/><Relationship Id="rId9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83.xml"/><Relationship Id="rId4" Type="http://schemas.openxmlformats.org/officeDocument/2006/relationships/tags" Target="../tags/tag28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88.xml"/><Relationship Id="rId4" Type="http://schemas.openxmlformats.org/officeDocument/2006/relationships/tags" Target="../tags/tag287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93.xml"/><Relationship Id="rId4" Type="http://schemas.openxmlformats.org/officeDocument/2006/relationships/tags" Target="../tags/tag29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98.xml"/><Relationship Id="rId4" Type="http://schemas.openxmlformats.org/officeDocument/2006/relationships/tags" Target="../tags/tag297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303.xml"/><Relationship Id="rId4" Type="http://schemas.openxmlformats.org/officeDocument/2006/relationships/tags" Target="../tags/tag30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4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tags" Target="../tags/tag309.xml"/><Relationship Id="rId2" Type="http://schemas.openxmlformats.org/officeDocument/2006/relationships/tags" Target="../tags/tag308.xml"/><Relationship Id="rId1" Type="http://schemas.openxmlformats.org/officeDocument/2006/relationships/tags" Target="../tags/tag307.xml"/><Relationship Id="rId4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8" Type="http://schemas.openxmlformats.org/officeDocument/2006/relationships/tags" Target="../tags/tag317.xml"/><Relationship Id="rId3" Type="http://schemas.openxmlformats.org/officeDocument/2006/relationships/tags" Target="../tags/tag312.xml"/><Relationship Id="rId7" Type="http://schemas.openxmlformats.org/officeDocument/2006/relationships/tags" Target="../tags/tag316.xml"/><Relationship Id="rId2" Type="http://schemas.openxmlformats.org/officeDocument/2006/relationships/tags" Target="../tags/tag311.xml"/><Relationship Id="rId1" Type="http://schemas.openxmlformats.org/officeDocument/2006/relationships/tags" Target="../tags/tag310.xml"/><Relationship Id="rId6" Type="http://schemas.openxmlformats.org/officeDocument/2006/relationships/tags" Target="../tags/tag315.xml"/><Relationship Id="rId5" Type="http://schemas.openxmlformats.org/officeDocument/2006/relationships/tags" Target="../tags/tag314.xml"/><Relationship Id="rId4" Type="http://schemas.openxmlformats.org/officeDocument/2006/relationships/tags" Target="../tags/tag313.xml"/><Relationship Id="rId9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tags" Target="../tags/tag320.xml"/><Relationship Id="rId7" Type="http://schemas.openxmlformats.org/officeDocument/2006/relationships/slideMaster" Target="../slideMasters/slideMaster5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6" Type="http://schemas.openxmlformats.org/officeDocument/2006/relationships/tags" Target="../tags/tag323.xml"/><Relationship Id="rId5" Type="http://schemas.openxmlformats.org/officeDocument/2006/relationships/tags" Target="../tags/tag322.xml"/><Relationship Id="rId4" Type="http://schemas.openxmlformats.org/officeDocument/2006/relationships/tags" Target="../tags/tag32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tags" Target="../tags/tag326.xml"/><Relationship Id="rId7" Type="http://schemas.openxmlformats.org/officeDocument/2006/relationships/slideMaster" Target="../slideMasters/slideMaster5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6" Type="http://schemas.openxmlformats.org/officeDocument/2006/relationships/tags" Target="../tags/tag329.xml"/><Relationship Id="rId5" Type="http://schemas.openxmlformats.org/officeDocument/2006/relationships/tags" Target="../tags/tag328.xml"/><Relationship Id="rId4" Type="http://schemas.openxmlformats.org/officeDocument/2006/relationships/tags" Target="../tags/tag327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4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218315" y="1672814"/>
            <a:ext cx="4526280" cy="3896958"/>
          </a:xfrm>
        </p:spPr>
        <p:txBody>
          <a:bodyPr tIns="0" bIns="0"/>
          <a:lstStyle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PwC Text"/>
          <p:cNvSpPr txBox="1"/>
          <p:nvPr userDrawn="1"/>
        </p:nvSpPr>
        <p:spPr>
          <a:xfrm>
            <a:off x="550099" y="6430384"/>
            <a:ext cx="280555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defTabSz="914293">
              <a:lnSpc>
                <a:spcPts val="897"/>
              </a:lnSpc>
            </a:pPr>
            <a:r>
              <a:rPr lang="en-US" sz="800" noProof="1">
                <a:solidFill>
                  <a:srgbClr val="000000"/>
                </a:solidFill>
                <a:cs typeface="Arial" pitchFamily="34" charset="0"/>
              </a:rPr>
              <a:t>PwC</a:t>
            </a:r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41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9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26798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6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2622489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339"/>
            <a:ext cx="2157413" cy="352425"/>
          </a:xfrm>
          <a:prstGeom prst="rect">
            <a:avLst/>
          </a:prstGeom>
          <a:noFill/>
        </p:spPr>
      </p:pic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2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1965647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407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8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407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27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3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34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3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97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71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0940" y="381000"/>
            <a:ext cx="2357438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381000"/>
            <a:ext cx="6900863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457701" y="104746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84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gray">
          <a:xfrm>
            <a:off x="9144195" y="6477102"/>
            <a:ext cx="642831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en-GB" sz="1100">
                <a:solidFill>
                  <a:srgbClr val="FFFFFF"/>
                </a:solidFill>
                <a:cs typeface="Arial" charset="0"/>
              </a:rPr>
              <a:pPr algn="r" eaLnBrk="0" hangingPunct="0"/>
              <a:t>‹#›</a:t>
            </a:fld>
            <a:endParaRPr lang="en-GB" sz="11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86383" y="1406525"/>
            <a:ext cx="4166498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625623" y="1406525"/>
            <a:ext cx="4166498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84675" y="1930404"/>
            <a:ext cx="4168198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5623932" y="1930404"/>
            <a:ext cx="4168198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gray">
          <a:xfrm>
            <a:off x="9144195" y="6477102"/>
            <a:ext cx="642831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en-GB" sz="1100">
                <a:solidFill>
                  <a:srgbClr val="FFFFFF"/>
                </a:solidFill>
                <a:cs typeface="Arial" charset="0"/>
              </a:rPr>
              <a:pPr algn="r" eaLnBrk="0" hangingPunct="0"/>
              <a:t>‹#›</a:t>
            </a:fld>
            <a:endParaRPr lang="en-GB" sz="11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gray">
          <a:xfrm>
            <a:off x="9144195" y="6476022"/>
            <a:ext cx="642831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en-GB" sz="1100">
                <a:solidFill>
                  <a:srgbClr val="FFFFFF"/>
                </a:solidFill>
                <a:cs typeface="Arial" charset="0"/>
              </a:rPr>
              <a:pPr algn="r" eaLnBrk="0" hangingPunct="0"/>
              <a:t>‹#›</a:t>
            </a:fld>
            <a:endParaRPr lang="en-GB" sz="11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" name="Copyright"/>
          <p:cNvSpPr txBox="1">
            <a:spLocks noChangeArrowheads="1"/>
          </p:cNvSpPr>
          <p:nvPr userDrawn="1"/>
        </p:nvSpPr>
        <p:spPr bwMode="gray">
          <a:xfrm>
            <a:off x="493193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700" dirty="0" smtClean="0">
                <a:solidFill>
                  <a:srgbClr val="FFFFFF"/>
                </a:solidFill>
                <a:cs typeface="Arial" charset="0"/>
              </a:rPr>
              <a:t>© Oliver Wyman </a:t>
            </a:r>
            <a:endParaRPr lang="en-GB" sz="7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96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5847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82124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1"/>
            <a:ext cx="9258300" cy="22837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48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85840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4006790"/>
            <a:ext cx="8743950" cy="40011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504357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243143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243143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90975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343878"/>
            <a:ext cx="4545212" cy="8309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212365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4" y="1343878"/>
            <a:ext cx="4546997" cy="8309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212365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81263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40033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50806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277614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978406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58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097937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04172" y="1600201"/>
            <a:ext cx="286847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56183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0590" y="274639"/>
            <a:ext cx="237603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98909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29225" y="1600200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29225" y="3938589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18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03131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14350" y="274639"/>
            <a:ext cx="9258300" cy="22837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2479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98866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8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1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06352" indent="0" algn="ctr">
              <a:buNone/>
              <a:defRPr/>
            </a:lvl2pPr>
            <a:lvl3pPr marL="812704" indent="0" algn="ctr">
              <a:buNone/>
              <a:defRPr/>
            </a:lvl3pPr>
            <a:lvl4pPr marL="1219055" indent="0" algn="ctr">
              <a:buNone/>
              <a:defRPr/>
            </a:lvl4pPr>
            <a:lvl5pPr marL="1625407" indent="0" algn="ctr">
              <a:buNone/>
              <a:defRPr/>
            </a:lvl5pPr>
            <a:lvl6pPr marL="2031759" indent="0" algn="ctr">
              <a:buNone/>
              <a:defRPr/>
            </a:lvl6pPr>
            <a:lvl7pPr marL="2438111" indent="0" algn="ctr">
              <a:buNone/>
              <a:defRPr/>
            </a:lvl7pPr>
            <a:lvl8pPr marL="2844462" indent="0" algn="ctr">
              <a:buNone/>
              <a:defRPr/>
            </a:lvl8pPr>
            <a:lvl9pPr marL="325081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6374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9674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2630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47333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1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84845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963551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646290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675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5218315" y="1952513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4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1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6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5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06718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63676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05397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43231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827817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1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76522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48570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29225" y="1600200"/>
            <a:ext cx="4543425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29225" y="3938589"/>
            <a:ext cx="4543425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886405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14350" y="274639"/>
            <a:ext cx="92583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04939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91449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824" y="1622"/>
          <a:ext cx="1821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51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" y="1622"/>
                        <a:ext cx="1821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 descr="fondo0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16" name="Picture 8" descr="Logo_Peq01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291677" y="4782369"/>
            <a:ext cx="5665596" cy="494023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91678" y="2127636"/>
            <a:ext cx="7533267" cy="5078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defRPr sz="33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91678" y="3596314"/>
            <a:ext cx="7533267" cy="219820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578945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  <p:custDataLst>
              <p:tags r:id="rId1"/>
            </p:custDataLst>
          </p:nvPr>
        </p:nvSpPr>
        <p:spPr>
          <a:xfrm>
            <a:off x="542405" y="1952513"/>
            <a:ext cx="4526280" cy="38969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5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84754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6" y="451190"/>
            <a:ext cx="9403174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370426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3499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1079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7631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33927" y="6519666"/>
            <a:ext cx="153075" cy="72657"/>
          </a:xfrm>
          <a:prstGeom prst="rect">
            <a:avLst/>
          </a:prstGeom>
        </p:spPr>
        <p:txBody>
          <a:bodyPr/>
          <a:lstStyle>
            <a:lvl1pPr>
              <a:defRPr sz="204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AB0911-F300-47FF-9B7F-585CA3853659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13703" y="6435725"/>
            <a:ext cx="23485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37C09F-CDC2-4469-A42E-E6D5317111E8}" type="slidenum">
              <a:rPr lang="en-US" sz="10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638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824" y="1622"/>
          <a:ext cx="1821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56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" y="1622"/>
                        <a:ext cx="1821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 descr="fondo0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16" name="Picture 8" descr="Logo_Peq01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291677" y="4782369"/>
            <a:ext cx="5665596" cy="494023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91678" y="2127636"/>
            <a:ext cx="7533267" cy="5078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defRPr sz="33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91678" y="3596314"/>
            <a:ext cx="7533267" cy="219820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986946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6" y="451190"/>
            <a:ext cx="9403174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825698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1417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8530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95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5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8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566196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33927" y="6519666"/>
            <a:ext cx="153075" cy="72657"/>
          </a:xfrm>
          <a:prstGeom prst="rect">
            <a:avLst/>
          </a:prstGeom>
        </p:spPr>
        <p:txBody>
          <a:bodyPr/>
          <a:lstStyle>
            <a:lvl1pPr>
              <a:defRPr sz="204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AB0911-F300-47FF-9B7F-585CA3853659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13703" y="6435725"/>
            <a:ext cx="23485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37C09F-CDC2-4469-A42E-E6D5317111E8}" type="slidenum">
              <a:rPr lang="en-US" sz="10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415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824" y="1622"/>
          <a:ext cx="1821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657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" y="1622"/>
                        <a:ext cx="1821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 descr="fondo0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16" name="Picture 8" descr="Logo_Peq01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291677" y="4782369"/>
            <a:ext cx="5665596" cy="494023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91678" y="2127636"/>
            <a:ext cx="7533267" cy="5078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defRPr sz="33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91678" y="3596314"/>
            <a:ext cx="7533267" cy="219820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70407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6" y="451190"/>
            <a:ext cx="9403174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60313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54527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17895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7201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33927" y="6519666"/>
            <a:ext cx="153075" cy="72657"/>
          </a:xfrm>
          <a:prstGeom prst="rect">
            <a:avLst/>
          </a:prstGeom>
        </p:spPr>
        <p:txBody>
          <a:bodyPr/>
          <a:lstStyle>
            <a:lvl1pPr>
              <a:defRPr sz="204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AB0911-F300-47FF-9B7F-585CA3853659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13703" y="6435725"/>
            <a:ext cx="23485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37C09F-CDC2-4469-A42E-E6D5317111E8}" type="slidenum">
              <a:rPr lang="en-US" sz="10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316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824" y="1622"/>
          <a:ext cx="1821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62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" y="1622"/>
                        <a:ext cx="1821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 descr="fondo0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16" name="Picture 8" descr="Logo_Peq01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291677" y="4782369"/>
            <a:ext cx="5665596" cy="494023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91678" y="2127636"/>
            <a:ext cx="7533267" cy="5078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defRPr sz="33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91678" y="3596314"/>
            <a:ext cx="7533267" cy="219820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20886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6" y="451190"/>
            <a:ext cx="9403174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538215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95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521831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21831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2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2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39640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479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5216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33927" y="6519666"/>
            <a:ext cx="153075" cy="72657"/>
          </a:xfrm>
          <a:prstGeom prst="rect">
            <a:avLst/>
          </a:prstGeom>
        </p:spPr>
        <p:txBody>
          <a:bodyPr/>
          <a:lstStyle>
            <a:lvl1pPr>
              <a:defRPr sz="204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AB0911-F300-47FF-9B7F-585CA3853659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13703" y="6435725"/>
            <a:ext cx="23485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37C09F-CDC2-4469-A42E-E6D5317111E8}" type="slidenum">
              <a:rPr lang="en-US" sz="10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440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o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5" name="Picture 8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57625" y="3962400"/>
            <a:ext cx="497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500" u="sng" dirty="0">
              <a:solidFill>
                <a:srgbClr val="FFFFFF"/>
              </a:solidFill>
            </a:endParaRP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3857625" y="1066800"/>
            <a:ext cx="5314950" cy="2819400"/>
          </a:xfrm>
        </p:spPr>
        <p:txBody>
          <a:bodyPr wrap="square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900" y="1219200"/>
            <a:ext cx="1800225" cy="2286000"/>
          </a:xfrm>
        </p:spPr>
        <p:txBody>
          <a:bodyPr lIns="91440" tIns="45720" rIns="91440" bIns="45720"/>
          <a:lstStyle>
            <a:lvl1pPr marL="0" indent="0">
              <a:lnSpc>
                <a:spcPct val="140000"/>
              </a:lnSpc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Subnomenclature"/>
          <p:cNvSpPr txBox="1"/>
          <p:nvPr/>
        </p:nvSpPr>
        <p:spPr>
          <a:xfrm>
            <a:off x="1016267" y="6437412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131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81007"/>
            <a:ext cx="9429750" cy="733419"/>
          </a:xfrm>
        </p:spPr>
        <p:txBody>
          <a:bodyPr wrap="square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625" y="1381125"/>
            <a:ext cx="9429750" cy="448627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12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9" name="DocID"/>
          <p:cNvSpPr txBox="1"/>
          <p:nvPr userDrawn="1"/>
        </p:nvSpPr>
        <p:spPr>
          <a:xfrm>
            <a:off x="1357815" y="6532791"/>
            <a:ext cx="65" cy="107722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de-DE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82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7096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066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7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1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41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8895684" y="136476"/>
            <a:ext cx="864713" cy="2729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0000"/>
                </a:solidFill>
              </a:rPr>
              <a:t>DRAFT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666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460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2" y="273058"/>
            <a:ext cx="575071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460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86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Top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5" y="1952514"/>
            <a:ext cx="9202190" cy="18798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4240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712978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3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3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3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895684" y="136476"/>
            <a:ext cx="864713" cy="2729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0000"/>
                </a:solidFill>
              </a:rPr>
              <a:t>DRAFT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024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08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0940" y="381000"/>
            <a:ext cx="2357438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381000"/>
            <a:ext cx="6900862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66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81007"/>
            <a:ext cx="9423019" cy="7334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0256" y="1406525"/>
            <a:ext cx="4222626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625623" y="1406525"/>
            <a:ext cx="4226020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30255" y="1930404"/>
            <a:ext cx="4222618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5623931" y="1930404"/>
            <a:ext cx="4227712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90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5656" y="2468628"/>
            <a:ext cx="874395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361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428625" y="7620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7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482" y="270012"/>
            <a:ext cx="8898255" cy="429768"/>
          </a:xfrm>
          <a:prstGeom prst="rect">
            <a:avLst/>
          </a:prstGeom>
          <a:noFill/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838200"/>
            <a:ext cx="9429750" cy="5029200"/>
          </a:xfrm>
          <a:prstGeom prst="rect">
            <a:avLst/>
          </a:prstGeom>
        </p:spPr>
        <p:txBody>
          <a:bodyPr/>
          <a:lstStyle>
            <a:lvl1pPr marL="341313" indent="-341313">
              <a:buFont typeface="Wingdings" pitchFamily="2" charset="2"/>
              <a:buChar char="§"/>
              <a:defRPr sz="2000">
                <a:latin typeface="Calibri" pitchFamily="34" charset="0"/>
                <a:cs typeface="Calibri" pitchFamily="34" charset="0"/>
              </a:defRPr>
            </a:lvl1pPr>
            <a:lvl2pPr marL="576263" indent="-238125">
              <a:defRPr sz="1800">
                <a:latin typeface="Calibri" pitchFamily="34" charset="0"/>
                <a:cs typeface="Calibri" pitchFamily="34" charset="0"/>
              </a:defRPr>
            </a:lvl2pPr>
            <a:lvl3pPr marL="806450" indent="-228600">
              <a:defRPr sz="1600">
                <a:latin typeface="Calibri" pitchFamily="34" charset="0"/>
                <a:cs typeface="Calibri" pitchFamily="34" charset="0"/>
              </a:defRPr>
            </a:lvl3pPr>
            <a:lvl4pPr marL="1087438" indent="-228600">
              <a:defRPr sz="1400">
                <a:latin typeface="Calibri" pitchFamily="34" charset="0"/>
                <a:cs typeface="Calibri" pitchFamily="34" charset="0"/>
              </a:defRPr>
            </a:lvl4pPr>
            <a:lvl5pPr marL="1317625" indent="-228600">
              <a:defRPr sz="12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" y="270012"/>
            <a:ext cx="478631" cy="429768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30058" y="281086"/>
            <a:ext cx="0" cy="4114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097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7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186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7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428625" y="7620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28625" y="270012"/>
            <a:ext cx="9446112" cy="429768"/>
          </a:xfrm>
          <a:prstGeom prst="rect">
            <a:avLst/>
          </a:prstGeom>
          <a:noFill/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12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455979"/>
      </p:ext>
    </p:extLst>
  </p:cSld>
  <p:clrMapOvr>
    <a:masterClrMapping/>
  </p:clrMapOvr>
  <p:transition spd="slow">
    <p:wipe/>
  </p:transition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  <a:prstGeom prst="rect">
            <a:avLst/>
          </a:prstGeo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i="1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  <a:prstGeom prst="rect">
            <a:avLst/>
          </a:prstGeo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  <a:prstGeom prst="rect">
            <a:avLst/>
          </a:prstGeo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13393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Bottom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4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42275" y="3969573"/>
            <a:ext cx="920219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288600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428625" y="7620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 cstate="print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7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482" y="270012"/>
            <a:ext cx="8898255" cy="429768"/>
          </a:xfrm>
          <a:prstGeom prst="rect">
            <a:avLst/>
          </a:prstGeom>
          <a:noFill/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838200"/>
            <a:ext cx="9429750" cy="5029200"/>
          </a:xfrm>
          <a:prstGeom prst="rect">
            <a:avLst/>
          </a:prstGeom>
        </p:spPr>
        <p:txBody>
          <a:bodyPr/>
          <a:lstStyle>
            <a:lvl1pPr marL="341313" indent="-341313">
              <a:buFont typeface="Wingdings" pitchFamily="2" charset="2"/>
              <a:buChar char="§"/>
              <a:defRPr sz="2000">
                <a:latin typeface="Calibri" pitchFamily="34" charset="0"/>
                <a:cs typeface="Calibri" pitchFamily="34" charset="0"/>
              </a:defRPr>
            </a:lvl1pPr>
            <a:lvl2pPr marL="576263" indent="-238125">
              <a:defRPr sz="1800">
                <a:latin typeface="Calibri" pitchFamily="34" charset="0"/>
                <a:cs typeface="Calibri" pitchFamily="34" charset="0"/>
              </a:defRPr>
            </a:lvl2pPr>
            <a:lvl3pPr marL="806450" indent="-228600">
              <a:defRPr sz="1600">
                <a:latin typeface="Calibri" pitchFamily="34" charset="0"/>
                <a:cs typeface="Calibri" pitchFamily="34" charset="0"/>
              </a:defRPr>
            </a:lvl3pPr>
            <a:lvl4pPr marL="1087438" indent="-228600">
              <a:defRPr sz="1400">
                <a:latin typeface="Calibri" pitchFamily="34" charset="0"/>
                <a:cs typeface="Calibri" pitchFamily="34" charset="0"/>
              </a:defRPr>
            </a:lvl4pPr>
            <a:lvl5pPr marL="1317625" indent="-228600">
              <a:defRPr sz="12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" y="270012"/>
            <a:ext cx="478631" cy="429768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30058" y="281086"/>
            <a:ext cx="0" cy="4114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974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6" y="634524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157916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03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8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 i="1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482" y="270012"/>
            <a:ext cx="8898255" cy="429768"/>
          </a:xfrm>
          <a:prstGeom prst="rect">
            <a:avLst/>
          </a:prstGeom>
          <a:noFill/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838200"/>
            <a:ext cx="9429750" cy="5029200"/>
          </a:xfrm>
          <a:prstGeom prst="rect">
            <a:avLst/>
          </a:prstGeom>
        </p:spPr>
        <p:txBody>
          <a:bodyPr/>
          <a:lstStyle>
            <a:lvl1pPr marL="341313" indent="-341313">
              <a:buFont typeface="Wingdings" pitchFamily="2" charset="2"/>
              <a:buChar char="§"/>
              <a:defRPr sz="2000">
                <a:latin typeface="Calibri" pitchFamily="34" charset="0"/>
                <a:cs typeface="Calibri" pitchFamily="34" charset="0"/>
              </a:defRPr>
            </a:lvl1pPr>
            <a:lvl2pPr marL="576263" indent="-238125">
              <a:defRPr sz="1800">
                <a:latin typeface="Calibri" pitchFamily="34" charset="0"/>
                <a:cs typeface="Calibri" pitchFamily="34" charset="0"/>
              </a:defRPr>
            </a:lvl2pPr>
            <a:lvl3pPr marL="806450" indent="-228600">
              <a:defRPr sz="1600">
                <a:latin typeface="Calibri" pitchFamily="34" charset="0"/>
                <a:cs typeface="Calibri" pitchFamily="34" charset="0"/>
              </a:defRPr>
            </a:lvl3pPr>
            <a:lvl4pPr marL="1087438" indent="-228600">
              <a:defRPr sz="1400">
                <a:latin typeface="Calibri" pitchFamily="34" charset="0"/>
                <a:cs typeface="Calibri" pitchFamily="34" charset="0"/>
              </a:defRPr>
            </a:lvl4pPr>
            <a:lvl5pPr marL="1317625" indent="-228600">
              <a:defRPr sz="12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19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55176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85528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04885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62049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824" y="1622"/>
          <a:ext cx="1822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84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" y="1622"/>
                        <a:ext cx="1822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 descr="fondo0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10287000" cy="6858000"/>
          </a:xfrm>
          <a:prstGeom prst="rect">
            <a:avLst/>
          </a:prstGeom>
          <a:noFill/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477242" y="4756453"/>
            <a:ext cx="5665595" cy="545855"/>
            <a:chOff x="1663" y="3090"/>
            <a:chExt cx="3109" cy="337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090"/>
              <a:ext cx="3109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 userDrawn="1">
            <p:ph type="ctrTitle"/>
          </p:nvPr>
        </p:nvSpPr>
        <p:spPr bwMode="auto">
          <a:xfrm>
            <a:off x="477242" y="1706294"/>
            <a:ext cx="7533266" cy="5539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 userDrawn="1">
            <p:ph type="subTitle" idx="1"/>
          </p:nvPr>
        </p:nvSpPr>
        <p:spPr bwMode="auto">
          <a:xfrm>
            <a:off x="477242" y="3385262"/>
            <a:ext cx="7533266" cy="246221"/>
          </a:xfrm>
        </p:spPr>
        <p:txBody>
          <a:bodyPr wrap="square">
            <a:spAutoFit/>
          </a:bodyPr>
          <a:lstStyle>
            <a:lvl1pPr algn="l">
              <a:defRPr sz="16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pic>
        <p:nvPicPr>
          <p:cNvPr id="16" name="Picture 7" descr="A-Santander-negativo_RGB [Convertido]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ltGray">
          <a:xfrm>
            <a:off x="7789887" y="6226219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3"/>
          <p:cNvSpPr>
            <a:spLocks noChangeArrowheads="1"/>
          </p:cNvSpPr>
          <p:nvPr userDrawn="1"/>
        </p:nvSpPr>
        <p:spPr bwMode="gray">
          <a:xfrm>
            <a:off x="477242" y="6443655"/>
            <a:ext cx="5054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FFFFFF"/>
                </a:solidFill>
              </a:rPr>
              <a:t>Santander Holdings USA</a:t>
            </a:r>
            <a:endParaRPr lang="en-US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417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87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373053" y="306074"/>
            <a:ext cx="939207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807007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6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366347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678006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42406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2" name="Content Placeholder 6"/>
          <p:cNvSpPr>
            <a:spLocks noGrp="1"/>
          </p:cNvSpPr>
          <p:nvPr>
            <p:ph sz="quarter" idx="28"/>
          </p:nvPr>
        </p:nvSpPr>
        <p:spPr>
          <a:xfrm>
            <a:off x="366347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4" name="Content Placeholder 7"/>
          <p:cNvSpPr>
            <a:spLocks noGrp="1"/>
          </p:cNvSpPr>
          <p:nvPr>
            <p:ph sz="quarter" idx="29"/>
          </p:nvPr>
        </p:nvSpPr>
        <p:spPr>
          <a:xfrm>
            <a:off x="678006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2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7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21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4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987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7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1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4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9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8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948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000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 No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noProof="0"/>
          </a:p>
        </p:txBody>
      </p:sp>
      <p:cxnSp>
        <p:nvCxnSpPr>
          <p:cNvPr id="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651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2767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add Section Divider Title</a:t>
            </a:r>
            <a:endParaRPr lang="en-US" noProof="0" dirty="0"/>
          </a:p>
        </p:txBody>
      </p:sp>
      <p:sp>
        <p:nvSpPr>
          <p:cNvPr id="6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Section Divider style</a:t>
            </a:r>
            <a:endParaRPr lang="en-US" noProof="0" dirty="0" smtClean="0"/>
          </a:p>
        </p:txBody>
      </p:sp>
      <p:sp>
        <p:nvSpPr>
          <p:cNvPr id="11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2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8174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ppendix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3299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 baseline="0">
                <a:latin typeface="+mj-lt"/>
              </a:defRPr>
            </a:lvl1pPr>
          </a:lstStyle>
          <a:p>
            <a:r>
              <a:rPr lang="en-US" noProof="0" smtClean="0"/>
              <a:t>Click to add Appendix Divider Title</a:t>
            </a:r>
            <a:endParaRPr lang="en-US" noProof="0" dirty="0"/>
          </a:p>
        </p:txBody>
      </p:sp>
      <p:sp>
        <p:nvSpPr>
          <p:cNvPr id="3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Appendix Divider style</a:t>
            </a:r>
            <a:endParaRPr lang="en-US" noProof="0" dirty="0" smtClean="0"/>
          </a:p>
        </p:txBody>
      </p:sp>
      <p:sp>
        <p:nvSpPr>
          <p:cNvPr id="16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1365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4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9"/>
              <p:cNvSpPr/>
              <p:nvPr userDrawn="1"/>
            </p:nvSpPr>
            <p:spPr bwMode="gray">
              <a:xfrm>
                <a:off x="1828800" y="3583782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1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Freeform 41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5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6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</a:p>
        </p:txBody>
      </p:sp>
      <p:sp>
        <p:nvSpPr>
          <p:cNvPr id="57" name="Content Placeholder 34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542406" y="4098665"/>
            <a:ext cx="1253143" cy="1145689"/>
          </a:xfrm>
        </p:spPr>
        <p:txBody>
          <a:bodyPr/>
          <a:lstStyle>
            <a:lvl1pPr>
              <a:defRPr sz="900" i="1"/>
            </a:lvl1pPr>
          </a:lstStyle>
          <a:p>
            <a:pPr lvl="0"/>
            <a:r>
              <a:rPr lang="en-US" noProof="0" smtClean="0"/>
              <a:t>Click to enter text</a:t>
            </a:r>
            <a:endParaRPr lang="en-US" noProof="0"/>
          </a:p>
        </p:txBody>
      </p:sp>
      <p:cxnSp>
        <p:nvCxnSpPr>
          <p:cNvPr id="58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over image"/>
          <p:cNvSpPr txBox="1">
            <a:spLocks noChangeAspect="1"/>
          </p:cNvSpPr>
          <p:nvPr userDrawn="1">
            <p:custDataLst>
              <p:tags r:id="rId4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0" name="Descriptor"/>
          <p:cNvSpPr txBox="1"/>
          <p:nvPr userDrawn="1">
            <p:custDataLst>
              <p:tags r:id="rId5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8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5449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Logo with Panels"/>
          <p:cNvGrpSpPr/>
          <p:nvPr userDrawn="1"/>
        </p:nvGrpSpPr>
        <p:grpSpPr>
          <a:xfrm>
            <a:off x="1156058" y="5640894"/>
            <a:ext cx="1245668" cy="816350"/>
            <a:chOff x="3835013" y="2828854"/>
            <a:chExt cx="1217986" cy="925197"/>
          </a:xfrm>
        </p:grpSpPr>
        <p:grpSp>
          <p:nvGrpSpPr>
            <p:cNvPr id="28" name="Logo Panels"/>
            <p:cNvGrpSpPr/>
            <p:nvPr/>
          </p:nvGrpSpPr>
          <p:grpSpPr>
            <a:xfrm>
              <a:off x="4609614" y="2828854"/>
              <a:ext cx="443385" cy="397546"/>
              <a:chOff x="4609614" y="2828854"/>
              <a:chExt cx="443385" cy="397546"/>
            </a:xfrm>
          </p:grpSpPr>
          <p:sp>
            <p:nvSpPr>
              <p:cNvPr id="34" name="Rectangle 1"/>
              <p:cNvSpPr>
                <a:spLocks noChangeArrowheads="1"/>
              </p:cNvSpPr>
              <p:nvPr/>
            </p:nvSpPr>
            <p:spPr bwMode="gray">
              <a:xfrm>
                <a:off x="4609614" y="3112483"/>
                <a:ext cx="443385" cy="113916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2"/>
              <p:cNvSpPr>
                <a:spLocks noChangeArrowheads="1"/>
              </p:cNvSpPr>
              <p:nvPr/>
            </p:nvSpPr>
            <p:spPr bwMode="gray">
              <a:xfrm>
                <a:off x="4609618" y="2873556"/>
                <a:ext cx="269567" cy="35284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3"/>
              <p:cNvSpPr>
                <a:spLocks noChangeArrowheads="1"/>
              </p:cNvSpPr>
              <p:nvPr/>
            </p:nvSpPr>
            <p:spPr bwMode="gray">
              <a:xfrm>
                <a:off x="4609618" y="2828854"/>
                <a:ext cx="224319" cy="397545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gray">
              <a:xfrm>
                <a:off x="4609617" y="2873555"/>
                <a:ext cx="224319" cy="35284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5"/>
              <p:cNvSpPr>
                <a:spLocks noChangeArrowheads="1"/>
              </p:cNvSpPr>
              <p:nvPr/>
            </p:nvSpPr>
            <p:spPr bwMode="gray">
              <a:xfrm>
                <a:off x="4609615" y="2944211"/>
                <a:ext cx="383843" cy="282188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6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383842" cy="113916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7"/>
              <p:cNvSpPr>
                <a:spLocks noChangeArrowheads="1"/>
              </p:cNvSpPr>
              <p:nvPr/>
            </p:nvSpPr>
            <p:spPr bwMode="gray">
              <a:xfrm>
                <a:off x="4609616" y="2944211"/>
                <a:ext cx="269570" cy="282188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8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269569" cy="113916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9"/>
              <p:cNvSpPr>
                <a:spLocks/>
              </p:cNvSpPr>
              <p:nvPr/>
            </p:nvSpPr>
            <p:spPr bwMode="gray">
              <a:xfrm>
                <a:off x="4609616" y="2944211"/>
                <a:ext cx="224321" cy="282188"/>
              </a:xfrm>
              <a:prstGeom prst="rect">
                <a:avLst/>
              </a:pr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Rectangle 10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224320" cy="113916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11"/>
              <p:cNvSpPr>
                <a:spLocks noChangeArrowheads="1"/>
              </p:cNvSpPr>
              <p:nvPr/>
            </p:nvSpPr>
            <p:spPr bwMode="gray">
              <a:xfrm>
                <a:off x="4609617" y="3052823"/>
                <a:ext cx="141027" cy="173576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Rectangle 12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141027" cy="113916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" name="Logo"/>
            <p:cNvGrpSpPr/>
            <p:nvPr/>
          </p:nvGrpSpPr>
          <p:grpSpPr>
            <a:xfrm>
              <a:off x="3835013" y="3226397"/>
              <a:ext cx="905256" cy="527654"/>
              <a:chOff x="3835013" y="3226397"/>
              <a:chExt cx="905256" cy="527654"/>
            </a:xfrm>
          </p:grpSpPr>
          <p:sp>
            <p:nvSpPr>
              <p:cNvPr id="30" name="Rectangle 0"/>
              <p:cNvSpPr>
                <a:spLocks noChangeArrowheads="1"/>
              </p:cNvSpPr>
              <p:nvPr/>
            </p:nvSpPr>
            <p:spPr bwMode="black">
              <a:xfrm>
                <a:off x="4381013" y="3226397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black">
              <a:xfrm>
                <a:off x="3835013" y="3412840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4" name="Repo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black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6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black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tx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66" name="Frame Line"/>
          <p:cNvCxnSpPr/>
          <p:nvPr userDrawn="1"/>
        </p:nvCxnSpPr>
        <p:spPr bwMode="black">
          <a:xfrm flipV="1">
            <a:off x="1948297" y="1006541"/>
            <a:ext cx="7788431" cy="127059"/>
          </a:xfrm>
          <a:prstGeom prst="bentConnector3">
            <a:avLst>
              <a:gd name="adj1" fmla="val -3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9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0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1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1769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Logo with Panels"/>
          <p:cNvGrpSpPr/>
          <p:nvPr userDrawn="1"/>
        </p:nvGrpSpPr>
        <p:grpSpPr>
          <a:xfrm>
            <a:off x="1156059" y="0"/>
            <a:ext cx="9130942" cy="6457244"/>
            <a:chOff x="1130368" y="0"/>
            <a:chExt cx="8928032" cy="7318210"/>
          </a:xfrm>
        </p:grpSpPr>
        <p:grpSp>
          <p:nvGrpSpPr>
            <p:cNvPr id="19" name="Logo Shapes"/>
            <p:cNvGrpSpPr/>
            <p:nvPr userDrawn="1"/>
          </p:nvGrpSpPr>
          <p:grpSpPr>
            <a:xfrm>
              <a:off x="1904991" y="0"/>
              <a:ext cx="8153409" cy="6792221"/>
              <a:chOff x="1828799" y="0"/>
              <a:chExt cx="8153409" cy="6792221"/>
            </a:xfrm>
          </p:grpSpPr>
          <p:sp>
            <p:nvSpPr>
              <p:cNvPr id="31" name="Rectangle 2"/>
              <p:cNvSpPr>
                <a:spLocks noChangeArrowheads="1"/>
              </p:cNvSpPr>
              <p:nvPr userDrawn="1"/>
            </p:nvSpPr>
            <p:spPr bwMode="gray">
              <a:xfrm>
                <a:off x="1828799" y="1150143"/>
                <a:ext cx="8153409" cy="5638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gray">
              <a:xfrm>
                <a:off x="1828800" y="0"/>
                <a:ext cx="6248400" cy="67922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50143"/>
                <a:ext cx="6248400" cy="5638799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28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4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3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36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8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39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40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3737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71525" y="213047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14350" y="6356401"/>
            <a:ext cx="24003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14725" y="6356401"/>
            <a:ext cx="325755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fondo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7814760" y="6330551"/>
            <a:ext cx="2322512" cy="406398"/>
            <a:chOff x="6946451" y="6330551"/>
            <a:chExt cx="2064454" cy="406398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946451" y="6330551"/>
              <a:ext cx="449960" cy="406398"/>
            </a:xfrm>
            <a:custGeom>
              <a:avLst/>
              <a:gdLst>
                <a:gd name="T0" fmla="*/ 171 w 332"/>
                <a:gd name="T1" fmla="*/ 14 h 300"/>
                <a:gd name="T2" fmla="*/ 234 w 332"/>
                <a:gd name="T3" fmla="*/ 134 h 300"/>
                <a:gd name="T4" fmla="*/ 232 w 332"/>
                <a:gd name="T5" fmla="*/ 143 h 300"/>
                <a:gd name="T6" fmla="*/ 332 w 332"/>
                <a:gd name="T7" fmla="*/ 217 h 300"/>
                <a:gd name="T8" fmla="*/ 166 w 332"/>
                <a:gd name="T9" fmla="*/ 300 h 300"/>
                <a:gd name="T10" fmla="*/ 165 w 332"/>
                <a:gd name="T11" fmla="*/ 300 h 300"/>
                <a:gd name="T12" fmla="*/ 0 w 332"/>
                <a:gd name="T13" fmla="*/ 219 h 300"/>
                <a:gd name="T14" fmla="*/ 99 w 332"/>
                <a:gd name="T15" fmla="*/ 143 h 300"/>
                <a:gd name="T16" fmla="*/ 163 w 332"/>
                <a:gd name="T17" fmla="*/ 245 h 300"/>
                <a:gd name="T18" fmla="*/ 163 w 332"/>
                <a:gd name="T19" fmla="*/ 249 h 300"/>
                <a:gd name="T20" fmla="*/ 163 w 332"/>
                <a:gd name="T21" fmla="*/ 253 h 300"/>
                <a:gd name="T22" fmla="*/ 176 w 332"/>
                <a:gd name="T23" fmla="*/ 224 h 300"/>
                <a:gd name="T24" fmla="*/ 116 w 332"/>
                <a:gd name="T25" fmla="*/ 98 h 300"/>
                <a:gd name="T26" fmla="*/ 134 w 332"/>
                <a:gd name="T27" fmla="*/ 60 h 300"/>
                <a:gd name="T28" fmla="*/ 134 w 332"/>
                <a:gd name="T29" fmla="*/ 74 h 300"/>
                <a:gd name="T30" fmla="*/ 199 w 332"/>
                <a:gd name="T31" fmla="*/ 186 h 300"/>
                <a:gd name="T32" fmla="*/ 199 w 332"/>
                <a:gd name="T33" fmla="*/ 197 h 300"/>
                <a:gd name="T34" fmla="*/ 214 w 332"/>
                <a:gd name="T35" fmla="*/ 164 h 300"/>
                <a:gd name="T36" fmla="*/ 153 w 332"/>
                <a:gd name="T37" fmla="*/ 38 h 300"/>
                <a:gd name="T38" fmla="*/ 171 w 332"/>
                <a:gd name="T39" fmla="*/ 0 h 300"/>
                <a:gd name="T40" fmla="*/ 171 w 332"/>
                <a:gd name="T41" fmla="*/ 1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2" h="300">
                  <a:moveTo>
                    <a:pt x="171" y="14"/>
                  </a:moveTo>
                  <a:cubicBezTo>
                    <a:pt x="171" y="51"/>
                    <a:pt x="234" y="92"/>
                    <a:pt x="234" y="134"/>
                  </a:cubicBezTo>
                  <a:cubicBezTo>
                    <a:pt x="234" y="134"/>
                    <a:pt x="234" y="138"/>
                    <a:pt x="232" y="143"/>
                  </a:cubicBezTo>
                  <a:cubicBezTo>
                    <a:pt x="291" y="155"/>
                    <a:pt x="332" y="183"/>
                    <a:pt x="332" y="217"/>
                  </a:cubicBezTo>
                  <a:cubicBezTo>
                    <a:pt x="332" y="262"/>
                    <a:pt x="258" y="300"/>
                    <a:pt x="166" y="300"/>
                  </a:cubicBezTo>
                  <a:cubicBezTo>
                    <a:pt x="166" y="300"/>
                    <a:pt x="165" y="300"/>
                    <a:pt x="165" y="300"/>
                  </a:cubicBezTo>
                  <a:cubicBezTo>
                    <a:pt x="74" y="300"/>
                    <a:pt x="0" y="264"/>
                    <a:pt x="0" y="219"/>
                  </a:cubicBezTo>
                  <a:cubicBezTo>
                    <a:pt x="0" y="185"/>
                    <a:pt x="45" y="158"/>
                    <a:pt x="99" y="143"/>
                  </a:cubicBezTo>
                  <a:cubicBezTo>
                    <a:pt x="99" y="162"/>
                    <a:pt x="161" y="221"/>
                    <a:pt x="163" y="245"/>
                  </a:cubicBezTo>
                  <a:cubicBezTo>
                    <a:pt x="163" y="245"/>
                    <a:pt x="163" y="247"/>
                    <a:pt x="163" y="249"/>
                  </a:cubicBezTo>
                  <a:cubicBezTo>
                    <a:pt x="163" y="250"/>
                    <a:pt x="163" y="251"/>
                    <a:pt x="163" y="253"/>
                  </a:cubicBezTo>
                  <a:cubicBezTo>
                    <a:pt x="176" y="246"/>
                    <a:pt x="176" y="224"/>
                    <a:pt x="176" y="224"/>
                  </a:cubicBezTo>
                  <a:cubicBezTo>
                    <a:pt x="176" y="172"/>
                    <a:pt x="116" y="149"/>
                    <a:pt x="116" y="98"/>
                  </a:cubicBezTo>
                  <a:cubicBezTo>
                    <a:pt x="116" y="79"/>
                    <a:pt x="125" y="64"/>
                    <a:pt x="134" y="60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34" y="111"/>
                    <a:pt x="199" y="152"/>
                    <a:pt x="199" y="186"/>
                  </a:cubicBezTo>
                  <a:cubicBezTo>
                    <a:pt x="199" y="197"/>
                    <a:pt x="199" y="197"/>
                    <a:pt x="199" y="197"/>
                  </a:cubicBezTo>
                  <a:cubicBezTo>
                    <a:pt x="214" y="191"/>
                    <a:pt x="214" y="164"/>
                    <a:pt x="214" y="164"/>
                  </a:cubicBezTo>
                  <a:cubicBezTo>
                    <a:pt x="214" y="117"/>
                    <a:pt x="153" y="91"/>
                    <a:pt x="153" y="38"/>
                  </a:cubicBezTo>
                  <a:cubicBezTo>
                    <a:pt x="153" y="19"/>
                    <a:pt x="163" y="4"/>
                    <a:pt x="171" y="0"/>
                  </a:cubicBezTo>
                  <a:cubicBezTo>
                    <a:pt x="171" y="14"/>
                    <a:pt x="171" y="14"/>
                    <a:pt x="171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507695" y="6453705"/>
              <a:ext cx="152801" cy="253487"/>
            </a:xfrm>
            <a:custGeom>
              <a:avLst/>
              <a:gdLst>
                <a:gd name="T0" fmla="*/ 54 w 128"/>
                <a:gd name="T1" fmla="*/ 212 h 212"/>
                <a:gd name="T2" fmla="*/ 0 w 128"/>
                <a:gd name="T3" fmla="*/ 203 h 212"/>
                <a:gd name="T4" fmla="*/ 0 w 128"/>
                <a:gd name="T5" fmla="*/ 148 h 212"/>
                <a:gd name="T6" fmla="*/ 7 w 128"/>
                <a:gd name="T7" fmla="*/ 148 h 212"/>
                <a:gd name="T8" fmla="*/ 59 w 128"/>
                <a:gd name="T9" fmla="*/ 199 h 212"/>
                <a:gd name="T10" fmla="*/ 102 w 128"/>
                <a:gd name="T11" fmla="*/ 163 h 212"/>
                <a:gd name="T12" fmla="*/ 63 w 128"/>
                <a:gd name="T13" fmla="*/ 121 h 212"/>
                <a:gd name="T14" fmla="*/ 40 w 128"/>
                <a:gd name="T15" fmla="*/ 109 h 212"/>
                <a:gd name="T16" fmla="*/ 1 w 128"/>
                <a:gd name="T17" fmla="*/ 57 h 212"/>
                <a:gd name="T18" fmla="*/ 67 w 128"/>
                <a:gd name="T19" fmla="*/ 0 h 212"/>
                <a:gd name="T20" fmla="*/ 121 w 128"/>
                <a:gd name="T21" fmla="*/ 10 h 212"/>
                <a:gd name="T22" fmla="*/ 121 w 128"/>
                <a:gd name="T23" fmla="*/ 59 h 212"/>
                <a:gd name="T24" fmla="*/ 113 w 128"/>
                <a:gd name="T25" fmla="*/ 59 h 212"/>
                <a:gd name="T26" fmla="*/ 64 w 128"/>
                <a:gd name="T27" fmla="*/ 13 h 212"/>
                <a:gd name="T28" fmla="*/ 29 w 128"/>
                <a:gd name="T29" fmla="*/ 43 h 212"/>
                <a:gd name="T30" fmla="*/ 59 w 128"/>
                <a:gd name="T31" fmla="*/ 80 h 212"/>
                <a:gd name="T32" fmla="*/ 82 w 128"/>
                <a:gd name="T33" fmla="*/ 91 h 212"/>
                <a:gd name="T34" fmla="*/ 128 w 128"/>
                <a:gd name="T35" fmla="*/ 149 h 212"/>
                <a:gd name="T36" fmla="*/ 54 w 128"/>
                <a:gd name="T37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" h="212">
                  <a:moveTo>
                    <a:pt x="54" y="212"/>
                  </a:moveTo>
                  <a:cubicBezTo>
                    <a:pt x="23" y="212"/>
                    <a:pt x="0" y="203"/>
                    <a:pt x="0" y="20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7" y="148"/>
                    <a:pt x="7" y="148"/>
                    <a:pt x="7" y="148"/>
                  </a:cubicBezTo>
                  <a:cubicBezTo>
                    <a:pt x="11" y="177"/>
                    <a:pt x="34" y="199"/>
                    <a:pt x="59" y="199"/>
                  </a:cubicBezTo>
                  <a:cubicBezTo>
                    <a:pt x="84" y="199"/>
                    <a:pt x="102" y="185"/>
                    <a:pt x="102" y="163"/>
                  </a:cubicBezTo>
                  <a:cubicBezTo>
                    <a:pt x="102" y="139"/>
                    <a:pt x="78" y="129"/>
                    <a:pt x="63" y="121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18" y="99"/>
                    <a:pt x="1" y="81"/>
                    <a:pt x="1" y="57"/>
                  </a:cubicBezTo>
                  <a:cubicBezTo>
                    <a:pt x="1" y="26"/>
                    <a:pt x="24" y="0"/>
                    <a:pt x="67" y="0"/>
                  </a:cubicBezTo>
                  <a:cubicBezTo>
                    <a:pt x="97" y="0"/>
                    <a:pt x="121" y="10"/>
                    <a:pt x="121" y="10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08" y="33"/>
                    <a:pt x="94" y="13"/>
                    <a:pt x="64" y="13"/>
                  </a:cubicBezTo>
                  <a:cubicBezTo>
                    <a:pt x="42" y="13"/>
                    <a:pt x="29" y="28"/>
                    <a:pt x="29" y="43"/>
                  </a:cubicBezTo>
                  <a:cubicBezTo>
                    <a:pt x="29" y="63"/>
                    <a:pt x="43" y="72"/>
                    <a:pt x="59" y="80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103" y="102"/>
                    <a:pt x="128" y="119"/>
                    <a:pt x="128" y="149"/>
                  </a:cubicBezTo>
                  <a:cubicBezTo>
                    <a:pt x="128" y="187"/>
                    <a:pt x="102" y="212"/>
                    <a:pt x="54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7693889" y="6544778"/>
              <a:ext cx="147235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851748" y="6544778"/>
              <a:ext cx="183158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90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4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7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90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4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4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046543" y="6506325"/>
              <a:ext cx="114853" cy="197325"/>
            </a:xfrm>
            <a:custGeom>
              <a:avLst/>
              <a:gdLst>
                <a:gd name="T0" fmla="*/ 91 w 96"/>
                <a:gd name="T1" fmla="*/ 49 h 165"/>
                <a:gd name="T2" fmla="*/ 50 w 96"/>
                <a:gd name="T3" fmla="*/ 49 h 165"/>
                <a:gd name="T4" fmla="*/ 50 w 96"/>
                <a:gd name="T5" fmla="*/ 121 h 165"/>
                <a:gd name="T6" fmla="*/ 70 w 96"/>
                <a:gd name="T7" fmla="*/ 146 h 165"/>
                <a:gd name="T8" fmla="*/ 91 w 96"/>
                <a:gd name="T9" fmla="*/ 141 h 165"/>
                <a:gd name="T10" fmla="*/ 94 w 96"/>
                <a:gd name="T11" fmla="*/ 148 h 165"/>
                <a:gd name="T12" fmla="*/ 68 w 96"/>
                <a:gd name="T13" fmla="*/ 164 h 165"/>
                <a:gd name="T14" fmla="*/ 60 w 96"/>
                <a:gd name="T15" fmla="*/ 165 h 165"/>
                <a:gd name="T16" fmla="*/ 21 w 96"/>
                <a:gd name="T17" fmla="*/ 119 h 165"/>
                <a:gd name="T18" fmla="*/ 21 w 96"/>
                <a:gd name="T19" fmla="*/ 49 h 165"/>
                <a:gd name="T20" fmla="*/ 0 w 96"/>
                <a:gd name="T21" fmla="*/ 49 h 165"/>
                <a:gd name="T22" fmla="*/ 0 w 96"/>
                <a:gd name="T23" fmla="*/ 42 h 165"/>
                <a:gd name="T24" fmla="*/ 44 w 96"/>
                <a:gd name="T25" fmla="*/ 0 h 165"/>
                <a:gd name="T26" fmla="*/ 50 w 96"/>
                <a:gd name="T27" fmla="*/ 0 h 165"/>
                <a:gd name="T28" fmla="*/ 50 w 96"/>
                <a:gd name="T29" fmla="*/ 37 h 165"/>
                <a:gd name="T30" fmla="*/ 96 w 96"/>
                <a:gd name="T31" fmla="*/ 37 h 165"/>
                <a:gd name="T32" fmla="*/ 91 w 96"/>
                <a:gd name="T33" fmla="*/ 4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65">
                  <a:moveTo>
                    <a:pt x="91" y="49"/>
                  </a:moveTo>
                  <a:cubicBezTo>
                    <a:pt x="50" y="49"/>
                    <a:pt x="50" y="49"/>
                    <a:pt x="50" y="49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37"/>
                    <a:pt x="58" y="146"/>
                    <a:pt x="70" y="146"/>
                  </a:cubicBezTo>
                  <a:cubicBezTo>
                    <a:pt x="75" y="146"/>
                    <a:pt x="83" y="145"/>
                    <a:pt x="91" y="141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68" y="164"/>
                    <a:pt x="68" y="164"/>
                    <a:pt x="68" y="164"/>
                  </a:cubicBezTo>
                  <a:cubicBezTo>
                    <a:pt x="68" y="164"/>
                    <a:pt x="62" y="165"/>
                    <a:pt x="60" y="165"/>
                  </a:cubicBezTo>
                  <a:cubicBezTo>
                    <a:pt x="35" y="165"/>
                    <a:pt x="21" y="150"/>
                    <a:pt x="21" y="11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32" y="30"/>
                    <a:pt x="44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1" y="49"/>
                    <a:pt x="91" y="49"/>
                    <a:pt x="91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8174551" y="6544778"/>
              <a:ext cx="146729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8332411" y="6544778"/>
              <a:ext cx="182652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89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3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6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89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3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3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8531760" y="6430937"/>
              <a:ext cx="181640" cy="274231"/>
            </a:xfrm>
            <a:custGeom>
              <a:avLst/>
              <a:gdLst>
                <a:gd name="T0" fmla="*/ 60 w 152"/>
                <a:gd name="T1" fmla="*/ 229 h 229"/>
                <a:gd name="T2" fmla="*/ 0 w 152"/>
                <a:gd name="T3" fmla="*/ 165 h 229"/>
                <a:gd name="T4" fmla="*/ 70 w 152"/>
                <a:gd name="T5" fmla="*/ 95 h 229"/>
                <a:gd name="T6" fmla="*/ 100 w 152"/>
                <a:gd name="T7" fmla="*/ 100 h 229"/>
                <a:gd name="T8" fmla="*/ 100 w 152"/>
                <a:gd name="T9" fmla="*/ 34 h 229"/>
                <a:gd name="T10" fmla="*/ 91 w 152"/>
                <a:gd name="T11" fmla="*/ 25 h 229"/>
                <a:gd name="T12" fmla="*/ 83 w 152"/>
                <a:gd name="T13" fmla="*/ 26 h 229"/>
                <a:gd name="T14" fmla="*/ 77 w 152"/>
                <a:gd name="T15" fmla="*/ 28 h 229"/>
                <a:gd name="T16" fmla="*/ 77 w 152"/>
                <a:gd name="T17" fmla="*/ 20 h 229"/>
                <a:gd name="T18" fmla="*/ 123 w 152"/>
                <a:gd name="T19" fmla="*/ 0 h 229"/>
                <a:gd name="T20" fmla="*/ 129 w 152"/>
                <a:gd name="T21" fmla="*/ 0 h 229"/>
                <a:gd name="T22" fmla="*/ 129 w 152"/>
                <a:gd name="T23" fmla="*/ 192 h 229"/>
                <a:gd name="T24" fmla="*/ 138 w 152"/>
                <a:gd name="T25" fmla="*/ 209 h 229"/>
                <a:gd name="T26" fmla="*/ 145 w 152"/>
                <a:gd name="T27" fmla="*/ 208 h 229"/>
                <a:gd name="T28" fmla="*/ 152 w 152"/>
                <a:gd name="T29" fmla="*/ 206 h 229"/>
                <a:gd name="T30" fmla="*/ 152 w 152"/>
                <a:gd name="T31" fmla="*/ 214 h 229"/>
                <a:gd name="T32" fmla="*/ 112 w 152"/>
                <a:gd name="T33" fmla="*/ 229 h 229"/>
                <a:gd name="T34" fmla="*/ 101 w 152"/>
                <a:gd name="T35" fmla="*/ 210 h 229"/>
                <a:gd name="T36" fmla="*/ 60 w 152"/>
                <a:gd name="T37" fmla="*/ 229 h 229"/>
                <a:gd name="T38" fmla="*/ 73 w 152"/>
                <a:gd name="T39" fmla="*/ 107 h 229"/>
                <a:gd name="T40" fmla="*/ 31 w 152"/>
                <a:gd name="T41" fmla="*/ 159 h 229"/>
                <a:gd name="T42" fmla="*/ 73 w 152"/>
                <a:gd name="T43" fmla="*/ 211 h 229"/>
                <a:gd name="T44" fmla="*/ 100 w 152"/>
                <a:gd name="T45" fmla="*/ 198 h 229"/>
                <a:gd name="T46" fmla="*/ 100 w 152"/>
                <a:gd name="T47" fmla="*/ 122 h 229"/>
                <a:gd name="T48" fmla="*/ 73 w 152"/>
                <a:gd name="T49" fmla="*/ 10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" h="229">
                  <a:moveTo>
                    <a:pt x="60" y="229"/>
                  </a:moveTo>
                  <a:cubicBezTo>
                    <a:pt x="33" y="229"/>
                    <a:pt x="0" y="209"/>
                    <a:pt x="0" y="165"/>
                  </a:cubicBezTo>
                  <a:cubicBezTo>
                    <a:pt x="0" y="126"/>
                    <a:pt x="30" y="95"/>
                    <a:pt x="70" y="95"/>
                  </a:cubicBezTo>
                  <a:cubicBezTo>
                    <a:pt x="83" y="95"/>
                    <a:pt x="93" y="97"/>
                    <a:pt x="100" y="100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27"/>
                    <a:pt x="96" y="25"/>
                    <a:pt x="91" y="25"/>
                  </a:cubicBezTo>
                  <a:cubicBezTo>
                    <a:pt x="89" y="25"/>
                    <a:pt x="86" y="25"/>
                    <a:pt x="83" y="26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203"/>
                    <a:pt x="131" y="209"/>
                    <a:pt x="138" y="209"/>
                  </a:cubicBezTo>
                  <a:cubicBezTo>
                    <a:pt x="141" y="209"/>
                    <a:pt x="142" y="209"/>
                    <a:pt x="145" y="208"/>
                  </a:cubicBezTo>
                  <a:cubicBezTo>
                    <a:pt x="152" y="206"/>
                    <a:pt x="152" y="206"/>
                    <a:pt x="152" y="206"/>
                  </a:cubicBezTo>
                  <a:cubicBezTo>
                    <a:pt x="152" y="214"/>
                    <a:pt x="152" y="214"/>
                    <a:pt x="152" y="214"/>
                  </a:cubicBezTo>
                  <a:cubicBezTo>
                    <a:pt x="112" y="229"/>
                    <a:pt x="112" y="229"/>
                    <a:pt x="112" y="229"/>
                  </a:cubicBezTo>
                  <a:cubicBezTo>
                    <a:pt x="105" y="225"/>
                    <a:pt x="102" y="217"/>
                    <a:pt x="101" y="210"/>
                  </a:cubicBezTo>
                  <a:cubicBezTo>
                    <a:pt x="93" y="218"/>
                    <a:pt x="80" y="229"/>
                    <a:pt x="60" y="229"/>
                  </a:cubicBezTo>
                  <a:close/>
                  <a:moveTo>
                    <a:pt x="73" y="107"/>
                  </a:moveTo>
                  <a:cubicBezTo>
                    <a:pt x="52" y="107"/>
                    <a:pt x="31" y="120"/>
                    <a:pt x="31" y="159"/>
                  </a:cubicBezTo>
                  <a:cubicBezTo>
                    <a:pt x="31" y="192"/>
                    <a:pt x="47" y="211"/>
                    <a:pt x="73" y="211"/>
                  </a:cubicBezTo>
                  <a:cubicBezTo>
                    <a:pt x="88" y="211"/>
                    <a:pt x="98" y="202"/>
                    <a:pt x="100" y="198"/>
                  </a:cubicBezTo>
                  <a:cubicBezTo>
                    <a:pt x="100" y="122"/>
                    <a:pt x="100" y="122"/>
                    <a:pt x="100" y="122"/>
                  </a:cubicBezTo>
                  <a:cubicBezTo>
                    <a:pt x="96" y="113"/>
                    <a:pt x="85" y="107"/>
                    <a:pt x="73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8729085" y="6544778"/>
              <a:ext cx="143187" cy="160390"/>
            </a:xfrm>
            <a:custGeom>
              <a:avLst/>
              <a:gdLst>
                <a:gd name="T0" fmla="*/ 30 w 120"/>
                <a:gd name="T1" fmla="*/ 57 h 134"/>
                <a:gd name="T2" fmla="*/ 30 w 120"/>
                <a:gd name="T3" fmla="*/ 58 h 134"/>
                <a:gd name="T4" fmla="*/ 79 w 120"/>
                <a:gd name="T5" fmla="*/ 116 h 134"/>
                <a:gd name="T6" fmla="*/ 116 w 120"/>
                <a:gd name="T7" fmla="*/ 103 h 134"/>
                <a:gd name="T8" fmla="*/ 116 w 120"/>
                <a:gd name="T9" fmla="*/ 115 h 134"/>
                <a:gd name="T10" fmla="*/ 65 w 120"/>
                <a:gd name="T11" fmla="*/ 134 h 134"/>
                <a:gd name="T12" fmla="*/ 0 w 120"/>
                <a:gd name="T13" fmla="*/ 68 h 134"/>
                <a:gd name="T14" fmla="*/ 65 w 120"/>
                <a:gd name="T15" fmla="*/ 0 h 134"/>
                <a:gd name="T16" fmla="*/ 120 w 120"/>
                <a:gd name="T17" fmla="*/ 53 h 134"/>
                <a:gd name="T18" fmla="*/ 120 w 120"/>
                <a:gd name="T19" fmla="*/ 57 h 134"/>
                <a:gd name="T20" fmla="*/ 30 w 120"/>
                <a:gd name="T21" fmla="*/ 57 h 134"/>
                <a:gd name="T22" fmla="*/ 89 w 120"/>
                <a:gd name="T23" fmla="*/ 45 h 134"/>
                <a:gd name="T24" fmla="*/ 89 w 120"/>
                <a:gd name="T25" fmla="*/ 44 h 134"/>
                <a:gd name="T26" fmla="*/ 63 w 120"/>
                <a:gd name="T27" fmla="*/ 12 h 134"/>
                <a:gd name="T28" fmla="*/ 31 w 120"/>
                <a:gd name="T29" fmla="*/ 45 h 134"/>
                <a:gd name="T30" fmla="*/ 89 w 120"/>
                <a:gd name="T31" fmla="*/ 4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134">
                  <a:moveTo>
                    <a:pt x="30" y="57"/>
                  </a:moveTo>
                  <a:cubicBezTo>
                    <a:pt x="30" y="58"/>
                    <a:pt x="30" y="58"/>
                    <a:pt x="30" y="58"/>
                  </a:cubicBezTo>
                  <a:cubicBezTo>
                    <a:pt x="29" y="97"/>
                    <a:pt x="52" y="116"/>
                    <a:pt x="79" y="116"/>
                  </a:cubicBezTo>
                  <a:cubicBezTo>
                    <a:pt x="93" y="116"/>
                    <a:pt x="106" y="111"/>
                    <a:pt x="116" y="103"/>
                  </a:cubicBezTo>
                  <a:cubicBezTo>
                    <a:pt x="116" y="115"/>
                    <a:pt x="116" y="115"/>
                    <a:pt x="116" y="115"/>
                  </a:cubicBezTo>
                  <a:cubicBezTo>
                    <a:pt x="104" y="125"/>
                    <a:pt x="87" y="134"/>
                    <a:pt x="65" y="134"/>
                  </a:cubicBezTo>
                  <a:cubicBezTo>
                    <a:pt x="20" y="134"/>
                    <a:pt x="0" y="101"/>
                    <a:pt x="0" y="68"/>
                  </a:cubicBezTo>
                  <a:cubicBezTo>
                    <a:pt x="0" y="31"/>
                    <a:pt x="28" y="0"/>
                    <a:pt x="65" y="0"/>
                  </a:cubicBezTo>
                  <a:cubicBezTo>
                    <a:pt x="96" y="0"/>
                    <a:pt x="120" y="21"/>
                    <a:pt x="120" y="53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30" y="57"/>
                    <a:pt x="30" y="57"/>
                    <a:pt x="30" y="57"/>
                  </a:cubicBezTo>
                  <a:close/>
                  <a:moveTo>
                    <a:pt x="89" y="45"/>
                  </a:moveTo>
                  <a:cubicBezTo>
                    <a:pt x="89" y="44"/>
                    <a:pt x="89" y="44"/>
                    <a:pt x="89" y="44"/>
                  </a:cubicBezTo>
                  <a:cubicBezTo>
                    <a:pt x="89" y="22"/>
                    <a:pt x="77" y="12"/>
                    <a:pt x="63" y="12"/>
                  </a:cubicBezTo>
                  <a:cubicBezTo>
                    <a:pt x="46" y="12"/>
                    <a:pt x="34" y="23"/>
                    <a:pt x="31" y="45"/>
                  </a:cubicBezTo>
                  <a:cubicBezTo>
                    <a:pt x="89" y="45"/>
                    <a:pt x="89" y="45"/>
                    <a:pt x="89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8893016" y="6543766"/>
              <a:ext cx="117889" cy="158872"/>
            </a:xfrm>
            <a:custGeom>
              <a:avLst/>
              <a:gdLst>
                <a:gd name="T0" fmla="*/ 0 w 99"/>
                <a:gd name="T1" fmla="*/ 133 h 133"/>
                <a:gd name="T2" fmla="*/ 0 w 99"/>
                <a:gd name="T3" fmla="*/ 126 h 133"/>
                <a:gd name="T4" fmla="*/ 9 w 99"/>
                <a:gd name="T5" fmla="*/ 124 h 133"/>
                <a:gd name="T6" fmla="*/ 19 w 99"/>
                <a:gd name="T7" fmla="*/ 113 h 133"/>
                <a:gd name="T8" fmla="*/ 19 w 99"/>
                <a:gd name="T9" fmla="*/ 35 h 133"/>
                <a:gd name="T10" fmla="*/ 10 w 99"/>
                <a:gd name="T11" fmla="*/ 25 h 133"/>
                <a:gd name="T12" fmla="*/ 4 w 99"/>
                <a:gd name="T13" fmla="*/ 26 h 133"/>
                <a:gd name="T14" fmla="*/ 0 w 99"/>
                <a:gd name="T15" fmla="*/ 27 h 133"/>
                <a:gd name="T16" fmla="*/ 0 w 99"/>
                <a:gd name="T17" fmla="*/ 19 h 133"/>
                <a:gd name="T18" fmla="*/ 41 w 99"/>
                <a:gd name="T19" fmla="*/ 1 h 133"/>
                <a:gd name="T20" fmla="*/ 47 w 99"/>
                <a:gd name="T21" fmla="*/ 1 h 133"/>
                <a:gd name="T22" fmla="*/ 47 w 99"/>
                <a:gd name="T23" fmla="*/ 29 h 133"/>
                <a:gd name="T24" fmla="*/ 84 w 99"/>
                <a:gd name="T25" fmla="*/ 0 h 133"/>
                <a:gd name="T26" fmla="*/ 99 w 99"/>
                <a:gd name="T27" fmla="*/ 3 h 133"/>
                <a:gd name="T28" fmla="*/ 99 w 99"/>
                <a:gd name="T29" fmla="*/ 34 h 133"/>
                <a:gd name="T30" fmla="*/ 93 w 99"/>
                <a:gd name="T31" fmla="*/ 34 h 133"/>
                <a:gd name="T32" fmla="*/ 77 w 99"/>
                <a:gd name="T33" fmla="*/ 22 h 133"/>
                <a:gd name="T34" fmla="*/ 48 w 99"/>
                <a:gd name="T35" fmla="*/ 41 h 133"/>
                <a:gd name="T36" fmla="*/ 48 w 99"/>
                <a:gd name="T37" fmla="*/ 113 h 133"/>
                <a:gd name="T38" fmla="*/ 60 w 99"/>
                <a:gd name="T39" fmla="*/ 124 h 133"/>
                <a:gd name="T40" fmla="*/ 74 w 99"/>
                <a:gd name="T41" fmla="*/ 126 h 133"/>
                <a:gd name="T42" fmla="*/ 74 w 99"/>
                <a:gd name="T43" fmla="*/ 133 h 133"/>
                <a:gd name="T44" fmla="*/ 0 w 99"/>
                <a:gd name="T4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9" h="133">
                  <a:moveTo>
                    <a:pt x="0" y="133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15" y="123"/>
                    <a:pt x="19" y="118"/>
                    <a:pt x="19" y="11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28"/>
                    <a:pt x="16" y="25"/>
                    <a:pt x="10" y="25"/>
                  </a:cubicBezTo>
                  <a:cubicBezTo>
                    <a:pt x="8" y="25"/>
                    <a:pt x="6" y="25"/>
                    <a:pt x="4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58" y="9"/>
                    <a:pt x="70" y="0"/>
                    <a:pt x="84" y="0"/>
                  </a:cubicBezTo>
                  <a:cubicBezTo>
                    <a:pt x="96" y="0"/>
                    <a:pt x="99" y="3"/>
                    <a:pt x="99" y="3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26"/>
                    <a:pt x="86" y="22"/>
                    <a:pt x="77" y="22"/>
                  </a:cubicBezTo>
                  <a:cubicBezTo>
                    <a:pt x="68" y="22"/>
                    <a:pt x="56" y="24"/>
                    <a:pt x="48" y="41"/>
                  </a:cubicBezTo>
                  <a:cubicBezTo>
                    <a:pt x="48" y="113"/>
                    <a:pt x="48" y="113"/>
                    <a:pt x="48" y="113"/>
                  </a:cubicBezTo>
                  <a:cubicBezTo>
                    <a:pt x="48" y="118"/>
                    <a:pt x="54" y="123"/>
                    <a:pt x="60" y="124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33"/>
                    <a:pt x="74" y="133"/>
                    <a:pt x="74" y="133"/>
                  </a:cubicBezTo>
                  <a:cubicBezTo>
                    <a:pt x="0" y="133"/>
                    <a:pt x="0" y="133"/>
                    <a:pt x="0" y="1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0" name="Picture 2" descr="fondo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85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 descr="SOV_lineartRev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8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Logo_Peq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499FA-1D36-4D85-A29A-76D9DB51C3E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71675" y="6283325"/>
            <a:ext cx="54864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Source: xxx</a:t>
            </a:r>
          </a:p>
        </p:txBody>
      </p:sp>
      <p:sp>
        <p:nvSpPr>
          <p:cNvPr id="12" name="Line 8"/>
          <p:cNvSpPr>
            <a:spLocks noChangeShapeType="1"/>
          </p:cNvSpPr>
          <p:nvPr userDrawn="1"/>
        </p:nvSpPr>
        <p:spPr bwMode="auto">
          <a:xfrm>
            <a:off x="428625" y="7620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21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337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5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9"/>
              <p:cNvSpPr/>
              <p:nvPr userDrawn="1"/>
            </p:nvSpPr>
            <p:spPr bwMode="gray">
              <a:xfrm>
                <a:off x="1828800" y="3583783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2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Freeform 43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6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7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 dirty="0" smtClean="0"/>
          </a:p>
        </p:txBody>
      </p:sp>
      <p:sp>
        <p:nvSpPr>
          <p:cNvPr id="58" name="Cover image"/>
          <p:cNvSpPr txBox="1"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cxnSp>
        <p:nvCxnSpPr>
          <p:cNvPr id="59" name="Frame Line"/>
          <p:cNvCxnSpPr/>
          <p:nvPr userDrawn="1"/>
        </p:nvCxnSpPr>
        <p:spPr bwMode="black">
          <a:xfrm flipV="1">
            <a:off x="389660" y="3171488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escriptor"/>
          <p:cNvSpPr txBox="1"/>
          <p:nvPr userDrawn="1">
            <p:custDataLst>
              <p:tags r:id="rId4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7622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9202190" cy="3896958"/>
          </a:xfrm>
        </p:spPr>
        <p:txBody>
          <a:bodyPr tIns="0" bIns="0"/>
          <a:lstStyle>
            <a:lvl5pPr>
              <a:defRPr/>
            </a:lvl5pPr>
            <a:lvl6pPr>
              <a:buAutoNum type="arabicPeriod"/>
              <a:defRPr/>
            </a:lvl6pPr>
            <a:lvl7pPr>
              <a:buAutoNum type="alphaLcPeriod"/>
              <a:defRPr/>
            </a:lvl7pPr>
            <a:lvl8pPr>
              <a:buAutoNum type="romanLcPeriod"/>
              <a:defRPr/>
            </a:lvl8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9" name="Disclaimer" hidden="1"/>
          <p:cNvSpPr txBox="1"/>
          <p:nvPr userDrawn="1">
            <p:custDataLst>
              <p:tags r:id="rId2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8" name="Executive Summary" hidden="1"/>
          <p:cNvSpPr txBox="1"/>
          <p:nvPr userDrawn="1">
            <p:custDataLst>
              <p:tags r:id="rId3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6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394C5F-48D8-4B88-B63D-0ED59ABE59A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544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218315" y="1672814"/>
            <a:ext cx="4526280" cy="3896958"/>
          </a:xfrm>
        </p:spPr>
        <p:txBody>
          <a:bodyPr tIns="0" bIns="0"/>
          <a:lstStyle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PwC Text"/>
          <p:cNvSpPr txBox="1"/>
          <p:nvPr userDrawn="1"/>
        </p:nvSpPr>
        <p:spPr>
          <a:xfrm>
            <a:off x="550099" y="6430384"/>
            <a:ext cx="280555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defTabSz="914293">
              <a:lnSpc>
                <a:spcPts val="897"/>
              </a:lnSpc>
            </a:pPr>
            <a:r>
              <a:rPr lang="en-US" sz="800" noProof="1">
                <a:solidFill>
                  <a:srgbClr val="000000"/>
                </a:solidFill>
                <a:cs typeface="Arial" pitchFamily="34" charset="0"/>
              </a:rPr>
              <a:t>PwC</a:t>
            </a:r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41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9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8478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4481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36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5218315" y="1952513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4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1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6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5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8224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  <p:custDataLst>
              <p:tags r:id="rId1"/>
            </p:custDataLst>
          </p:nvPr>
        </p:nvSpPr>
        <p:spPr>
          <a:xfrm>
            <a:off x="542405" y="1952513"/>
            <a:ext cx="4526280" cy="38969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5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3573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5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8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2373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521831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21831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2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2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1556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Top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5" y="1952514"/>
            <a:ext cx="9202190" cy="18798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4240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60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138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Bottom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4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42275" y="3969573"/>
            <a:ext cx="920219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3781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6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366347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678006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42406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2" name="Content Placeholder 6"/>
          <p:cNvSpPr>
            <a:spLocks noGrp="1"/>
          </p:cNvSpPr>
          <p:nvPr>
            <p:ph sz="quarter" idx="28"/>
          </p:nvPr>
        </p:nvSpPr>
        <p:spPr>
          <a:xfrm>
            <a:off x="366347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4" name="Content Placeholder 7"/>
          <p:cNvSpPr>
            <a:spLocks noGrp="1"/>
          </p:cNvSpPr>
          <p:nvPr>
            <p:ph sz="quarter" idx="29"/>
          </p:nvPr>
        </p:nvSpPr>
        <p:spPr>
          <a:xfrm>
            <a:off x="678006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2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7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21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9651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7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1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4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9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8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8801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4954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 No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noProof="0"/>
          </a:p>
        </p:txBody>
      </p:sp>
      <p:cxnSp>
        <p:nvCxnSpPr>
          <p:cNvPr id="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7034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2767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add Section Divider Title</a:t>
            </a:r>
            <a:endParaRPr lang="en-US" noProof="0" dirty="0"/>
          </a:p>
        </p:txBody>
      </p:sp>
      <p:sp>
        <p:nvSpPr>
          <p:cNvPr id="6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Section Divider style</a:t>
            </a:r>
            <a:endParaRPr lang="en-US" noProof="0" dirty="0" smtClean="0"/>
          </a:p>
        </p:txBody>
      </p:sp>
      <p:sp>
        <p:nvSpPr>
          <p:cNvPr id="11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2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7507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ppendix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3299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 baseline="0">
                <a:latin typeface="+mj-lt"/>
              </a:defRPr>
            </a:lvl1pPr>
          </a:lstStyle>
          <a:p>
            <a:r>
              <a:rPr lang="en-US" noProof="0" smtClean="0"/>
              <a:t>Click to add Appendix Divider Title</a:t>
            </a:r>
            <a:endParaRPr lang="en-US" noProof="0" dirty="0"/>
          </a:p>
        </p:txBody>
      </p:sp>
      <p:sp>
        <p:nvSpPr>
          <p:cNvPr id="3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Appendix Divider style</a:t>
            </a:r>
            <a:endParaRPr lang="en-US" noProof="0" dirty="0" smtClean="0"/>
          </a:p>
        </p:txBody>
      </p:sp>
      <p:sp>
        <p:nvSpPr>
          <p:cNvPr id="16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283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4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9"/>
              <p:cNvSpPr/>
              <p:nvPr userDrawn="1"/>
            </p:nvSpPr>
            <p:spPr bwMode="gray">
              <a:xfrm>
                <a:off x="1828800" y="3583782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1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Freeform 41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5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6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</a:p>
        </p:txBody>
      </p:sp>
      <p:sp>
        <p:nvSpPr>
          <p:cNvPr id="57" name="Content Placeholder 34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542406" y="4098665"/>
            <a:ext cx="1253143" cy="1145689"/>
          </a:xfrm>
        </p:spPr>
        <p:txBody>
          <a:bodyPr/>
          <a:lstStyle>
            <a:lvl1pPr>
              <a:defRPr sz="900" i="1"/>
            </a:lvl1pPr>
          </a:lstStyle>
          <a:p>
            <a:pPr lvl="0"/>
            <a:r>
              <a:rPr lang="en-US" noProof="0" smtClean="0"/>
              <a:t>Click to enter text</a:t>
            </a:r>
            <a:endParaRPr lang="en-US" noProof="0"/>
          </a:p>
        </p:txBody>
      </p:sp>
      <p:cxnSp>
        <p:nvCxnSpPr>
          <p:cNvPr id="58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over image"/>
          <p:cNvSpPr txBox="1">
            <a:spLocks noChangeAspect="1"/>
          </p:cNvSpPr>
          <p:nvPr userDrawn="1">
            <p:custDataLst>
              <p:tags r:id="rId4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0" name="Descriptor"/>
          <p:cNvSpPr txBox="1"/>
          <p:nvPr userDrawn="1">
            <p:custDataLst>
              <p:tags r:id="rId5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8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3841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Logo with Panels"/>
          <p:cNvGrpSpPr/>
          <p:nvPr userDrawn="1"/>
        </p:nvGrpSpPr>
        <p:grpSpPr>
          <a:xfrm>
            <a:off x="1156058" y="5640894"/>
            <a:ext cx="1245668" cy="816350"/>
            <a:chOff x="3835013" y="2828854"/>
            <a:chExt cx="1217986" cy="925197"/>
          </a:xfrm>
        </p:grpSpPr>
        <p:grpSp>
          <p:nvGrpSpPr>
            <p:cNvPr id="28" name="Logo Panels"/>
            <p:cNvGrpSpPr/>
            <p:nvPr/>
          </p:nvGrpSpPr>
          <p:grpSpPr>
            <a:xfrm>
              <a:off x="4609614" y="2828854"/>
              <a:ext cx="443385" cy="397546"/>
              <a:chOff x="4609614" y="2828854"/>
              <a:chExt cx="443385" cy="397546"/>
            </a:xfrm>
          </p:grpSpPr>
          <p:sp>
            <p:nvSpPr>
              <p:cNvPr id="34" name="Rectangle 1"/>
              <p:cNvSpPr>
                <a:spLocks noChangeArrowheads="1"/>
              </p:cNvSpPr>
              <p:nvPr/>
            </p:nvSpPr>
            <p:spPr bwMode="gray">
              <a:xfrm>
                <a:off x="4609614" y="3112483"/>
                <a:ext cx="443385" cy="113916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2"/>
              <p:cNvSpPr>
                <a:spLocks noChangeArrowheads="1"/>
              </p:cNvSpPr>
              <p:nvPr/>
            </p:nvSpPr>
            <p:spPr bwMode="gray">
              <a:xfrm>
                <a:off x="4609618" y="2873556"/>
                <a:ext cx="269567" cy="35284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3"/>
              <p:cNvSpPr>
                <a:spLocks noChangeArrowheads="1"/>
              </p:cNvSpPr>
              <p:nvPr/>
            </p:nvSpPr>
            <p:spPr bwMode="gray">
              <a:xfrm>
                <a:off x="4609618" y="2828854"/>
                <a:ext cx="224319" cy="397545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gray">
              <a:xfrm>
                <a:off x="4609617" y="2873555"/>
                <a:ext cx="224319" cy="35284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5"/>
              <p:cNvSpPr>
                <a:spLocks noChangeArrowheads="1"/>
              </p:cNvSpPr>
              <p:nvPr/>
            </p:nvSpPr>
            <p:spPr bwMode="gray">
              <a:xfrm>
                <a:off x="4609615" y="2944211"/>
                <a:ext cx="383843" cy="282188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6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383842" cy="113916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7"/>
              <p:cNvSpPr>
                <a:spLocks noChangeArrowheads="1"/>
              </p:cNvSpPr>
              <p:nvPr/>
            </p:nvSpPr>
            <p:spPr bwMode="gray">
              <a:xfrm>
                <a:off x="4609616" y="2944211"/>
                <a:ext cx="269570" cy="282188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8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269569" cy="113916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9"/>
              <p:cNvSpPr>
                <a:spLocks/>
              </p:cNvSpPr>
              <p:nvPr/>
            </p:nvSpPr>
            <p:spPr bwMode="gray">
              <a:xfrm>
                <a:off x="4609616" y="2944211"/>
                <a:ext cx="224321" cy="282188"/>
              </a:xfrm>
              <a:prstGeom prst="rect">
                <a:avLst/>
              </a:pr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Rectangle 10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224320" cy="113916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11"/>
              <p:cNvSpPr>
                <a:spLocks noChangeArrowheads="1"/>
              </p:cNvSpPr>
              <p:nvPr/>
            </p:nvSpPr>
            <p:spPr bwMode="gray">
              <a:xfrm>
                <a:off x="4609617" y="3052823"/>
                <a:ext cx="141027" cy="173576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Rectangle 12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141027" cy="113916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" name="Logo"/>
            <p:cNvGrpSpPr/>
            <p:nvPr/>
          </p:nvGrpSpPr>
          <p:grpSpPr>
            <a:xfrm>
              <a:off x="3835013" y="3226397"/>
              <a:ext cx="905256" cy="527654"/>
              <a:chOff x="3835013" y="3226397"/>
              <a:chExt cx="905256" cy="527654"/>
            </a:xfrm>
          </p:grpSpPr>
          <p:sp>
            <p:nvSpPr>
              <p:cNvPr id="30" name="Rectangle 0"/>
              <p:cNvSpPr>
                <a:spLocks noChangeArrowheads="1"/>
              </p:cNvSpPr>
              <p:nvPr/>
            </p:nvSpPr>
            <p:spPr bwMode="black">
              <a:xfrm>
                <a:off x="4381013" y="3226397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black">
              <a:xfrm>
                <a:off x="3835013" y="3412840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4" name="Repo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black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6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black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tx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66" name="Frame Line"/>
          <p:cNvCxnSpPr/>
          <p:nvPr userDrawn="1"/>
        </p:nvCxnSpPr>
        <p:spPr bwMode="black">
          <a:xfrm flipV="1">
            <a:off x="1948297" y="1006541"/>
            <a:ext cx="7788431" cy="127059"/>
          </a:xfrm>
          <a:prstGeom prst="bentConnector3">
            <a:avLst>
              <a:gd name="adj1" fmla="val -3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9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0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1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6382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Logo with Panels"/>
          <p:cNvGrpSpPr/>
          <p:nvPr userDrawn="1"/>
        </p:nvGrpSpPr>
        <p:grpSpPr>
          <a:xfrm>
            <a:off x="1156059" y="0"/>
            <a:ext cx="9130942" cy="6457244"/>
            <a:chOff x="1130368" y="0"/>
            <a:chExt cx="8928032" cy="7318210"/>
          </a:xfrm>
        </p:grpSpPr>
        <p:grpSp>
          <p:nvGrpSpPr>
            <p:cNvPr id="19" name="Logo Shapes"/>
            <p:cNvGrpSpPr/>
            <p:nvPr userDrawn="1"/>
          </p:nvGrpSpPr>
          <p:grpSpPr>
            <a:xfrm>
              <a:off x="1904991" y="0"/>
              <a:ext cx="8153409" cy="6792221"/>
              <a:chOff x="1828799" y="0"/>
              <a:chExt cx="8153409" cy="6792221"/>
            </a:xfrm>
          </p:grpSpPr>
          <p:sp>
            <p:nvSpPr>
              <p:cNvPr id="31" name="Rectangle 2"/>
              <p:cNvSpPr>
                <a:spLocks noChangeArrowheads="1"/>
              </p:cNvSpPr>
              <p:nvPr userDrawn="1"/>
            </p:nvSpPr>
            <p:spPr bwMode="gray">
              <a:xfrm>
                <a:off x="1828799" y="1150143"/>
                <a:ext cx="8153409" cy="5638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gray">
              <a:xfrm>
                <a:off x="1828800" y="0"/>
                <a:ext cx="6248400" cy="67922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50143"/>
                <a:ext cx="6248400" cy="5638799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28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4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3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36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8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39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40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28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6079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71525" y="213047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14350" y="6356401"/>
            <a:ext cx="24003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14725" y="6356401"/>
            <a:ext cx="325755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fondo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7814760" y="6330551"/>
            <a:ext cx="2322512" cy="406398"/>
            <a:chOff x="6946451" y="6330551"/>
            <a:chExt cx="2064454" cy="406398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946451" y="6330551"/>
              <a:ext cx="449960" cy="406398"/>
            </a:xfrm>
            <a:custGeom>
              <a:avLst/>
              <a:gdLst>
                <a:gd name="T0" fmla="*/ 171 w 332"/>
                <a:gd name="T1" fmla="*/ 14 h 300"/>
                <a:gd name="T2" fmla="*/ 234 w 332"/>
                <a:gd name="T3" fmla="*/ 134 h 300"/>
                <a:gd name="T4" fmla="*/ 232 w 332"/>
                <a:gd name="T5" fmla="*/ 143 h 300"/>
                <a:gd name="T6" fmla="*/ 332 w 332"/>
                <a:gd name="T7" fmla="*/ 217 h 300"/>
                <a:gd name="T8" fmla="*/ 166 w 332"/>
                <a:gd name="T9" fmla="*/ 300 h 300"/>
                <a:gd name="T10" fmla="*/ 165 w 332"/>
                <a:gd name="T11" fmla="*/ 300 h 300"/>
                <a:gd name="T12" fmla="*/ 0 w 332"/>
                <a:gd name="T13" fmla="*/ 219 h 300"/>
                <a:gd name="T14" fmla="*/ 99 w 332"/>
                <a:gd name="T15" fmla="*/ 143 h 300"/>
                <a:gd name="T16" fmla="*/ 163 w 332"/>
                <a:gd name="T17" fmla="*/ 245 h 300"/>
                <a:gd name="T18" fmla="*/ 163 w 332"/>
                <a:gd name="T19" fmla="*/ 249 h 300"/>
                <a:gd name="T20" fmla="*/ 163 w 332"/>
                <a:gd name="T21" fmla="*/ 253 h 300"/>
                <a:gd name="T22" fmla="*/ 176 w 332"/>
                <a:gd name="T23" fmla="*/ 224 h 300"/>
                <a:gd name="T24" fmla="*/ 116 w 332"/>
                <a:gd name="T25" fmla="*/ 98 h 300"/>
                <a:gd name="T26" fmla="*/ 134 w 332"/>
                <a:gd name="T27" fmla="*/ 60 h 300"/>
                <a:gd name="T28" fmla="*/ 134 w 332"/>
                <a:gd name="T29" fmla="*/ 74 h 300"/>
                <a:gd name="T30" fmla="*/ 199 w 332"/>
                <a:gd name="T31" fmla="*/ 186 h 300"/>
                <a:gd name="T32" fmla="*/ 199 w 332"/>
                <a:gd name="T33" fmla="*/ 197 h 300"/>
                <a:gd name="T34" fmla="*/ 214 w 332"/>
                <a:gd name="T35" fmla="*/ 164 h 300"/>
                <a:gd name="T36" fmla="*/ 153 w 332"/>
                <a:gd name="T37" fmla="*/ 38 h 300"/>
                <a:gd name="T38" fmla="*/ 171 w 332"/>
                <a:gd name="T39" fmla="*/ 0 h 300"/>
                <a:gd name="T40" fmla="*/ 171 w 332"/>
                <a:gd name="T41" fmla="*/ 1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2" h="300">
                  <a:moveTo>
                    <a:pt x="171" y="14"/>
                  </a:moveTo>
                  <a:cubicBezTo>
                    <a:pt x="171" y="51"/>
                    <a:pt x="234" y="92"/>
                    <a:pt x="234" y="134"/>
                  </a:cubicBezTo>
                  <a:cubicBezTo>
                    <a:pt x="234" y="134"/>
                    <a:pt x="234" y="138"/>
                    <a:pt x="232" y="143"/>
                  </a:cubicBezTo>
                  <a:cubicBezTo>
                    <a:pt x="291" y="155"/>
                    <a:pt x="332" y="183"/>
                    <a:pt x="332" y="217"/>
                  </a:cubicBezTo>
                  <a:cubicBezTo>
                    <a:pt x="332" y="262"/>
                    <a:pt x="258" y="300"/>
                    <a:pt x="166" y="300"/>
                  </a:cubicBezTo>
                  <a:cubicBezTo>
                    <a:pt x="166" y="300"/>
                    <a:pt x="165" y="300"/>
                    <a:pt x="165" y="300"/>
                  </a:cubicBezTo>
                  <a:cubicBezTo>
                    <a:pt x="74" y="300"/>
                    <a:pt x="0" y="264"/>
                    <a:pt x="0" y="219"/>
                  </a:cubicBezTo>
                  <a:cubicBezTo>
                    <a:pt x="0" y="185"/>
                    <a:pt x="45" y="158"/>
                    <a:pt x="99" y="143"/>
                  </a:cubicBezTo>
                  <a:cubicBezTo>
                    <a:pt x="99" y="162"/>
                    <a:pt x="161" y="221"/>
                    <a:pt x="163" y="245"/>
                  </a:cubicBezTo>
                  <a:cubicBezTo>
                    <a:pt x="163" y="245"/>
                    <a:pt x="163" y="247"/>
                    <a:pt x="163" y="249"/>
                  </a:cubicBezTo>
                  <a:cubicBezTo>
                    <a:pt x="163" y="250"/>
                    <a:pt x="163" y="251"/>
                    <a:pt x="163" y="253"/>
                  </a:cubicBezTo>
                  <a:cubicBezTo>
                    <a:pt x="176" y="246"/>
                    <a:pt x="176" y="224"/>
                    <a:pt x="176" y="224"/>
                  </a:cubicBezTo>
                  <a:cubicBezTo>
                    <a:pt x="176" y="172"/>
                    <a:pt x="116" y="149"/>
                    <a:pt x="116" y="98"/>
                  </a:cubicBezTo>
                  <a:cubicBezTo>
                    <a:pt x="116" y="79"/>
                    <a:pt x="125" y="64"/>
                    <a:pt x="134" y="60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34" y="111"/>
                    <a:pt x="199" y="152"/>
                    <a:pt x="199" y="186"/>
                  </a:cubicBezTo>
                  <a:cubicBezTo>
                    <a:pt x="199" y="197"/>
                    <a:pt x="199" y="197"/>
                    <a:pt x="199" y="197"/>
                  </a:cubicBezTo>
                  <a:cubicBezTo>
                    <a:pt x="214" y="191"/>
                    <a:pt x="214" y="164"/>
                    <a:pt x="214" y="164"/>
                  </a:cubicBezTo>
                  <a:cubicBezTo>
                    <a:pt x="214" y="117"/>
                    <a:pt x="153" y="91"/>
                    <a:pt x="153" y="38"/>
                  </a:cubicBezTo>
                  <a:cubicBezTo>
                    <a:pt x="153" y="19"/>
                    <a:pt x="163" y="4"/>
                    <a:pt x="171" y="0"/>
                  </a:cubicBezTo>
                  <a:cubicBezTo>
                    <a:pt x="171" y="14"/>
                    <a:pt x="171" y="14"/>
                    <a:pt x="171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507695" y="6453705"/>
              <a:ext cx="152801" cy="253487"/>
            </a:xfrm>
            <a:custGeom>
              <a:avLst/>
              <a:gdLst>
                <a:gd name="T0" fmla="*/ 54 w 128"/>
                <a:gd name="T1" fmla="*/ 212 h 212"/>
                <a:gd name="T2" fmla="*/ 0 w 128"/>
                <a:gd name="T3" fmla="*/ 203 h 212"/>
                <a:gd name="T4" fmla="*/ 0 w 128"/>
                <a:gd name="T5" fmla="*/ 148 h 212"/>
                <a:gd name="T6" fmla="*/ 7 w 128"/>
                <a:gd name="T7" fmla="*/ 148 h 212"/>
                <a:gd name="T8" fmla="*/ 59 w 128"/>
                <a:gd name="T9" fmla="*/ 199 h 212"/>
                <a:gd name="T10" fmla="*/ 102 w 128"/>
                <a:gd name="T11" fmla="*/ 163 h 212"/>
                <a:gd name="T12" fmla="*/ 63 w 128"/>
                <a:gd name="T13" fmla="*/ 121 h 212"/>
                <a:gd name="T14" fmla="*/ 40 w 128"/>
                <a:gd name="T15" fmla="*/ 109 h 212"/>
                <a:gd name="T16" fmla="*/ 1 w 128"/>
                <a:gd name="T17" fmla="*/ 57 h 212"/>
                <a:gd name="T18" fmla="*/ 67 w 128"/>
                <a:gd name="T19" fmla="*/ 0 h 212"/>
                <a:gd name="T20" fmla="*/ 121 w 128"/>
                <a:gd name="T21" fmla="*/ 10 h 212"/>
                <a:gd name="T22" fmla="*/ 121 w 128"/>
                <a:gd name="T23" fmla="*/ 59 h 212"/>
                <a:gd name="T24" fmla="*/ 113 w 128"/>
                <a:gd name="T25" fmla="*/ 59 h 212"/>
                <a:gd name="T26" fmla="*/ 64 w 128"/>
                <a:gd name="T27" fmla="*/ 13 h 212"/>
                <a:gd name="T28" fmla="*/ 29 w 128"/>
                <a:gd name="T29" fmla="*/ 43 h 212"/>
                <a:gd name="T30" fmla="*/ 59 w 128"/>
                <a:gd name="T31" fmla="*/ 80 h 212"/>
                <a:gd name="T32" fmla="*/ 82 w 128"/>
                <a:gd name="T33" fmla="*/ 91 h 212"/>
                <a:gd name="T34" fmla="*/ 128 w 128"/>
                <a:gd name="T35" fmla="*/ 149 h 212"/>
                <a:gd name="T36" fmla="*/ 54 w 128"/>
                <a:gd name="T37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" h="212">
                  <a:moveTo>
                    <a:pt x="54" y="212"/>
                  </a:moveTo>
                  <a:cubicBezTo>
                    <a:pt x="23" y="212"/>
                    <a:pt x="0" y="203"/>
                    <a:pt x="0" y="20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7" y="148"/>
                    <a:pt x="7" y="148"/>
                    <a:pt x="7" y="148"/>
                  </a:cubicBezTo>
                  <a:cubicBezTo>
                    <a:pt x="11" y="177"/>
                    <a:pt x="34" y="199"/>
                    <a:pt x="59" y="199"/>
                  </a:cubicBezTo>
                  <a:cubicBezTo>
                    <a:pt x="84" y="199"/>
                    <a:pt x="102" y="185"/>
                    <a:pt x="102" y="163"/>
                  </a:cubicBezTo>
                  <a:cubicBezTo>
                    <a:pt x="102" y="139"/>
                    <a:pt x="78" y="129"/>
                    <a:pt x="63" y="121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18" y="99"/>
                    <a:pt x="1" y="81"/>
                    <a:pt x="1" y="57"/>
                  </a:cubicBezTo>
                  <a:cubicBezTo>
                    <a:pt x="1" y="26"/>
                    <a:pt x="24" y="0"/>
                    <a:pt x="67" y="0"/>
                  </a:cubicBezTo>
                  <a:cubicBezTo>
                    <a:pt x="97" y="0"/>
                    <a:pt x="121" y="10"/>
                    <a:pt x="121" y="10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08" y="33"/>
                    <a:pt x="94" y="13"/>
                    <a:pt x="64" y="13"/>
                  </a:cubicBezTo>
                  <a:cubicBezTo>
                    <a:pt x="42" y="13"/>
                    <a:pt x="29" y="28"/>
                    <a:pt x="29" y="43"/>
                  </a:cubicBezTo>
                  <a:cubicBezTo>
                    <a:pt x="29" y="63"/>
                    <a:pt x="43" y="72"/>
                    <a:pt x="59" y="80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103" y="102"/>
                    <a:pt x="128" y="119"/>
                    <a:pt x="128" y="149"/>
                  </a:cubicBezTo>
                  <a:cubicBezTo>
                    <a:pt x="128" y="187"/>
                    <a:pt x="102" y="212"/>
                    <a:pt x="54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7693889" y="6544778"/>
              <a:ext cx="147235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851748" y="6544778"/>
              <a:ext cx="183158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90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4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7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90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4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4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046543" y="6506325"/>
              <a:ext cx="114853" cy="197325"/>
            </a:xfrm>
            <a:custGeom>
              <a:avLst/>
              <a:gdLst>
                <a:gd name="T0" fmla="*/ 91 w 96"/>
                <a:gd name="T1" fmla="*/ 49 h 165"/>
                <a:gd name="T2" fmla="*/ 50 w 96"/>
                <a:gd name="T3" fmla="*/ 49 h 165"/>
                <a:gd name="T4" fmla="*/ 50 w 96"/>
                <a:gd name="T5" fmla="*/ 121 h 165"/>
                <a:gd name="T6" fmla="*/ 70 w 96"/>
                <a:gd name="T7" fmla="*/ 146 h 165"/>
                <a:gd name="T8" fmla="*/ 91 w 96"/>
                <a:gd name="T9" fmla="*/ 141 h 165"/>
                <a:gd name="T10" fmla="*/ 94 w 96"/>
                <a:gd name="T11" fmla="*/ 148 h 165"/>
                <a:gd name="T12" fmla="*/ 68 w 96"/>
                <a:gd name="T13" fmla="*/ 164 h 165"/>
                <a:gd name="T14" fmla="*/ 60 w 96"/>
                <a:gd name="T15" fmla="*/ 165 h 165"/>
                <a:gd name="T16" fmla="*/ 21 w 96"/>
                <a:gd name="T17" fmla="*/ 119 h 165"/>
                <a:gd name="T18" fmla="*/ 21 w 96"/>
                <a:gd name="T19" fmla="*/ 49 h 165"/>
                <a:gd name="T20" fmla="*/ 0 w 96"/>
                <a:gd name="T21" fmla="*/ 49 h 165"/>
                <a:gd name="T22" fmla="*/ 0 w 96"/>
                <a:gd name="T23" fmla="*/ 42 h 165"/>
                <a:gd name="T24" fmla="*/ 44 w 96"/>
                <a:gd name="T25" fmla="*/ 0 h 165"/>
                <a:gd name="T26" fmla="*/ 50 w 96"/>
                <a:gd name="T27" fmla="*/ 0 h 165"/>
                <a:gd name="T28" fmla="*/ 50 w 96"/>
                <a:gd name="T29" fmla="*/ 37 h 165"/>
                <a:gd name="T30" fmla="*/ 96 w 96"/>
                <a:gd name="T31" fmla="*/ 37 h 165"/>
                <a:gd name="T32" fmla="*/ 91 w 96"/>
                <a:gd name="T33" fmla="*/ 4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65">
                  <a:moveTo>
                    <a:pt x="91" y="49"/>
                  </a:moveTo>
                  <a:cubicBezTo>
                    <a:pt x="50" y="49"/>
                    <a:pt x="50" y="49"/>
                    <a:pt x="50" y="49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37"/>
                    <a:pt x="58" y="146"/>
                    <a:pt x="70" y="146"/>
                  </a:cubicBezTo>
                  <a:cubicBezTo>
                    <a:pt x="75" y="146"/>
                    <a:pt x="83" y="145"/>
                    <a:pt x="91" y="141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68" y="164"/>
                    <a:pt x="68" y="164"/>
                    <a:pt x="68" y="164"/>
                  </a:cubicBezTo>
                  <a:cubicBezTo>
                    <a:pt x="68" y="164"/>
                    <a:pt x="62" y="165"/>
                    <a:pt x="60" y="165"/>
                  </a:cubicBezTo>
                  <a:cubicBezTo>
                    <a:pt x="35" y="165"/>
                    <a:pt x="21" y="150"/>
                    <a:pt x="21" y="11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32" y="30"/>
                    <a:pt x="44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1" y="49"/>
                    <a:pt x="91" y="49"/>
                    <a:pt x="91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8174551" y="6544778"/>
              <a:ext cx="146729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8332411" y="6544778"/>
              <a:ext cx="182652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89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3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6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89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3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3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8531760" y="6430937"/>
              <a:ext cx="181640" cy="274231"/>
            </a:xfrm>
            <a:custGeom>
              <a:avLst/>
              <a:gdLst>
                <a:gd name="T0" fmla="*/ 60 w 152"/>
                <a:gd name="T1" fmla="*/ 229 h 229"/>
                <a:gd name="T2" fmla="*/ 0 w 152"/>
                <a:gd name="T3" fmla="*/ 165 h 229"/>
                <a:gd name="T4" fmla="*/ 70 w 152"/>
                <a:gd name="T5" fmla="*/ 95 h 229"/>
                <a:gd name="T6" fmla="*/ 100 w 152"/>
                <a:gd name="T7" fmla="*/ 100 h 229"/>
                <a:gd name="T8" fmla="*/ 100 w 152"/>
                <a:gd name="T9" fmla="*/ 34 h 229"/>
                <a:gd name="T10" fmla="*/ 91 w 152"/>
                <a:gd name="T11" fmla="*/ 25 h 229"/>
                <a:gd name="T12" fmla="*/ 83 w 152"/>
                <a:gd name="T13" fmla="*/ 26 h 229"/>
                <a:gd name="T14" fmla="*/ 77 w 152"/>
                <a:gd name="T15" fmla="*/ 28 h 229"/>
                <a:gd name="T16" fmla="*/ 77 w 152"/>
                <a:gd name="T17" fmla="*/ 20 h 229"/>
                <a:gd name="T18" fmla="*/ 123 w 152"/>
                <a:gd name="T19" fmla="*/ 0 h 229"/>
                <a:gd name="T20" fmla="*/ 129 w 152"/>
                <a:gd name="T21" fmla="*/ 0 h 229"/>
                <a:gd name="T22" fmla="*/ 129 w 152"/>
                <a:gd name="T23" fmla="*/ 192 h 229"/>
                <a:gd name="T24" fmla="*/ 138 w 152"/>
                <a:gd name="T25" fmla="*/ 209 h 229"/>
                <a:gd name="T26" fmla="*/ 145 w 152"/>
                <a:gd name="T27" fmla="*/ 208 h 229"/>
                <a:gd name="T28" fmla="*/ 152 w 152"/>
                <a:gd name="T29" fmla="*/ 206 h 229"/>
                <a:gd name="T30" fmla="*/ 152 w 152"/>
                <a:gd name="T31" fmla="*/ 214 h 229"/>
                <a:gd name="T32" fmla="*/ 112 w 152"/>
                <a:gd name="T33" fmla="*/ 229 h 229"/>
                <a:gd name="T34" fmla="*/ 101 w 152"/>
                <a:gd name="T35" fmla="*/ 210 h 229"/>
                <a:gd name="T36" fmla="*/ 60 w 152"/>
                <a:gd name="T37" fmla="*/ 229 h 229"/>
                <a:gd name="T38" fmla="*/ 73 w 152"/>
                <a:gd name="T39" fmla="*/ 107 h 229"/>
                <a:gd name="T40" fmla="*/ 31 w 152"/>
                <a:gd name="T41" fmla="*/ 159 h 229"/>
                <a:gd name="T42" fmla="*/ 73 w 152"/>
                <a:gd name="T43" fmla="*/ 211 h 229"/>
                <a:gd name="T44" fmla="*/ 100 w 152"/>
                <a:gd name="T45" fmla="*/ 198 h 229"/>
                <a:gd name="T46" fmla="*/ 100 w 152"/>
                <a:gd name="T47" fmla="*/ 122 h 229"/>
                <a:gd name="T48" fmla="*/ 73 w 152"/>
                <a:gd name="T49" fmla="*/ 10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" h="229">
                  <a:moveTo>
                    <a:pt x="60" y="229"/>
                  </a:moveTo>
                  <a:cubicBezTo>
                    <a:pt x="33" y="229"/>
                    <a:pt x="0" y="209"/>
                    <a:pt x="0" y="165"/>
                  </a:cubicBezTo>
                  <a:cubicBezTo>
                    <a:pt x="0" y="126"/>
                    <a:pt x="30" y="95"/>
                    <a:pt x="70" y="95"/>
                  </a:cubicBezTo>
                  <a:cubicBezTo>
                    <a:pt x="83" y="95"/>
                    <a:pt x="93" y="97"/>
                    <a:pt x="100" y="100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27"/>
                    <a:pt x="96" y="25"/>
                    <a:pt x="91" y="25"/>
                  </a:cubicBezTo>
                  <a:cubicBezTo>
                    <a:pt x="89" y="25"/>
                    <a:pt x="86" y="25"/>
                    <a:pt x="83" y="26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203"/>
                    <a:pt x="131" y="209"/>
                    <a:pt x="138" y="209"/>
                  </a:cubicBezTo>
                  <a:cubicBezTo>
                    <a:pt x="141" y="209"/>
                    <a:pt x="142" y="209"/>
                    <a:pt x="145" y="208"/>
                  </a:cubicBezTo>
                  <a:cubicBezTo>
                    <a:pt x="152" y="206"/>
                    <a:pt x="152" y="206"/>
                    <a:pt x="152" y="206"/>
                  </a:cubicBezTo>
                  <a:cubicBezTo>
                    <a:pt x="152" y="214"/>
                    <a:pt x="152" y="214"/>
                    <a:pt x="152" y="214"/>
                  </a:cubicBezTo>
                  <a:cubicBezTo>
                    <a:pt x="112" y="229"/>
                    <a:pt x="112" y="229"/>
                    <a:pt x="112" y="229"/>
                  </a:cubicBezTo>
                  <a:cubicBezTo>
                    <a:pt x="105" y="225"/>
                    <a:pt x="102" y="217"/>
                    <a:pt x="101" y="210"/>
                  </a:cubicBezTo>
                  <a:cubicBezTo>
                    <a:pt x="93" y="218"/>
                    <a:pt x="80" y="229"/>
                    <a:pt x="60" y="229"/>
                  </a:cubicBezTo>
                  <a:close/>
                  <a:moveTo>
                    <a:pt x="73" y="107"/>
                  </a:moveTo>
                  <a:cubicBezTo>
                    <a:pt x="52" y="107"/>
                    <a:pt x="31" y="120"/>
                    <a:pt x="31" y="159"/>
                  </a:cubicBezTo>
                  <a:cubicBezTo>
                    <a:pt x="31" y="192"/>
                    <a:pt x="47" y="211"/>
                    <a:pt x="73" y="211"/>
                  </a:cubicBezTo>
                  <a:cubicBezTo>
                    <a:pt x="88" y="211"/>
                    <a:pt x="98" y="202"/>
                    <a:pt x="100" y="198"/>
                  </a:cubicBezTo>
                  <a:cubicBezTo>
                    <a:pt x="100" y="122"/>
                    <a:pt x="100" y="122"/>
                    <a:pt x="100" y="122"/>
                  </a:cubicBezTo>
                  <a:cubicBezTo>
                    <a:pt x="96" y="113"/>
                    <a:pt x="85" y="107"/>
                    <a:pt x="73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8729085" y="6544778"/>
              <a:ext cx="143187" cy="160390"/>
            </a:xfrm>
            <a:custGeom>
              <a:avLst/>
              <a:gdLst>
                <a:gd name="T0" fmla="*/ 30 w 120"/>
                <a:gd name="T1" fmla="*/ 57 h 134"/>
                <a:gd name="T2" fmla="*/ 30 w 120"/>
                <a:gd name="T3" fmla="*/ 58 h 134"/>
                <a:gd name="T4" fmla="*/ 79 w 120"/>
                <a:gd name="T5" fmla="*/ 116 h 134"/>
                <a:gd name="T6" fmla="*/ 116 w 120"/>
                <a:gd name="T7" fmla="*/ 103 h 134"/>
                <a:gd name="T8" fmla="*/ 116 w 120"/>
                <a:gd name="T9" fmla="*/ 115 h 134"/>
                <a:gd name="T10" fmla="*/ 65 w 120"/>
                <a:gd name="T11" fmla="*/ 134 h 134"/>
                <a:gd name="T12" fmla="*/ 0 w 120"/>
                <a:gd name="T13" fmla="*/ 68 h 134"/>
                <a:gd name="T14" fmla="*/ 65 w 120"/>
                <a:gd name="T15" fmla="*/ 0 h 134"/>
                <a:gd name="T16" fmla="*/ 120 w 120"/>
                <a:gd name="T17" fmla="*/ 53 h 134"/>
                <a:gd name="T18" fmla="*/ 120 w 120"/>
                <a:gd name="T19" fmla="*/ 57 h 134"/>
                <a:gd name="T20" fmla="*/ 30 w 120"/>
                <a:gd name="T21" fmla="*/ 57 h 134"/>
                <a:gd name="T22" fmla="*/ 89 w 120"/>
                <a:gd name="T23" fmla="*/ 45 h 134"/>
                <a:gd name="T24" fmla="*/ 89 w 120"/>
                <a:gd name="T25" fmla="*/ 44 h 134"/>
                <a:gd name="T26" fmla="*/ 63 w 120"/>
                <a:gd name="T27" fmla="*/ 12 h 134"/>
                <a:gd name="T28" fmla="*/ 31 w 120"/>
                <a:gd name="T29" fmla="*/ 45 h 134"/>
                <a:gd name="T30" fmla="*/ 89 w 120"/>
                <a:gd name="T31" fmla="*/ 4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134">
                  <a:moveTo>
                    <a:pt x="30" y="57"/>
                  </a:moveTo>
                  <a:cubicBezTo>
                    <a:pt x="30" y="58"/>
                    <a:pt x="30" y="58"/>
                    <a:pt x="30" y="58"/>
                  </a:cubicBezTo>
                  <a:cubicBezTo>
                    <a:pt x="29" y="97"/>
                    <a:pt x="52" y="116"/>
                    <a:pt x="79" y="116"/>
                  </a:cubicBezTo>
                  <a:cubicBezTo>
                    <a:pt x="93" y="116"/>
                    <a:pt x="106" y="111"/>
                    <a:pt x="116" y="103"/>
                  </a:cubicBezTo>
                  <a:cubicBezTo>
                    <a:pt x="116" y="115"/>
                    <a:pt x="116" y="115"/>
                    <a:pt x="116" y="115"/>
                  </a:cubicBezTo>
                  <a:cubicBezTo>
                    <a:pt x="104" y="125"/>
                    <a:pt x="87" y="134"/>
                    <a:pt x="65" y="134"/>
                  </a:cubicBezTo>
                  <a:cubicBezTo>
                    <a:pt x="20" y="134"/>
                    <a:pt x="0" y="101"/>
                    <a:pt x="0" y="68"/>
                  </a:cubicBezTo>
                  <a:cubicBezTo>
                    <a:pt x="0" y="31"/>
                    <a:pt x="28" y="0"/>
                    <a:pt x="65" y="0"/>
                  </a:cubicBezTo>
                  <a:cubicBezTo>
                    <a:pt x="96" y="0"/>
                    <a:pt x="120" y="21"/>
                    <a:pt x="120" y="53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30" y="57"/>
                    <a:pt x="30" y="57"/>
                    <a:pt x="30" y="57"/>
                  </a:cubicBezTo>
                  <a:close/>
                  <a:moveTo>
                    <a:pt x="89" y="45"/>
                  </a:moveTo>
                  <a:cubicBezTo>
                    <a:pt x="89" y="44"/>
                    <a:pt x="89" y="44"/>
                    <a:pt x="89" y="44"/>
                  </a:cubicBezTo>
                  <a:cubicBezTo>
                    <a:pt x="89" y="22"/>
                    <a:pt x="77" y="12"/>
                    <a:pt x="63" y="12"/>
                  </a:cubicBezTo>
                  <a:cubicBezTo>
                    <a:pt x="46" y="12"/>
                    <a:pt x="34" y="23"/>
                    <a:pt x="31" y="45"/>
                  </a:cubicBezTo>
                  <a:cubicBezTo>
                    <a:pt x="89" y="45"/>
                    <a:pt x="89" y="45"/>
                    <a:pt x="89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8893016" y="6543766"/>
              <a:ext cx="117889" cy="158872"/>
            </a:xfrm>
            <a:custGeom>
              <a:avLst/>
              <a:gdLst>
                <a:gd name="T0" fmla="*/ 0 w 99"/>
                <a:gd name="T1" fmla="*/ 133 h 133"/>
                <a:gd name="T2" fmla="*/ 0 w 99"/>
                <a:gd name="T3" fmla="*/ 126 h 133"/>
                <a:gd name="T4" fmla="*/ 9 w 99"/>
                <a:gd name="T5" fmla="*/ 124 h 133"/>
                <a:gd name="T6" fmla="*/ 19 w 99"/>
                <a:gd name="T7" fmla="*/ 113 h 133"/>
                <a:gd name="T8" fmla="*/ 19 w 99"/>
                <a:gd name="T9" fmla="*/ 35 h 133"/>
                <a:gd name="T10" fmla="*/ 10 w 99"/>
                <a:gd name="T11" fmla="*/ 25 h 133"/>
                <a:gd name="T12" fmla="*/ 4 w 99"/>
                <a:gd name="T13" fmla="*/ 26 h 133"/>
                <a:gd name="T14" fmla="*/ 0 w 99"/>
                <a:gd name="T15" fmla="*/ 27 h 133"/>
                <a:gd name="T16" fmla="*/ 0 w 99"/>
                <a:gd name="T17" fmla="*/ 19 h 133"/>
                <a:gd name="T18" fmla="*/ 41 w 99"/>
                <a:gd name="T19" fmla="*/ 1 h 133"/>
                <a:gd name="T20" fmla="*/ 47 w 99"/>
                <a:gd name="T21" fmla="*/ 1 h 133"/>
                <a:gd name="T22" fmla="*/ 47 w 99"/>
                <a:gd name="T23" fmla="*/ 29 h 133"/>
                <a:gd name="T24" fmla="*/ 84 w 99"/>
                <a:gd name="T25" fmla="*/ 0 h 133"/>
                <a:gd name="T26" fmla="*/ 99 w 99"/>
                <a:gd name="T27" fmla="*/ 3 h 133"/>
                <a:gd name="T28" fmla="*/ 99 w 99"/>
                <a:gd name="T29" fmla="*/ 34 h 133"/>
                <a:gd name="T30" fmla="*/ 93 w 99"/>
                <a:gd name="T31" fmla="*/ 34 h 133"/>
                <a:gd name="T32" fmla="*/ 77 w 99"/>
                <a:gd name="T33" fmla="*/ 22 h 133"/>
                <a:gd name="T34" fmla="*/ 48 w 99"/>
                <a:gd name="T35" fmla="*/ 41 h 133"/>
                <a:gd name="T36" fmla="*/ 48 w 99"/>
                <a:gd name="T37" fmla="*/ 113 h 133"/>
                <a:gd name="T38" fmla="*/ 60 w 99"/>
                <a:gd name="T39" fmla="*/ 124 h 133"/>
                <a:gd name="T40" fmla="*/ 74 w 99"/>
                <a:gd name="T41" fmla="*/ 126 h 133"/>
                <a:gd name="T42" fmla="*/ 74 w 99"/>
                <a:gd name="T43" fmla="*/ 133 h 133"/>
                <a:gd name="T44" fmla="*/ 0 w 99"/>
                <a:gd name="T4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9" h="133">
                  <a:moveTo>
                    <a:pt x="0" y="133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15" y="123"/>
                    <a:pt x="19" y="118"/>
                    <a:pt x="19" y="11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28"/>
                    <a:pt x="16" y="25"/>
                    <a:pt x="10" y="25"/>
                  </a:cubicBezTo>
                  <a:cubicBezTo>
                    <a:pt x="8" y="25"/>
                    <a:pt x="6" y="25"/>
                    <a:pt x="4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58" y="9"/>
                    <a:pt x="70" y="0"/>
                    <a:pt x="84" y="0"/>
                  </a:cubicBezTo>
                  <a:cubicBezTo>
                    <a:pt x="96" y="0"/>
                    <a:pt x="99" y="3"/>
                    <a:pt x="99" y="3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26"/>
                    <a:pt x="86" y="22"/>
                    <a:pt x="77" y="22"/>
                  </a:cubicBezTo>
                  <a:cubicBezTo>
                    <a:pt x="68" y="22"/>
                    <a:pt x="56" y="24"/>
                    <a:pt x="48" y="41"/>
                  </a:cubicBezTo>
                  <a:cubicBezTo>
                    <a:pt x="48" y="113"/>
                    <a:pt x="48" y="113"/>
                    <a:pt x="48" y="113"/>
                  </a:cubicBezTo>
                  <a:cubicBezTo>
                    <a:pt x="48" y="118"/>
                    <a:pt x="54" y="123"/>
                    <a:pt x="60" y="124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33"/>
                    <a:pt x="74" y="133"/>
                    <a:pt x="74" y="133"/>
                  </a:cubicBezTo>
                  <a:cubicBezTo>
                    <a:pt x="0" y="133"/>
                    <a:pt x="0" y="133"/>
                    <a:pt x="0" y="1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0" name="Picture 2" descr="fondo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394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5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9"/>
              <p:cNvSpPr/>
              <p:nvPr userDrawn="1"/>
            </p:nvSpPr>
            <p:spPr bwMode="gray">
              <a:xfrm>
                <a:off x="1828800" y="3583783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2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Freeform 43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6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7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 dirty="0" smtClean="0"/>
          </a:p>
        </p:txBody>
      </p:sp>
      <p:sp>
        <p:nvSpPr>
          <p:cNvPr id="58" name="Cover image"/>
          <p:cNvSpPr txBox="1"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cxnSp>
        <p:nvCxnSpPr>
          <p:cNvPr id="59" name="Frame Line"/>
          <p:cNvCxnSpPr/>
          <p:nvPr userDrawn="1"/>
        </p:nvCxnSpPr>
        <p:spPr bwMode="black">
          <a:xfrm flipV="1">
            <a:off x="389660" y="3171488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escriptor"/>
          <p:cNvSpPr txBox="1"/>
          <p:nvPr userDrawn="1">
            <p:custDataLst>
              <p:tags r:id="rId4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5945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9202190" cy="3896958"/>
          </a:xfrm>
        </p:spPr>
        <p:txBody>
          <a:bodyPr tIns="0" bIns="0"/>
          <a:lstStyle>
            <a:lvl5pPr>
              <a:defRPr/>
            </a:lvl5pPr>
            <a:lvl6pPr>
              <a:buAutoNum type="arabicPeriod"/>
              <a:defRPr/>
            </a:lvl6pPr>
            <a:lvl7pPr>
              <a:buAutoNum type="alphaLcPeriod"/>
              <a:defRPr/>
            </a:lvl7pPr>
            <a:lvl8pPr>
              <a:buAutoNum type="romanLcPeriod"/>
              <a:defRPr/>
            </a:lvl8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9" name="Disclaimer" hidden="1"/>
          <p:cNvSpPr txBox="1"/>
          <p:nvPr userDrawn="1">
            <p:custDataLst>
              <p:tags r:id="rId2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8" name="Executive Summary" hidden="1"/>
          <p:cNvSpPr txBox="1"/>
          <p:nvPr userDrawn="1">
            <p:custDataLst>
              <p:tags r:id="rId3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6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394C5F-48D8-4B88-B63D-0ED59ABE59A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2293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218315" y="1672814"/>
            <a:ext cx="4526280" cy="3896958"/>
          </a:xfrm>
        </p:spPr>
        <p:txBody>
          <a:bodyPr tIns="0" bIns="0"/>
          <a:lstStyle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PwC Text"/>
          <p:cNvSpPr txBox="1"/>
          <p:nvPr userDrawn="1"/>
        </p:nvSpPr>
        <p:spPr>
          <a:xfrm>
            <a:off x="550099" y="6430384"/>
            <a:ext cx="280555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defTabSz="914293">
              <a:lnSpc>
                <a:spcPts val="897"/>
              </a:lnSpc>
            </a:pPr>
            <a:r>
              <a:rPr lang="en-US" sz="800" noProof="1">
                <a:solidFill>
                  <a:srgbClr val="000000"/>
                </a:solidFill>
                <a:cs typeface="Arial" pitchFamily="34" charset="0"/>
              </a:rPr>
              <a:t>PwC</a:t>
            </a:r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41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9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98836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99593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2796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5218315" y="1952513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4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1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6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5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021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  <p:custDataLst>
              <p:tags r:id="rId1"/>
            </p:custDataLst>
          </p:nvPr>
        </p:nvSpPr>
        <p:spPr>
          <a:xfrm>
            <a:off x="542405" y="1952513"/>
            <a:ext cx="4526280" cy="38969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5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3140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5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8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019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521831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21831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2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2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49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60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Top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5" y="1952514"/>
            <a:ext cx="9202190" cy="18798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4240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47973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Bottom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4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42275" y="3969573"/>
            <a:ext cx="920219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9510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6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366347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678006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42406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2" name="Content Placeholder 6"/>
          <p:cNvSpPr>
            <a:spLocks noGrp="1"/>
          </p:cNvSpPr>
          <p:nvPr>
            <p:ph sz="quarter" idx="28"/>
          </p:nvPr>
        </p:nvSpPr>
        <p:spPr>
          <a:xfrm>
            <a:off x="366347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4" name="Content Placeholder 7"/>
          <p:cNvSpPr>
            <a:spLocks noGrp="1"/>
          </p:cNvSpPr>
          <p:nvPr>
            <p:ph sz="quarter" idx="29"/>
          </p:nvPr>
        </p:nvSpPr>
        <p:spPr>
          <a:xfrm>
            <a:off x="678006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2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7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21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86166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7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1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4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9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8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6240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384692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 No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noProof="0"/>
          </a:p>
        </p:txBody>
      </p:sp>
      <p:cxnSp>
        <p:nvCxnSpPr>
          <p:cNvPr id="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44460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2767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add Section Divider Title</a:t>
            </a:r>
            <a:endParaRPr lang="en-US" noProof="0" dirty="0"/>
          </a:p>
        </p:txBody>
      </p:sp>
      <p:sp>
        <p:nvSpPr>
          <p:cNvPr id="6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Section Divider style</a:t>
            </a:r>
            <a:endParaRPr lang="en-US" noProof="0" dirty="0" smtClean="0"/>
          </a:p>
        </p:txBody>
      </p:sp>
      <p:sp>
        <p:nvSpPr>
          <p:cNvPr id="11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2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48679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ppendix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3299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 baseline="0">
                <a:latin typeface="+mj-lt"/>
              </a:defRPr>
            </a:lvl1pPr>
          </a:lstStyle>
          <a:p>
            <a:r>
              <a:rPr lang="en-US" noProof="0" smtClean="0"/>
              <a:t>Click to add Appendix Divider Title</a:t>
            </a:r>
            <a:endParaRPr lang="en-US" noProof="0" dirty="0"/>
          </a:p>
        </p:txBody>
      </p:sp>
      <p:sp>
        <p:nvSpPr>
          <p:cNvPr id="3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Appendix Divider style</a:t>
            </a:r>
            <a:endParaRPr lang="en-US" noProof="0" dirty="0" smtClean="0"/>
          </a:p>
        </p:txBody>
      </p:sp>
      <p:sp>
        <p:nvSpPr>
          <p:cNvPr id="16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478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4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9"/>
              <p:cNvSpPr/>
              <p:nvPr userDrawn="1"/>
            </p:nvSpPr>
            <p:spPr bwMode="gray">
              <a:xfrm>
                <a:off x="1828800" y="3583782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1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Freeform 41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5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6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</a:p>
        </p:txBody>
      </p:sp>
      <p:sp>
        <p:nvSpPr>
          <p:cNvPr id="57" name="Content Placeholder 34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542406" y="4098665"/>
            <a:ext cx="1253143" cy="1145689"/>
          </a:xfrm>
        </p:spPr>
        <p:txBody>
          <a:bodyPr/>
          <a:lstStyle>
            <a:lvl1pPr>
              <a:defRPr sz="900" i="1"/>
            </a:lvl1pPr>
          </a:lstStyle>
          <a:p>
            <a:pPr lvl="0"/>
            <a:r>
              <a:rPr lang="en-US" noProof="0" smtClean="0"/>
              <a:t>Click to enter text</a:t>
            </a:r>
            <a:endParaRPr lang="en-US" noProof="0"/>
          </a:p>
        </p:txBody>
      </p:sp>
      <p:cxnSp>
        <p:nvCxnSpPr>
          <p:cNvPr id="58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over image"/>
          <p:cNvSpPr txBox="1">
            <a:spLocks noChangeAspect="1"/>
          </p:cNvSpPr>
          <p:nvPr userDrawn="1">
            <p:custDataLst>
              <p:tags r:id="rId4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0" name="Descriptor"/>
          <p:cNvSpPr txBox="1"/>
          <p:nvPr userDrawn="1">
            <p:custDataLst>
              <p:tags r:id="rId5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8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74216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Logo with Panels"/>
          <p:cNvGrpSpPr/>
          <p:nvPr userDrawn="1"/>
        </p:nvGrpSpPr>
        <p:grpSpPr>
          <a:xfrm>
            <a:off x="1156058" y="5640894"/>
            <a:ext cx="1245668" cy="816350"/>
            <a:chOff x="3835013" y="2828854"/>
            <a:chExt cx="1217986" cy="925197"/>
          </a:xfrm>
        </p:grpSpPr>
        <p:grpSp>
          <p:nvGrpSpPr>
            <p:cNvPr id="28" name="Logo Panels"/>
            <p:cNvGrpSpPr/>
            <p:nvPr/>
          </p:nvGrpSpPr>
          <p:grpSpPr>
            <a:xfrm>
              <a:off x="4609614" y="2828854"/>
              <a:ext cx="443385" cy="397546"/>
              <a:chOff x="4609614" y="2828854"/>
              <a:chExt cx="443385" cy="397546"/>
            </a:xfrm>
          </p:grpSpPr>
          <p:sp>
            <p:nvSpPr>
              <p:cNvPr id="34" name="Rectangle 1"/>
              <p:cNvSpPr>
                <a:spLocks noChangeArrowheads="1"/>
              </p:cNvSpPr>
              <p:nvPr/>
            </p:nvSpPr>
            <p:spPr bwMode="gray">
              <a:xfrm>
                <a:off x="4609614" y="3112483"/>
                <a:ext cx="443385" cy="113916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2"/>
              <p:cNvSpPr>
                <a:spLocks noChangeArrowheads="1"/>
              </p:cNvSpPr>
              <p:nvPr/>
            </p:nvSpPr>
            <p:spPr bwMode="gray">
              <a:xfrm>
                <a:off x="4609618" y="2873556"/>
                <a:ext cx="269567" cy="35284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3"/>
              <p:cNvSpPr>
                <a:spLocks noChangeArrowheads="1"/>
              </p:cNvSpPr>
              <p:nvPr/>
            </p:nvSpPr>
            <p:spPr bwMode="gray">
              <a:xfrm>
                <a:off x="4609618" y="2828854"/>
                <a:ext cx="224319" cy="397545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gray">
              <a:xfrm>
                <a:off x="4609617" y="2873555"/>
                <a:ext cx="224319" cy="35284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5"/>
              <p:cNvSpPr>
                <a:spLocks noChangeArrowheads="1"/>
              </p:cNvSpPr>
              <p:nvPr/>
            </p:nvSpPr>
            <p:spPr bwMode="gray">
              <a:xfrm>
                <a:off x="4609615" y="2944211"/>
                <a:ext cx="383843" cy="282188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6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383842" cy="113916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7"/>
              <p:cNvSpPr>
                <a:spLocks noChangeArrowheads="1"/>
              </p:cNvSpPr>
              <p:nvPr/>
            </p:nvSpPr>
            <p:spPr bwMode="gray">
              <a:xfrm>
                <a:off x="4609616" y="2944211"/>
                <a:ext cx="269570" cy="282188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8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269569" cy="113916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9"/>
              <p:cNvSpPr>
                <a:spLocks/>
              </p:cNvSpPr>
              <p:nvPr/>
            </p:nvSpPr>
            <p:spPr bwMode="gray">
              <a:xfrm>
                <a:off x="4609616" y="2944211"/>
                <a:ext cx="224321" cy="282188"/>
              </a:xfrm>
              <a:prstGeom prst="rect">
                <a:avLst/>
              </a:pr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Rectangle 10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224320" cy="113916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11"/>
              <p:cNvSpPr>
                <a:spLocks noChangeArrowheads="1"/>
              </p:cNvSpPr>
              <p:nvPr/>
            </p:nvSpPr>
            <p:spPr bwMode="gray">
              <a:xfrm>
                <a:off x="4609617" y="3052823"/>
                <a:ext cx="141027" cy="173576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Rectangle 12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141027" cy="113916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" name="Logo"/>
            <p:cNvGrpSpPr/>
            <p:nvPr/>
          </p:nvGrpSpPr>
          <p:grpSpPr>
            <a:xfrm>
              <a:off x="3835013" y="3226397"/>
              <a:ext cx="905256" cy="527654"/>
              <a:chOff x="3835013" y="3226397"/>
              <a:chExt cx="905256" cy="527654"/>
            </a:xfrm>
          </p:grpSpPr>
          <p:sp>
            <p:nvSpPr>
              <p:cNvPr id="30" name="Rectangle 0"/>
              <p:cNvSpPr>
                <a:spLocks noChangeArrowheads="1"/>
              </p:cNvSpPr>
              <p:nvPr/>
            </p:nvSpPr>
            <p:spPr bwMode="black">
              <a:xfrm>
                <a:off x="4381013" y="3226397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black">
              <a:xfrm>
                <a:off x="3835013" y="3412840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4" name="Repo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black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6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black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tx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66" name="Frame Line"/>
          <p:cNvCxnSpPr/>
          <p:nvPr userDrawn="1"/>
        </p:nvCxnSpPr>
        <p:spPr bwMode="black">
          <a:xfrm flipV="1">
            <a:off x="1948297" y="1006541"/>
            <a:ext cx="7788431" cy="127059"/>
          </a:xfrm>
          <a:prstGeom prst="bentConnector3">
            <a:avLst>
              <a:gd name="adj1" fmla="val -3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9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0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1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60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592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Logo with Panels"/>
          <p:cNvGrpSpPr/>
          <p:nvPr userDrawn="1"/>
        </p:nvGrpSpPr>
        <p:grpSpPr>
          <a:xfrm>
            <a:off x="1156059" y="0"/>
            <a:ext cx="9130942" cy="6457244"/>
            <a:chOff x="1130368" y="0"/>
            <a:chExt cx="8928032" cy="7318210"/>
          </a:xfrm>
        </p:grpSpPr>
        <p:grpSp>
          <p:nvGrpSpPr>
            <p:cNvPr id="19" name="Logo Shapes"/>
            <p:cNvGrpSpPr/>
            <p:nvPr userDrawn="1"/>
          </p:nvGrpSpPr>
          <p:grpSpPr>
            <a:xfrm>
              <a:off x="1904991" y="0"/>
              <a:ext cx="8153409" cy="6792221"/>
              <a:chOff x="1828799" y="0"/>
              <a:chExt cx="8153409" cy="6792221"/>
            </a:xfrm>
          </p:grpSpPr>
          <p:sp>
            <p:nvSpPr>
              <p:cNvPr id="31" name="Rectangle 2"/>
              <p:cNvSpPr>
                <a:spLocks noChangeArrowheads="1"/>
              </p:cNvSpPr>
              <p:nvPr userDrawn="1"/>
            </p:nvSpPr>
            <p:spPr bwMode="gray">
              <a:xfrm>
                <a:off x="1828799" y="1150143"/>
                <a:ext cx="8153409" cy="5638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gray">
              <a:xfrm>
                <a:off x="1828800" y="0"/>
                <a:ext cx="6248400" cy="67922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50143"/>
                <a:ext cx="6248400" cy="5638799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28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4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3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36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8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39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40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53433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71525" y="213047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14350" y="6356401"/>
            <a:ext cx="24003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14725" y="6356401"/>
            <a:ext cx="325755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fondo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7814760" y="6330551"/>
            <a:ext cx="2322512" cy="406398"/>
            <a:chOff x="6946451" y="6330551"/>
            <a:chExt cx="2064454" cy="406398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946451" y="6330551"/>
              <a:ext cx="449960" cy="406398"/>
            </a:xfrm>
            <a:custGeom>
              <a:avLst/>
              <a:gdLst>
                <a:gd name="T0" fmla="*/ 171 w 332"/>
                <a:gd name="T1" fmla="*/ 14 h 300"/>
                <a:gd name="T2" fmla="*/ 234 w 332"/>
                <a:gd name="T3" fmla="*/ 134 h 300"/>
                <a:gd name="T4" fmla="*/ 232 w 332"/>
                <a:gd name="T5" fmla="*/ 143 h 300"/>
                <a:gd name="T6" fmla="*/ 332 w 332"/>
                <a:gd name="T7" fmla="*/ 217 h 300"/>
                <a:gd name="T8" fmla="*/ 166 w 332"/>
                <a:gd name="T9" fmla="*/ 300 h 300"/>
                <a:gd name="T10" fmla="*/ 165 w 332"/>
                <a:gd name="T11" fmla="*/ 300 h 300"/>
                <a:gd name="T12" fmla="*/ 0 w 332"/>
                <a:gd name="T13" fmla="*/ 219 h 300"/>
                <a:gd name="T14" fmla="*/ 99 w 332"/>
                <a:gd name="T15" fmla="*/ 143 h 300"/>
                <a:gd name="T16" fmla="*/ 163 w 332"/>
                <a:gd name="T17" fmla="*/ 245 h 300"/>
                <a:gd name="T18" fmla="*/ 163 w 332"/>
                <a:gd name="T19" fmla="*/ 249 h 300"/>
                <a:gd name="T20" fmla="*/ 163 w 332"/>
                <a:gd name="T21" fmla="*/ 253 h 300"/>
                <a:gd name="T22" fmla="*/ 176 w 332"/>
                <a:gd name="T23" fmla="*/ 224 h 300"/>
                <a:gd name="T24" fmla="*/ 116 w 332"/>
                <a:gd name="T25" fmla="*/ 98 h 300"/>
                <a:gd name="T26" fmla="*/ 134 w 332"/>
                <a:gd name="T27" fmla="*/ 60 h 300"/>
                <a:gd name="T28" fmla="*/ 134 w 332"/>
                <a:gd name="T29" fmla="*/ 74 h 300"/>
                <a:gd name="T30" fmla="*/ 199 w 332"/>
                <a:gd name="T31" fmla="*/ 186 h 300"/>
                <a:gd name="T32" fmla="*/ 199 w 332"/>
                <a:gd name="T33" fmla="*/ 197 h 300"/>
                <a:gd name="T34" fmla="*/ 214 w 332"/>
                <a:gd name="T35" fmla="*/ 164 h 300"/>
                <a:gd name="T36" fmla="*/ 153 w 332"/>
                <a:gd name="T37" fmla="*/ 38 h 300"/>
                <a:gd name="T38" fmla="*/ 171 w 332"/>
                <a:gd name="T39" fmla="*/ 0 h 300"/>
                <a:gd name="T40" fmla="*/ 171 w 332"/>
                <a:gd name="T41" fmla="*/ 1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2" h="300">
                  <a:moveTo>
                    <a:pt x="171" y="14"/>
                  </a:moveTo>
                  <a:cubicBezTo>
                    <a:pt x="171" y="51"/>
                    <a:pt x="234" y="92"/>
                    <a:pt x="234" y="134"/>
                  </a:cubicBezTo>
                  <a:cubicBezTo>
                    <a:pt x="234" y="134"/>
                    <a:pt x="234" y="138"/>
                    <a:pt x="232" y="143"/>
                  </a:cubicBezTo>
                  <a:cubicBezTo>
                    <a:pt x="291" y="155"/>
                    <a:pt x="332" y="183"/>
                    <a:pt x="332" y="217"/>
                  </a:cubicBezTo>
                  <a:cubicBezTo>
                    <a:pt x="332" y="262"/>
                    <a:pt x="258" y="300"/>
                    <a:pt x="166" y="300"/>
                  </a:cubicBezTo>
                  <a:cubicBezTo>
                    <a:pt x="166" y="300"/>
                    <a:pt x="165" y="300"/>
                    <a:pt x="165" y="300"/>
                  </a:cubicBezTo>
                  <a:cubicBezTo>
                    <a:pt x="74" y="300"/>
                    <a:pt x="0" y="264"/>
                    <a:pt x="0" y="219"/>
                  </a:cubicBezTo>
                  <a:cubicBezTo>
                    <a:pt x="0" y="185"/>
                    <a:pt x="45" y="158"/>
                    <a:pt x="99" y="143"/>
                  </a:cubicBezTo>
                  <a:cubicBezTo>
                    <a:pt x="99" y="162"/>
                    <a:pt x="161" y="221"/>
                    <a:pt x="163" y="245"/>
                  </a:cubicBezTo>
                  <a:cubicBezTo>
                    <a:pt x="163" y="245"/>
                    <a:pt x="163" y="247"/>
                    <a:pt x="163" y="249"/>
                  </a:cubicBezTo>
                  <a:cubicBezTo>
                    <a:pt x="163" y="250"/>
                    <a:pt x="163" y="251"/>
                    <a:pt x="163" y="253"/>
                  </a:cubicBezTo>
                  <a:cubicBezTo>
                    <a:pt x="176" y="246"/>
                    <a:pt x="176" y="224"/>
                    <a:pt x="176" y="224"/>
                  </a:cubicBezTo>
                  <a:cubicBezTo>
                    <a:pt x="176" y="172"/>
                    <a:pt x="116" y="149"/>
                    <a:pt x="116" y="98"/>
                  </a:cubicBezTo>
                  <a:cubicBezTo>
                    <a:pt x="116" y="79"/>
                    <a:pt x="125" y="64"/>
                    <a:pt x="134" y="60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34" y="111"/>
                    <a:pt x="199" y="152"/>
                    <a:pt x="199" y="186"/>
                  </a:cubicBezTo>
                  <a:cubicBezTo>
                    <a:pt x="199" y="197"/>
                    <a:pt x="199" y="197"/>
                    <a:pt x="199" y="197"/>
                  </a:cubicBezTo>
                  <a:cubicBezTo>
                    <a:pt x="214" y="191"/>
                    <a:pt x="214" y="164"/>
                    <a:pt x="214" y="164"/>
                  </a:cubicBezTo>
                  <a:cubicBezTo>
                    <a:pt x="214" y="117"/>
                    <a:pt x="153" y="91"/>
                    <a:pt x="153" y="38"/>
                  </a:cubicBezTo>
                  <a:cubicBezTo>
                    <a:pt x="153" y="19"/>
                    <a:pt x="163" y="4"/>
                    <a:pt x="171" y="0"/>
                  </a:cubicBezTo>
                  <a:cubicBezTo>
                    <a:pt x="171" y="14"/>
                    <a:pt x="171" y="14"/>
                    <a:pt x="171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507695" y="6453705"/>
              <a:ext cx="152801" cy="253487"/>
            </a:xfrm>
            <a:custGeom>
              <a:avLst/>
              <a:gdLst>
                <a:gd name="T0" fmla="*/ 54 w 128"/>
                <a:gd name="T1" fmla="*/ 212 h 212"/>
                <a:gd name="T2" fmla="*/ 0 w 128"/>
                <a:gd name="T3" fmla="*/ 203 h 212"/>
                <a:gd name="T4" fmla="*/ 0 w 128"/>
                <a:gd name="T5" fmla="*/ 148 h 212"/>
                <a:gd name="T6" fmla="*/ 7 w 128"/>
                <a:gd name="T7" fmla="*/ 148 h 212"/>
                <a:gd name="T8" fmla="*/ 59 w 128"/>
                <a:gd name="T9" fmla="*/ 199 h 212"/>
                <a:gd name="T10" fmla="*/ 102 w 128"/>
                <a:gd name="T11" fmla="*/ 163 h 212"/>
                <a:gd name="T12" fmla="*/ 63 w 128"/>
                <a:gd name="T13" fmla="*/ 121 h 212"/>
                <a:gd name="T14" fmla="*/ 40 w 128"/>
                <a:gd name="T15" fmla="*/ 109 h 212"/>
                <a:gd name="T16" fmla="*/ 1 w 128"/>
                <a:gd name="T17" fmla="*/ 57 h 212"/>
                <a:gd name="T18" fmla="*/ 67 w 128"/>
                <a:gd name="T19" fmla="*/ 0 h 212"/>
                <a:gd name="T20" fmla="*/ 121 w 128"/>
                <a:gd name="T21" fmla="*/ 10 h 212"/>
                <a:gd name="T22" fmla="*/ 121 w 128"/>
                <a:gd name="T23" fmla="*/ 59 h 212"/>
                <a:gd name="T24" fmla="*/ 113 w 128"/>
                <a:gd name="T25" fmla="*/ 59 h 212"/>
                <a:gd name="T26" fmla="*/ 64 w 128"/>
                <a:gd name="T27" fmla="*/ 13 h 212"/>
                <a:gd name="T28" fmla="*/ 29 w 128"/>
                <a:gd name="T29" fmla="*/ 43 h 212"/>
                <a:gd name="T30" fmla="*/ 59 w 128"/>
                <a:gd name="T31" fmla="*/ 80 h 212"/>
                <a:gd name="T32" fmla="*/ 82 w 128"/>
                <a:gd name="T33" fmla="*/ 91 h 212"/>
                <a:gd name="T34" fmla="*/ 128 w 128"/>
                <a:gd name="T35" fmla="*/ 149 h 212"/>
                <a:gd name="T36" fmla="*/ 54 w 128"/>
                <a:gd name="T37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" h="212">
                  <a:moveTo>
                    <a:pt x="54" y="212"/>
                  </a:moveTo>
                  <a:cubicBezTo>
                    <a:pt x="23" y="212"/>
                    <a:pt x="0" y="203"/>
                    <a:pt x="0" y="20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7" y="148"/>
                    <a:pt x="7" y="148"/>
                    <a:pt x="7" y="148"/>
                  </a:cubicBezTo>
                  <a:cubicBezTo>
                    <a:pt x="11" y="177"/>
                    <a:pt x="34" y="199"/>
                    <a:pt x="59" y="199"/>
                  </a:cubicBezTo>
                  <a:cubicBezTo>
                    <a:pt x="84" y="199"/>
                    <a:pt x="102" y="185"/>
                    <a:pt x="102" y="163"/>
                  </a:cubicBezTo>
                  <a:cubicBezTo>
                    <a:pt x="102" y="139"/>
                    <a:pt x="78" y="129"/>
                    <a:pt x="63" y="121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18" y="99"/>
                    <a:pt x="1" y="81"/>
                    <a:pt x="1" y="57"/>
                  </a:cubicBezTo>
                  <a:cubicBezTo>
                    <a:pt x="1" y="26"/>
                    <a:pt x="24" y="0"/>
                    <a:pt x="67" y="0"/>
                  </a:cubicBezTo>
                  <a:cubicBezTo>
                    <a:pt x="97" y="0"/>
                    <a:pt x="121" y="10"/>
                    <a:pt x="121" y="10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08" y="33"/>
                    <a:pt x="94" y="13"/>
                    <a:pt x="64" y="13"/>
                  </a:cubicBezTo>
                  <a:cubicBezTo>
                    <a:pt x="42" y="13"/>
                    <a:pt x="29" y="28"/>
                    <a:pt x="29" y="43"/>
                  </a:cubicBezTo>
                  <a:cubicBezTo>
                    <a:pt x="29" y="63"/>
                    <a:pt x="43" y="72"/>
                    <a:pt x="59" y="80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103" y="102"/>
                    <a:pt x="128" y="119"/>
                    <a:pt x="128" y="149"/>
                  </a:cubicBezTo>
                  <a:cubicBezTo>
                    <a:pt x="128" y="187"/>
                    <a:pt x="102" y="212"/>
                    <a:pt x="54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7693889" y="6544778"/>
              <a:ext cx="147235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851748" y="6544778"/>
              <a:ext cx="183158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90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4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7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90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4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4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046543" y="6506325"/>
              <a:ext cx="114853" cy="197325"/>
            </a:xfrm>
            <a:custGeom>
              <a:avLst/>
              <a:gdLst>
                <a:gd name="T0" fmla="*/ 91 w 96"/>
                <a:gd name="T1" fmla="*/ 49 h 165"/>
                <a:gd name="T2" fmla="*/ 50 w 96"/>
                <a:gd name="T3" fmla="*/ 49 h 165"/>
                <a:gd name="T4" fmla="*/ 50 w 96"/>
                <a:gd name="T5" fmla="*/ 121 h 165"/>
                <a:gd name="T6" fmla="*/ 70 w 96"/>
                <a:gd name="T7" fmla="*/ 146 h 165"/>
                <a:gd name="T8" fmla="*/ 91 w 96"/>
                <a:gd name="T9" fmla="*/ 141 h 165"/>
                <a:gd name="T10" fmla="*/ 94 w 96"/>
                <a:gd name="T11" fmla="*/ 148 h 165"/>
                <a:gd name="T12" fmla="*/ 68 w 96"/>
                <a:gd name="T13" fmla="*/ 164 h 165"/>
                <a:gd name="T14" fmla="*/ 60 w 96"/>
                <a:gd name="T15" fmla="*/ 165 h 165"/>
                <a:gd name="T16" fmla="*/ 21 w 96"/>
                <a:gd name="T17" fmla="*/ 119 h 165"/>
                <a:gd name="T18" fmla="*/ 21 w 96"/>
                <a:gd name="T19" fmla="*/ 49 h 165"/>
                <a:gd name="T20" fmla="*/ 0 w 96"/>
                <a:gd name="T21" fmla="*/ 49 h 165"/>
                <a:gd name="T22" fmla="*/ 0 w 96"/>
                <a:gd name="T23" fmla="*/ 42 h 165"/>
                <a:gd name="T24" fmla="*/ 44 w 96"/>
                <a:gd name="T25" fmla="*/ 0 h 165"/>
                <a:gd name="T26" fmla="*/ 50 w 96"/>
                <a:gd name="T27" fmla="*/ 0 h 165"/>
                <a:gd name="T28" fmla="*/ 50 w 96"/>
                <a:gd name="T29" fmla="*/ 37 h 165"/>
                <a:gd name="T30" fmla="*/ 96 w 96"/>
                <a:gd name="T31" fmla="*/ 37 h 165"/>
                <a:gd name="T32" fmla="*/ 91 w 96"/>
                <a:gd name="T33" fmla="*/ 4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65">
                  <a:moveTo>
                    <a:pt x="91" y="49"/>
                  </a:moveTo>
                  <a:cubicBezTo>
                    <a:pt x="50" y="49"/>
                    <a:pt x="50" y="49"/>
                    <a:pt x="50" y="49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37"/>
                    <a:pt x="58" y="146"/>
                    <a:pt x="70" y="146"/>
                  </a:cubicBezTo>
                  <a:cubicBezTo>
                    <a:pt x="75" y="146"/>
                    <a:pt x="83" y="145"/>
                    <a:pt x="91" y="141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68" y="164"/>
                    <a:pt x="68" y="164"/>
                    <a:pt x="68" y="164"/>
                  </a:cubicBezTo>
                  <a:cubicBezTo>
                    <a:pt x="68" y="164"/>
                    <a:pt x="62" y="165"/>
                    <a:pt x="60" y="165"/>
                  </a:cubicBezTo>
                  <a:cubicBezTo>
                    <a:pt x="35" y="165"/>
                    <a:pt x="21" y="150"/>
                    <a:pt x="21" y="11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32" y="30"/>
                    <a:pt x="44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1" y="49"/>
                    <a:pt x="91" y="49"/>
                    <a:pt x="91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8174551" y="6544778"/>
              <a:ext cx="146729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8332411" y="6544778"/>
              <a:ext cx="182652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89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3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6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89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3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3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8531760" y="6430937"/>
              <a:ext cx="181640" cy="274231"/>
            </a:xfrm>
            <a:custGeom>
              <a:avLst/>
              <a:gdLst>
                <a:gd name="T0" fmla="*/ 60 w 152"/>
                <a:gd name="T1" fmla="*/ 229 h 229"/>
                <a:gd name="T2" fmla="*/ 0 w 152"/>
                <a:gd name="T3" fmla="*/ 165 h 229"/>
                <a:gd name="T4" fmla="*/ 70 w 152"/>
                <a:gd name="T5" fmla="*/ 95 h 229"/>
                <a:gd name="T6" fmla="*/ 100 w 152"/>
                <a:gd name="T7" fmla="*/ 100 h 229"/>
                <a:gd name="T8" fmla="*/ 100 w 152"/>
                <a:gd name="T9" fmla="*/ 34 h 229"/>
                <a:gd name="T10" fmla="*/ 91 w 152"/>
                <a:gd name="T11" fmla="*/ 25 h 229"/>
                <a:gd name="T12" fmla="*/ 83 w 152"/>
                <a:gd name="T13" fmla="*/ 26 h 229"/>
                <a:gd name="T14" fmla="*/ 77 w 152"/>
                <a:gd name="T15" fmla="*/ 28 h 229"/>
                <a:gd name="T16" fmla="*/ 77 w 152"/>
                <a:gd name="T17" fmla="*/ 20 h 229"/>
                <a:gd name="T18" fmla="*/ 123 w 152"/>
                <a:gd name="T19" fmla="*/ 0 h 229"/>
                <a:gd name="T20" fmla="*/ 129 w 152"/>
                <a:gd name="T21" fmla="*/ 0 h 229"/>
                <a:gd name="T22" fmla="*/ 129 w 152"/>
                <a:gd name="T23" fmla="*/ 192 h 229"/>
                <a:gd name="T24" fmla="*/ 138 w 152"/>
                <a:gd name="T25" fmla="*/ 209 h 229"/>
                <a:gd name="T26" fmla="*/ 145 w 152"/>
                <a:gd name="T27" fmla="*/ 208 h 229"/>
                <a:gd name="T28" fmla="*/ 152 w 152"/>
                <a:gd name="T29" fmla="*/ 206 h 229"/>
                <a:gd name="T30" fmla="*/ 152 w 152"/>
                <a:gd name="T31" fmla="*/ 214 h 229"/>
                <a:gd name="T32" fmla="*/ 112 w 152"/>
                <a:gd name="T33" fmla="*/ 229 h 229"/>
                <a:gd name="T34" fmla="*/ 101 w 152"/>
                <a:gd name="T35" fmla="*/ 210 h 229"/>
                <a:gd name="T36" fmla="*/ 60 w 152"/>
                <a:gd name="T37" fmla="*/ 229 h 229"/>
                <a:gd name="T38" fmla="*/ 73 w 152"/>
                <a:gd name="T39" fmla="*/ 107 h 229"/>
                <a:gd name="T40" fmla="*/ 31 w 152"/>
                <a:gd name="T41" fmla="*/ 159 h 229"/>
                <a:gd name="T42" fmla="*/ 73 w 152"/>
                <a:gd name="T43" fmla="*/ 211 h 229"/>
                <a:gd name="T44" fmla="*/ 100 w 152"/>
                <a:gd name="T45" fmla="*/ 198 h 229"/>
                <a:gd name="T46" fmla="*/ 100 w 152"/>
                <a:gd name="T47" fmla="*/ 122 h 229"/>
                <a:gd name="T48" fmla="*/ 73 w 152"/>
                <a:gd name="T49" fmla="*/ 10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" h="229">
                  <a:moveTo>
                    <a:pt x="60" y="229"/>
                  </a:moveTo>
                  <a:cubicBezTo>
                    <a:pt x="33" y="229"/>
                    <a:pt x="0" y="209"/>
                    <a:pt x="0" y="165"/>
                  </a:cubicBezTo>
                  <a:cubicBezTo>
                    <a:pt x="0" y="126"/>
                    <a:pt x="30" y="95"/>
                    <a:pt x="70" y="95"/>
                  </a:cubicBezTo>
                  <a:cubicBezTo>
                    <a:pt x="83" y="95"/>
                    <a:pt x="93" y="97"/>
                    <a:pt x="100" y="100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27"/>
                    <a:pt x="96" y="25"/>
                    <a:pt x="91" y="25"/>
                  </a:cubicBezTo>
                  <a:cubicBezTo>
                    <a:pt x="89" y="25"/>
                    <a:pt x="86" y="25"/>
                    <a:pt x="83" y="26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203"/>
                    <a:pt x="131" y="209"/>
                    <a:pt x="138" y="209"/>
                  </a:cubicBezTo>
                  <a:cubicBezTo>
                    <a:pt x="141" y="209"/>
                    <a:pt x="142" y="209"/>
                    <a:pt x="145" y="208"/>
                  </a:cubicBezTo>
                  <a:cubicBezTo>
                    <a:pt x="152" y="206"/>
                    <a:pt x="152" y="206"/>
                    <a:pt x="152" y="206"/>
                  </a:cubicBezTo>
                  <a:cubicBezTo>
                    <a:pt x="152" y="214"/>
                    <a:pt x="152" y="214"/>
                    <a:pt x="152" y="214"/>
                  </a:cubicBezTo>
                  <a:cubicBezTo>
                    <a:pt x="112" y="229"/>
                    <a:pt x="112" y="229"/>
                    <a:pt x="112" y="229"/>
                  </a:cubicBezTo>
                  <a:cubicBezTo>
                    <a:pt x="105" y="225"/>
                    <a:pt x="102" y="217"/>
                    <a:pt x="101" y="210"/>
                  </a:cubicBezTo>
                  <a:cubicBezTo>
                    <a:pt x="93" y="218"/>
                    <a:pt x="80" y="229"/>
                    <a:pt x="60" y="229"/>
                  </a:cubicBezTo>
                  <a:close/>
                  <a:moveTo>
                    <a:pt x="73" y="107"/>
                  </a:moveTo>
                  <a:cubicBezTo>
                    <a:pt x="52" y="107"/>
                    <a:pt x="31" y="120"/>
                    <a:pt x="31" y="159"/>
                  </a:cubicBezTo>
                  <a:cubicBezTo>
                    <a:pt x="31" y="192"/>
                    <a:pt x="47" y="211"/>
                    <a:pt x="73" y="211"/>
                  </a:cubicBezTo>
                  <a:cubicBezTo>
                    <a:pt x="88" y="211"/>
                    <a:pt x="98" y="202"/>
                    <a:pt x="100" y="198"/>
                  </a:cubicBezTo>
                  <a:cubicBezTo>
                    <a:pt x="100" y="122"/>
                    <a:pt x="100" y="122"/>
                    <a:pt x="100" y="122"/>
                  </a:cubicBezTo>
                  <a:cubicBezTo>
                    <a:pt x="96" y="113"/>
                    <a:pt x="85" y="107"/>
                    <a:pt x="73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8729085" y="6544778"/>
              <a:ext cx="143187" cy="160390"/>
            </a:xfrm>
            <a:custGeom>
              <a:avLst/>
              <a:gdLst>
                <a:gd name="T0" fmla="*/ 30 w 120"/>
                <a:gd name="T1" fmla="*/ 57 h 134"/>
                <a:gd name="T2" fmla="*/ 30 w 120"/>
                <a:gd name="T3" fmla="*/ 58 h 134"/>
                <a:gd name="T4" fmla="*/ 79 w 120"/>
                <a:gd name="T5" fmla="*/ 116 h 134"/>
                <a:gd name="T6" fmla="*/ 116 w 120"/>
                <a:gd name="T7" fmla="*/ 103 h 134"/>
                <a:gd name="T8" fmla="*/ 116 w 120"/>
                <a:gd name="T9" fmla="*/ 115 h 134"/>
                <a:gd name="T10" fmla="*/ 65 w 120"/>
                <a:gd name="T11" fmla="*/ 134 h 134"/>
                <a:gd name="T12" fmla="*/ 0 w 120"/>
                <a:gd name="T13" fmla="*/ 68 h 134"/>
                <a:gd name="T14" fmla="*/ 65 w 120"/>
                <a:gd name="T15" fmla="*/ 0 h 134"/>
                <a:gd name="T16" fmla="*/ 120 w 120"/>
                <a:gd name="T17" fmla="*/ 53 h 134"/>
                <a:gd name="T18" fmla="*/ 120 w 120"/>
                <a:gd name="T19" fmla="*/ 57 h 134"/>
                <a:gd name="T20" fmla="*/ 30 w 120"/>
                <a:gd name="T21" fmla="*/ 57 h 134"/>
                <a:gd name="T22" fmla="*/ 89 w 120"/>
                <a:gd name="T23" fmla="*/ 45 h 134"/>
                <a:gd name="T24" fmla="*/ 89 w 120"/>
                <a:gd name="T25" fmla="*/ 44 h 134"/>
                <a:gd name="T26" fmla="*/ 63 w 120"/>
                <a:gd name="T27" fmla="*/ 12 h 134"/>
                <a:gd name="T28" fmla="*/ 31 w 120"/>
                <a:gd name="T29" fmla="*/ 45 h 134"/>
                <a:gd name="T30" fmla="*/ 89 w 120"/>
                <a:gd name="T31" fmla="*/ 4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134">
                  <a:moveTo>
                    <a:pt x="30" y="57"/>
                  </a:moveTo>
                  <a:cubicBezTo>
                    <a:pt x="30" y="58"/>
                    <a:pt x="30" y="58"/>
                    <a:pt x="30" y="58"/>
                  </a:cubicBezTo>
                  <a:cubicBezTo>
                    <a:pt x="29" y="97"/>
                    <a:pt x="52" y="116"/>
                    <a:pt x="79" y="116"/>
                  </a:cubicBezTo>
                  <a:cubicBezTo>
                    <a:pt x="93" y="116"/>
                    <a:pt x="106" y="111"/>
                    <a:pt x="116" y="103"/>
                  </a:cubicBezTo>
                  <a:cubicBezTo>
                    <a:pt x="116" y="115"/>
                    <a:pt x="116" y="115"/>
                    <a:pt x="116" y="115"/>
                  </a:cubicBezTo>
                  <a:cubicBezTo>
                    <a:pt x="104" y="125"/>
                    <a:pt x="87" y="134"/>
                    <a:pt x="65" y="134"/>
                  </a:cubicBezTo>
                  <a:cubicBezTo>
                    <a:pt x="20" y="134"/>
                    <a:pt x="0" y="101"/>
                    <a:pt x="0" y="68"/>
                  </a:cubicBezTo>
                  <a:cubicBezTo>
                    <a:pt x="0" y="31"/>
                    <a:pt x="28" y="0"/>
                    <a:pt x="65" y="0"/>
                  </a:cubicBezTo>
                  <a:cubicBezTo>
                    <a:pt x="96" y="0"/>
                    <a:pt x="120" y="21"/>
                    <a:pt x="120" y="53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30" y="57"/>
                    <a:pt x="30" y="57"/>
                    <a:pt x="30" y="57"/>
                  </a:cubicBezTo>
                  <a:close/>
                  <a:moveTo>
                    <a:pt x="89" y="45"/>
                  </a:moveTo>
                  <a:cubicBezTo>
                    <a:pt x="89" y="44"/>
                    <a:pt x="89" y="44"/>
                    <a:pt x="89" y="44"/>
                  </a:cubicBezTo>
                  <a:cubicBezTo>
                    <a:pt x="89" y="22"/>
                    <a:pt x="77" y="12"/>
                    <a:pt x="63" y="12"/>
                  </a:cubicBezTo>
                  <a:cubicBezTo>
                    <a:pt x="46" y="12"/>
                    <a:pt x="34" y="23"/>
                    <a:pt x="31" y="45"/>
                  </a:cubicBezTo>
                  <a:cubicBezTo>
                    <a:pt x="89" y="45"/>
                    <a:pt x="89" y="45"/>
                    <a:pt x="89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8893016" y="6543766"/>
              <a:ext cx="117889" cy="158872"/>
            </a:xfrm>
            <a:custGeom>
              <a:avLst/>
              <a:gdLst>
                <a:gd name="T0" fmla="*/ 0 w 99"/>
                <a:gd name="T1" fmla="*/ 133 h 133"/>
                <a:gd name="T2" fmla="*/ 0 w 99"/>
                <a:gd name="T3" fmla="*/ 126 h 133"/>
                <a:gd name="T4" fmla="*/ 9 w 99"/>
                <a:gd name="T5" fmla="*/ 124 h 133"/>
                <a:gd name="T6" fmla="*/ 19 w 99"/>
                <a:gd name="T7" fmla="*/ 113 h 133"/>
                <a:gd name="T8" fmla="*/ 19 w 99"/>
                <a:gd name="T9" fmla="*/ 35 h 133"/>
                <a:gd name="T10" fmla="*/ 10 w 99"/>
                <a:gd name="T11" fmla="*/ 25 h 133"/>
                <a:gd name="T12" fmla="*/ 4 w 99"/>
                <a:gd name="T13" fmla="*/ 26 h 133"/>
                <a:gd name="T14" fmla="*/ 0 w 99"/>
                <a:gd name="T15" fmla="*/ 27 h 133"/>
                <a:gd name="T16" fmla="*/ 0 w 99"/>
                <a:gd name="T17" fmla="*/ 19 h 133"/>
                <a:gd name="T18" fmla="*/ 41 w 99"/>
                <a:gd name="T19" fmla="*/ 1 h 133"/>
                <a:gd name="T20" fmla="*/ 47 w 99"/>
                <a:gd name="T21" fmla="*/ 1 h 133"/>
                <a:gd name="T22" fmla="*/ 47 w 99"/>
                <a:gd name="T23" fmla="*/ 29 h 133"/>
                <a:gd name="T24" fmla="*/ 84 w 99"/>
                <a:gd name="T25" fmla="*/ 0 h 133"/>
                <a:gd name="T26" fmla="*/ 99 w 99"/>
                <a:gd name="T27" fmla="*/ 3 h 133"/>
                <a:gd name="T28" fmla="*/ 99 w 99"/>
                <a:gd name="T29" fmla="*/ 34 h 133"/>
                <a:gd name="T30" fmla="*/ 93 w 99"/>
                <a:gd name="T31" fmla="*/ 34 h 133"/>
                <a:gd name="T32" fmla="*/ 77 w 99"/>
                <a:gd name="T33" fmla="*/ 22 h 133"/>
                <a:gd name="T34" fmla="*/ 48 w 99"/>
                <a:gd name="T35" fmla="*/ 41 h 133"/>
                <a:gd name="T36" fmla="*/ 48 w 99"/>
                <a:gd name="T37" fmla="*/ 113 h 133"/>
                <a:gd name="T38" fmla="*/ 60 w 99"/>
                <a:gd name="T39" fmla="*/ 124 h 133"/>
                <a:gd name="T40" fmla="*/ 74 w 99"/>
                <a:gd name="T41" fmla="*/ 126 h 133"/>
                <a:gd name="T42" fmla="*/ 74 w 99"/>
                <a:gd name="T43" fmla="*/ 133 h 133"/>
                <a:gd name="T44" fmla="*/ 0 w 99"/>
                <a:gd name="T4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9" h="133">
                  <a:moveTo>
                    <a:pt x="0" y="133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15" y="123"/>
                    <a:pt x="19" y="118"/>
                    <a:pt x="19" y="11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28"/>
                    <a:pt x="16" y="25"/>
                    <a:pt x="10" y="25"/>
                  </a:cubicBezTo>
                  <a:cubicBezTo>
                    <a:pt x="8" y="25"/>
                    <a:pt x="6" y="25"/>
                    <a:pt x="4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58" y="9"/>
                    <a:pt x="70" y="0"/>
                    <a:pt x="84" y="0"/>
                  </a:cubicBezTo>
                  <a:cubicBezTo>
                    <a:pt x="96" y="0"/>
                    <a:pt x="99" y="3"/>
                    <a:pt x="99" y="3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26"/>
                    <a:pt x="86" y="22"/>
                    <a:pt x="77" y="22"/>
                  </a:cubicBezTo>
                  <a:cubicBezTo>
                    <a:pt x="68" y="22"/>
                    <a:pt x="56" y="24"/>
                    <a:pt x="48" y="41"/>
                  </a:cubicBezTo>
                  <a:cubicBezTo>
                    <a:pt x="48" y="113"/>
                    <a:pt x="48" y="113"/>
                    <a:pt x="48" y="113"/>
                  </a:cubicBezTo>
                  <a:cubicBezTo>
                    <a:pt x="48" y="118"/>
                    <a:pt x="54" y="123"/>
                    <a:pt x="60" y="124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33"/>
                    <a:pt x="74" y="133"/>
                    <a:pt x="74" y="133"/>
                  </a:cubicBezTo>
                  <a:cubicBezTo>
                    <a:pt x="0" y="133"/>
                    <a:pt x="0" y="133"/>
                    <a:pt x="0" y="1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0" name="Picture 2" descr="fondo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679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1191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0574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5022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o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5" name="Picture 8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57625" y="3962400"/>
            <a:ext cx="497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500" u="sng" dirty="0">
              <a:solidFill>
                <a:srgbClr val="FFFFFF"/>
              </a:solidFill>
            </a:endParaRP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3857625" y="1066800"/>
            <a:ext cx="5314950" cy="2819400"/>
          </a:xfrm>
        </p:spPr>
        <p:txBody>
          <a:bodyPr wrap="square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900" y="1219200"/>
            <a:ext cx="1800225" cy="2286000"/>
          </a:xfrm>
        </p:spPr>
        <p:txBody>
          <a:bodyPr lIns="91440" tIns="45720" rIns="91440" bIns="45720"/>
          <a:lstStyle>
            <a:lvl1pPr marL="0" indent="0">
              <a:lnSpc>
                <a:spcPct val="140000"/>
              </a:lnSpc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Subnomenclature"/>
          <p:cNvSpPr txBox="1"/>
          <p:nvPr/>
        </p:nvSpPr>
        <p:spPr>
          <a:xfrm>
            <a:off x="1016267" y="6437412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82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81007"/>
            <a:ext cx="9429750" cy="733419"/>
          </a:xfrm>
        </p:spPr>
        <p:txBody>
          <a:bodyPr wrap="square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625" y="1381125"/>
            <a:ext cx="9429750" cy="448627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12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9" name="DocID"/>
          <p:cNvSpPr txBox="1"/>
          <p:nvPr userDrawn="1"/>
        </p:nvSpPr>
        <p:spPr>
          <a:xfrm>
            <a:off x="1357815" y="6532791"/>
            <a:ext cx="65" cy="107722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de-DE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238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7096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06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7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8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167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5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9"/>
              <p:cNvSpPr/>
              <p:nvPr userDrawn="1"/>
            </p:nvSpPr>
            <p:spPr bwMode="gray">
              <a:xfrm>
                <a:off x="1828800" y="3583783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2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Freeform 43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6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7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 dirty="0" smtClean="0"/>
          </a:p>
        </p:txBody>
      </p:sp>
      <p:sp>
        <p:nvSpPr>
          <p:cNvPr id="58" name="Cover image"/>
          <p:cNvSpPr txBox="1"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cxnSp>
        <p:nvCxnSpPr>
          <p:cNvPr id="59" name="Frame Line"/>
          <p:cNvCxnSpPr/>
          <p:nvPr userDrawn="1"/>
        </p:nvCxnSpPr>
        <p:spPr bwMode="black">
          <a:xfrm flipV="1">
            <a:off x="389660" y="3171488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escriptor"/>
          <p:cNvSpPr txBox="1"/>
          <p:nvPr userDrawn="1">
            <p:custDataLst>
              <p:tags r:id="rId4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40291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8895684" y="136476"/>
            <a:ext cx="864713" cy="2729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0000"/>
                </a:solidFill>
              </a:rPr>
              <a:t>DRAFT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020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460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2" y="273058"/>
            <a:ext cx="575071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460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34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3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3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3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895684" y="136476"/>
            <a:ext cx="864713" cy="2729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0000"/>
                </a:solidFill>
              </a:rPr>
              <a:t>DRAFT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912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0940" y="381000"/>
            <a:ext cx="2357438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381000"/>
            <a:ext cx="6900862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6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81007"/>
            <a:ext cx="9423019" cy="7334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0256" y="1406525"/>
            <a:ext cx="4222626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625623" y="1406525"/>
            <a:ext cx="4226020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30255" y="1930404"/>
            <a:ext cx="4222618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5623931" y="1930404"/>
            <a:ext cx="4227712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55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9141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4562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8879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74"/>
            <a:ext cx="2157413" cy="352426"/>
          </a:xfrm>
          <a:prstGeom prst="rect">
            <a:avLst/>
          </a:prstGeom>
          <a:noFill/>
        </p:spPr>
      </p:pic>
      <p:pic>
        <p:nvPicPr>
          <p:cNvPr id="6" name="Picture 16" descr="SOV_lineartRev"/>
          <p:cNvPicPr>
            <a:picLocks noChangeAspect="1" noChangeArrowheads="1"/>
          </p:cNvPicPr>
          <p:nvPr userDrawn="1"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3" y="6364296"/>
            <a:ext cx="1416249" cy="425451"/>
          </a:xfrm>
          <a:prstGeom prst="rect">
            <a:avLst/>
          </a:prstGeom>
          <a:noFill/>
        </p:spPr>
      </p:pic>
      <p:pic>
        <p:nvPicPr>
          <p:cNvPr id="8" name="Picture 19" descr="Logo_Peq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36"/>
            <a:ext cx="2157413" cy="352426"/>
          </a:xfrm>
          <a:prstGeom prst="rect">
            <a:avLst/>
          </a:prstGeom>
          <a:noFill/>
        </p:spPr>
      </p:pic>
      <p:pic>
        <p:nvPicPr>
          <p:cNvPr id="9" name="Picture 21" descr="SOV_lineartRev"/>
          <p:cNvPicPr>
            <a:picLocks noChangeAspect="1" noChangeArrowheads="1"/>
          </p:cNvPicPr>
          <p:nvPr userDrawn="1"/>
        </p:nvPicPr>
        <p:blipFill>
          <a:blip r:embed="rId3"/>
          <a:srcRect l="24826"/>
          <a:stretch>
            <a:fillRect/>
          </a:stretch>
        </p:blipFill>
        <p:spPr bwMode="auto">
          <a:xfrm>
            <a:off x="278607" y="6351588"/>
            <a:ext cx="152161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32" y="381000"/>
            <a:ext cx="9429751" cy="457200"/>
          </a:xfrm>
          <a:prstGeom prst="rect">
            <a:avLst/>
          </a:prstGeom>
        </p:spPr>
        <p:txBody>
          <a:bodyPr lIns="0" tIns="36109" rIns="0" bIns="36109" anchor="b" anchorCtr="0"/>
          <a:lstStyle>
            <a:lvl1pPr>
              <a:defRPr lang="en-US" sz="1800" b="1" dirty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632" y="838200"/>
            <a:ext cx="9429751" cy="5029200"/>
          </a:xfrm>
          <a:prstGeom prst="rect">
            <a:avLst/>
          </a:prstGeom>
        </p:spPr>
        <p:txBody>
          <a:bodyPr lIns="0" tIns="36109" rIns="0" bIns="36109"/>
          <a:lstStyle>
            <a:lvl1pPr>
              <a:lnSpc>
                <a:spcPct val="100000"/>
              </a:lnSpc>
              <a:spcBef>
                <a:spcPts val="316"/>
              </a:spcBef>
              <a:defRPr/>
            </a:lvl1pPr>
            <a:lvl2pPr>
              <a:lnSpc>
                <a:spcPct val="100000"/>
              </a:lnSpc>
              <a:spcBef>
                <a:spcPts val="316"/>
              </a:spcBef>
              <a:defRPr/>
            </a:lvl2pPr>
            <a:lvl3pPr>
              <a:lnSpc>
                <a:spcPct val="100000"/>
              </a:lnSpc>
              <a:spcBef>
                <a:spcPts val="316"/>
              </a:spcBef>
              <a:defRPr/>
            </a:lvl3pPr>
            <a:lvl4pPr>
              <a:lnSpc>
                <a:spcPct val="100000"/>
              </a:lnSpc>
              <a:spcBef>
                <a:spcPts val="316"/>
              </a:spcBef>
              <a:defRPr/>
            </a:lvl4pPr>
            <a:lvl5pPr>
              <a:lnSpc>
                <a:spcPct val="100000"/>
              </a:lnSpc>
              <a:spcBef>
                <a:spcPts val="316"/>
              </a:spcBef>
              <a:buFont typeface="Arial" pitchFamily="34" charset="0"/>
              <a:buChar char="•"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0" descr="fondo02"/>
          <p:cNvPicPr>
            <a:picLocks noChangeAspect="1" noChangeArrowheads="1"/>
          </p:cNvPicPr>
          <p:nvPr userDrawn="1"/>
        </p:nvPicPr>
        <p:blipFill>
          <a:blip r:embed="rId4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4" name="Picture 11" descr="Logo_Peq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74"/>
            <a:ext cx="2157413" cy="352426"/>
          </a:xfrm>
          <a:prstGeom prst="rect">
            <a:avLst/>
          </a:prstGeom>
          <a:noFill/>
        </p:spPr>
      </p:pic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72218" tIns="36109" rIns="72218" bIns="36109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29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9202190" cy="3896958"/>
          </a:xfrm>
        </p:spPr>
        <p:txBody>
          <a:bodyPr tIns="0" bIns="0"/>
          <a:lstStyle>
            <a:lvl5pPr>
              <a:defRPr/>
            </a:lvl5pPr>
            <a:lvl6pPr>
              <a:buAutoNum type="arabicPeriod"/>
              <a:defRPr/>
            </a:lvl6pPr>
            <a:lvl7pPr>
              <a:buAutoNum type="alphaLcPeriod"/>
              <a:defRPr/>
            </a:lvl7pPr>
            <a:lvl8pPr>
              <a:buAutoNum type="romanLcPeriod"/>
              <a:defRPr/>
            </a:lvl8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9" name="Disclaimer" hidden="1"/>
          <p:cNvSpPr txBox="1"/>
          <p:nvPr userDrawn="1">
            <p:custDataLst>
              <p:tags r:id="rId2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8" name="Executive Summary" hidden="1"/>
          <p:cNvSpPr txBox="1"/>
          <p:nvPr userDrawn="1">
            <p:custDataLst>
              <p:tags r:id="rId3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6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394C5F-48D8-4B88-B63D-0ED59ABE59A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50034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8671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29252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1801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fondo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"/>
            <a:ext cx="10287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Logo_Peq0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2412" y="6332544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31"/>
            <a:ext cx="8743950" cy="1470025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29381" y="4591050"/>
            <a:ext cx="3086100" cy="548640"/>
          </a:xfrm>
        </p:spPr>
        <p:txBody>
          <a:bodyPr anchor="ctr"/>
          <a:lstStyle>
            <a:lvl1pPr marL="0" indent="0" algn="r">
              <a:buNone/>
              <a:defRPr b="0" i="0">
                <a:solidFill>
                  <a:schemeClr val="bg1"/>
                </a:solidFill>
              </a:defRPr>
            </a:lvl1pPr>
            <a:lvl2pPr marL="4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429381" y="5143500"/>
            <a:ext cx="3086100" cy="548640"/>
          </a:xfrm>
        </p:spPr>
        <p:txBody>
          <a:bodyPr anchor="ctr"/>
          <a:lstStyle>
            <a:lvl1pPr algn="r">
              <a:defRPr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79915122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0941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2408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7301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339"/>
            <a:ext cx="2157413" cy="352425"/>
          </a:xfrm>
          <a:prstGeom prst="rect">
            <a:avLst/>
          </a:prstGeom>
          <a:noFill/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57625" y="3962400"/>
            <a:ext cx="497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3857625" y="1066800"/>
            <a:ext cx="5314950" cy="2819400"/>
          </a:xfrm>
        </p:spPr>
        <p:txBody>
          <a:bodyPr wrap="square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900" y="1219200"/>
            <a:ext cx="1800225" cy="2286000"/>
          </a:xfrm>
        </p:spPr>
        <p:txBody>
          <a:bodyPr lIns="91440" tIns="45720" rIns="91440" bIns="45720"/>
          <a:lstStyle>
            <a:lvl1pPr marL="0" indent="0">
              <a:lnSpc>
                <a:spcPct val="140000"/>
              </a:lnSpc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Subnomenclature"/>
          <p:cNvSpPr txBox="1"/>
          <p:nvPr/>
        </p:nvSpPr>
        <p:spPr>
          <a:xfrm>
            <a:off x="1016213" y="6437412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endParaRPr lang="en-US" sz="1000" b="1" dirty="0">
              <a:solidFill>
                <a:srgbClr val="FFFFFF"/>
              </a:solidFill>
            </a:endParaRPr>
          </a:p>
        </p:txBody>
      </p:sp>
      <p:pic>
        <p:nvPicPr>
          <p:cNvPr id="11" name="Picture 10" descr="fondo02"/>
          <p:cNvPicPr>
            <a:picLocks noChangeAspect="1" noChangeArrowheads="1"/>
          </p:cNvPicPr>
          <p:nvPr userDrawn="1"/>
        </p:nvPicPr>
        <p:blipFill>
          <a:blip r:embed="rId3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2" name="Picture 11" descr="Logo_Peq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339"/>
            <a:ext cx="2157413" cy="352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7126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76201"/>
            <a:ext cx="9429750" cy="533400"/>
          </a:xfrm>
          <a:ln>
            <a:noFill/>
          </a:ln>
        </p:spPr>
        <p:txBody>
          <a:bodyPr wrap="square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625" y="685800"/>
            <a:ext cx="9429750" cy="5486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12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339"/>
            <a:ext cx="2157413" cy="352425"/>
          </a:xfrm>
          <a:prstGeom prst="rect">
            <a:avLst/>
          </a:prstGeom>
          <a:noFill/>
        </p:spPr>
      </p:pic>
      <p:sp>
        <p:nvSpPr>
          <p:cNvPr id="9" name="DocID"/>
          <p:cNvSpPr txBox="1"/>
          <p:nvPr userDrawn="1"/>
        </p:nvSpPr>
        <p:spPr>
          <a:xfrm>
            <a:off x="1357759" y="6532791"/>
            <a:ext cx="65" cy="107722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endParaRPr lang="de-DE" sz="700" dirty="0">
              <a:solidFill>
                <a:srgbClr val="FFFFFF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28625" y="609600"/>
            <a:ext cx="94297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57894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70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2726538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vmlDrawing" Target="../drawings/vmlDrawing1.vml"/><Relationship Id="rId10" Type="http://schemas.openxmlformats.org/officeDocument/2006/relationships/image" Target="../media/image3.jpeg"/><Relationship Id="rId4" Type="http://schemas.openxmlformats.org/officeDocument/2006/relationships/theme" Target="../theme/theme1.xml"/><Relationship Id="rId9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vmlDrawing" Target="../drawings/vmlDrawing8.vml"/><Relationship Id="rId18" Type="http://schemas.openxmlformats.org/officeDocument/2006/relationships/image" Target="../media/image5.wmf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theme" Target="../theme/theme10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98.xml"/><Relationship Id="rId16" Type="http://schemas.openxmlformats.org/officeDocument/2006/relationships/image" Target="../media/image8.emf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oleObject" Target="../embeddings/oleObject8.bin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tags" Target="../tags/tag33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slideLayout" Target="../slideLayouts/slideLayout120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17" Type="http://schemas.openxmlformats.org/officeDocument/2006/relationships/image" Target="../media/image12.jpeg"/><Relationship Id="rId2" Type="http://schemas.openxmlformats.org/officeDocument/2006/relationships/slideLayout" Target="../slideLayouts/slideLayout109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5" Type="http://schemas.openxmlformats.org/officeDocument/2006/relationships/theme" Target="../theme/theme11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Relationship Id="rId14" Type="http://schemas.openxmlformats.org/officeDocument/2006/relationships/slideLayout" Target="../slideLayouts/slideLayout12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24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tags" Target="../tags/tag334.xml"/><Relationship Id="rId5" Type="http://schemas.openxmlformats.org/officeDocument/2006/relationships/vmlDrawing" Target="../drawings/vmlDrawing9.vml"/><Relationship Id="rId10" Type="http://schemas.openxmlformats.org/officeDocument/2006/relationships/image" Target="../media/image3.jpeg"/><Relationship Id="rId4" Type="http://schemas.openxmlformats.org/officeDocument/2006/relationships/theme" Target="../theme/theme12.xml"/><Relationship Id="rId9" Type="http://schemas.openxmlformats.org/officeDocument/2006/relationships/image" Target="../media/image2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2.xml"/><Relationship Id="rId13" Type="http://schemas.openxmlformats.org/officeDocument/2006/relationships/slideLayout" Target="../slideLayouts/slideLayout137.xml"/><Relationship Id="rId3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31.xml"/><Relationship Id="rId12" Type="http://schemas.openxmlformats.org/officeDocument/2006/relationships/slideLayout" Target="../slideLayouts/slideLayout136.xml"/><Relationship Id="rId17" Type="http://schemas.openxmlformats.org/officeDocument/2006/relationships/image" Target="../media/image12.jpeg"/><Relationship Id="rId2" Type="http://schemas.openxmlformats.org/officeDocument/2006/relationships/slideLayout" Target="../slideLayouts/slideLayout126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30.xml"/><Relationship Id="rId11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29.xml"/><Relationship Id="rId15" Type="http://schemas.openxmlformats.org/officeDocument/2006/relationships/theme" Target="../theme/theme13.xml"/><Relationship Id="rId10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33.xml"/><Relationship Id="rId14" Type="http://schemas.openxmlformats.org/officeDocument/2006/relationships/slideLayout" Target="../slideLayouts/slideLayout138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13" Type="http://schemas.openxmlformats.org/officeDocument/2006/relationships/tags" Target="../tags/tag339.xml"/><Relationship Id="rId18" Type="http://schemas.openxmlformats.org/officeDocument/2006/relationships/tags" Target="../tags/tag344.xml"/><Relationship Id="rId26" Type="http://schemas.openxmlformats.org/officeDocument/2006/relationships/image" Target="../media/image13.emf"/><Relationship Id="rId3" Type="http://schemas.openxmlformats.org/officeDocument/2006/relationships/slideLayout" Target="../slideLayouts/slideLayout141.xml"/><Relationship Id="rId21" Type="http://schemas.openxmlformats.org/officeDocument/2006/relationships/tags" Target="../tags/tag347.xml"/><Relationship Id="rId7" Type="http://schemas.openxmlformats.org/officeDocument/2006/relationships/theme" Target="../theme/theme14.xml"/><Relationship Id="rId12" Type="http://schemas.openxmlformats.org/officeDocument/2006/relationships/tags" Target="../tags/tag338.xml"/><Relationship Id="rId17" Type="http://schemas.openxmlformats.org/officeDocument/2006/relationships/tags" Target="../tags/tag343.xml"/><Relationship Id="rId25" Type="http://schemas.openxmlformats.org/officeDocument/2006/relationships/oleObject" Target="../embeddings/oleObject10.bin"/><Relationship Id="rId2" Type="http://schemas.openxmlformats.org/officeDocument/2006/relationships/slideLayout" Target="../slideLayouts/slideLayout140.xml"/><Relationship Id="rId16" Type="http://schemas.openxmlformats.org/officeDocument/2006/relationships/tags" Target="../tags/tag342.xml"/><Relationship Id="rId20" Type="http://schemas.openxmlformats.org/officeDocument/2006/relationships/tags" Target="../tags/tag346.xml"/><Relationship Id="rId1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4.xml"/><Relationship Id="rId11" Type="http://schemas.openxmlformats.org/officeDocument/2006/relationships/tags" Target="../tags/tag337.xml"/><Relationship Id="rId24" Type="http://schemas.openxmlformats.org/officeDocument/2006/relationships/tags" Target="../tags/tag350.xml"/><Relationship Id="rId5" Type="http://schemas.openxmlformats.org/officeDocument/2006/relationships/slideLayout" Target="../slideLayouts/slideLayout143.xml"/><Relationship Id="rId15" Type="http://schemas.openxmlformats.org/officeDocument/2006/relationships/tags" Target="../tags/tag341.xml"/><Relationship Id="rId23" Type="http://schemas.openxmlformats.org/officeDocument/2006/relationships/tags" Target="../tags/tag349.xml"/><Relationship Id="rId28" Type="http://schemas.openxmlformats.org/officeDocument/2006/relationships/image" Target="../media/image5.wmf"/><Relationship Id="rId10" Type="http://schemas.openxmlformats.org/officeDocument/2006/relationships/tags" Target="../tags/tag336.xml"/><Relationship Id="rId19" Type="http://schemas.openxmlformats.org/officeDocument/2006/relationships/tags" Target="../tags/tag345.xml"/><Relationship Id="rId4" Type="http://schemas.openxmlformats.org/officeDocument/2006/relationships/slideLayout" Target="../slideLayouts/slideLayout142.xml"/><Relationship Id="rId9" Type="http://schemas.openxmlformats.org/officeDocument/2006/relationships/tags" Target="../tags/tag335.xml"/><Relationship Id="rId14" Type="http://schemas.openxmlformats.org/officeDocument/2006/relationships/tags" Target="../tags/tag340.xml"/><Relationship Id="rId22" Type="http://schemas.openxmlformats.org/officeDocument/2006/relationships/tags" Target="../tags/tag348.xml"/><Relationship Id="rId27" Type="http://schemas.openxmlformats.org/officeDocument/2006/relationships/image" Target="../media/image4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13" Type="http://schemas.openxmlformats.org/officeDocument/2006/relationships/tags" Target="../tags/tag356.xml"/><Relationship Id="rId18" Type="http://schemas.openxmlformats.org/officeDocument/2006/relationships/tags" Target="../tags/tag361.xml"/><Relationship Id="rId26" Type="http://schemas.openxmlformats.org/officeDocument/2006/relationships/image" Target="../media/image13.emf"/><Relationship Id="rId3" Type="http://schemas.openxmlformats.org/officeDocument/2006/relationships/slideLayout" Target="../slideLayouts/slideLayout147.xml"/><Relationship Id="rId21" Type="http://schemas.openxmlformats.org/officeDocument/2006/relationships/tags" Target="../tags/tag364.xml"/><Relationship Id="rId7" Type="http://schemas.openxmlformats.org/officeDocument/2006/relationships/theme" Target="../theme/theme15.xml"/><Relationship Id="rId12" Type="http://schemas.openxmlformats.org/officeDocument/2006/relationships/tags" Target="../tags/tag355.xml"/><Relationship Id="rId17" Type="http://schemas.openxmlformats.org/officeDocument/2006/relationships/tags" Target="../tags/tag360.xml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46.xml"/><Relationship Id="rId16" Type="http://schemas.openxmlformats.org/officeDocument/2006/relationships/tags" Target="../tags/tag359.xml"/><Relationship Id="rId20" Type="http://schemas.openxmlformats.org/officeDocument/2006/relationships/tags" Target="../tags/tag363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tags" Target="../tags/tag354.xml"/><Relationship Id="rId24" Type="http://schemas.openxmlformats.org/officeDocument/2006/relationships/tags" Target="../tags/tag367.xml"/><Relationship Id="rId5" Type="http://schemas.openxmlformats.org/officeDocument/2006/relationships/slideLayout" Target="../slideLayouts/slideLayout149.xml"/><Relationship Id="rId15" Type="http://schemas.openxmlformats.org/officeDocument/2006/relationships/tags" Target="../tags/tag358.xml"/><Relationship Id="rId23" Type="http://schemas.openxmlformats.org/officeDocument/2006/relationships/tags" Target="../tags/tag366.xml"/><Relationship Id="rId28" Type="http://schemas.openxmlformats.org/officeDocument/2006/relationships/image" Target="../media/image5.wmf"/><Relationship Id="rId10" Type="http://schemas.openxmlformats.org/officeDocument/2006/relationships/tags" Target="../tags/tag353.xml"/><Relationship Id="rId19" Type="http://schemas.openxmlformats.org/officeDocument/2006/relationships/tags" Target="../tags/tag362.xml"/><Relationship Id="rId4" Type="http://schemas.openxmlformats.org/officeDocument/2006/relationships/slideLayout" Target="../slideLayouts/slideLayout148.xml"/><Relationship Id="rId9" Type="http://schemas.openxmlformats.org/officeDocument/2006/relationships/tags" Target="../tags/tag352.xml"/><Relationship Id="rId14" Type="http://schemas.openxmlformats.org/officeDocument/2006/relationships/tags" Target="../tags/tag357.xml"/><Relationship Id="rId22" Type="http://schemas.openxmlformats.org/officeDocument/2006/relationships/tags" Target="../tags/tag365.xml"/><Relationship Id="rId27" Type="http://schemas.openxmlformats.org/officeDocument/2006/relationships/image" Target="../media/image4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13" Type="http://schemas.openxmlformats.org/officeDocument/2006/relationships/tags" Target="../tags/tag373.xml"/><Relationship Id="rId18" Type="http://schemas.openxmlformats.org/officeDocument/2006/relationships/tags" Target="../tags/tag378.xml"/><Relationship Id="rId26" Type="http://schemas.openxmlformats.org/officeDocument/2006/relationships/image" Target="../media/image13.emf"/><Relationship Id="rId3" Type="http://schemas.openxmlformats.org/officeDocument/2006/relationships/slideLayout" Target="../slideLayouts/slideLayout153.xml"/><Relationship Id="rId21" Type="http://schemas.openxmlformats.org/officeDocument/2006/relationships/tags" Target="../tags/tag381.xml"/><Relationship Id="rId7" Type="http://schemas.openxmlformats.org/officeDocument/2006/relationships/theme" Target="../theme/theme16.xml"/><Relationship Id="rId12" Type="http://schemas.openxmlformats.org/officeDocument/2006/relationships/tags" Target="../tags/tag372.xml"/><Relationship Id="rId17" Type="http://schemas.openxmlformats.org/officeDocument/2006/relationships/tags" Target="../tags/tag377.xml"/><Relationship Id="rId25" Type="http://schemas.openxmlformats.org/officeDocument/2006/relationships/oleObject" Target="../embeddings/oleObject14.bin"/><Relationship Id="rId2" Type="http://schemas.openxmlformats.org/officeDocument/2006/relationships/slideLayout" Target="../slideLayouts/slideLayout152.xml"/><Relationship Id="rId16" Type="http://schemas.openxmlformats.org/officeDocument/2006/relationships/tags" Target="../tags/tag376.xml"/><Relationship Id="rId20" Type="http://schemas.openxmlformats.org/officeDocument/2006/relationships/tags" Target="../tags/tag380.xml"/><Relationship Id="rId1" Type="http://schemas.openxmlformats.org/officeDocument/2006/relationships/slideLayout" Target="../slideLayouts/slideLayout151.xml"/><Relationship Id="rId6" Type="http://schemas.openxmlformats.org/officeDocument/2006/relationships/slideLayout" Target="../slideLayouts/slideLayout156.xml"/><Relationship Id="rId11" Type="http://schemas.openxmlformats.org/officeDocument/2006/relationships/tags" Target="../tags/tag371.xml"/><Relationship Id="rId24" Type="http://schemas.openxmlformats.org/officeDocument/2006/relationships/tags" Target="../tags/tag384.xml"/><Relationship Id="rId5" Type="http://schemas.openxmlformats.org/officeDocument/2006/relationships/slideLayout" Target="../slideLayouts/slideLayout155.xml"/><Relationship Id="rId15" Type="http://schemas.openxmlformats.org/officeDocument/2006/relationships/tags" Target="../tags/tag375.xml"/><Relationship Id="rId23" Type="http://schemas.openxmlformats.org/officeDocument/2006/relationships/tags" Target="../tags/tag383.xml"/><Relationship Id="rId28" Type="http://schemas.openxmlformats.org/officeDocument/2006/relationships/image" Target="../media/image5.wmf"/><Relationship Id="rId10" Type="http://schemas.openxmlformats.org/officeDocument/2006/relationships/tags" Target="../tags/tag370.xml"/><Relationship Id="rId19" Type="http://schemas.openxmlformats.org/officeDocument/2006/relationships/tags" Target="../tags/tag379.xml"/><Relationship Id="rId4" Type="http://schemas.openxmlformats.org/officeDocument/2006/relationships/slideLayout" Target="../slideLayouts/slideLayout154.xml"/><Relationship Id="rId9" Type="http://schemas.openxmlformats.org/officeDocument/2006/relationships/tags" Target="../tags/tag369.xml"/><Relationship Id="rId14" Type="http://schemas.openxmlformats.org/officeDocument/2006/relationships/tags" Target="../tags/tag374.xml"/><Relationship Id="rId22" Type="http://schemas.openxmlformats.org/officeDocument/2006/relationships/tags" Target="../tags/tag382.xml"/><Relationship Id="rId27" Type="http://schemas.openxmlformats.org/officeDocument/2006/relationships/image" Target="../media/image4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13" Type="http://schemas.openxmlformats.org/officeDocument/2006/relationships/tags" Target="../tags/tag390.xml"/><Relationship Id="rId18" Type="http://schemas.openxmlformats.org/officeDocument/2006/relationships/tags" Target="../tags/tag395.xml"/><Relationship Id="rId26" Type="http://schemas.openxmlformats.org/officeDocument/2006/relationships/image" Target="../media/image13.emf"/><Relationship Id="rId3" Type="http://schemas.openxmlformats.org/officeDocument/2006/relationships/slideLayout" Target="../slideLayouts/slideLayout159.xml"/><Relationship Id="rId21" Type="http://schemas.openxmlformats.org/officeDocument/2006/relationships/tags" Target="../tags/tag398.xml"/><Relationship Id="rId7" Type="http://schemas.openxmlformats.org/officeDocument/2006/relationships/theme" Target="../theme/theme17.xml"/><Relationship Id="rId12" Type="http://schemas.openxmlformats.org/officeDocument/2006/relationships/tags" Target="../tags/tag389.xml"/><Relationship Id="rId17" Type="http://schemas.openxmlformats.org/officeDocument/2006/relationships/tags" Target="../tags/tag394.xml"/><Relationship Id="rId25" Type="http://schemas.openxmlformats.org/officeDocument/2006/relationships/oleObject" Target="../embeddings/oleObject16.bin"/><Relationship Id="rId2" Type="http://schemas.openxmlformats.org/officeDocument/2006/relationships/slideLayout" Target="../slideLayouts/slideLayout158.xml"/><Relationship Id="rId16" Type="http://schemas.openxmlformats.org/officeDocument/2006/relationships/tags" Target="../tags/tag393.xml"/><Relationship Id="rId20" Type="http://schemas.openxmlformats.org/officeDocument/2006/relationships/tags" Target="../tags/tag397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tags" Target="../tags/tag388.xml"/><Relationship Id="rId24" Type="http://schemas.openxmlformats.org/officeDocument/2006/relationships/tags" Target="../tags/tag401.xml"/><Relationship Id="rId5" Type="http://schemas.openxmlformats.org/officeDocument/2006/relationships/slideLayout" Target="../slideLayouts/slideLayout161.xml"/><Relationship Id="rId15" Type="http://schemas.openxmlformats.org/officeDocument/2006/relationships/tags" Target="../tags/tag392.xml"/><Relationship Id="rId23" Type="http://schemas.openxmlformats.org/officeDocument/2006/relationships/tags" Target="../tags/tag400.xml"/><Relationship Id="rId28" Type="http://schemas.openxmlformats.org/officeDocument/2006/relationships/image" Target="../media/image5.wmf"/><Relationship Id="rId10" Type="http://schemas.openxmlformats.org/officeDocument/2006/relationships/tags" Target="../tags/tag387.xml"/><Relationship Id="rId19" Type="http://schemas.openxmlformats.org/officeDocument/2006/relationships/tags" Target="../tags/tag396.xml"/><Relationship Id="rId4" Type="http://schemas.openxmlformats.org/officeDocument/2006/relationships/slideLayout" Target="../slideLayouts/slideLayout160.xml"/><Relationship Id="rId9" Type="http://schemas.openxmlformats.org/officeDocument/2006/relationships/tags" Target="../tags/tag386.xml"/><Relationship Id="rId14" Type="http://schemas.openxmlformats.org/officeDocument/2006/relationships/tags" Target="../tags/tag391.xml"/><Relationship Id="rId22" Type="http://schemas.openxmlformats.org/officeDocument/2006/relationships/tags" Target="../tags/tag399.xml"/><Relationship Id="rId27" Type="http://schemas.openxmlformats.org/officeDocument/2006/relationships/image" Target="../media/image4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65.xml"/><Relationship Id="rId7" Type="http://schemas.openxmlformats.org/officeDocument/2006/relationships/slideLayout" Target="../slideLayouts/slideLayout169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63.xml"/><Relationship Id="rId6" Type="http://schemas.openxmlformats.org/officeDocument/2006/relationships/slideLayout" Target="../slideLayouts/slideLayout168.xml"/><Relationship Id="rId11" Type="http://schemas.openxmlformats.org/officeDocument/2006/relationships/slideLayout" Target="../slideLayouts/slideLayout173.xml"/><Relationship Id="rId5" Type="http://schemas.openxmlformats.org/officeDocument/2006/relationships/slideLayout" Target="../slideLayouts/slideLayout167.xml"/><Relationship Id="rId10" Type="http://schemas.openxmlformats.org/officeDocument/2006/relationships/slideLayout" Target="../slideLayouts/slideLayout172.xml"/><Relationship Id="rId4" Type="http://schemas.openxmlformats.org/officeDocument/2006/relationships/slideLayout" Target="../slideLayouts/slideLayout166.xml"/><Relationship Id="rId9" Type="http://schemas.openxmlformats.org/officeDocument/2006/relationships/slideLayout" Target="../slideLayouts/slideLayout171.xml"/><Relationship Id="rId14" Type="http://schemas.openxmlformats.org/officeDocument/2006/relationships/image" Target="../media/image5.wmf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1.xml"/><Relationship Id="rId3" Type="http://schemas.openxmlformats.org/officeDocument/2006/relationships/slideLayout" Target="../slideLayouts/slideLayout176.xml"/><Relationship Id="rId7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5.xml"/><Relationship Id="rId1" Type="http://schemas.openxmlformats.org/officeDocument/2006/relationships/slideLayout" Target="../slideLayouts/slideLayout174.xml"/><Relationship Id="rId6" Type="http://schemas.openxmlformats.org/officeDocument/2006/relationships/slideLayout" Target="../slideLayouts/slideLayout179.xml"/><Relationship Id="rId11" Type="http://schemas.openxmlformats.org/officeDocument/2006/relationships/image" Target="../media/image5.wmf"/><Relationship Id="rId5" Type="http://schemas.openxmlformats.org/officeDocument/2006/relationships/slideLayout" Target="../slideLayouts/slideLayout178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77.xml"/><Relationship Id="rId9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6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vmlDrawing" Target="../drawings/vmlDrawing2.vml"/><Relationship Id="rId11" Type="http://schemas.openxmlformats.org/officeDocument/2006/relationships/image" Target="../media/image3.jpeg"/><Relationship Id="rId5" Type="http://schemas.openxmlformats.org/officeDocument/2006/relationships/theme" Target="../theme/theme2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.emf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slideLayout" Target="../slideLayouts/slideLayout184.xml"/><Relationship Id="rId7" Type="http://schemas.openxmlformats.org/officeDocument/2006/relationships/tags" Target="../tags/tag403.xml"/><Relationship Id="rId2" Type="http://schemas.openxmlformats.org/officeDocument/2006/relationships/slideLayout" Target="../slideLayouts/slideLayout183.xml"/><Relationship Id="rId1" Type="http://schemas.openxmlformats.org/officeDocument/2006/relationships/slideLayout" Target="../slideLayouts/slideLayout182.xml"/><Relationship Id="rId6" Type="http://schemas.openxmlformats.org/officeDocument/2006/relationships/vmlDrawing" Target="../drawings/vmlDrawing18.vml"/><Relationship Id="rId11" Type="http://schemas.openxmlformats.org/officeDocument/2006/relationships/image" Target="../media/image3.jpeg"/><Relationship Id="rId5" Type="http://schemas.openxmlformats.org/officeDocument/2006/relationships/theme" Target="../theme/theme20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85.xml"/><Relationship Id="rId9" Type="http://schemas.openxmlformats.org/officeDocument/2006/relationships/image" Target="../media/image1.emf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tags" Target="../tags/tag407.xml"/><Relationship Id="rId13" Type="http://schemas.openxmlformats.org/officeDocument/2006/relationships/tags" Target="../tags/tag412.xml"/><Relationship Id="rId18" Type="http://schemas.openxmlformats.org/officeDocument/2006/relationships/tags" Target="../tags/tag417.xml"/><Relationship Id="rId26" Type="http://schemas.openxmlformats.org/officeDocument/2006/relationships/image" Target="../media/image2.jpeg"/><Relationship Id="rId3" Type="http://schemas.openxmlformats.org/officeDocument/2006/relationships/theme" Target="../theme/theme21.xml"/><Relationship Id="rId21" Type="http://schemas.openxmlformats.org/officeDocument/2006/relationships/tags" Target="../tags/tag420.xml"/><Relationship Id="rId7" Type="http://schemas.openxmlformats.org/officeDocument/2006/relationships/tags" Target="../tags/tag406.xml"/><Relationship Id="rId12" Type="http://schemas.openxmlformats.org/officeDocument/2006/relationships/tags" Target="../tags/tag411.xml"/><Relationship Id="rId17" Type="http://schemas.openxmlformats.org/officeDocument/2006/relationships/tags" Target="../tags/tag416.xml"/><Relationship Id="rId25" Type="http://schemas.openxmlformats.org/officeDocument/2006/relationships/image" Target="../media/image13.emf"/><Relationship Id="rId2" Type="http://schemas.openxmlformats.org/officeDocument/2006/relationships/slideLayout" Target="../slideLayouts/slideLayout187.xml"/><Relationship Id="rId16" Type="http://schemas.openxmlformats.org/officeDocument/2006/relationships/tags" Target="../tags/tag415.xml"/><Relationship Id="rId20" Type="http://schemas.openxmlformats.org/officeDocument/2006/relationships/tags" Target="../tags/tag419.xml"/><Relationship Id="rId1" Type="http://schemas.openxmlformats.org/officeDocument/2006/relationships/slideLayout" Target="../slideLayouts/slideLayout186.xml"/><Relationship Id="rId6" Type="http://schemas.openxmlformats.org/officeDocument/2006/relationships/tags" Target="../tags/tag405.xml"/><Relationship Id="rId11" Type="http://schemas.openxmlformats.org/officeDocument/2006/relationships/tags" Target="../tags/tag410.xml"/><Relationship Id="rId24" Type="http://schemas.openxmlformats.org/officeDocument/2006/relationships/oleObject" Target="../embeddings/oleObject19.bin"/><Relationship Id="rId5" Type="http://schemas.openxmlformats.org/officeDocument/2006/relationships/tags" Target="../tags/tag404.xml"/><Relationship Id="rId15" Type="http://schemas.openxmlformats.org/officeDocument/2006/relationships/tags" Target="../tags/tag414.xml"/><Relationship Id="rId23" Type="http://schemas.openxmlformats.org/officeDocument/2006/relationships/tags" Target="../tags/tag422.xml"/><Relationship Id="rId10" Type="http://schemas.openxmlformats.org/officeDocument/2006/relationships/tags" Target="../tags/tag409.xml"/><Relationship Id="rId19" Type="http://schemas.openxmlformats.org/officeDocument/2006/relationships/tags" Target="../tags/tag418.xml"/><Relationship Id="rId4" Type="http://schemas.openxmlformats.org/officeDocument/2006/relationships/vmlDrawing" Target="../drawings/vmlDrawing19.vml"/><Relationship Id="rId9" Type="http://schemas.openxmlformats.org/officeDocument/2006/relationships/tags" Target="../tags/tag408.xml"/><Relationship Id="rId14" Type="http://schemas.openxmlformats.org/officeDocument/2006/relationships/tags" Target="../tags/tag413.xml"/><Relationship Id="rId22" Type="http://schemas.openxmlformats.org/officeDocument/2006/relationships/tags" Target="../tags/tag421.xml"/><Relationship Id="rId27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tags" Target="../tags/tag4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oleObject" Target="../embeddings/oleObject3.bin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tags" Target="../tags/tag113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tags" Target="../tags/tag112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vmlDrawing" Target="../drawings/vmlDrawing3.v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theme" Target="../theme/theme4.xml"/><Relationship Id="rId27" Type="http://schemas.openxmlformats.org/officeDocument/2006/relationships/image" Target="../media/image8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oleObject" Target="../embeddings/oleObject4.bin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tags" Target="../tags/tag222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tags" Target="../tags/tag22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vmlDrawing" Target="../drawings/vmlDrawing4.v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theme" Target="../theme/theme5.xml"/><Relationship Id="rId27" Type="http://schemas.openxmlformats.org/officeDocument/2006/relationships/image" Target="../media/image8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74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tags" Target="../tags/tag330.xml"/><Relationship Id="rId5" Type="http://schemas.openxmlformats.org/officeDocument/2006/relationships/vmlDrawing" Target="../drawings/vmlDrawing5.vml"/><Relationship Id="rId10" Type="http://schemas.openxmlformats.org/officeDocument/2006/relationships/image" Target="../media/image3.jpeg"/><Relationship Id="rId4" Type="http://schemas.openxmlformats.org/officeDocument/2006/relationships/theme" Target="../theme/theme6.xml"/><Relationship Id="rId9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vmlDrawing" Target="../drawings/vmlDrawing6.vml"/><Relationship Id="rId18" Type="http://schemas.openxmlformats.org/officeDocument/2006/relationships/image" Target="../media/image5.wmf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theme" Target="../theme/theme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6.xml"/><Relationship Id="rId16" Type="http://schemas.openxmlformats.org/officeDocument/2006/relationships/image" Target="../media/image8.emf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5" Type="http://schemas.openxmlformats.org/officeDocument/2006/relationships/oleObject" Target="../embeddings/oleObject6.bin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tags" Target="../tags/tag33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slideLayout" Target="../slideLayouts/slideLayout88.xml"/><Relationship Id="rId7" Type="http://schemas.openxmlformats.org/officeDocument/2006/relationships/tags" Target="../tags/tag332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vmlDrawing" Target="../drawings/vmlDrawing7.vml"/><Relationship Id="rId11" Type="http://schemas.openxmlformats.org/officeDocument/2006/relationships/image" Target="../media/image3.jpeg"/><Relationship Id="rId5" Type="http://schemas.openxmlformats.org/officeDocument/2006/relationships/theme" Target="../theme/theme8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89.xml"/><Relationship Id="rId9" Type="http://schemas.openxmlformats.org/officeDocument/2006/relationships/image" Target="../media/image1.e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5" Type="http://schemas.openxmlformats.org/officeDocument/2006/relationships/slideLayout" Target="../slideLayouts/slideLayout94.xml"/><Relationship Id="rId10" Type="http://schemas.openxmlformats.org/officeDocument/2006/relationships/image" Target="../media/image5.wmf"/><Relationship Id="rId4" Type="http://schemas.openxmlformats.org/officeDocument/2006/relationships/slideLayout" Target="../slideLayouts/slideLayout93.xml"/><Relationship Id="rId9" Type="http://schemas.openxmlformats.org/officeDocument/2006/relationships/image" Target="../media/image1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2960535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026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12469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7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0642445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846" name="think-cell Slide" r:id="rId15" imgW="524" imgH="526" progId="TCLayout.ActiveDocument.1">
                  <p:embed/>
                </p:oleObj>
              </mc:Choice>
              <mc:Fallback>
                <p:oleObj name="think-cell Slide" r:id="rId15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81007"/>
            <a:ext cx="9429750" cy="850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1381125"/>
            <a:ext cx="9429750" cy="448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34" name="Picture 10" descr="fondo02"/>
          <p:cNvPicPr>
            <a:picLocks noChangeAspect="1" noChangeArrowheads="1"/>
          </p:cNvPicPr>
          <p:nvPr/>
        </p:nvPicPr>
        <p:blipFill>
          <a:blip r:embed="rId1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035" name="Picture 11" descr="Logo_Peq01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858125" y="6345337"/>
            <a:ext cx="2157413" cy="352425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20060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000" b="1" i="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153988" indent="-153988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461963" indent="-2317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2"/>
          </a:solidFill>
          <a:latin typeface="Arial" charset="0"/>
          <a:ea typeface="+mn-ea"/>
          <a:cs typeface="+mn-cs"/>
        </a:defRPr>
      </a:lvl2pPr>
      <a:lvl3pPr marL="625475" indent="-163513" algn="l" rtl="0" eaLnBrk="1" fontAlgn="base" hangingPunct="1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2"/>
          </a:solidFill>
          <a:latin typeface="Arial" charset="0"/>
          <a:ea typeface="+mn-ea"/>
          <a:cs typeface="+mn-cs"/>
        </a:defRPr>
      </a:lvl3pPr>
      <a:lvl4pPr marL="741363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000">
          <a:solidFill>
            <a:schemeClr val="tx2"/>
          </a:solidFill>
          <a:latin typeface="Arial" charset="0"/>
          <a:ea typeface="+mn-ea"/>
          <a:cs typeface="+mn-cs"/>
        </a:defRPr>
      </a:lvl4pPr>
      <a:lvl5pPr marL="857250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2"/>
          </a:solidFill>
          <a:latin typeface="Arial" charset="0"/>
          <a:ea typeface="+mn-ea"/>
          <a:cs typeface="+mn-cs"/>
        </a:defRPr>
      </a:lvl5pPr>
      <a:lvl6pPr marL="22272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6pPr>
      <a:lvl7pPr marL="26844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7pPr>
      <a:lvl8pPr marL="31416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8pPr>
      <a:lvl9pPr marL="35988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intillo_inferior0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t="47" r="310"/>
          <a:stretch>
            <a:fillRect/>
          </a:stretch>
        </p:blipFill>
        <p:spPr bwMode="auto">
          <a:xfrm>
            <a:off x="0" y="0"/>
            <a:ext cx="10287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A-Santander-negativo_RGB [Convertido]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260" y="6226176"/>
            <a:ext cx="2439591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8429625" y="711200"/>
            <a:ext cx="1042988" cy="2154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1400" dirty="0" smtClean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208955" y="6388100"/>
            <a:ext cx="6429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13B5D404-5004-4338-9FA9-9A38E4A88B25}" type="slidenum">
              <a:rPr lang="en-US" sz="1400">
                <a:solidFill>
                  <a:srgbClr val="FFFFFF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07231" y="1825625"/>
            <a:ext cx="8872538" cy="228370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8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1589" y="1589"/>
          <a:ext cx="158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50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1588" y="-3174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6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334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34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89888" y="6226218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5"/>
            <a:ext cx="9491664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182286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5pPr>
      <a:lvl6pPr marL="40635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6pPr>
      <a:lvl7pPr marL="81270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7pPr>
      <a:lvl8pPr marL="121905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8pPr>
      <a:lvl9pPr marL="16254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16051" indent="-316051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334">
          <a:solidFill>
            <a:srgbClr val="000000"/>
          </a:solidFill>
          <a:latin typeface="+mn-lt"/>
          <a:ea typeface="+mn-ea"/>
          <a:cs typeface="+mn-cs"/>
        </a:defRPr>
      </a:lvl1pPr>
      <a:lvl2pPr marL="654678" indent="-179190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066">
          <a:solidFill>
            <a:srgbClr val="000000"/>
          </a:solidFill>
          <a:latin typeface="+mn-lt"/>
          <a:cs typeface="+mn-cs"/>
        </a:defRPr>
      </a:lvl2pPr>
      <a:lvl3pPr marL="1055386" indent="-174957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066">
          <a:solidFill>
            <a:srgbClr val="000000"/>
          </a:solidFill>
          <a:latin typeface="+mn-lt"/>
          <a:cs typeface="+mn-cs"/>
        </a:defRPr>
      </a:lvl3pPr>
      <a:lvl4pPr marL="1354505" indent="-129807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066">
          <a:solidFill>
            <a:schemeClr val="tx1"/>
          </a:solidFill>
          <a:latin typeface="+mn-lt"/>
          <a:cs typeface="+mn-cs"/>
        </a:defRPr>
      </a:lvl4pPr>
      <a:lvl5pPr marL="1749570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5pPr>
      <a:lvl6pPr marL="2155921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6pPr>
      <a:lvl7pPr marL="2562273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7pPr>
      <a:lvl8pPr marL="2968625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8pPr>
      <a:lvl9pPr marL="3374977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352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704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055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407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1759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111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462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0814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intillo_inferior0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t="47" r="310"/>
          <a:stretch>
            <a:fillRect/>
          </a:stretch>
        </p:blipFill>
        <p:spPr bwMode="auto">
          <a:xfrm>
            <a:off x="0" y="0"/>
            <a:ext cx="10287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A-Santander-negativo_RGB [Convertido]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260" y="6226176"/>
            <a:ext cx="2439591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8429625" y="711200"/>
            <a:ext cx="1042988" cy="2154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1400" dirty="0" smtClean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208955" y="6388100"/>
            <a:ext cx="6429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13B5D404-5004-4338-9FA9-9A38E4A88B25}" type="slidenum">
              <a:rPr lang="en-US" sz="1400">
                <a:solidFill>
                  <a:srgbClr val="FFFFFF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88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9"/>
            </p:custDataLst>
            <p:extLst/>
          </p:nvPr>
        </p:nvGraphicFramePr>
        <p:xfrm>
          <a:off x="0" y="0"/>
          <a:ext cx="182232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495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82232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Line 8"/>
          <p:cNvSpPr>
            <a:spLocks noChangeShapeType="1"/>
          </p:cNvSpPr>
          <p:nvPr/>
        </p:nvSpPr>
        <p:spPr bwMode="auto">
          <a:xfrm>
            <a:off x="428625" y="7691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pic>
        <p:nvPicPr>
          <p:cNvPr id="73" name="Picture 10" descr="fondo02"/>
          <p:cNvPicPr>
            <a:picLocks noChangeAspect="1" noChangeArrowheads="1"/>
          </p:cNvPicPr>
          <p:nvPr/>
        </p:nvPicPr>
        <p:blipFill>
          <a:blip r:embed="rId2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74" name="Picture 11" descr="Logo_Peq01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3783" y="2621427"/>
            <a:ext cx="4938489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451189"/>
            <a:ext cx="942975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428626" y="17818"/>
            <a:ext cx="734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28625" y="816744"/>
            <a:ext cx="9429750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83781" y="2013955"/>
            <a:ext cx="4894754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2" name="McK Slide Elements" hidden="1"/>
          <p:cNvGrpSpPr>
            <a:grpSpLocks/>
          </p:cNvGrpSpPr>
          <p:nvPr/>
        </p:nvGrpSpPr>
        <p:grpSpPr bwMode="auto">
          <a:xfrm>
            <a:off x="428623" y="5813989"/>
            <a:ext cx="9429750" cy="362823"/>
            <a:chOff x="75" y="3926"/>
            <a:chExt cx="564" cy="224"/>
          </a:xfrm>
        </p:grpSpPr>
        <p:sp>
          <p:nvSpPr>
            <p:cNvPr id="23" name="McK 4. Footnote"/>
            <p:cNvSpPr txBox="1">
              <a:spLocks noChangeArrowheads="1"/>
            </p:cNvSpPr>
            <p:nvPr/>
          </p:nvSpPr>
          <p:spPr bwMode="auto">
            <a:xfrm>
              <a:off x="75" y="3926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4" name="McK 5. Source"/>
            <p:cNvSpPr>
              <a:spLocks noChangeArrowheads="1"/>
            </p:cNvSpPr>
            <p:nvPr/>
          </p:nvSpPr>
          <p:spPr bwMode="auto">
            <a:xfrm>
              <a:off x="75" y="4055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473075" indent="-473075" defTabSz="91342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26" name="LegendBoxes" hidden="1"/>
          <p:cNvGrpSpPr>
            <a:grpSpLocks/>
          </p:cNvGrpSpPr>
          <p:nvPr/>
        </p:nvGrpSpPr>
        <p:grpSpPr bwMode="auto">
          <a:xfrm>
            <a:off x="8981840" y="864366"/>
            <a:ext cx="801822" cy="1013962"/>
            <a:chOff x="4936" y="176"/>
            <a:chExt cx="440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LegendLines" hidden="1"/>
          <p:cNvGrpSpPr>
            <a:grpSpLocks/>
          </p:cNvGrpSpPr>
          <p:nvPr/>
        </p:nvGrpSpPr>
        <p:grpSpPr bwMode="auto">
          <a:xfrm>
            <a:off x="8628310" y="864365"/>
            <a:ext cx="1155352" cy="741845"/>
            <a:chOff x="4750" y="176"/>
            <a:chExt cx="634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42" name="McKSticker" hidden="1"/>
          <p:cNvGrpSpPr/>
          <p:nvPr/>
        </p:nvGrpSpPr>
        <p:grpSpPr bwMode="auto">
          <a:xfrm>
            <a:off x="8791478" y="864365"/>
            <a:ext cx="1066894" cy="212366"/>
            <a:chOff x="7811359" y="285750"/>
            <a:chExt cx="929416" cy="208138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auto">
            <a:xfrm>
              <a:off x="7811359" y="285750"/>
              <a:ext cx="929416" cy="20813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auto">
            <a:xfrm>
              <a:off x="7811359" y="285750"/>
              <a:ext cx="0" cy="208138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auto">
            <a:xfrm>
              <a:off x="7811359" y="493888"/>
              <a:ext cx="9294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LegendMoons" hidden="1"/>
          <p:cNvGrpSpPr/>
          <p:nvPr/>
        </p:nvGrpSpPr>
        <p:grpSpPr bwMode="auto">
          <a:xfrm>
            <a:off x="8905111" y="864365"/>
            <a:ext cx="877863" cy="1333054"/>
            <a:chOff x="7769225" y="2105025"/>
            <a:chExt cx="764744" cy="1306516"/>
          </a:xfrm>
        </p:grpSpPr>
        <p:grpSp>
          <p:nvGrpSpPr>
            <p:cNvPr id="47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8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9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0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56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1" name="Slide Number"/>
          <p:cNvSpPr txBox="1">
            <a:spLocks/>
          </p:cNvSpPr>
          <p:nvPr/>
        </p:nvSpPr>
        <p:spPr bwMode="auto">
          <a:xfrm>
            <a:off x="9986166" y="603355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000" b="1" smtClean="0">
                <a:solidFill>
                  <a:srgbClr val="FF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9"/>
            </p:custDataLst>
            <p:extLst/>
          </p:nvPr>
        </p:nvGraphicFramePr>
        <p:xfrm>
          <a:off x="0" y="0"/>
          <a:ext cx="182232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543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82232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Line 8"/>
          <p:cNvSpPr>
            <a:spLocks noChangeShapeType="1"/>
          </p:cNvSpPr>
          <p:nvPr/>
        </p:nvSpPr>
        <p:spPr bwMode="auto">
          <a:xfrm>
            <a:off x="428625" y="7691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pic>
        <p:nvPicPr>
          <p:cNvPr id="73" name="Picture 10" descr="fondo02"/>
          <p:cNvPicPr>
            <a:picLocks noChangeAspect="1" noChangeArrowheads="1"/>
          </p:cNvPicPr>
          <p:nvPr/>
        </p:nvPicPr>
        <p:blipFill>
          <a:blip r:embed="rId2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74" name="Picture 11" descr="Logo_Peq01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3783" y="2621427"/>
            <a:ext cx="4938489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451189"/>
            <a:ext cx="942975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428626" y="17818"/>
            <a:ext cx="734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28625" y="816744"/>
            <a:ext cx="9429750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83781" y="2013955"/>
            <a:ext cx="4894754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2" name="McK Slide Elements" hidden="1"/>
          <p:cNvGrpSpPr>
            <a:grpSpLocks/>
          </p:cNvGrpSpPr>
          <p:nvPr/>
        </p:nvGrpSpPr>
        <p:grpSpPr bwMode="auto">
          <a:xfrm>
            <a:off x="428623" y="5813989"/>
            <a:ext cx="9429750" cy="362823"/>
            <a:chOff x="75" y="3926"/>
            <a:chExt cx="564" cy="224"/>
          </a:xfrm>
        </p:grpSpPr>
        <p:sp>
          <p:nvSpPr>
            <p:cNvPr id="23" name="McK 4. Footnote"/>
            <p:cNvSpPr txBox="1">
              <a:spLocks noChangeArrowheads="1"/>
            </p:cNvSpPr>
            <p:nvPr/>
          </p:nvSpPr>
          <p:spPr bwMode="auto">
            <a:xfrm>
              <a:off x="75" y="3926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4" name="McK 5. Source"/>
            <p:cNvSpPr>
              <a:spLocks noChangeArrowheads="1"/>
            </p:cNvSpPr>
            <p:nvPr/>
          </p:nvSpPr>
          <p:spPr bwMode="auto">
            <a:xfrm>
              <a:off x="75" y="4055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473075" indent="-473075" defTabSz="91342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26" name="LegendBoxes" hidden="1"/>
          <p:cNvGrpSpPr>
            <a:grpSpLocks/>
          </p:cNvGrpSpPr>
          <p:nvPr/>
        </p:nvGrpSpPr>
        <p:grpSpPr bwMode="auto">
          <a:xfrm>
            <a:off x="8981840" y="864366"/>
            <a:ext cx="801822" cy="1013962"/>
            <a:chOff x="4936" y="176"/>
            <a:chExt cx="440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LegendLines" hidden="1"/>
          <p:cNvGrpSpPr>
            <a:grpSpLocks/>
          </p:cNvGrpSpPr>
          <p:nvPr/>
        </p:nvGrpSpPr>
        <p:grpSpPr bwMode="auto">
          <a:xfrm>
            <a:off x="8628310" y="864365"/>
            <a:ext cx="1155352" cy="741845"/>
            <a:chOff x="4750" y="176"/>
            <a:chExt cx="634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42" name="McKSticker" hidden="1"/>
          <p:cNvGrpSpPr/>
          <p:nvPr/>
        </p:nvGrpSpPr>
        <p:grpSpPr bwMode="auto">
          <a:xfrm>
            <a:off x="8791478" y="864365"/>
            <a:ext cx="1066894" cy="212366"/>
            <a:chOff x="7811359" y="285750"/>
            <a:chExt cx="929416" cy="208138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auto">
            <a:xfrm>
              <a:off x="7811359" y="285750"/>
              <a:ext cx="929416" cy="20813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auto">
            <a:xfrm>
              <a:off x="7811359" y="285750"/>
              <a:ext cx="0" cy="208138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auto">
            <a:xfrm>
              <a:off x="7811359" y="493888"/>
              <a:ext cx="9294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LegendMoons" hidden="1"/>
          <p:cNvGrpSpPr/>
          <p:nvPr/>
        </p:nvGrpSpPr>
        <p:grpSpPr bwMode="auto">
          <a:xfrm>
            <a:off x="8905111" y="864365"/>
            <a:ext cx="877863" cy="1333054"/>
            <a:chOff x="7769225" y="2105025"/>
            <a:chExt cx="764744" cy="1306516"/>
          </a:xfrm>
        </p:grpSpPr>
        <p:grpSp>
          <p:nvGrpSpPr>
            <p:cNvPr id="47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8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9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0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56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1" name="Slide Number"/>
          <p:cNvSpPr txBox="1">
            <a:spLocks/>
          </p:cNvSpPr>
          <p:nvPr/>
        </p:nvSpPr>
        <p:spPr bwMode="auto">
          <a:xfrm>
            <a:off x="9986166" y="603355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000" b="1" smtClean="0">
                <a:solidFill>
                  <a:srgbClr val="FF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9"/>
            </p:custDataLst>
            <p:extLst/>
          </p:nvPr>
        </p:nvGraphicFramePr>
        <p:xfrm>
          <a:off x="0" y="0"/>
          <a:ext cx="182232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551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82232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Line 8"/>
          <p:cNvSpPr>
            <a:spLocks noChangeShapeType="1"/>
          </p:cNvSpPr>
          <p:nvPr/>
        </p:nvSpPr>
        <p:spPr bwMode="auto">
          <a:xfrm>
            <a:off x="428625" y="7691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pic>
        <p:nvPicPr>
          <p:cNvPr id="73" name="Picture 10" descr="fondo02"/>
          <p:cNvPicPr>
            <a:picLocks noChangeAspect="1" noChangeArrowheads="1"/>
          </p:cNvPicPr>
          <p:nvPr/>
        </p:nvPicPr>
        <p:blipFill>
          <a:blip r:embed="rId2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74" name="Picture 11" descr="Logo_Peq01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3783" y="2621427"/>
            <a:ext cx="4938489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451189"/>
            <a:ext cx="942975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428626" y="17818"/>
            <a:ext cx="734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28625" y="816744"/>
            <a:ext cx="9429750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83781" y="2013955"/>
            <a:ext cx="4894754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2" name="McK Slide Elements" hidden="1"/>
          <p:cNvGrpSpPr>
            <a:grpSpLocks/>
          </p:cNvGrpSpPr>
          <p:nvPr/>
        </p:nvGrpSpPr>
        <p:grpSpPr bwMode="auto">
          <a:xfrm>
            <a:off x="428623" y="5813989"/>
            <a:ext cx="9429750" cy="362823"/>
            <a:chOff x="75" y="3926"/>
            <a:chExt cx="564" cy="224"/>
          </a:xfrm>
        </p:grpSpPr>
        <p:sp>
          <p:nvSpPr>
            <p:cNvPr id="23" name="McK 4. Footnote"/>
            <p:cNvSpPr txBox="1">
              <a:spLocks noChangeArrowheads="1"/>
            </p:cNvSpPr>
            <p:nvPr/>
          </p:nvSpPr>
          <p:spPr bwMode="auto">
            <a:xfrm>
              <a:off x="75" y="3926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4" name="McK 5. Source"/>
            <p:cNvSpPr>
              <a:spLocks noChangeArrowheads="1"/>
            </p:cNvSpPr>
            <p:nvPr/>
          </p:nvSpPr>
          <p:spPr bwMode="auto">
            <a:xfrm>
              <a:off x="75" y="4055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473075" indent="-473075" defTabSz="91342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26" name="LegendBoxes" hidden="1"/>
          <p:cNvGrpSpPr>
            <a:grpSpLocks/>
          </p:cNvGrpSpPr>
          <p:nvPr/>
        </p:nvGrpSpPr>
        <p:grpSpPr bwMode="auto">
          <a:xfrm>
            <a:off x="8981840" y="864366"/>
            <a:ext cx="801822" cy="1013962"/>
            <a:chOff x="4936" y="176"/>
            <a:chExt cx="440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LegendLines" hidden="1"/>
          <p:cNvGrpSpPr>
            <a:grpSpLocks/>
          </p:cNvGrpSpPr>
          <p:nvPr/>
        </p:nvGrpSpPr>
        <p:grpSpPr bwMode="auto">
          <a:xfrm>
            <a:off x="8628310" y="864365"/>
            <a:ext cx="1155352" cy="741845"/>
            <a:chOff x="4750" y="176"/>
            <a:chExt cx="634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42" name="McKSticker" hidden="1"/>
          <p:cNvGrpSpPr/>
          <p:nvPr/>
        </p:nvGrpSpPr>
        <p:grpSpPr bwMode="auto">
          <a:xfrm>
            <a:off x="8791478" y="864365"/>
            <a:ext cx="1066894" cy="212366"/>
            <a:chOff x="7811359" y="285750"/>
            <a:chExt cx="929416" cy="208138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auto">
            <a:xfrm>
              <a:off x="7811359" y="285750"/>
              <a:ext cx="929416" cy="20813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auto">
            <a:xfrm>
              <a:off x="7811359" y="285750"/>
              <a:ext cx="0" cy="208138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auto">
            <a:xfrm>
              <a:off x="7811359" y="493888"/>
              <a:ext cx="9294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LegendMoons" hidden="1"/>
          <p:cNvGrpSpPr/>
          <p:nvPr/>
        </p:nvGrpSpPr>
        <p:grpSpPr bwMode="auto">
          <a:xfrm>
            <a:off x="8905111" y="864365"/>
            <a:ext cx="877863" cy="1333054"/>
            <a:chOff x="7769225" y="2105025"/>
            <a:chExt cx="764744" cy="1306516"/>
          </a:xfrm>
        </p:grpSpPr>
        <p:grpSp>
          <p:nvGrpSpPr>
            <p:cNvPr id="47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8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9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0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56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1" name="Slide Number"/>
          <p:cNvSpPr txBox="1">
            <a:spLocks/>
          </p:cNvSpPr>
          <p:nvPr/>
        </p:nvSpPr>
        <p:spPr bwMode="auto">
          <a:xfrm>
            <a:off x="9986166" y="603355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000" b="1" smtClean="0">
                <a:solidFill>
                  <a:srgbClr val="FF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0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9"/>
            </p:custDataLst>
            <p:extLst/>
          </p:nvPr>
        </p:nvGraphicFramePr>
        <p:xfrm>
          <a:off x="0" y="0"/>
          <a:ext cx="182232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599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82232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Line 8"/>
          <p:cNvSpPr>
            <a:spLocks noChangeShapeType="1"/>
          </p:cNvSpPr>
          <p:nvPr/>
        </p:nvSpPr>
        <p:spPr bwMode="auto">
          <a:xfrm>
            <a:off x="428625" y="7691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pic>
        <p:nvPicPr>
          <p:cNvPr id="73" name="Picture 10" descr="fondo02"/>
          <p:cNvPicPr>
            <a:picLocks noChangeAspect="1" noChangeArrowheads="1"/>
          </p:cNvPicPr>
          <p:nvPr/>
        </p:nvPicPr>
        <p:blipFill>
          <a:blip r:embed="rId2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74" name="Picture 11" descr="Logo_Peq01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3783" y="2621427"/>
            <a:ext cx="4938489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451189"/>
            <a:ext cx="942975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428626" y="17818"/>
            <a:ext cx="734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28625" y="816744"/>
            <a:ext cx="9429750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83781" y="2013955"/>
            <a:ext cx="4894754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2" name="McK Slide Elements" hidden="1"/>
          <p:cNvGrpSpPr>
            <a:grpSpLocks/>
          </p:cNvGrpSpPr>
          <p:nvPr/>
        </p:nvGrpSpPr>
        <p:grpSpPr bwMode="auto">
          <a:xfrm>
            <a:off x="428623" y="5813989"/>
            <a:ext cx="9429750" cy="362823"/>
            <a:chOff x="75" y="3926"/>
            <a:chExt cx="564" cy="224"/>
          </a:xfrm>
        </p:grpSpPr>
        <p:sp>
          <p:nvSpPr>
            <p:cNvPr id="23" name="McK 4. Footnote"/>
            <p:cNvSpPr txBox="1">
              <a:spLocks noChangeArrowheads="1"/>
            </p:cNvSpPr>
            <p:nvPr/>
          </p:nvSpPr>
          <p:spPr bwMode="auto">
            <a:xfrm>
              <a:off x="75" y="3926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4" name="McK 5. Source"/>
            <p:cNvSpPr>
              <a:spLocks noChangeArrowheads="1"/>
            </p:cNvSpPr>
            <p:nvPr/>
          </p:nvSpPr>
          <p:spPr bwMode="auto">
            <a:xfrm>
              <a:off x="75" y="4055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473075" indent="-473075" defTabSz="91342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26" name="LegendBoxes" hidden="1"/>
          <p:cNvGrpSpPr>
            <a:grpSpLocks/>
          </p:cNvGrpSpPr>
          <p:nvPr/>
        </p:nvGrpSpPr>
        <p:grpSpPr bwMode="auto">
          <a:xfrm>
            <a:off x="8981840" y="864366"/>
            <a:ext cx="801822" cy="1013962"/>
            <a:chOff x="4936" y="176"/>
            <a:chExt cx="440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LegendLines" hidden="1"/>
          <p:cNvGrpSpPr>
            <a:grpSpLocks/>
          </p:cNvGrpSpPr>
          <p:nvPr/>
        </p:nvGrpSpPr>
        <p:grpSpPr bwMode="auto">
          <a:xfrm>
            <a:off x="8628310" y="864365"/>
            <a:ext cx="1155352" cy="741845"/>
            <a:chOff x="4750" y="176"/>
            <a:chExt cx="634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42" name="McKSticker" hidden="1"/>
          <p:cNvGrpSpPr/>
          <p:nvPr/>
        </p:nvGrpSpPr>
        <p:grpSpPr bwMode="auto">
          <a:xfrm>
            <a:off x="8791478" y="864365"/>
            <a:ext cx="1066894" cy="212366"/>
            <a:chOff x="7811359" y="285750"/>
            <a:chExt cx="929416" cy="208138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auto">
            <a:xfrm>
              <a:off x="7811359" y="285750"/>
              <a:ext cx="929416" cy="20813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auto">
            <a:xfrm>
              <a:off x="7811359" y="285750"/>
              <a:ext cx="0" cy="208138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auto">
            <a:xfrm>
              <a:off x="7811359" y="493888"/>
              <a:ext cx="9294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LegendMoons" hidden="1"/>
          <p:cNvGrpSpPr/>
          <p:nvPr/>
        </p:nvGrpSpPr>
        <p:grpSpPr bwMode="auto">
          <a:xfrm>
            <a:off x="8905111" y="864365"/>
            <a:ext cx="877863" cy="1333054"/>
            <a:chOff x="7769225" y="2105025"/>
            <a:chExt cx="764744" cy="1306516"/>
          </a:xfrm>
        </p:grpSpPr>
        <p:grpSp>
          <p:nvGrpSpPr>
            <p:cNvPr id="47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8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9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0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56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1" name="Slide Number"/>
          <p:cNvSpPr txBox="1">
            <a:spLocks/>
          </p:cNvSpPr>
          <p:nvPr/>
        </p:nvSpPr>
        <p:spPr bwMode="auto">
          <a:xfrm>
            <a:off x="9986166" y="603355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000" b="1" smtClean="0">
                <a:solidFill>
                  <a:srgbClr val="FF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80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81007"/>
            <a:ext cx="9423019" cy="733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1381125"/>
            <a:ext cx="9429750" cy="448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034" name="Picture 10" descr="fondo02"/>
          <p:cNvPicPr>
            <a:picLocks noChangeAspect="1" noChangeArrowheads="1"/>
          </p:cNvPicPr>
          <p:nvPr/>
        </p:nvPicPr>
        <p:blipFill>
          <a:blip r:embed="rId13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035" name="Picture 11" descr="Logo_Peq0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858125" y="6345432"/>
            <a:ext cx="2157412" cy="352425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u="sng" dirty="0" smtClean="0">
                <a:solidFill>
                  <a:srgbClr val="FFFFFF"/>
                </a:solidFill>
              </a:rPr>
              <a:t>Source: xxx</a:t>
            </a:r>
            <a:endParaRPr lang="en-US" u="sng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u="sng" smtClean="0"/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u="sng" dirty="0"/>
          </a:p>
        </p:txBody>
      </p:sp>
      <p:sp>
        <p:nvSpPr>
          <p:cNvPr id="2" name="OWLabel"/>
          <p:cNvSpPr/>
          <p:nvPr userDrawn="1"/>
        </p:nvSpPr>
        <p:spPr bwMode="auto">
          <a:xfrm>
            <a:off x="9306161" y="64770"/>
            <a:ext cx="481607" cy="248530"/>
          </a:xfrm>
          <a:prstGeom prst="rect">
            <a:avLst/>
          </a:prstGeom>
          <a:solidFill>
            <a:schemeClr val="lt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43" tIns="46863" rIns="90043" bIns="46863" numCol="1" rtlCol="0" anchor="b" anchorCtr="0" compatLnSpc="1"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Draft</a:t>
            </a:r>
            <a:endParaRPr lang="en-US" sz="1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5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000" b="1" i="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153988" indent="-153988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461963" indent="-2317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2"/>
          </a:solidFill>
          <a:latin typeface="Arial" charset="0"/>
          <a:ea typeface="+mn-ea"/>
          <a:cs typeface="+mn-cs"/>
        </a:defRPr>
      </a:lvl2pPr>
      <a:lvl3pPr marL="625475" indent="-163513" algn="l" rtl="0" eaLnBrk="1" fontAlgn="base" hangingPunct="1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2"/>
          </a:solidFill>
          <a:latin typeface="Arial" charset="0"/>
          <a:ea typeface="+mn-ea"/>
          <a:cs typeface="+mn-cs"/>
        </a:defRPr>
      </a:lvl3pPr>
      <a:lvl4pPr marL="741363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000">
          <a:solidFill>
            <a:schemeClr val="tx2"/>
          </a:solidFill>
          <a:latin typeface="Arial" charset="0"/>
          <a:ea typeface="+mn-ea"/>
          <a:cs typeface="+mn-cs"/>
        </a:defRPr>
      </a:lvl4pPr>
      <a:lvl5pPr marL="857250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2"/>
          </a:solidFill>
          <a:latin typeface="Arial" charset="0"/>
          <a:ea typeface="+mn-ea"/>
          <a:cs typeface="+mn-cs"/>
        </a:defRPr>
      </a:lvl5pPr>
      <a:lvl6pPr marL="22272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6pPr>
      <a:lvl7pPr marL="26844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7pPr>
      <a:lvl8pPr marL="31416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8pPr>
      <a:lvl9pPr marL="35988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7" descr="fondo02"/>
          <p:cNvPicPr>
            <a:picLocks noChangeAspect="1" noChangeArrowheads="1"/>
          </p:cNvPicPr>
          <p:nvPr/>
        </p:nvPicPr>
        <p:blipFill rotWithShape="1">
          <a:blip r:embed="rId10"/>
          <a:srcRect l="188" r="188"/>
          <a:stretch/>
        </p:blipFill>
        <p:spPr bwMode="auto">
          <a:xfrm>
            <a:off x="-14909" y="-13252"/>
            <a:ext cx="10328148" cy="688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8" descr="Logo_Peq0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857625" y="3962400"/>
            <a:ext cx="497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dirty="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09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</p:sldLayoutIdLst>
  <p:transition spd="slow">
    <p:wip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9pPr>
    </p:titleStyle>
    <p:bodyStyle>
      <a:lvl1pPr marL="153988" indent="-153988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FF0000"/>
          </a:solidFill>
          <a:latin typeface="+mn-lt"/>
          <a:ea typeface="+mn-ea"/>
          <a:cs typeface="+mn-cs"/>
        </a:defRPr>
      </a:lvl1pPr>
      <a:lvl2pPr marL="512763" indent="-1682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rgbClr val="999999"/>
          </a:solidFill>
          <a:latin typeface="Arial" pitchFamily="34" charset="0"/>
          <a:ea typeface="+mn-ea"/>
          <a:cs typeface="+mn-cs"/>
        </a:defRPr>
      </a:lvl2pPr>
      <a:lvl3pPr marL="931863" indent="-228600" algn="l" rtl="0" eaLnBrk="1" fontAlgn="base" hangingPunct="1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rgbClr val="999999"/>
          </a:solidFill>
          <a:latin typeface="Arial" pitchFamily="34" charset="0"/>
          <a:ea typeface="+mn-ea"/>
          <a:cs typeface="+mn-cs"/>
        </a:defRPr>
      </a:lvl3pPr>
      <a:lvl4pPr marL="13509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rgbClr val="999999"/>
          </a:solidFill>
          <a:latin typeface="Arial" pitchFamily="34" charset="0"/>
          <a:ea typeface="+mn-ea"/>
          <a:cs typeface="+mn-cs"/>
        </a:defRPr>
      </a:lvl4pPr>
      <a:lvl5pPr marL="17700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2272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6pPr>
      <a:lvl7pPr marL="26844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7pPr>
      <a:lvl8pPr marL="31416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8pPr>
      <a:lvl9pPr marL="35988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14257546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628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81683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7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789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4028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/>
          </p:nvPr>
        </p:nvGraphicFramePr>
        <p:xfrm>
          <a:off x="0" y="0"/>
          <a:ext cx="182232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825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82232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8" name="Picture 2" descr="san"/>
          <p:cNvPicPr>
            <a:picLocks noChangeAspect="1" noChangeArrowheads="1"/>
          </p:cNvPicPr>
          <p:nvPr userDrawn="1"/>
        </p:nvPicPr>
        <p:blipFill>
          <a:blip r:embed="rId26" cstate="print"/>
          <a:srcRect/>
          <a:stretch>
            <a:fillRect/>
          </a:stretch>
        </p:blipFill>
        <p:spPr bwMode="ltGray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" name="Picture 7" descr="A-Santander-negativo_RGB [Convertido]"/>
          <p:cNvPicPr>
            <a:picLocks noChangeAspect="1" noChangeArrowheads="1"/>
          </p:cNvPicPr>
          <p:nvPr userDrawn="1"/>
        </p:nvPicPr>
        <p:blipFill>
          <a:blip r:embed="rId27" cstate="print"/>
          <a:srcRect/>
          <a:stretch>
            <a:fillRect/>
          </a:stretch>
        </p:blipFill>
        <p:spPr bwMode="ltGray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3783" y="2621427"/>
            <a:ext cx="493848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373053" y="306074"/>
            <a:ext cx="939207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373053" y="17818"/>
            <a:ext cx="734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373053" y="619608"/>
            <a:ext cx="939207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83783" y="2022053"/>
            <a:ext cx="4894753" cy="510219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4" name="McK Slide Elements" hidden="1"/>
          <p:cNvGrpSpPr/>
          <p:nvPr userDrawn="1"/>
        </p:nvGrpSpPr>
        <p:grpSpPr bwMode="auto">
          <a:xfrm>
            <a:off x="373053" y="5971743"/>
            <a:ext cx="9702557" cy="714433"/>
            <a:chOff x="182232" y="5971743"/>
            <a:chExt cx="9702557" cy="714433"/>
          </a:xfrm>
        </p:grpSpPr>
        <p:sp>
          <p:nvSpPr>
            <p:cNvPr id="23" name="McK 4. Footnote"/>
            <p:cNvSpPr txBox="1">
              <a:spLocks noChangeArrowheads="1"/>
            </p:cNvSpPr>
            <p:nvPr/>
          </p:nvSpPr>
          <p:spPr bwMode="auto">
            <a:xfrm>
              <a:off x="182232" y="5971743"/>
              <a:ext cx="9702557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4" name="McK 5. Source"/>
            <p:cNvSpPr>
              <a:spLocks noChangeArrowheads="1"/>
            </p:cNvSpPr>
            <p:nvPr/>
          </p:nvSpPr>
          <p:spPr bwMode="auto">
            <a:xfrm>
              <a:off x="182232" y="6532288"/>
              <a:ext cx="7297243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466725" indent="-466725" defTabSz="97858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FFFFFF"/>
                  </a:solidFill>
                </a:rPr>
                <a:t>Source: Source</a:t>
              </a:r>
            </a:p>
          </p:txBody>
        </p:sp>
      </p:grpSp>
      <p:sp>
        <p:nvSpPr>
          <p:cNvPr id="71" name="Slide Number"/>
          <p:cNvSpPr txBox="1">
            <a:spLocks/>
          </p:cNvSpPr>
          <p:nvPr userDrawn="1"/>
        </p:nvSpPr>
        <p:spPr bwMode="auto">
          <a:xfrm>
            <a:off x="9839968" y="225413"/>
            <a:ext cx="235642" cy="23083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500" b="1" smtClean="0">
                <a:solidFill>
                  <a:srgbClr val="FF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grpSp>
        <p:nvGrpSpPr>
          <p:cNvPr id="72" name="LegendBoxes" hidden="1"/>
          <p:cNvGrpSpPr>
            <a:grpSpLocks/>
          </p:cNvGrpSpPr>
          <p:nvPr userDrawn="1"/>
        </p:nvGrpSpPr>
        <p:grpSpPr bwMode="auto">
          <a:xfrm>
            <a:off x="9001539" y="368570"/>
            <a:ext cx="763588" cy="996951"/>
            <a:chOff x="4936" y="176"/>
            <a:chExt cx="481" cy="628"/>
          </a:xfrm>
        </p:grpSpPr>
        <p:sp>
          <p:nvSpPr>
            <p:cNvPr id="73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74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5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76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7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78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9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80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1" name="LegendLines" hidden="1"/>
          <p:cNvGrpSpPr>
            <a:grpSpLocks/>
          </p:cNvGrpSpPr>
          <p:nvPr userDrawn="1"/>
        </p:nvGrpSpPr>
        <p:grpSpPr bwMode="auto">
          <a:xfrm>
            <a:off x="8693564" y="368570"/>
            <a:ext cx="1071563" cy="730251"/>
            <a:chOff x="4750" y="176"/>
            <a:chExt cx="675" cy="460"/>
          </a:xfrm>
        </p:grpSpPr>
        <p:sp>
          <p:nvSpPr>
            <p:cNvPr id="82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3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4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5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88" name="McKSticker" hidden="1"/>
          <p:cNvGrpSpPr/>
          <p:nvPr userDrawn="1"/>
        </p:nvGrpSpPr>
        <p:grpSpPr bwMode="auto">
          <a:xfrm>
            <a:off x="8698232" y="368570"/>
            <a:ext cx="1066895" cy="212366"/>
            <a:chOff x="7673880" y="285750"/>
            <a:chExt cx="1066895" cy="212366"/>
          </a:xfrm>
        </p:grpSpPr>
        <p:sp>
          <p:nvSpPr>
            <p:cNvPr id="89" name="StickerRectangle"/>
            <p:cNvSpPr>
              <a:spLocks noChangeArrowheads="1"/>
            </p:cNvSpPr>
            <p:nvPr/>
          </p:nvSpPr>
          <p:spPr bwMode="auto">
            <a:xfrm>
              <a:off x="7673880" y="285750"/>
              <a:ext cx="1066895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90" name="AutoShape 31"/>
            <p:cNvCxnSpPr>
              <a:cxnSpLocks noChangeShapeType="1"/>
              <a:stCxn id="89" idx="2"/>
              <a:endCxn id="89" idx="4"/>
            </p:cNvCxnSpPr>
            <p:nvPr/>
          </p:nvCxnSpPr>
          <p:spPr bwMode="auto">
            <a:xfrm>
              <a:off x="7673880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" name="AutoShape 32"/>
            <p:cNvCxnSpPr>
              <a:cxnSpLocks noChangeShapeType="1"/>
              <a:stCxn id="89" idx="4"/>
              <a:endCxn id="89" idx="6"/>
            </p:cNvCxnSpPr>
            <p:nvPr/>
          </p:nvCxnSpPr>
          <p:spPr bwMode="auto">
            <a:xfrm>
              <a:off x="7673880" y="498116"/>
              <a:ext cx="106689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2" name="LegendMoons" hidden="1"/>
          <p:cNvGrpSpPr/>
          <p:nvPr userDrawn="1"/>
        </p:nvGrpSpPr>
        <p:grpSpPr bwMode="auto">
          <a:xfrm>
            <a:off x="8934697" y="368570"/>
            <a:ext cx="830430" cy="1306516"/>
            <a:chOff x="6655594" y="273840"/>
            <a:chExt cx="830430" cy="1306516"/>
          </a:xfrm>
        </p:grpSpPr>
        <p:grpSp>
          <p:nvGrpSpPr>
            <p:cNvPr id="93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111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4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109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5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107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6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105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7" name="Legend1"/>
            <p:cNvSpPr>
              <a:spLocks noChangeArrowheads="1"/>
            </p:cNvSpPr>
            <p:nvPr/>
          </p:nvSpPr>
          <p:spPr bwMode="auto">
            <a:xfrm>
              <a:off x="6976269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98" name="Legend2"/>
            <p:cNvSpPr>
              <a:spLocks noChangeArrowheads="1"/>
            </p:cNvSpPr>
            <p:nvPr/>
          </p:nvSpPr>
          <p:spPr bwMode="auto">
            <a:xfrm>
              <a:off x="6976269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99" name="Legend3"/>
            <p:cNvSpPr>
              <a:spLocks noChangeArrowheads="1"/>
            </p:cNvSpPr>
            <p:nvPr/>
          </p:nvSpPr>
          <p:spPr bwMode="auto">
            <a:xfrm>
              <a:off x="6976269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100" name="Legend4"/>
            <p:cNvSpPr>
              <a:spLocks noChangeArrowheads="1"/>
            </p:cNvSpPr>
            <p:nvPr/>
          </p:nvSpPr>
          <p:spPr bwMode="auto">
            <a:xfrm>
              <a:off x="6976269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101" name="Legend5"/>
            <p:cNvSpPr>
              <a:spLocks noChangeArrowheads="1"/>
            </p:cNvSpPr>
            <p:nvPr/>
          </p:nvSpPr>
          <p:spPr bwMode="auto">
            <a:xfrm>
              <a:off x="6976269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102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103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7" name="McK Moon" hidden="1"/>
          <p:cNvGrpSpPr>
            <a:grpSpLocks noChangeAspect="1"/>
          </p:cNvGrpSpPr>
          <p:nvPr userDrawn="1">
            <p:custDataLst>
              <p:tags r:id="rId6"/>
            </p:custDataLst>
          </p:nvPr>
        </p:nvGrpSpPr>
        <p:grpSpPr bwMode="auto">
          <a:xfrm>
            <a:off x="8243595" y="2029270"/>
            <a:ext cx="254000" cy="254000"/>
            <a:chOff x="1600" y="1600"/>
            <a:chExt cx="160" cy="160"/>
          </a:xfrm>
        </p:grpSpPr>
        <p:sp>
          <p:nvSpPr>
            <p:cNvPr id="58" name="Oval 90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700" dirty="0">
                <a:solidFill>
                  <a:srgbClr val="000000"/>
                </a:solidFill>
              </a:endParaRPr>
            </a:p>
          </p:txBody>
        </p:sp>
        <p:sp>
          <p:nvSpPr>
            <p:cNvPr id="59" name="Arc 91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7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403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78693" rtl="0" eaLnBrk="1" fontAlgn="base" hangingPunct="1">
        <a:spcBef>
          <a:spcPct val="0"/>
        </a:spcBef>
        <a:spcAft>
          <a:spcPct val="0"/>
        </a:spcAft>
        <a:tabLst>
          <a:tab pos="294996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78693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2pPr>
      <a:lvl3pPr algn="l" defTabSz="978693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3pPr>
      <a:lvl4pPr algn="l" defTabSz="978693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4pPr>
      <a:lvl5pPr algn="l" defTabSz="978693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5pPr>
      <a:lvl6pPr marL="499757" algn="l" defTabSz="978693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6pPr>
      <a:lvl7pPr marL="999516" algn="l" defTabSz="978693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7pPr>
      <a:lvl8pPr marL="1499274" algn="l" defTabSz="978693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8pPr>
      <a:lvl9pPr marL="1999033" algn="l" defTabSz="978693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78693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211704" indent="-209968" algn="l" defTabSz="97869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99757" indent="-286320" algn="l" defTabSz="97869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71551" indent="-170056" algn="l" defTabSz="97869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819603" indent="-142293" algn="l" defTabSz="97869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819603" indent="-142293" algn="l" defTabSz="97869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 baseline="0">
          <a:solidFill>
            <a:schemeClr val="tx1"/>
          </a:solidFill>
          <a:latin typeface="+mn-lt"/>
        </a:defRPr>
      </a:lvl6pPr>
      <a:lvl7pPr marL="819603" indent="-142293" algn="l" defTabSz="97869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 baseline="0">
          <a:solidFill>
            <a:schemeClr val="tx1"/>
          </a:solidFill>
          <a:latin typeface="+mn-lt"/>
        </a:defRPr>
      </a:lvl7pPr>
      <a:lvl8pPr marL="819603" indent="-142293" algn="l" defTabSz="97869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 baseline="0">
          <a:solidFill>
            <a:schemeClr val="tx1"/>
          </a:solidFill>
          <a:latin typeface="+mn-lt"/>
        </a:defRPr>
      </a:lvl8pPr>
      <a:lvl9pPr marL="819603" indent="-142293" algn="l" defTabSz="97869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9951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9757" algn="l" defTabSz="99951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9516" algn="l" defTabSz="99951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9274" algn="l" defTabSz="99951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9033" algn="l" defTabSz="99951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98791" algn="l" defTabSz="99951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98548" algn="l" defTabSz="99951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8307" algn="l" defTabSz="99951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98064" algn="l" defTabSz="99951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id" hidden="1"/>
          <p:cNvGrpSpPr/>
          <p:nvPr>
            <p:custDataLst>
              <p:tags r:id="rId24"/>
            </p:custDataLst>
          </p:nvPr>
        </p:nvGrpSpPr>
        <p:grpSpPr>
          <a:xfrm>
            <a:off x="542405" y="605119"/>
            <a:ext cx="9202190" cy="5922085"/>
            <a:chOff x="530352" y="685800"/>
            <a:chExt cx="8997696" cy="6711696"/>
          </a:xfrm>
        </p:grpSpPr>
        <p:sp>
          <p:nvSpPr>
            <p:cNvPr id="5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719435">
                <a:buSzPct val="90000"/>
                <a:defRPr/>
              </a:pPr>
              <a:endParaRPr lang="en-US" sz="13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58" name="Group 600" hidden="1"/>
            <p:cNvGrpSpPr/>
            <p:nvPr userDrawn="1"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9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" name="Group 500" hidden="1"/>
            <p:cNvGrpSpPr/>
            <p:nvPr userDrawn="1"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8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" name="Group 400" hidden="1"/>
            <p:cNvGrpSpPr/>
            <p:nvPr userDrawn="1"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8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" name="Group 300" hidden="1"/>
            <p:cNvGrpSpPr/>
            <p:nvPr userDrawn="1"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7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2" name="Group 200" hidden="1"/>
            <p:cNvGrpSpPr/>
            <p:nvPr userDrawn="1"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7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3" name="Group 100" hidden="1"/>
            <p:cNvGrpSpPr/>
            <p:nvPr userDrawn="1"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6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2405" y="1008529"/>
            <a:ext cx="9202190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405" y="1952513"/>
            <a:ext cx="9202190" cy="3896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23860" y="6252882"/>
            <a:ext cx="1711383" cy="137160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93"/>
            <a:fld id="{4117D1D1-70E3-4345-9E03-43CE576E7061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914293"/>
              <a:t>7/14/2015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293"/>
            <a:fld id="{00394C5F-48D8-4B88-B63D-0ED59ABE59A4}" type="slidenum">
              <a:rPr lang="en-US" smtClean="0">
                <a:solidFill>
                  <a:srgbClr val="000000"/>
                </a:solidFill>
              </a:rPr>
              <a:pPr defTabSz="914293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92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9" r:id="rId21"/>
    <p:sldLayoutId id="2147483700" r:id="rId22"/>
  </p:sldLayoutIdLst>
  <p:hf hdr="0" ftr="0"/>
  <p:txStyles>
    <p:titleStyle>
      <a:lvl1pPr algn="l" defTabSz="914293" rtl="0" eaLnBrk="1" latinLnBrk="0" hangingPunct="1">
        <a:spcBef>
          <a:spcPct val="0"/>
        </a:spcBef>
        <a:buNone/>
        <a:defRPr sz="18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Wingdings" pitchFamily="2" charset="2"/>
        <a:buNone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10844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Times New Roman" pitchFamily="18" charset="0"/>
        <a:buChar char="•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19983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Arial" pitchFamily="34" charset="0"/>
        <a:buChar char="-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23514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◦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820583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›"/>
        <a:tabLst/>
        <a:defRPr sz="13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09992" indent="-206761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rabi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19983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lpha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23514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roman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0" algn="l" defTabSz="914293" rtl="0" eaLnBrk="1" latinLnBrk="0" hangingPunct="1">
        <a:lnSpc>
          <a:spcPct val="100000"/>
        </a:lnSpc>
        <a:spcBef>
          <a:spcPts val="0"/>
        </a:spcBef>
        <a:spcAft>
          <a:spcPts val="538"/>
        </a:spcAft>
        <a:buFont typeface="Arial" pitchFamily="34" charset="0"/>
        <a:buNone/>
        <a:defRPr lang="en-GB" sz="1000" b="1" kern="1200" baseline="0" noProof="0" dirty="0" smtClean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27557196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800" name="think-cell Slide" r:id="rId26" imgW="524" imgH="526" progId="TCLayout.ActiveDocument.1">
                  <p:embed/>
                </p:oleObj>
              </mc:Choice>
              <mc:Fallback>
                <p:oleObj name="think-cell Slide" r:id="rId26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" name="grid" hidden="1"/>
          <p:cNvGrpSpPr/>
          <p:nvPr>
            <p:custDataLst>
              <p:tags r:id="rId25"/>
            </p:custDataLst>
          </p:nvPr>
        </p:nvGrpSpPr>
        <p:grpSpPr>
          <a:xfrm>
            <a:off x="542405" y="605119"/>
            <a:ext cx="9202190" cy="5922085"/>
            <a:chOff x="530352" y="685800"/>
            <a:chExt cx="8997696" cy="6711696"/>
          </a:xfrm>
        </p:grpSpPr>
        <p:sp>
          <p:nvSpPr>
            <p:cNvPr id="5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719435">
                <a:buSzPct val="90000"/>
                <a:defRPr/>
              </a:pPr>
              <a:endParaRPr lang="en-US" sz="13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58" name="Group 600" hidden="1"/>
            <p:cNvGrpSpPr/>
            <p:nvPr userDrawn="1"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9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" name="Group 500" hidden="1"/>
            <p:cNvGrpSpPr/>
            <p:nvPr userDrawn="1"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8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" name="Group 400" hidden="1"/>
            <p:cNvGrpSpPr/>
            <p:nvPr userDrawn="1"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8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" name="Group 300" hidden="1"/>
            <p:cNvGrpSpPr/>
            <p:nvPr userDrawn="1"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7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2" name="Group 200" hidden="1"/>
            <p:cNvGrpSpPr/>
            <p:nvPr userDrawn="1"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7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3" name="Group 100" hidden="1"/>
            <p:cNvGrpSpPr/>
            <p:nvPr userDrawn="1"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6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2405" y="1008529"/>
            <a:ext cx="9202190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405" y="1952513"/>
            <a:ext cx="9202190" cy="3896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23860" y="6252882"/>
            <a:ext cx="1711383" cy="137160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93"/>
            <a:fld id="{4117D1D1-70E3-4345-9E03-43CE576E7061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914293"/>
              <a:t>7/14/2015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293"/>
            <a:fld id="{00394C5F-48D8-4B88-B63D-0ED59ABE59A4}" type="slidenum">
              <a:rPr lang="en-US" smtClean="0">
                <a:solidFill>
                  <a:srgbClr val="000000"/>
                </a:solidFill>
              </a:rPr>
              <a:pPr defTabSz="914293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38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4" r:id="rId21"/>
  </p:sldLayoutIdLst>
  <p:hf hdr="0" ftr="0"/>
  <p:txStyles>
    <p:titleStyle>
      <a:lvl1pPr algn="l" defTabSz="914293" rtl="0" eaLnBrk="1" latinLnBrk="0" hangingPunct="1">
        <a:spcBef>
          <a:spcPct val="0"/>
        </a:spcBef>
        <a:buNone/>
        <a:defRPr sz="18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Wingdings" pitchFamily="2" charset="2"/>
        <a:buNone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10844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Times New Roman" pitchFamily="18" charset="0"/>
        <a:buChar char="•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19983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Arial" pitchFamily="34" charset="0"/>
        <a:buChar char="-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23514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◦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820583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›"/>
        <a:tabLst/>
        <a:defRPr sz="13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09992" indent="-206761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rabi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19983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lpha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23514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roman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0" algn="l" defTabSz="914293" rtl="0" eaLnBrk="1" latinLnBrk="0" hangingPunct="1">
        <a:lnSpc>
          <a:spcPct val="100000"/>
        </a:lnSpc>
        <a:spcBef>
          <a:spcPts val="0"/>
        </a:spcBef>
        <a:spcAft>
          <a:spcPts val="538"/>
        </a:spcAft>
        <a:buFont typeface="Arial" pitchFamily="34" charset="0"/>
        <a:buNone/>
        <a:defRPr lang="en-GB" sz="1000" b="1" kern="1200" baseline="0" noProof="0" dirty="0" smtClean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35645134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918" name="think-cell Slide" r:id="rId26" imgW="524" imgH="526" progId="TCLayout.ActiveDocument.1">
                  <p:embed/>
                </p:oleObj>
              </mc:Choice>
              <mc:Fallback>
                <p:oleObj name="think-cell Slide" r:id="rId26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" name="grid" hidden="1"/>
          <p:cNvGrpSpPr/>
          <p:nvPr>
            <p:custDataLst>
              <p:tags r:id="rId25"/>
            </p:custDataLst>
          </p:nvPr>
        </p:nvGrpSpPr>
        <p:grpSpPr>
          <a:xfrm>
            <a:off x="542405" y="605119"/>
            <a:ext cx="9202190" cy="5922085"/>
            <a:chOff x="530352" y="685800"/>
            <a:chExt cx="8997696" cy="6711696"/>
          </a:xfrm>
        </p:grpSpPr>
        <p:sp>
          <p:nvSpPr>
            <p:cNvPr id="5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719435">
                <a:buSzPct val="90000"/>
                <a:defRPr/>
              </a:pPr>
              <a:endParaRPr lang="en-US" sz="13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58" name="Group 600" hidden="1"/>
            <p:cNvGrpSpPr/>
            <p:nvPr userDrawn="1"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9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" name="Group 500" hidden="1"/>
            <p:cNvGrpSpPr/>
            <p:nvPr userDrawn="1"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8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" name="Group 400" hidden="1"/>
            <p:cNvGrpSpPr/>
            <p:nvPr userDrawn="1"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8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" name="Group 300" hidden="1"/>
            <p:cNvGrpSpPr/>
            <p:nvPr userDrawn="1"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7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2" name="Group 200" hidden="1"/>
            <p:cNvGrpSpPr/>
            <p:nvPr userDrawn="1"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7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3" name="Group 100" hidden="1"/>
            <p:cNvGrpSpPr/>
            <p:nvPr userDrawn="1"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6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2405" y="1008529"/>
            <a:ext cx="9202190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405" y="1952513"/>
            <a:ext cx="9202190" cy="3896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23860" y="6252882"/>
            <a:ext cx="1711383" cy="137160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93"/>
            <a:fld id="{4117D1D1-70E3-4345-9E03-43CE576E7061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914293"/>
              <a:t>7/14/2015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293"/>
            <a:fld id="{00394C5F-48D8-4B88-B63D-0ED59ABE59A4}" type="slidenum">
              <a:rPr lang="en-US" smtClean="0">
                <a:solidFill>
                  <a:srgbClr val="000000"/>
                </a:solidFill>
              </a:rPr>
              <a:pPr defTabSz="914293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20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  <p:sldLayoutId id="2147483757" r:id="rId19"/>
    <p:sldLayoutId id="2147483758" r:id="rId20"/>
    <p:sldLayoutId id="2147483761" r:id="rId21"/>
  </p:sldLayoutIdLst>
  <p:hf hdr="0" ftr="0"/>
  <p:txStyles>
    <p:titleStyle>
      <a:lvl1pPr algn="l" defTabSz="914293" rtl="0" eaLnBrk="1" latinLnBrk="0" hangingPunct="1">
        <a:spcBef>
          <a:spcPct val="0"/>
        </a:spcBef>
        <a:buNone/>
        <a:defRPr sz="18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Wingdings" pitchFamily="2" charset="2"/>
        <a:buNone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10844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Times New Roman" pitchFamily="18" charset="0"/>
        <a:buChar char="•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19983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Arial" pitchFamily="34" charset="0"/>
        <a:buChar char="-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23514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◦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820583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›"/>
        <a:tabLst/>
        <a:defRPr sz="13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09992" indent="-206761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rabi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19983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lpha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23514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roman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0" algn="l" defTabSz="914293" rtl="0" eaLnBrk="1" latinLnBrk="0" hangingPunct="1">
        <a:lnSpc>
          <a:spcPct val="100000"/>
        </a:lnSpc>
        <a:spcBef>
          <a:spcPts val="0"/>
        </a:spcBef>
        <a:spcAft>
          <a:spcPts val="538"/>
        </a:spcAft>
        <a:buFont typeface="Arial" pitchFamily="34" charset="0"/>
        <a:buNone/>
        <a:defRPr lang="en-GB" sz="1000" b="1" kern="1200" baseline="0" noProof="0" dirty="0" smtClean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34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160079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634" name="think-cell Slide" r:id="rId15" imgW="524" imgH="526" progId="TCLayout.ActiveDocument.1">
                  <p:embed/>
                </p:oleObj>
              </mc:Choice>
              <mc:Fallback>
                <p:oleObj name="think-cell Slide" r:id="rId15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81007"/>
            <a:ext cx="9423019" cy="733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1381125"/>
            <a:ext cx="9429750" cy="448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034" name="Picture 10" descr="fondo02"/>
          <p:cNvPicPr>
            <a:picLocks noChangeAspect="1" noChangeArrowheads="1"/>
          </p:cNvPicPr>
          <p:nvPr/>
        </p:nvPicPr>
        <p:blipFill>
          <a:blip r:embed="rId1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035" name="Picture 11" descr="Logo_Peq01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858125" y="6345432"/>
            <a:ext cx="2157412" cy="352425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u="sng" dirty="0" smtClean="0">
                <a:solidFill>
                  <a:srgbClr val="FFFFFF"/>
                </a:solidFill>
              </a:rPr>
              <a:t>Source: xxx</a:t>
            </a:r>
            <a:endParaRPr lang="en-US" u="sng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u="sng" smtClean="0"/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6300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000" b="1" i="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153988" indent="-153988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461963" indent="-2317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2"/>
          </a:solidFill>
          <a:latin typeface="Arial" charset="0"/>
          <a:ea typeface="+mn-ea"/>
          <a:cs typeface="+mn-cs"/>
        </a:defRPr>
      </a:lvl2pPr>
      <a:lvl3pPr marL="625475" indent="-163513" algn="l" rtl="0" eaLnBrk="1" fontAlgn="base" hangingPunct="1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2"/>
          </a:solidFill>
          <a:latin typeface="Arial" charset="0"/>
          <a:ea typeface="+mn-ea"/>
          <a:cs typeface="+mn-cs"/>
        </a:defRPr>
      </a:lvl3pPr>
      <a:lvl4pPr marL="741363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000">
          <a:solidFill>
            <a:schemeClr val="tx2"/>
          </a:solidFill>
          <a:latin typeface="Arial" charset="0"/>
          <a:ea typeface="+mn-ea"/>
          <a:cs typeface="+mn-cs"/>
        </a:defRPr>
      </a:lvl4pPr>
      <a:lvl5pPr marL="857250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2"/>
          </a:solidFill>
          <a:latin typeface="Arial" charset="0"/>
          <a:ea typeface="+mn-ea"/>
          <a:cs typeface="+mn-cs"/>
        </a:defRPr>
      </a:lvl5pPr>
      <a:lvl6pPr marL="22272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6pPr>
      <a:lvl7pPr marL="26844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7pPr>
      <a:lvl8pPr marL="31416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8pPr>
      <a:lvl9pPr marL="35988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13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291048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11481" y="274639"/>
            <a:ext cx="946404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1481" y="838200"/>
            <a:ext cx="946404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Rectangle 15"/>
          <p:cNvSpPr txBox="1">
            <a:spLocks noChangeArrowheads="1"/>
          </p:cNvSpPr>
          <p:nvPr/>
        </p:nvSpPr>
        <p:spPr>
          <a:xfrm>
            <a:off x="9113645" y="131763"/>
            <a:ext cx="978694" cy="457200"/>
          </a:xfrm>
          <a:prstGeom prst="rect">
            <a:avLst/>
          </a:prstGeom>
        </p:spPr>
        <p:txBody>
          <a:bodyPr lIns="91392" tIns="45696" rIns="91392" bIns="45696"/>
          <a:lstStyle>
            <a:lvl1pPr algn="r">
              <a:defRPr sz="1600">
                <a:solidFill>
                  <a:srgbClr val="FF0000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C9E113-8C02-474D-854D-3C7A6F29C705}" type="slidenum">
              <a:rPr lang="es-ES_tradnl" sz="1600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_tradnl" sz="1600" dirty="0"/>
          </a:p>
        </p:txBody>
      </p:sp>
      <p:pic>
        <p:nvPicPr>
          <p:cNvPr id="1031" name="Picture 8" descr="Logo_Peq0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872412" y="6332544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776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5pPr>
      <a:lvl6pPr marL="45696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6pPr>
      <a:lvl7pPr marL="913915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7pPr>
      <a:lvl8pPr marL="1370875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8pPr>
      <a:lvl9pPr marL="1827832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9pPr>
    </p:titleStyle>
    <p:bodyStyle>
      <a:lvl1pPr marL="0" indent="4763" algn="l" rtl="0" eaLnBrk="0" fontAlgn="base" hangingPunct="0">
        <a:spcBef>
          <a:spcPct val="20000"/>
        </a:spcBef>
        <a:spcAft>
          <a:spcPct val="0"/>
        </a:spcAft>
        <a:buFont typeface="Arial" charset="0"/>
        <a:defRPr sz="1600" b="1" i="1" kern="1200">
          <a:solidFill>
            <a:srgbClr val="A6A6A6"/>
          </a:solidFill>
          <a:latin typeface="Arial" pitchFamily="34" charset="0"/>
          <a:ea typeface="+mn-ea"/>
          <a:cs typeface="Arial" pitchFamily="34" charset="0"/>
        </a:defRPr>
      </a:lvl1pPr>
      <a:lvl2pPr marL="742557" indent="-28559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394" indent="-22847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9352" indent="-22847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6310" indent="-22847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267" indent="-228478" algn="l" defTabSz="9139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225" indent="-228478" algn="l" defTabSz="9139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184" indent="-228478" algn="l" defTabSz="9139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140" indent="-228478" algn="l" defTabSz="9139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60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15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75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32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89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746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705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62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431.xml"/><Relationship Id="rId13" Type="http://schemas.openxmlformats.org/officeDocument/2006/relationships/slideLayout" Target="../slideLayouts/slideLayout3.xml"/><Relationship Id="rId3" Type="http://schemas.openxmlformats.org/officeDocument/2006/relationships/tags" Target="../tags/tag426.xml"/><Relationship Id="rId7" Type="http://schemas.openxmlformats.org/officeDocument/2006/relationships/tags" Target="../tags/tag430.xml"/><Relationship Id="rId12" Type="http://schemas.openxmlformats.org/officeDocument/2006/relationships/tags" Target="../tags/tag435.xml"/><Relationship Id="rId2" Type="http://schemas.openxmlformats.org/officeDocument/2006/relationships/tags" Target="../tags/tag425.xml"/><Relationship Id="rId1" Type="http://schemas.openxmlformats.org/officeDocument/2006/relationships/vmlDrawing" Target="../drawings/vmlDrawing22.vml"/><Relationship Id="rId6" Type="http://schemas.openxmlformats.org/officeDocument/2006/relationships/tags" Target="../tags/tag429.xml"/><Relationship Id="rId11" Type="http://schemas.openxmlformats.org/officeDocument/2006/relationships/tags" Target="../tags/tag434.xml"/><Relationship Id="rId5" Type="http://schemas.openxmlformats.org/officeDocument/2006/relationships/tags" Target="../tags/tag428.xml"/><Relationship Id="rId15" Type="http://schemas.openxmlformats.org/officeDocument/2006/relationships/image" Target="../media/image17.emf"/><Relationship Id="rId10" Type="http://schemas.openxmlformats.org/officeDocument/2006/relationships/tags" Target="../tags/tag433.xml"/><Relationship Id="rId4" Type="http://schemas.openxmlformats.org/officeDocument/2006/relationships/tags" Target="../tags/tag427.xml"/><Relationship Id="rId9" Type="http://schemas.openxmlformats.org/officeDocument/2006/relationships/tags" Target="../tags/tag432.xml"/><Relationship Id="rId14" Type="http://schemas.openxmlformats.org/officeDocument/2006/relationships/oleObject" Target="../embeddings/oleObject2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37.xml"/><Relationship Id="rId2" Type="http://schemas.openxmlformats.org/officeDocument/2006/relationships/tags" Target="../tags/tag436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23.bin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39.xml"/><Relationship Id="rId7" Type="http://schemas.openxmlformats.org/officeDocument/2006/relationships/image" Target="../media/image18.emf"/><Relationship Id="rId2" Type="http://schemas.openxmlformats.org/officeDocument/2006/relationships/tags" Target="../tags/tag438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4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tags" Target="../tags/tag441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440.xml"/><Relationship Id="rId1" Type="http://schemas.openxmlformats.org/officeDocument/2006/relationships/vmlDrawing" Target="../drawings/vmlDrawing2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43.xml"/><Relationship Id="rId4" Type="http://schemas.openxmlformats.org/officeDocument/2006/relationships/tags" Target="../tags/tag442.xml"/><Relationship Id="rId9" Type="http://schemas.openxmlformats.org/officeDocument/2006/relationships/image" Target="../media/image1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tags" Target="../tags/tag445.xml"/><Relationship Id="rId7" Type="http://schemas.openxmlformats.org/officeDocument/2006/relationships/oleObject" Target="../embeddings/oleObject26.bin"/><Relationship Id="rId2" Type="http://schemas.openxmlformats.org/officeDocument/2006/relationships/tags" Target="../tags/tag444.xml"/><Relationship Id="rId1" Type="http://schemas.openxmlformats.org/officeDocument/2006/relationships/vmlDrawing" Target="../drawings/vmlDrawing26.v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tags" Target="../tags/tag448.xml"/><Relationship Id="rId7" Type="http://schemas.openxmlformats.org/officeDocument/2006/relationships/oleObject" Target="../embeddings/oleObject27.bin"/><Relationship Id="rId2" Type="http://schemas.openxmlformats.org/officeDocument/2006/relationships/tags" Target="../tags/tag447.xml"/><Relationship Id="rId1" Type="http://schemas.openxmlformats.org/officeDocument/2006/relationships/vmlDrawing" Target="../drawings/vmlDrawing27.v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92793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759" name="think-cell Slide" r:id="rId14" imgW="442" imgH="440" progId="TCLayout.ActiveDocument.1">
                  <p:embed/>
                </p:oleObj>
              </mc:Choice>
              <mc:Fallback>
                <p:oleObj name="think-cell Slide" r:id="rId14" imgW="442" imgH="44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rgbClr val="FCF9B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52500" eaLnBrk="0" hangingPunct="0">
              <a:spcBef>
                <a:spcPct val="0"/>
              </a:spcBef>
              <a:spcAft>
                <a:spcPct val="0"/>
              </a:spcAft>
            </a:pPr>
            <a:endParaRPr lang="en-US" sz="1500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/>
              <a:cs typeface="Arial"/>
              <a:sym typeface="Arial"/>
            </a:endParaRPr>
          </a:p>
        </p:txBody>
      </p:sp>
      <p:sp>
        <p:nvSpPr>
          <p:cNvPr id="102" name="Text Placeholder 2"/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3303588" y="1714500"/>
            <a:ext cx="3679825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76200" tIns="76200" rIns="0" bIns="76200" numCol="1" spcCol="0" anchor="ctr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Clr>
                <a:schemeClr val="tx2"/>
              </a:buClr>
              <a:buNone/>
            </a:pPr>
            <a:r>
              <a:rPr lang="en-US" b="1" dirty="0" smtClean="0">
                <a:solidFill>
                  <a:schemeClr val="bg1"/>
                </a:solidFill>
              </a:rPr>
              <a:t>Risk Transformation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 Placeholder 2">
            <a:hlinkClick r:id="" action="ppaction://noaction"/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3303588" y="2095500"/>
            <a:ext cx="36798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6200" tIns="76200" rIns="0" bIns="76200" numCol="1" spcCol="0" anchor="ctr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Clr>
                <a:schemeClr val="tx2"/>
              </a:buClr>
              <a:buNone/>
            </a:pPr>
            <a:r>
              <a:rPr lang="en-US" dirty="0" smtClean="0">
                <a:solidFill>
                  <a:schemeClr val="tx1"/>
                </a:solidFill>
              </a:rPr>
              <a:t>Model Development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 Placeholder 2">
            <a:hlinkClick r:id="" action="ppaction://noaction"/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3303588" y="2476500"/>
            <a:ext cx="36798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6200" tIns="76200" rIns="0" bIns="76200" numCol="1" spcCol="0" anchor="ctr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Clr>
                <a:schemeClr val="tx2"/>
              </a:buClr>
              <a:buNone/>
            </a:pPr>
            <a:r>
              <a:rPr lang="en-US" dirty="0" smtClean="0">
                <a:solidFill>
                  <a:schemeClr val="tx1"/>
                </a:solidFill>
              </a:rPr>
              <a:t>Model Risk Management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 Placeholder 2">
            <a:hlinkClick r:id="" action="ppaction://noaction"/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3303588" y="2857500"/>
            <a:ext cx="36798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6200" tIns="76200" rIns="0" bIns="76200" numCol="1" spcCol="0" anchor="ctr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Clr>
                <a:schemeClr val="tx2"/>
              </a:buClr>
              <a:buNone/>
            </a:pPr>
            <a:r>
              <a:rPr lang="en-US" dirty="0" smtClean="0">
                <a:solidFill>
                  <a:schemeClr val="tx1"/>
                </a:solidFill>
              </a:rPr>
              <a:t>Operational Risk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 Placeholder 2">
            <a:hlinkClick r:id="" action="ppaction://noaction"/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3303588" y="3238500"/>
            <a:ext cx="36798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6200" tIns="76200" rIns="0" bIns="76200" numCol="1" spcCol="0" anchor="ctr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Clr>
                <a:schemeClr val="tx2"/>
              </a:buClr>
              <a:buNone/>
            </a:pPr>
            <a:r>
              <a:rPr lang="en-US" dirty="0" smtClean="0">
                <a:solidFill>
                  <a:schemeClr val="tx1"/>
                </a:solidFill>
              </a:rPr>
              <a:t>Finance Transformation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 Placeholder 2">
            <a:hlinkClick r:id="" action="ppaction://noaction"/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3303588" y="3619500"/>
            <a:ext cx="36798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6200" tIns="76200" rIns="0" bIns="76200" numCol="1" spcCol="0" anchor="ctr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Clr>
                <a:schemeClr val="tx2"/>
              </a:buClr>
              <a:buNone/>
            </a:pPr>
            <a:r>
              <a:rPr lang="en-US" dirty="0" smtClean="0">
                <a:solidFill>
                  <a:schemeClr val="tx1"/>
                </a:solidFill>
              </a:rPr>
              <a:t>Data and 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 Placeholder 2">
            <a:hlinkClick r:id="" action="ppaction://noaction"/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3303588" y="4000500"/>
            <a:ext cx="36798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6200" tIns="76200" rIns="0" bIns="76200" numCol="1" spcCol="0" anchor="ctr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Clr>
                <a:schemeClr val="tx2"/>
              </a:buClr>
              <a:buNone/>
            </a:pPr>
            <a:r>
              <a:rPr lang="en-US" dirty="0" smtClean="0">
                <a:solidFill>
                  <a:schemeClr val="tx1"/>
                </a:solidFill>
              </a:rPr>
              <a:t>CCAR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 Placeholder 2">
            <a:hlinkClick r:id="" action="ppaction://noaction"/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3303588" y="4381500"/>
            <a:ext cx="36798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6200" tIns="76200" rIns="0" bIns="76200" numCol="1" spcCol="0" anchor="ctr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Clr>
                <a:schemeClr val="tx2"/>
              </a:buClr>
              <a:buNone/>
            </a:pPr>
            <a:r>
              <a:rPr lang="en-US" dirty="0" smtClean="0">
                <a:solidFill>
                  <a:schemeClr val="tx1"/>
                </a:solidFill>
              </a:rPr>
              <a:t>IHC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 Placeholder 2">
            <a:hlinkClick r:id="" action="ppaction://noaction"/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3303588" y="4762500"/>
            <a:ext cx="36798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6200" tIns="76200" rIns="0" bIns="76200" numCol="1" spcCol="0" anchor="ctr" anchorCtr="0" compatLnSpc="1">
            <a:prstTxWarp prst="textNoShape">
              <a:avLst/>
            </a:prstTxWarp>
            <a:noAutofit/>
          </a:bodyPr>
          <a:lstStyle>
            <a:lvl1pPr marL="355600" indent="-355600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6600" indent="-20161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  <a:latin typeface="+mn-lt"/>
                <a:cs typeface="+mn-cs"/>
              </a:defRPr>
            </a:lvl2pPr>
            <a:lvl3pPr marL="1187450" indent="-1968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  <a:latin typeface="+mn-lt"/>
                <a:cs typeface="+mn-cs"/>
              </a:defRPr>
            </a:lvl3pPr>
            <a:lvl4pPr marL="1524000" indent="-14605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19685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5pPr>
            <a:lvl6pPr marL="24257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6pPr>
            <a:lvl7pPr marL="28829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7pPr>
            <a:lvl8pPr marL="33401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8pPr>
            <a:lvl9pPr marL="3797300" indent="-88900" algn="l" rtl="0" eaLnBrk="1" fontAlgn="base" hangingPunct="1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Clr>
                <a:schemeClr val="tx2"/>
              </a:buClr>
              <a:buNone/>
            </a:pPr>
            <a:r>
              <a:rPr lang="en-US" dirty="0" smtClean="0">
                <a:solidFill>
                  <a:schemeClr val="tx1"/>
                </a:solidFill>
                <a:sym typeface="+mn-lt"/>
              </a:rPr>
              <a:t>ELS (included in Finance Transformation)</a:t>
            </a:r>
            <a:endParaRPr lang="en-US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53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1941" name="think-cell Slide" r:id="rId5" imgW="493" imgH="493" progId="TCLayout.ActiveDocument.1">
                  <p:embed/>
                </p:oleObj>
              </mc:Choice>
              <mc:Fallback>
                <p:oleObj name="think-cell Slide" r:id="rId5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82575" y="260354"/>
            <a:ext cx="9491663" cy="396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Risk Transformation </a:t>
            </a:r>
            <a:r>
              <a:rPr lang="en-US" dirty="0" smtClean="0"/>
              <a:t>- Summary</a:t>
            </a:r>
            <a:endParaRPr lang="en-US" dirty="0"/>
          </a:p>
        </p:txBody>
      </p:sp>
      <p:sp>
        <p:nvSpPr>
          <p:cNvPr id="98" name="Rectangle 97"/>
          <p:cNvSpPr>
            <a:spLocks/>
          </p:cNvSpPr>
          <p:nvPr/>
        </p:nvSpPr>
        <p:spPr bwMode="gray">
          <a:xfrm>
            <a:off x="5376458" y="722748"/>
            <a:ext cx="4726931" cy="268920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53998" tIns="18000" rIns="18000" bIns="45718" rtlCol="0" anchor="ctr">
            <a:noAutofit/>
          </a:bodyPr>
          <a:lstStyle/>
          <a:p>
            <a:pPr marL="265100" indent="-258751" algn="ctr" defTabSz="952453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sz="95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9" name="Rectangle 98"/>
          <p:cNvSpPr>
            <a:spLocks/>
          </p:cNvSpPr>
          <p:nvPr/>
        </p:nvSpPr>
        <p:spPr bwMode="gray">
          <a:xfrm>
            <a:off x="5404708" y="3478311"/>
            <a:ext cx="4726931" cy="25541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53998" tIns="18000" rIns="18000" bIns="45718" rtlCol="0" anchor="ctr">
            <a:noAutofit/>
          </a:bodyPr>
          <a:lstStyle/>
          <a:p>
            <a:pPr marL="265100" indent="-258751" algn="ctr" defTabSz="952453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sz="95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0" name="TextBox 99"/>
          <p:cNvSpPr txBox="1">
            <a:spLocks/>
          </p:cNvSpPr>
          <p:nvPr/>
        </p:nvSpPr>
        <p:spPr bwMode="gray">
          <a:xfrm>
            <a:off x="5466141" y="736801"/>
            <a:ext cx="3704899" cy="146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buClr>
                <a:srgbClr val="FF0000"/>
              </a:buClr>
              <a:buFont typeface="Wingdings" pitchFamily="2" charset="2"/>
              <a:buNone/>
            </a:pPr>
            <a:r>
              <a:rPr lang="en-US" sz="950" b="1" dirty="0"/>
              <a:t>Key deliverables</a:t>
            </a:r>
          </a:p>
        </p:txBody>
      </p:sp>
      <p:sp>
        <p:nvSpPr>
          <p:cNvPr id="101" name="TextBox 100"/>
          <p:cNvSpPr txBox="1">
            <a:spLocks/>
          </p:cNvSpPr>
          <p:nvPr/>
        </p:nvSpPr>
        <p:spPr bwMode="gray">
          <a:xfrm>
            <a:off x="5466141" y="3502267"/>
            <a:ext cx="4604064" cy="146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buClr>
                <a:srgbClr val="FF0000"/>
              </a:buClr>
              <a:buFont typeface="Wingdings" pitchFamily="2" charset="2"/>
              <a:buNone/>
            </a:pPr>
            <a:r>
              <a:rPr lang="en-US" sz="950" b="1" dirty="0"/>
              <a:t>Key </a:t>
            </a:r>
            <a:r>
              <a:rPr lang="en-US" sz="950" b="1" dirty="0" smtClean="0"/>
              <a:t>dependencies</a:t>
            </a:r>
            <a:endParaRPr lang="en-US" sz="950" b="1" dirty="0"/>
          </a:p>
        </p:txBody>
      </p:sp>
      <p:cxnSp>
        <p:nvCxnSpPr>
          <p:cNvPr id="102" name="Straight Connector 101"/>
          <p:cNvCxnSpPr>
            <a:cxnSpLocks/>
          </p:cNvCxnSpPr>
          <p:nvPr/>
        </p:nvCxnSpPr>
        <p:spPr bwMode="gray">
          <a:xfrm>
            <a:off x="5466141" y="3662977"/>
            <a:ext cx="4604064" cy="0"/>
          </a:xfrm>
          <a:prstGeom prst="lin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>
            <a:cxnSpLocks/>
          </p:cNvCxnSpPr>
          <p:nvPr/>
        </p:nvCxnSpPr>
        <p:spPr bwMode="gray">
          <a:xfrm>
            <a:off x="5466141" y="894415"/>
            <a:ext cx="4604064" cy="0"/>
          </a:xfrm>
          <a:prstGeom prst="lin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>
            <a:spLocks/>
          </p:cNvSpPr>
          <p:nvPr/>
        </p:nvSpPr>
        <p:spPr bwMode="gray">
          <a:xfrm>
            <a:off x="9280907" y="736801"/>
            <a:ext cx="789298" cy="146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buClr>
                <a:srgbClr val="FF0000"/>
              </a:buClr>
              <a:buFont typeface="Wingdings" pitchFamily="2" charset="2"/>
              <a:buNone/>
            </a:pPr>
            <a:r>
              <a:rPr lang="en-US" sz="950" b="1" dirty="0"/>
              <a:t>Due by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155362" y="722748"/>
            <a:ext cx="5154887" cy="5309753"/>
            <a:chOff x="155362" y="722747"/>
            <a:chExt cx="5154887" cy="3968858"/>
          </a:xfrm>
        </p:grpSpPr>
        <p:sp>
          <p:nvSpPr>
            <p:cNvPr id="106" name="TextBox 4"/>
            <p:cNvSpPr txBox="1"/>
            <p:nvPr>
              <p:custDataLst>
                <p:tags r:id="rId3"/>
              </p:custDataLst>
            </p:nvPr>
          </p:nvSpPr>
          <p:spPr bwMode="gray">
            <a:xfrm>
              <a:off x="155362" y="722747"/>
              <a:ext cx="5154887" cy="1197482"/>
            </a:xfrm>
            <a:prstGeom prst="roundRect">
              <a:avLst>
                <a:gd name="adj" fmla="val 8423"/>
              </a:avLst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vert="horz" wrap="square" lIns="76200" tIns="76200" rIns="76200" bIns="76200" numCol="1" anchor="t" anchorCtr="0" compatLnSpc="1">
              <a:prstTxWarp prst="textNoShape">
                <a:avLst/>
              </a:prstTxWarp>
              <a:noAutofit/>
            </a:bodyPr>
            <a:lstStyle>
              <a:lvl1pPr marL="355600" lvl="0" indent="-355600" fontAlgn="base">
                <a:spcBef>
                  <a:spcPct val="6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500">
                  <a:solidFill>
                    <a:srgbClr val="000000"/>
                  </a:solidFill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 marL="0" indent="0">
                <a:buClr>
                  <a:srgbClr val="FF0000"/>
                </a:buClr>
                <a:buFont typeface="Wingdings" pitchFamily="2" charset="2"/>
                <a:buNone/>
              </a:pPr>
              <a:endParaRPr lang="en-US" sz="950" dirty="0"/>
            </a:p>
          </p:txBody>
        </p:sp>
        <p:sp>
          <p:nvSpPr>
            <p:cNvPr id="107" name="Rectangle 106"/>
            <p:cNvSpPr>
              <a:spLocks/>
            </p:cNvSpPr>
            <p:nvPr/>
          </p:nvSpPr>
          <p:spPr bwMode="gray">
            <a:xfrm>
              <a:off x="155362" y="1986585"/>
              <a:ext cx="5154887" cy="14253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53998" tIns="18000" rIns="18000" bIns="45718" rtlCol="0" anchor="ctr">
              <a:noAutofit/>
            </a:bodyPr>
            <a:lstStyle/>
            <a:p>
              <a:pPr marL="265100" indent="-258751" algn="ctr" defTabSz="952453" eaLnBrk="0" hangingPunct="0">
                <a:lnSpc>
                  <a:spcPct val="95000"/>
                </a:lnSpc>
                <a:spcBef>
                  <a:spcPts val="500"/>
                </a:spcBef>
                <a:spcAft>
                  <a:spcPts val="600"/>
                </a:spcAft>
                <a:buFont typeface="+mj-lt"/>
                <a:buAutoNum type="arabicPeriod"/>
              </a:pPr>
              <a:endParaRPr lang="en-US" sz="95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08" name="TextBox 107"/>
            <p:cNvSpPr txBox="1">
              <a:spLocks/>
            </p:cNvSpPr>
            <p:nvPr/>
          </p:nvSpPr>
          <p:spPr bwMode="gray">
            <a:xfrm>
              <a:off x="224831" y="2025925"/>
              <a:ext cx="5015949" cy="105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  <a:spAutoFit/>
            </a:bodyPr>
            <a:lstStyle>
              <a:lvl1pPr marL="355600" lvl="0" indent="-355600" fontAlgn="base">
                <a:spcBef>
                  <a:spcPct val="6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500">
                  <a:solidFill>
                    <a:srgbClr val="000000"/>
                  </a:solidFill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 marL="0" indent="0">
                <a:buClr>
                  <a:srgbClr val="FF0000"/>
                </a:buClr>
                <a:buFont typeface="Wingdings" pitchFamily="2" charset="2"/>
                <a:buNone/>
              </a:pPr>
              <a:r>
                <a:rPr lang="en-US" sz="950" b="1" dirty="0"/>
                <a:t>Sub-workstreams in Risk Transformation</a:t>
              </a:r>
            </a:p>
          </p:txBody>
        </p:sp>
        <p:cxnSp>
          <p:nvCxnSpPr>
            <p:cNvPr id="109" name="Straight Connector 108"/>
            <p:cNvCxnSpPr>
              <a:cxnSpLocks/>
            </p:cNvCxnSpPr>
            <p:nvPr/>
          </p:nvCxnSpPr>
          <p:spPr bwMode="gray">
            <a:xfrm>
              <a:off x="224831" y="2147178"/>
              <a:ext cx="5015949" cy="0"/>
            </a:xfrm>
            <a:prstGeom prst="lin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0" name="Rectangle 109"/>
            <p:cNvSpPr>
              <a:spLocks/>
            </p:cNvSpPr>
            <p:nvPr/>
          </p:nvSpPr>
          <p:spPr bwMode="gray">
            <a:xfrm>
              <a:off x="155362" y="3478311"/>
              <a:ext cx="5154887" cy="12132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53998" tIns="18000" rIns="18000" bIns="45718" rtlCol="0" anchor="ctr">
              <a:noAutofit/>
            </a:bodyPr>
            <a:lstStyle/>
            <a:p>
              <a:pPr marL="265100" indent="-258751" algn="ctr" defTabSz="952453" eaLnBrk="0" hangingPunct="0">
                <a:lnSpc>
                  <a:spcPct val="95000"/>
                </a:lnSpc>
                <a:spcBef>
                  <a:spcPts val="500"/>
                </a:spcBef>
                <a:spcAft>
                  <a:spcPts val="600"/>
                </a:spcAft>
                <a:buFont typeface="+mj-lt"/>
                <a:buAutoNum type="arabicPeriod"/>
              </a:pPr>
              <a:endParaRPr lang="en-US" sz="95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35" name="TextBox 134"/>
            <p:cNvSpPr txBox="1">
              <a:spLocks/>
            </p:cNvSpPr>
            <p:nvPr/>
          </p:nvSpPr>
          <p:spPr bwMode="gray">
            <a:xfrm>
              <a:off x="224831" y="777261"/>
              <a:ext cx="5015949" cy="105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  <a:spAutoFit/>
            </a:bodyPr>
            <a:lstStyle>
              <a:lvl1pPr marL="355600" lvl="0" indent="-355600" fontAlgn="base">
                <a:spcBef>
                  <a:spcPct val="6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500">
                  <a:solidFill>
                    <a:srgbClr val="000000"/>
                  </a:solidFill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 marL="0" indent="0">
                <a:buClr>
                  <a:srgbClr val="FF0000"/>
                </a:buClr>
                <a:buFont typeface="Wingdings" pitchFamily="2" charset="2"/>
                <a:buNone/>
              </a:pPr>
              <a:r>
                <a:rPr lang="en-US" sz="950" b="1" dirty="0" smtClean="0"/>
                <a:t>Summary of FRB feedback</a:t>
              </a:r>
            </a:p>
          </p:txBody>
        </p:sp>
        <p:cxnSp>
          <p:nvCxnSpPr>
            <p:cNvPr id="136" name="Straight Connector 135"/>
            <p:cNvCxnSpPr>
              <a:cxnSpLocks/>
            </p:cNvCxnSpPr>
            <p:nvPr/>
          </p:nvCxnSpPr>
          <p:spPr bwMode="gray">
            <a:xfrm>
              <a:off x="224831" y="894415"/>
              <a:ext cx="5015949" cy="0"/>
            </a:xfrm>
            <a:prstGeom prst="lin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7" name="TextBox 136"/>
            <p:cNvSpPr txBox="1">
              <a:spLocks/>
            </p:cNvSpPr>
            <p:nvPr/>
          </p:nvSpPr>
          <p:spPr bwMode="gray">
            <a:xfrm>
              <a:off x="224831" y="3539186"/>
              <a:ext cx="5015949" cy="109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  <a:spAutoFit/>
            </a:bodyPr>
            <a:lstStyle>
              <a:lvl1pPr marL="355600" lvl="0" indent="-355600" fontAlgn="base">
                <a:spcBef>
                  <a:spcPct val="6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500">
                  <a:solidFill>
                    <a:srgbClr val="000000"/>
                  </a:solidFill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 marL="0" indent="0">
                <a:buClr>
                  <a:srgbClr val="FF0000"/>
                </a:buClr>
                <a:buFont typeface="Wingdings" pitchFamily="2" charset="2"/>
                <a:buNone/>
              </a:pPr>
              <a:r>
                <a:rPr lang="en-US" sz="950" b="1" dirty="0" smtClean="0"/>
                <a:t>Potential execution risks</a:t>
              </a:r>
              <a:endParaRPr lang="en-US" sz="950" b="1" dirty="0"/>
            </a:p>
          </p:txBody>
        </p:sp>
        <p:cxnSp>
          <p:nvCxnSpPr>
            <p:cNvPr id="138" name="Straight Connector 137"/>
            <p:cNvCxnSpPr>
              <a:cxnSpLocks/>
            </p:cNvCxnSpPr>
            <p:nvPr/>
          </p:nvCxnSpPr>
          <p:spPr bwMode="gray">
            <a:xfrm>
              <a:off x="224831" y="3662977"/>
              <a:ext cx="5015949" cy="0"/>
            </a:xfrm>
            <a:prstGeom prst="lin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9" name="TextBox 138"/>
            <p:cNvSpPr txBox="1">
              <a:spLocks/>
            </p:cNvSpPr>
            <p:nvPr/>
          </p:nvSpPr>
          <p:spPr bwMode="gray">
            <a:xfrm>
              <a:off x="224831" y="917933"/>
              <a:ext cx="5015949" cy="721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55600" lvl="0" indent="-355600" fontAlgn="base">
                <a:spcBef>
                  <a:spcPct val="6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500">
                  <a:solidFill>
                    <a:srgbClr val="000000"/>
                  </a:solidFill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 marL="171450" indent="-171450">
                <a:spcBef>
                  <a:spcPct val="20000"/>
                </a:spcBef>
                <a:buClrTx/>
              </a:pPr>
              <a:r>
                <a:rPr lang="en-US" sz="950" dirty="0" smtClean="0"/>
                <a:t>Risk management framework is not sufficiently developed to provide full subsidiary oversight and support capital adequacy framework</a:t>
              </a:r>
            </a:p>
            <a:p>
              <a:pPr marL="171450" indent="-171450">
                <a:spcBef>
                  <a:spcPct val="20000"/>
                </a:spcBef>
                <a:buClrTx/>
              </a:pPr>
              <a:r>
                <a:rPr lang="en-US" sz="950" dirty="0" smtClean="0"/>
                <a:t>Lack of aligned enterprise-wide and legal entity specific Risk Appetite Statements</a:t>
              </a:r>
            </a:p>
            <a:p>
              <a:pPr marL="171450" indent="-171450">
                <a:spcBef>
                  <a:spcPct val="20000"/>
                </a:spcBef>
                <a:buClrTx/>
              </a:pPr>
              <a:r>
                <a:rPr lang="en-US" sz="950" dirty="0" smtClean="0"/>
                <a:t>Risk </a:t>
              </a:r>
              <a:r>
                <a:rPr lang="en-US" sz="950" dirty="0"/>
                <a:t>identification process does not identify </a:t>
              </a:r>
              <a:r>
                <a:rPr lang="en-US" sz="950" dirty="0" smtClean="0"/>
                <a:t>nor appropriately account for all </a:t>
              </a:r>
              <a:r>
                <a:rPr lang="en-US" sz="950" dirty="0"/>
                <a:t>risks </a:t>
              </a:r>
              <a:r>
                <a:rPr lang="en-US" sz="950" dirty="0" smtClean="0"/>
                <a:t>when </a:t>
              </a:r>
              <a:r>
                <a:rPr lang="en-US" sz="950" dirty="0"/>
                <a:t>assessing capital </a:t>
              </a:r>
              <a:r>
                <a:rPr lang="en-US" sz="950" dirty="0" smtClean="0"/>
                <a:t>needs</a:t>
              </a:r>
            </a:p>
            <a:p>
              <a:pPr marL="171450" indent="-171450">
                <a:spcBef>
                  <a:spcPct val="20000"/>
                </a:spcBef>
                <a:buClrTx/>
              </a:pPr>
              <a:r>
                <a:rPr lang="en-US" sz="950" dirty="0" smtClean="0"/>
                <a:t>Lack of process </a:t>
              </a:r>
              <a:r>
                <a:rPr lang="en-US" sz="950" dirty="0"/>
                <a:t>to consider early warning indicators in the </a:t>
              </a:r>
              <a:r>
                <a:rPr lang="en-US" sz="950" dirty="0" smtClean="0"/>
                <a:t>stress scenarios</a:t>
              </a:r>
              <a:endParaRPr lang="en-US" sz="950" dirty="0"/>
            </a:p>
          </p:txBody>
        </p:sp>
        <p:sp>
          <p:nvSpPr>
            <p:cNvPr id="140" name="TextBox 139"/>
            <p:cNvSpPr txBox="1">
              <a:spLocks/>
            </p:cNvSpPr>
            <p:nvPr/>
          </p:nvSpPr>
          <p:spPr bwMode="gray">
            <a:xfrm>
              <a:off x="224831" y="2172970"/>
              <a:ext cx="5015949" cy="1202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55600" lvl="0" indent="-355600" fontAlgn="base">
                <a:spcBef>
                  <a:spcPct val="6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500">
                  <a:solidFill>
                    <a:srgbClr val="000000"/>
                  </a:solidFill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 marL="228600" indent="-228600">
                <a:spcBef>
                  <a:spcPct val="20000"/>
                </a:spcBef>
                <a:buClrTx/>
                <a:buFont typeface="+mj-lt"/>
                <a:buAutoNum type="alphaUcPeriod"/>
              </a:pPr>
              <a:r>
                <a:rPr lang="en-US" sz="950" b="1" dirty="0" smtClean="0"/>
                <a:t>Risk governance and organization:</a:t>
              </a:r>
              <a:r>
                <a:rPr lang="en-US" sz="950" dirty="0" smtClean="0"/>
                <a:t> organizational structure of risk management to enforce the risk appetite statement, and oversight by the SHUSA Boards</a:t>
              </a:r>
            </a:p>
            <a:p>
              <a:pPr marL="228600" indent="-228600">
                <a:spcBef>
                  <a:spcPct val="20000"/>
                </a:spcBef>
                <a:buClrTx/>
                <a:buFont typeface="+mj-lt"/>
                <a:buAutoNum type="alphaUcPeriod"/>
              </a:pPr>
              <a:r>
                <a:rPr lang="en-US" sz="950" b="1" dirty="0" smtClean="0"/>
                <a:t>Risk appetite:</a:t>
              </a:r>
              <a:r>
                <a:rPr lang="en-US" sz="950" dirty="0" smtClean="0"/>
                <a:t> </a:t>
              </a:r>
              <a:r>
                <a:rPr lang="en-US" sz="950" dirty="0"/>
                <a:t>establish and communicate Board </a:t>
              </a:r>
              <a:r>
                <a:rPr lang="en-US" sz="950" dirty="0" smtClean="0"/>
                <a:t>approved </a:t>
              </a:r>
              <a:r>
                <a:rPr lang="en-US" sz="950" dirty="0"/>
                <a:t>risk appetite</a:t>
              </a:r>
            </a:p>
            <a:p>
              <a:pPr marL="228600" indent="-228600">
                <a:spcBef>
                  <a:spcPct val="20000"/>
                </a:spcBef>
                <a:buClrTx/>
                <a:buFont typeface="+mj-lt"/>
                <a:buAutoNum type="alphaUcPeriod"/>
              </a:pPr>
              <a:r>
                <a:rPr lang="en-US" sz="950" b="1" dirty="0" smtClean="0"/>
                <a:t>Risk ID &amp; measurement:</a:t>
              </a:r>
              <a:r>
                <a:rPr lang="en-US" sz="950" dirty="0" smtClean="0"/>
                <a:t> </a:t>
              </a:r>
              <a:r>
                <a:rPr lang="en-US" sz="950" dirty="0"/>
                <a:t>tools and processes to quantify the enterprise’s </a:t>
              </a:r>
              <a:r>
                <a:rPr lang="en-US" sz="950" dirty="0" smtClean="0"/>
                <a:t>risks</a:t>
              </a:r>
            </a:p>
            <a:p>
              <a:pPr marL="228600" indent="-228600">
                <a:spcBef>
                  <a:spcPct val="20000"/>
                </a:spcBef>
                <a:buClrTx/>
                <a:buFont typeface="+mj-lt"/>
                <a:buAutoNum type="alphaUcPeriod"/>
              </a:pPr>
              <a:r>
                <a:rPr lang="en-US" sz="950" b="1" dirty="0" smtClean="0"/>
                <a:t>Risk </a:t>
              </a:r>
              <a:r>
                <a:rPr lang="en-US" sz="950" b="1" dirty="0"/>
                <a:t>management </a:t>
              </a:r>
              <a:r>
                <a:rPr lang="en-US" sz="950" b="1" dirty="0" smtClean="0"/>
                <a:t>processes:</a:t>
              </a:r>
              <a:r>
                <a:rPr lang="en-US" sz="950" dirty="0" smtClean="0"/>
                <a:t> </a:t>
              </a:r>
              <a:r>
                <a:rPr lang="en-US" sz="950" dirty="0"/>
                <a:t>measurement and management of the enterprise’s </a:t>
              </a:r>
              <a:r>
                <a:rPr lang="en-US" sz="950" dirty="0" smtClean="0"/>
                <a:t>risks and application to strategic business decisions</a:t>
              </a:r>
              <a:endParaRPr lang="en-US" sz="950" dirty="0"/>
            </a:p>
            <a:p>
              <a:pPr marL="228600" indent="-228600">
                <a:spcBef>
                  <a:spcPct val="20000"/>
                </a:spcBef>
                <a:buClrTx/>
                <a:buFont typeface="+mj-lt"/>
                <a:buAutoNum type="alphaUcPeriod"/>
              </a:pPr>
              <a:r>
                <a:rPr lang="en-US" sz="950" b="1" dirty="0"/>
                <a:t>Risk </a:t>
              </a:r>
              <a:r>
                <a:rPr lang="en-US" sz="950" b="1" dirty="0" smtClean="0"/>
                <a:t>monitoring / Risk reporting:</a:t>
              </a:r>
              <a:r>
                <a:rPr lang="en-US" sz="950" dirty="0" smtClean="0"/>
                <a:t> summarize enterprise’s key risks for internal </a:t>
              </a:r>
              <a:r>
                <a:rPr lang="en-US" sz="950" dirty="0"/>
                <a:t>and external </a:t>
              </a:r>
              <a:r>
                <a:rPr lang="en-US" sz="950" dirty="0" smtClean="0"/>
                <a:t>stakeholders</a:t>
              </a:r>
              <a:endParaRPr lang="en-US" sz="950" dirty="0"/>
            </a:p>
            <a:p>
              <a:pPr marL="228600" indent="-228600">
                <a:spcBef>
                  <a:spcPct val="20000"/>
                </a:spcBef>
                <a:buClrTx/>
                <a:buFont typeface="+mj-lt"/>
                <a:buAutoNum type="alphaUcPeriod"/>
              </a:pPr>
              <a:r>
                <a:rPr lang="en-US" sz="950" b="1" dirty="0">
                  <a:solidFill>
                    <a:srgbClr val="FF0000"/>
                  </a:solidFill>
                </a:rPr>
                <a:t>Risk data &amp; </a:t>
              </a:r>
              <a:r>
                <a:rPr lang="en-US" sz="950" b="1" dirty="0" smtClean="0">
                  <a:solidFill>
                    <a:srgbClr val="FF0000"/>
                  </a:solidFill>
                </a:rPr>
                <a:t>systems:</a:t>
              </a:r>
              <a:r>
                <a:rPr lang="en-US" sz="950" dirty="0" smtClean="0">
                  <a:solidFill>
                    <a:srgbClr val="FF0000"/>
                  </a:solidFill>
                </a:rPr>
                <a:t> IT </a:t>
              </a:r>
              <a:r>
                <a:rPr lang="en-US" sz="950" dirty="0">
                  <a:solidFill>
                    <a:srgbClr val="FF0000"/>
                  </a:solidFill>
                </a:rPr>
                <a:t>architecture to support effective risk </a:t>
              </a:r>
              <a:r>
                <a:rPr lang="en-US" sz="950" dirty="0" smtClean="0">
                  <a:solidFill>
                    <a:srgbClr val="FF0000"/>
                  </a:solidFill>
                </a:rPr>
                <a:t>management (integration with IT </a:t>
              </a:r>
              <a:r>
                <a:rPr lang="en-US" sz="950" dirty="0" err="1" smtClean="0">
                  <a:solidFill>
                    <a:srgbClr val="FF0000"/>
                  </a:solidFill>
                </a:rPr>
                <a:t>workstream</a:t>
              </a:r>
              <a:r>
                <a:rPr lang="en-US" sz="950" dirty="0" smtClean="0">
                  <a:solidFill>
                    <a:srgbClr val="FF0000"/>
                  </a:solidFill>
                </a:rPr>
                <a:t> TBC)</a:t>
              </a:r>
              <a:endParaRPr lang="en-US" sz="950" dirty="0">
                <a:solidFill>
                  <a:srgbClr val="FF0000"/>
                </a:solidFill>
              </a:endParaRPr>
            </a:p>
          </p:txBody>
        </p:sp>
        <p:sp>
          <p:nvSpPr>
            <p:cNvPr id="141" name="TextBox 140"/>
            <p:cNvSpPr txBox="1">
              <a:spLocks/>
            </p:cNvSpPr>
            <p:nvPr/>
          </p:nvSpPr>
          <p:spPr bwMode="gray">
            <a:xfrm>
              <a:off x="224831" y="3684742"/>
              <a:ext cx="5015949" cy="890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55600" lvl="0" indent="-355600" fontAlgn="base">
                <a:spcBef>
                  <a:spcPct val="6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500">
                  <a:solidFill>
                    <a:srgbClr val="000000"/>
                  </a:solidFill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 marL="171450" lvl="2" indent="-171450">
                <a:spcBef>
                  <a:spcPct val="5000"/>
                </a:spcBef>
                <a:buFont typeface="Wingdings" panose="05000000000000000000" pitchFamily="2" charset="2"/>
                <a:buChar char="§"/>
              </a:pPr>
              <a:r>
                <a:rPr lang="en-US" sz="950" dirty="0">
                  <a:solidFill>
                    <a:srgbClr val="00B050"/>
                  </a:solidFill>
                </a:rPr>
                <a:t>D</a:t>
              </a:r>
              <a:r>
                <a:rPr lang="en-US" sz="950" dirty="0" smtClean="0">
                  <a:solidFill>
                    <a:srgbClr val="00B050"/>
                  </a:solidFill>
                </a:rPr>
                <a:t>ata</a:t>
              </a:r>
              <a:r>
                <a:rPr lang="en-US" sz="950" dirty="0" smtClean="0">
                  <a:solidFill>
                    <a:srgbClr val="FF0000"/>
                  </a:solidFill>
                </a:rPr>
                <a:t> </a:t>
              </a:r>
              <a:r>
                <a:rPr lang="en-US" sz="950" dirty="0">
                  <a:solidFill>
                    <a:srgbClr val="FF0000"/>
                  </a:solidFill>
                </a:rPr>
                <a:t>availability and data quality across enterprise  </a:t>
              </a:r>
            </a:p>
            <a:p>
              <a:pPr marL="171450" lvl="2" indent="-171450">
                <a:spcBef>
                  <a:spcPct val="5000"/>
                </a:spcBef>
                <a:buFont typeface="Wingdings" panose="05000000000000000000" pitchFamily="2" charset="2"/>
                <a:buChar char="§"/>
              </a:pPr>
              <a:r>
                <a:rPr lang="en-US" sz="950" dirty="0" smtClean="0">
                  <a:solidFill>
                    <a:srgbClr val="FF0000"/>
                  </a:solidFill>
                </a:rPr>
                <a:t>Management </a:t>
              </a:r>
              <a:r>
                <a:rPr lang="en-US" sz="950" dirty="0">
                  <a:solidFill>
                    <a:srgbClr val="FF0000"/>
                  </a:solidFill>
                </a:rPr>
                <a:t>of dependencies and related activities spanning multiple Risk workstreams (e.g. RAS, target operating model, reporting framework and templates) </a:t>
              </a:r>
              <a:endParaRPr lang="en-US" sz="950" dirty="0" smtClean="0">
                <a:solidFill>
                  <a:srgbClr val="FF0000"/>
                </a:solidFill>
              </a:endParaRPr>
            </a:p>
            <a:p>
              <a:pPr marL="171450" lvl="2" indent="-171450">
                <a:spcBef>
                  <a:spcPct val="5000"/>
                </a:spcBef>
                <a:buFont typeface="Wingdings" panose="05000000000000000000" pitchFamily="2" charset="2"/>
                <a:buChar char="§"/>
              </a:pPr>
              <a:r>
                <a:rPr lang="en-US" sz="950" dirty="0">
                  <a:solidFill>
                    <a:srgbClr val="0070C0"/>
                  </a:solidFill>
                </a:rPr>
                <a:t>Execution risk due to </a:t>
              </a:r>
              <a:r>
                <a:rPr lang="en-US" sz="950" dirty="0" smtClean="0">
                  <a:solidFill>
                    <a:srgbClr val="0070C0"/>
                  </a:solidFill>
                </a:rPr>
                <a:t>effective </a:t>
              </a:r>
              <a:r>
                <a:rPr lang="en-US" sz="950" dirty="0">
                  <a:solidFill>
                    <a:srgbClr val="0070C0"/>
                  </a:solidFill>
                </a:rPr>
                <a:t>transfer of knowledge and capabilities from external resources / </a:t>
              </a:r>
              <a:r>
                <a:rPr lang="en-US" sz="950" dirty="0" smtClean="0">
                  <a:solidFill>
                    <a:srgbClr val="0070C0"/>
                  </a:solidFill>
                </a:rPr>
                <a:t>consultants</a:t>
              </a:r>
              <a:endParaRPr lang="en-US" sz="950" dirty="0">
                <a:solidFill>
                  <a:srgbClr val="0070C0"/>
                </a:solidFill>
              </a:endParaRPr>
            </a:p>
            <a:p>
              <a:pPr marL="171450" lvl="2" indent="-171450">
                <a:spcBef>
                  <a:spcPct val="5000"/>
                </a:spcBef>
                <a:buFont typeface="Wingdings" panose="05000000000000000000" pitchFamily="2" charset="2"/>
                <a:buChar char="§"/>
              </a:pPr>
              <a:r>
                <a:rPr lang="en-US" sz="950" dirty="0">
                  <a:solidFill>
                    <a:srgbClr val="0070C0"/>
                  </a:solidFill>
                </a:rPr>
                <a:t>Staffing and skills requirements of the Target Operating Model will be determined for all three lines of defense during the implementation planning process; significant gaps may affect deliverables in years 2-3</a:t>
              </a:r>
            </a:p>
          </p:txBody>
        </p:sp>
      </p:grpSp>
      <p:sp>
        <p:nvSpPr>
          <p:cNvPr id="142" name="TextBox 141"/>
          <p:cNvSpPr txBox="1"/>
          <p:nvPr/>
        </p:nvSpPr>
        <p:spPr bwMode="gray">
          <a:xfrm>
            <a:off x="5466141" y="3684742"/>
            <a:ext cx="4558479" cy="2251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171450" lvl="2" indent="-171450">
              <a:spcBef>
                <a:spcPct val="5000"/>
              </a:spcBef>
              <a:buFont typeface="Wingdings" panose="05000000000000000000" pitchFamily="2" charset="2"/>
              <a:buChar char="§"/>
            </a:pPr>
            <a:r>
              <a:rPr lang="en-US" sz="950" b="1" dirty="0"/>
              <a:t>Model Development: </a:t>
            </a:r>
            <a:r>
              <a:rPr lang="en-US" sz="950" dirty="0"/>
              <a:t>Development of commercial ratings models</a:t>
            </a:r>
          </a:p>
          <a:p>
            <a:pPr marL="171450" lvl="2" indent="-171450">
              <a:spcBef>
                <a:spcPct val="5000"/>
              </a:spcBef>
              <a:buFont typeface="Wingdings" panose="05000000000000000000" pitchFamily="2" charset="2"/>
              <a:buChar char="§"/>
            </a:pPr>
            <a:r>
              <a:rPr lang="en-US" sz="950" b="1" dirty="0"/>
              <a:t>Model Risk Management: </a:t>
            </a:r>
            <a:r>
              <a:rPr lang="en-US" sz="950" dirty="0"/>
              <a:t>Validation of commercial ratings models</a:t>
            </a:r>
          </a:p>
          <a:p>
            <a:pPr marL="171450" lvl="2" indent="-171450">
              <a:spcBef>
                <a:spcPct val="5000"/>
              </a:spcBef>
              <a:buFont typeface="Wingdings" panose="05000000000000000000" pitchFamily="2" charset="2"/>
              <a:buChar char="§"/>
            </a:pPr>
            <a:r>
              <a:rPr lang="en-US" sz="950" b="1" dirty="0"/>
              <a:t>Finance: </a:t>
            </a:r>
            <a:endParaRPr lang="en-US" sz="950" b="1" dirty="0" smtClean="0"/>
          </a:p>
          <a:p>
            <a:pPr marL="508000" lvl="3" indent="-171450">
              <a:spcBef>
                <a:spcPct val="5000"/>
              </a:spcBef>
              <a:buFont typeface="Wingdings" panose="05000000000000000000" pitchFamily="2" charset="2"/>
              <a:buChar char="§"/>
            </a:pPr>
            <a:r>
              <a:rPr lang="en-US" sz="950" dirty="0" smtClean="0">
                <a:solidFill>
                  <a:srgbClr val="000000"/>
                </a:solidFill>
              </a:rPr>
              <a:t>Liquidity Data Mart and tools to support analytics process by second line of defense liquidity risk management</a:t>
            </a:r>
          </a:p>
          <a:p>
            <a:pPr marL="508000" lvl="3" indent="-171450">
              <a:spcBef>
                <a:spcPct val="5000"/>
              </a:spcBef>
              <a:buFont typeface="Wingdings" panose="05000000000000000000" pitchFamily="2" charset="2"/>
              <a:buChar char="§"/>
            </a:pPr>
            <a:r>
              <a:rPr lang="en-US" sz="950" dirty="0" smtClean="0">
                <a:solidFill>
                  <a:srgbClr val="000000"/>
                </a:solidFill>
              </a:rPr>
              <a:t>Implementation </a:t>
            </a:r>
            <a:r>
              <a:rPr lang="en-US" sz="950" dirty="0">
                <a:solidFill>
                  <a:srgbClr val="000000"/>
                </a:solidFill>
              </a:rPr>
              <a:t>of the TOM across IHC entities to support LRM Framework implementation including stress testing scenarios and LST calculations (stressed inflows/outflows &gt;90 days, non-maturity deposits</a:t>
            </a:r>
            <a:r>
              <a:rPr lang="en-US" sz="950" dirty="0" smtClean="0">
                <a:solidFill>
                  <a:srgbClr val="000000"/>
                </a:solidFill>
              </a:rPr>
              <a:t>)</a:t>
            </a:r>
            <a:endParaRPr lang="en-US" sz="950" dirty="0">
              <a:solidFill>
                <a:srgbClr val="000000"/>
              </a:solidFill>
            </a:endParaRPr>
          </a:p>
          <a:p>
            <a:pPr marL="171450" lvl="2" indent="-171450">
              <a:spcBef>
                <a:spcPct val="5000"/>
              </a:spcBef>
              <a:buFont typeface="Wingdings" panose="05000000000000000000" pitchFamily="2" charset="2"/>
              <a:buChar char="§"/>
            </a:pPr>
            <a:r>
              <a:rPr lang="en-US" sz="950" b="1" dirty="0"/>
              <a:t>Data &amp; IT</a:t>
            </a:r>
            <a:r>
              <a:rPr lang="en-US" sz="950" dirty="0"/>
              <a:t>:</a:t>
            </a:r>
          </a:p>
          <a:p>
            <a:pPr marL="508000" lvl="3" indent="-171450">
              <a:spcBef>
                <a:spcPct val="5000"/>
              </a:spcBef>
              <a:buFont typeface="Wingdings" panose="05000000000000000000" pitchFamily="2" charset="2"/>
              <a:buChar char="§"/>
            </a:pPr>
            <a:r>
              <a:rPr lang="en-US" sz="950" dirty="0" smtClean="0">
                <a:solidFill>
                  <a:srgbClr val="000000"/>
                </a:solidFill>
              </a:rPr>
              <a:t>IT </a:t>
            </a:r>
            <a:r>
              <a:rPr lang="en-US" sz="950" dirty="0">
                <a:solidFill>
                  <a:srgbClr val="000000"/>
                </a:solidFill>
              </a:rPr>
              <a:t>development to support Commercial Risk Rating implementation / embedding in relevant processes</a:t>
            </a:r>
          </a:p>
          <a:p>
            <a:pPr marL="508000" lvl="3" indent="-171450">
              <a:spcBef>
                <a:spcPct val="5000"/>
              </a:spcBef>
              <a:buFont typeface="Wingdings" panose="05000000000000000000" pitchFamily="2" charset="2"/>
              <a:buChar char="§"/>
            </a:pPr>
            <a:r>
              <a:rPr lang="en-US" sz="950" dirty="0">
                <a:solidFill>
                  <a:srgbClr val="000000"/>
                </a:solidFill>
              </a:rPr>
              <a:t> IT development for RAS, Risk </a:t>
            </a:r>
            <a:r>
              <a:rPr lang="en-US" sz="950" dirty="0" smtClean="0">
                <a:solidFill>
                  <a:srgbClr val="000000"/>
                </a:solidFill>
              </a:rPr>
              <a:t>ID </a:t>
            </a:r>
            <a:r>
              <a:rPr lang="en-US" sz="950" dirty="0">
                <a:solidFill>
                  <a:srgbClr val="000000"/>
                </a:solidFill>
              </a:rPr>
              <a:t>and Risk reporting (pending planned definition of business/data requirements)</a:t>
            </a:r>
          </a:p>
          <a:p>
            <a:pPr marL="171450" lvl="2" indent="-171450">
              <a:spcBef>
                <a:spcPct val="5000"/>
              </a:spcBef>
              <a:buFont typeface="Wingdings" panose="05000000000000000000" pitchFamily="2" charset="2"/>
              <a:buChar char="§"/>
            </a:pPr>
            <a:r>
              <a:rPr lang="en-US" sz="950" b="1" dirty="0" smtClean="0"/>
              <a:t>First </a:t>
            </a:r>
            <a:r>
              <a:rPr lang="en-US" sz="950" b="1" dirty="0"/>
              <a:t>Line: </a:t>
            </a:r>
            <a:r>
              <a:rPr lang="en-US" sz="950" dirty="0"/>
              <a:t>Input to Material Risk Program (business line / segment Material Risk Inventories</a:t>
            </a:r>
            <a:r>
              <a:rPr lang="en-US" sz="950" dirty="0" smtClean="0"/>
              <a:t>)</a:t>
            </a:r>
            <a:endParaRPr lang="en-US" sz="950" dirty="0"/>
          </a:p>
        </p:txBody>
      </p:sp>
      <p:cxnSp>
        <p:nvCxnSpPr>
          <p:cNvPr id="143" name="Straight Connector 142"/>
          <p:cNvCxnSpPr>
            <a:cxnSpLocks/>
          </p:cNvCxnSpPr>
          <p:nvPr/>
        </p:nvCxnSpPr>
        <p:spPr bwMode="gray">
          <a:xfrm>
            <a:off x="5447091" y="1507093"/>
            <a:ext cx="4604064" cy="0"/>
          </a:xfrm>
          <a:prstGeom prst="line">
            <a:avLst/>
          </a:prstGeom>
          <a:noFill/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/>
          <p:cNvCxnSpPr>
            <a:cxnSpLocks/>
          </p:cNvCxnSpPr>
          <p:nvPr/>
        </p:nvCxnSpPr>
        <p:spPr bwMode="gray">
          <a:xfrm>
            <a:off x="5447127" y="1687544"/>
            <a:ext cx="4604064" cy="0"/>
          </a:xfrm>
          <a:prstGeom prst="line">
            <a:avLst/>
          </a:prstGeom>
          <a:noFill/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Straight Connector 145"/>
          <p:cNvCxnSpPr>
            <a:cxnSpLocks/>
          </p:cNvCxnSpPr>
          <p:nvPr/>
        </p:nvCxnSpPr>
        <p:spPr bwMode="gray">
          <a:xfrm>
            <a:off x="5461492" y="1859727"/>
            <a:ext cx="4604064" cy="0"/>
          </a:xfrm>
          <a:prstGeom prst="line">
            <a:avLst/>
          </a:prstGeom>
          <a:noFill/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/>
          <p:cNvCxnSpPr>
            <a:cxnSpLocks/>
          </p:cNvCxnSpPr>
          <p:nvPr/>
        </p:nvCxnSpPr>
        <p:spPr bwMode="gray">
          <a:xfrm>
            <a:off x="5452584" y="2040303"/>
            <a:ext cx="4604064" cy="0"/>
          </a:xfrm>
          <a:prstGeom prst="line">
            <a:avLst/>
          </a:prstGeom>
          <a:noFill/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/>
          <p:cNvCxnSpPr>
            <a:cxnSpLocks/>
          </p:cNvCxnSpPr>
          <p:nvPr/>
        </p:nvCxnSpPr>
        <p:spPr bwMode="gray">
          <a:xfrm>
            <a:off x="5459791" y="2521908"/>
            <a:ext cx="4604064" cy="0"/>
          </a:xfrm>
          <a:prstGeom prst="line">
            <a:avLst/>
          </a:prstGeom>
          <a:noFill/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/>
          <p:cNvCxnSpPr>
            <a:cxnSpLocks/>
          </p:cNvCxnSpPr>
          <p:nvPr/>
        </p:nvCxnSpPr>
        <p:spPr bwMode="gray">
          <a:xfrm>
            <a:off x="5466141" y="2877189"/>
            <a:ext cx="4604064" cy="0"/>
          </a:xfrm>
          <a:prstGeom prst="line">
            <a:avLst/>
          </a:prstGeom>
          <a:noFill/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151"/>
          <p:cNvCxnSpPr>
            <a:cxnSpLocks/>
          </p:cNvCxnSpPr>
          <p:nvPr/>
        </p:nvCxnSpPr>
        <p:spPr bwMode="gray">
          <a:xfrm>
            <a:off x="5466141" y="3044694"/>
            <a:ext cx="4604064" cy="0"/>
          </a:xfrm>
          <a:prstGeom prst="line">
            <a:avLst/>
          </a:prstGeom>
          <a:noFill/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/>
          <p:cNvCxnSpPr>
            <a:cxnSpLocks/>
          </p:cNvCxnSpPr>
          <p:nvPr/>
        </p:nvCxnSpPr>
        <p:spPr bwMode="gray">
          <a:xfrm>
            <a:off x="5466141" y="3421114"/>
            <a:ext cx="4604064" cy="0"/>
          </a:xfrm>
          <a:prstGeom prst="line">
            <a:avLst/>
          </a:prstGeom>
          <a:noFill/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154" name="Group 153"/>
          <p:cNvGrpSpPr/>
          <p:nvPr/>
        </p:nvGrpSpPr>
        <p:grpSpPr>
          <a:xfrm>
            <a:off x="5506093" y="1704259"/>
            <a:ext cx="4604064" cy="146194"/>
            <a:chOff x="5466141" y="917933"/>
            <a:chExt cx="4604064" cy="146194"/>
          </a:xfrm>
        </p:grpSpPr>
        <p:sp>
          <p:nvSpPr>
            <p:cNvPr id="155" name="TextBox 154"/>
            <p:cNvSpPr txBox="1">
              <a:spLocks/>
            </p:cNvSpPr>
            <p:nvPr/>
          </p:nvSpPr>
          <p:spPr bwMode="gray">
            <a:xfrm>
              <a:off x="9280907" y="917933"/>
              <a:ext cx="789298" cy="14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lvl="0"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None/>
                <a:defRPr sz="950" b="1">
                  <a:solidFill>
                    <a:schemeClr val="accent1"/>
                  </a:solidFill>
                  <a:latin typeface="Calibri" panose="020F0502020204030204" pitchFamily="34" charset="0"/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>
                <a:buClr>
                  <a:srgbClr val="FF0000"/>
                </a:buClr>
              </a:pPr>
              <a:r>
                <a:rPr lang="en-US" b="0" dirty="0" smtClean="0">
                  <a:solidFill>
                    <a:srgbClr val="FF0000"/>
                  </a:solidFill>
                  <a:latin typeface="Arial"/>
                </a:rPr>
                <a:t>12/31/15</a:t>
              </a:r>
              <a:endParaRPr lang="en-US" b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6" name="TextBox 155"/>
            <p:cNvSpPr txBox="1">
              <a:spLocks/>
            </p:cNvSpPr>
            <p:nvPr/>
          </p:nvSpPr>
          <p:spPr bwMode="gray">
            <a:xfrm>
              <a:off x="5466141" y="917933"/>
              <a:ext cx="3704899" cy="14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55600" lvl="0" indent="-355600" fontAlgn="base">
                <a:spcBef>
                  <a:spcPct val="6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500">
                  <a:solidFill>
                    <a:srgbClr val="000000"/>
                  </a:solidFill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 marL="171450" indent="-171450" fontAlgn="ctr">
                <a:spcBef>
                  <a:spcPts val="0"/>
                </a:spcBef>
                <a:buClrTx/>
              </a:pPr>
              <a:r>
                <a:rPr lang="en-US" sz="950" dirty="0" smtClean="0"/>
                <a:t>SHUSA, SCUSA, SBNA RAS </a:t>
              </a:r>
              <a:r>
                <a:rPr lang="en-US" sz="950" dirty="0"/>
                <a:t>d</a:t>
              </a:r>
              <a:r>
                <a:rPr lang="en-US" sz="950" dirty="0" smtClean="0"/>
                <a:t>esign and approval</a:t>
              </a:r>
              <a:endParaRPr lang="en-US" sz="95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5496858" y="2053163"/>
            <a:ext cx="4604064" cy="292388"/>
            <a:chOff x="5466141" y="993879"/>
            <a:chExt cx="4604064" cy="292388"/>
          </a:xfrm>
        </p:grpSpPr>
        <p:sp>
          <p:nvSpPr>
            <p:cNvPr id="158" name="TextBox 157"/>
            <p:cNvSpPr txBox="1">
              <a:spLocks/>
            </p:cNvSpPr>
            <p:nvPr/>
          </p:nvSpPr>
          <p:spPr bwMode="gray">
            <a:xfrm>
              <a:off x="9280907" y="1053259"/>
              <a:ext cx="789298" cy="14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lvl="0"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None/>
                <a:defRPr sz="950" b="1">
                  <a:solidFill>
                    <a:schemeClr val="accent1"/>
                  </a:solidFill>
                  <a:latin typeface="Calibri" panose="020F0502020204030204" pitchFamily="34" charset="0"/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>
                <a:buClr>
                  <a:srgbClr val="FF0000"/>
                </a:buClr>
              </a:pPr>
              <a:r>
                <a:rPr lang="en-US" b="0" dirty="0">
                  <a:solidFill>
                    <a:srgbClr val="000000"/>
                  </a:solidFill>
                  <a:latin typeface="Arial"/>
                </a:rPr>
                <a:t>01/12/16</a:t>
              </a:r>
            </a:p>
          </p:txBody>
        </p:sp>
        <p:sp>
          <p:nvSpPr>
            <p:cNvPr id="159" name="TextBox 158"/>
            <p:cNvSpPr txBox="1">
              <a:spLocks/>
            </p:cNvSpPr>
            <p:nvPr/>
          </p:nvSpPr>
          <p:spPr bwMode="gray">
            <a:xfrm>
              <a:off x="5466141" y="993879"/>
              <a:ext cx="3704899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55600" lvl="0" indent="-355600" fontAlgn="base">
                <a:spcBef>
                  <a:spcPct val="6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500">
                  <a:solidFill>
                    <a:srgbClr val="000000"/>
                  </a:solidFill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 marL="171450" indent="-171450" fontAlgn="ctr">
                <a:spcBef>
                  <a:spcPts val="0"/>
                </a:spcBef>
                <a:buClrTx/>
              </a:pPr>
              <a:r>
                <a:rPr lang="en-US" sz="950" dirty="0" smtClean="0"/>
                <a:t>Initial embedding of top-level RAS </a:t>
              </a:r>
              <a:r>
                <a:rPr lang="en-US" sz="950" dirty="0"/>
                <a:t>in material </a:t>
              </a:r>
              <a:r>
                <a:rPr lang="en-US" sz="950" dirty="0" smtClean="0"/>
                <a:t>SHUSA processes and plan further embedding across </a:t>
              </a:r>
              <a:r>
                <a:rPr lang="en-US" sz="950" dirty="0"/>
                <a:t>the enterprise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5506093" y="2369191"/>
            <a:ext cx="4604064" cy="146194"/>
            <a:chOff x="5466141" y="1361207"/>
            <a:chExt cx="4604064" cy="146194"/>
          </a:xfrm>
        </p:grpSpPr>
        <p:sp>
          <p:nvSpPr>
            <p:cNvPr id="161" name="TextBox 160"/>
            <p:cNvSpPr txBox="1">
              <a:spLocks/>
            </p:cNvSpPr>
            <p:nvPr/>
          </p:nvSpPr>
          <p:spPr bwMode="gray">
            <a:xfrm>
              <a:off x="9280907" y="1361207"/>
              <a:ext cx="789298" cy="14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lvl="0"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None/>
                <a:defRPr sz="950" b="1">
                  <a:solidFill>
                    <a:schemeClr val="accent1"/>
                  </a:solidFill>
                  <a:latin typeface="Calibri" panose="020F0502020204030204" pitchFamily="34" charset="0"/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>
                <a:buClr>
                  <a:srgbClr val="FF0000"/>
                </a:buClr>
              </a:pPr>
              <a:r>
                <a:rPr lang="en-US" b="0" dirty="0" smtClean="0">
                  <a:solidFill>
                    <a:srgbClr val="FF0000"/>
                  </a:solidFill>
                  <a:latin typeface="Arial"/>
                </a:rPr>
                <a:t>01/15/16</a:t>
              </a:r>
              <a:endParaRPr lang="en-US" b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2" name="TextBox 161"/>
            <p:cNvSpPr txBox="1">
              <a:spLocks/>
            </p:cNvSpPr>
            <p:nvPr/>
          </p:nvSpPr>
          <p:spPr bwMode="gray">
            <a:xfrm>
              <a:off x="5466141" y="1361207"/>
              <a:ext cx="3704899" cy="14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55600" lvl="0" indent="-355600" fontAlgn="base">
                <a:spcBef>
                  <a:spcPct val="6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500">
                  <a:solidFill>
                    <a:srgbClr val="000000"/>
                  </a:solidFill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 marL="171450" indent="-171450" fontAlgn="ctr">
                <a:spcBef>
                  <a:spcPts val="0"/>
                </a:spcBef>
                <a:buClrTx/>
              </a:pPr>
              <a:r>
                <a:rPr lang="en-US" sz="950" dirty="0" smtClean="0"/>
                <a:t>Develop and execute Material Risk Program</a:t>
              </a:r>
              <a:endParaRPr lang="en-US" sz="950" dirty="0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5502709" y="1338362"/>
            <a:ext cx="4604064" cy="146194"/>
            <a:chOff x="5466141" y="1526223"/>
            <a:chExt cx="4604064" cy="146194"/>
          </a:xfrm>
        </p:grpSpPr>
        <p:sp>
          <p:nvSpPr>
            <p:cNvPr id="164" name="TextBox 163"/>
            <p:cNvSpPr txBox="1">
              <a:spLocks/>
            </p:cNvSpPr>
            <p:nvPr/>
          </p:nvSpPr>
          <p:spPr bwMode="gray">
            <a:xfrm>
              <a:off x="9280907" y="1526223"/>
              <a:ext cx="789298" cy="14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lvl="0"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None/>
                <a:defRPr sz="950" b="1">
                  <a:solidFill>
                    <a:schemeClr val="accent1"/>
                  </a:solidFill>
                  <a:latin typeface="Calibri" panose="020F0502020204030204" pitchFamily="34" charset="0"/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>
                <a:buClr>
                  <a:srgbClr val="FF0000"/>
                </a:buClr>
              </a:pPr>
              <a:r>
                <a:rPr lang="en-US" b="0" dirty="0" smtClean="0">
                  <a:solidFill>
                    <a:srgbClr val="0070C0"/>
                  </a:solidFill>
                  <a:latin typeface="Arial"/>
                </a:rPr>
                <a:t>10/02/15</a:t>
              </a:r>
              <a:endParaRPr lang="en-US" b="0" dirty="0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165" name="TextBox 164"/>
            <p:cNvSpPr txBox="1">
              <a:spLocks/>
            </p:cNvSpPr>
            <p:nvPr/>
          </p:nvSpPr>
          <p:spPr bwMode="gray">
            <a:xfrm>
              <a:off x="5466141" y="1526223"/>
              <a:ext cx="3704899" cy="14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55600" lvl="0" indent="-355600" fontAlgn="base">
                <a:spcBef>
                  <a:spcPct val="6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500">
                  <a:solidFill>
                    <a:srgbClr val="000000"/>
                  </a:solidFill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 marL="171450" indent="-171450" fontAlgn="ctr">
                <a:spcBef>
                  <a:spcPts val="0"/>
                </a:spcBef>
                <a:buClrTx/>
              </a:pPr>
              <a:r>
                <a:rPr lang="en-US" sz="950" dirty="0" smtClean="0">
                  <a:solidFill>
                    <a:srgbClr val="0070C0"/>
                  </a:solidFill>
                </a:rPr>
                <a:t>Implement near-term enhancements to Risk org / reporting lines</a:t>
              </a:r>
              <a:endParaRPr lang="en-US" sz="95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5496858" y="2899114"/>
            <a:ext cx="4604064" cy="146194"/>
            <a:chOff x="5466141" y="1969497"/>
            <a:chExt cx="4604064" cy="146194"/>
          </a:xfrm>
        </p:grpSpPr>
        <p:sp>
          <p:nvSpPr>
            <p:cNvPr id="167" name="TextBox 166"/>
            <p:cNvSpPr txBox="1">
              <a:spLocks/>
            </p:cNvSpPr>
            <p:nvPr/>
          </p:nvSpPr>
          <p:spPr bwMode="gray">
            <a:xfrm>
              <a:off x="9280907" y="1969497"/>
              <a:ext cx="789298" cy="14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lvl="0"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None/>
                <a:defRPr sz="950" b="1">
                  <a:solidFill>
                    <a:schemeClr val="accent1"/>
                  </a:solidFill>
                  <a:latin typeface="Calibri" panose="020F0502020204030204" pitchFamily="34" charset="0"/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>
                <a:buClr>
                  <a:srgbClr val="FF0000"/>
                </a:buClr>
              </a:pPr>
              <a:r>
                <a:rPr lang="en-US" b="0" dirty="0" smtClean="0">
                  <a:solidFill>
                    <a:srgbClr val="FF0000"/>
                  </a:solidFill>
                  <a:latin typeface="Arial"/>
                </a:rPr>
                <a:t>09/30/16</a:t>
              </a:r>
              <a:endParaRPr lang="en-US" b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8" name="TextBox 167"/>
            <p:cNvSpPr txBox="1">
              <a:spLocks/>
            </p:cNvSpPr>
            <p:nvPr/>
          </p:nvSpPr>
          <p:spPr bwMode="gray">
            <a:xfrm>
              <a:off x="5466141" y="1969497"/>
              <a:ext cx="3704899" cy="14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55600" lvl="0" indent="-355600" fontAlgn="base">
                <a:spcBef>
                  <a:spcPct val="6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500">
                  <a:solidFill>
                    <a:srgbClr val="000000"/>
                  </a:solidFill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 marL="171450" indent="-171450" fontAlgn="ctr">
                <a:spcBef>
                  <a:spcPts val="0"/>
                </a:spcBef>
                <a:buClrTx/>
              </a:pPr>
              <a:r>
                <a:rPr lang="en-US" sz="950" dirty="0" smtClean="0">
                  <a:solidFill>
                    <a:srgbClr val="FF0000"/>
                  </a:solidFill>
                </a:rPr>
                <a:t>Assess Risk Culture and define enhancement objectives</a:t>
              </a:r>
              <a:endParaRPr lang="en-US" sz="95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5496858" y="3055998"/>
            <a:ext cx="4604064" cy="146194"/>
            <a:chOff x="5466141" y="2577787"/>
            <a:chExt cx="4604064" cy="146194"/>
          </a:xfrm>
        </p:grpSpPr>
        <p:sp>
          <p:nvSpPr>
            <p:cNvPr id="173" name="TextBox 172"/>
            <p:cNvSpPr txBox="1">
              <a:spLocks/>
            </p:cNvSpPr>
            <p:nvPr/>
          </p:nvSpPr>
          <p:spPr bwMode="gray">
            <a:xfrm>
              <a:off x="9280907" y="2577787"/>
              <a:ext cx="789298" cy="14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lvl="0"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None/>
                <a:defRPr sz="950" b="1">
                  <a:solidFill>
                    <a:schemeClr val="accent1"/>
                  </a:solidFill>
                  <a:latin typeface="Calibri" panose="020F0502020204030204" pitchFamily="34" charset="0"/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>
                <a:buClr>
                  <a:srgbClr val="FF0000"/>
                </a:buClr>
              </a:pPr>
              <a:r>
                <a:rPr lang="en-US" b="0" dirty="0" smtClean="0">
                  <a:solidFill>
                    <a:srgbClr val="FF0000"/>
                  </a:solidFill>
                  <a:latin typeface="Arial"/>
                </a:rPr>
                <a:t>TBD</a:t>
              </a:r>
              <a:endParaRPr lang="en-US" b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4" name="TextBox 173"/>
            <p:cNvSpPr txBox="1">
              <a:spLocks/>
            </p:cNvSpPr>
            <p:nvPr/>
          </p:nvSpPr>
          <p:spPr bwMode="gray">
            <a:xfrm>
              <a:off x="5466141" y="2577787"/>
              <a:ext cx="3704899" cy="14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55600" lvl="0" indent="-355600" fontAlgn="base">
                <a:spcBef>
                  <a:spcPct val="6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500">
                  <a:solidFill>
                    <a:srgbClr val="000000"/>
                  </a:solidFill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 marL="171450" indent="-171450" fontAlgn="ctr">
                <a:spcBef>
                  <a:spcPts val="0"/>
                </a:spcBef>
                <a:buClrTx/>
              </a:pPr>
              <a:r>
                <a:rPr lang="en-US" sz="950" dirty="0" smtClean="0"/>
                <a:t>Implement </a:t>
              </a:r>
              <a:r>
                <a:rPr lang="en-US" sz="950" dirty="0"/>
                <a:t>Target Operating Model for each Risk Type / Function</a:t>
              </a: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5496858" y="2706882"/>
            <a:ext cx="4604064" cy="152544"/>
            <a:chOff x="5466141" y="2722695"/>
            <a:chExt cx="4604064" cy="152544"/>
          </a:xfrm>
        </p:grpSpPr>
        <p:sp>
          <p:nvSpPr>
            <p:cNvPr id="176" name="TextBox 175"/>
            <p:cNvSpPr txBox="1">
              <a:spLocks/>
            </p:cNvSpPr>
            <p:nvPr/>
          </p:nvSpPr>
          <p:spPr bwMode="gray">
            <a:xfrm>
              <a:off x="5466141" y="2729045"/>
              <a:ext cx="3704899" cy="14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55600" lvl="0" indent="-355600" fontAlgn="base">
                <a:spcBef>
                  <a:spcPct val="6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500">
                  <a:solidFill>
                    <a:srgbClr val="000000"/>
                  </a:solidFill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 marL="171450" lvl="2" indent="-171450" fontAlgn="ctr">
                <a:spcBef>
                  <a:spcPts val="0"/>
                </a:spcBef>
                <a:buFont typeface="Wingdings" pitchFamily="2" charset="2"/>
                <a:buChar char="§"/>
              </a:pPr>
              <a:r>
                <a:rPr lang="en-US" sz="950" dirty="0" smtClean="0"/>
                <a:t>Roll out new commercial risk ratings for CRE and C&amp;I</a:t>
              </a:r>
              <a:endParaRPr lang="en-US" sz="950" dirty="0"/>
            </a:p>
          </p:txBody>
        </p:sp>
        <p:sp>
          <p:nvSpPr>
            <p:cNvPr id="177" name="TextBox 176"/>
            <p:cNvSpPr txBox="1">
              <a:spLocks/>
            </p:cNvSpPr>
            <p:nvPr/>
          </p:nvSpPr>
          <p:spPr bwMode="gray">
            <a:xfrm>
              <a:off x="9280907" y="2722695"/>
              <a:ext cx="789298" cy="14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lvl="0"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None/>
                <a:defRPr sz="950" b="1">
                  <a:solidFill>
                    <a:schemeClr val="accent1"/>
                  </a:solidFill>
                  <a:latin typeface="Calibri" panose="020F0502020204030204" pitchFamily="34" charset="0"/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>
                <a:buClr>
                  <a:srgbClr val="FF0000"/>
                </a:buClr>
              </a:pPr>
              <a:r>
                <a:rPr lang="en-US" b="0" dirty="0" smtClean="0">
                  <a:solidFill>
                    <a:srgbClr val="FF0000"/>
                  </a:solidFill>
                  <a:latin typeface="Arial"/>
                </a:rPr>
                <a:t>08/12/16</a:t>
              </a:r>
              <a:endParaRPr lang="en-US" b="0" dirty="0">
                <a:solidFill>
                  <a:srgbClr val="FF0000"/>
                </a:solidFill>
                <a:latin typeface="Arial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5506093" y="1522762"/>
            <a:ext cx="4604064" cy="146194"/>
            <a:chOff x="5466141" y="3021061"/>
            <a:chExt cx="4604064" cy="146194"/>
          </a:xfrm>
        </p:grpSpPr>
        <p:sp>
          <p:nvSpPr>
            <p:cNvPr id="179" name="TextBox 178"/>
            <p:cNvSpPr txBox="1">
              <a:spLocks/>
            </p:cNvSpPr>
            <p:nvPr/>
          </p:nvSpPr>
          <p:spPr bwMode="gray">
            <a:xfrm>
              <a:off x="9280907" y="3021061"/>
              <a:ext cx="789298" cy="14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lvl="0"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None/>
                <a:defRPr sz="950" b="1">
                  <a:solidFill>
                    <a:schemeClr val="accent1"/>
                  </a:solidFill>
                  <a:latin typeface="Calibri" panose="020F0502020204030204" pitchFamily="34" charset="0"/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>
                <a:buClr>
                  <a:srgbClr val="FF0000"/>
                </a:buClr>
              </a:pPr>
              <a:r>
                <a:rPr lang="en-US" b="0" dirty="0" smtClean="0">
                  <a:solidFill>
                    <a:srgbClr val="00B050"/>
                  </a:solidFill>
                  <a:latin typeface="Arial"/>
                </a:rPr>
                <a:t>11/30/15</a:t>
              </a:r>
              <a:endParaRPr lang="en-US" b="0" dirty="0">
                <a:solidFill>
                  <a:srgbClr val="00B050"/>
                </a:solidFill>
                <a:latin typeface="Arial"/>
              </a:endParaRPr>
            </a:p>
          </p:txBody>
        </p:sp>
        <p:sp>
          <p:nvSpPr>
            <p:cNvPr id="180" name="TextBox 179"/>
            <p:cNvSpPr txBox="1">
              <a:spLocks/>
            </p:cNvSpPr>
            <p:nvPr/>
          </p:nvSpPr>
          <p:spPr bwMode="gray">
            <a:xfrm>
              <a:off x="5466141" y="3021061"/>
              <a:ext cx="3704899" cy="14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55600" lvl="0" indent="-355600" fontAlgn="base">
                <a:spcBef>
                  <a:spcPct val="6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500">
                  <a:solidFill>
                    <a:srgbClr val="000000"/>
                  </a:solidFill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 marL="171450" lvl="2" indent="-171450" fontAlgn="ctr">
                <a:spcBef>
                  <a:spcPts val="0"/>
                </a:spcBef>
                <a:buFont typeface="Wingdings" pitchFamily="2" charset="2"/>
                <a:buChar char="§"/>
              </a:pPr>
              <a:r>
                <a:rPr lang="en-US" sz="950" dirty="0">
                  <a:solidFill>
                    <a:srgbClr val="00B050"/>
                  </a:solidFill>
                </a:rPr>
                <a:t>Draft </a:t>
              </a:r>
              <a:r>
                <a:rPr lang="en-US" sz="950" dirty="0" smtClean="0">
                  <a:solidFill>
                    <a:srgbClr val="00B050"/>
                  </a:solidFill>
                </a:rPr>
                <a:t>SHUSA’s Governance </a:t>
              </a:r>
              <a:r>
                <a:rPr lang="en-US" sz="950" dirty="0">
                  <a:solidFill>
                    <a:srgbClr val="00B050"/>
                  </a:solidFill>
                </a:rPr>
                <a:t>and Oversight Framework </a:t>
              </a:r>
              <a:r>
                <a:rPr lang="en-US" sz="950" dirty="0" smtClean="0">
                  <a:solidFill>
                    <a:srgbClr val="00B050"/>
                  </a:solidFill>
                </a:rPr>
                <a:t>Document</a:t>
              </a:r>
              <a:endParaRPr lang="en-US" sz="95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187" name="Straight Connector 186"/>
          <p:cNvCxnSpPr>
            <a:cxnSpLocks/>
          </p:cNvCxnSpPr>
          <p:nvPr/>
        </p:nvCxnSpPr>
        <p:spPr bwMode="gray">
          <a:xfrm>
            <a:off x="5466141" y="2697346"/>
            <a:ext cx="4604064" cy="0"/>
          </a:xfrm>
          <a:prstGeom prst="line">
            <a:avLst/>
          </a:prstGeom>
          <a:noFill/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188" name="Group 187"/>
          <p:cNvGrpSpPr/>
          <p:nvPr/>
        </p:nvGrpSpPr>
        <p:grpSpPr>
          <a:xfrm>
            <a:off x="5496858" y="2540033"/>
            <a:ext cx="4604064" cy="146194"/>
            <a:chOff x="5466141" y="3186082"/>
            <a:chExt cx="4604064" cy="146194"/>
          </a:xfrm>
        </p:grpSpPr>
        <p:sp>
          <p:nvSpPr>
            <p:cNvPr id="189" name="TextBox 188"/>
            <p:cNvSpPr txBox="1">
              <a:spLocks/>
            </p:cNvSpPr>
            <p:nvPr/>
          </p:nvSpPr>
          <p:spPr bwMode="gray">
            <a:xfrm>
              <a:off x="9280907" y="3186082"/>
              <a:ext cx="789298" cy="14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lvl="0"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None/>
                <a:defRPr sz="950" b="1">
                  <a:solidFill>
                    <a:schemeClr val="accent1"/>
                  </a:solidFill>
                  <a:latin typeface="Calibri" panose="020F0502020204030204" pitchFamily="34" charset="0"/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>
                <a:buClr>
                  <a:srgbClr val="FF0000"/>
                </a:buClr>
              </a:pPr>
              <a:r>
                <a:rPr lang="en-US" b="0" dirty="0" smtClean="0">
                  <a:solidFill>
                    <a:srgbClr val="0070C0"/>
                  </a:solidFill>
                  <a:latin typeface="Arial"/>
                </a:rPr>
                <a:t>04/01/16</a:t>
              </a:r>
              <a:endParaRPr lang="en-US" b="0" dirty="0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190" name="TextBox 189"/>
            <p:cNvSpPr txBox="1">
              <a:spLocks/>
            </p:cNvSpPr>
            <p:nvPr/>
          </p:nvSpPr>
          <p:spPr bwMode="gray">
            <a:xfrm>
              <a:off x="5466141" y="3186082"/>
              <a:ext cx="3704899" cy="14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55600" lvl="0" indent="-355600" fontAlgn="base">
                <a:spcBef>
                  <a:spcPct val="6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500">
                  <a:solidFill>
                    <a:srgbClr val="000000"/>
                  </a:solidFill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 marL="171450" lvl="2" indent="-171450" fontAlgn="ctr">
                <a:spcBef>
                  <a:spcPts val="0"/>
                </a:spcBef>
                <a:buFont typeface="Wingdings" pitchFamily="2" charset="2"/>
                <a:buChar char="§"/>
              </a:pPr>
              <a:r>
                <a:rPr lang="en-US" sz="950" dirty="0" smtClean="0">
                  <a:solidFill>
                    <a:srgbClr val="0070C0"/>
                  </a:solidFill>
                </a:rPr>
                <a:t>Risk Operating </a:t>
              </a:r>
              <a:r>
                <a:rPr lang="en-US" sz="950" dirty="0">
                  <a:solidFill>
                    <a:srgbClr val="0070C0"/>
                  </a:solidFill>
                </a:rPr>
                <a:t>Model </a:t>
              </a:r>
              <a:r>
                <a:rPr lang="en-US" sz="950" dirty="0" smtClean="0">
                  <a:solidFill>
                    <a:srgbClr val="0070C0"/>
                  </a:solidFill>
                </a:rPr>
                <a:t>design and implementation planning</a:t>
              </a:r>
              <a:endParaRPr lang="en-US" sz="95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5496858" y="3244494"/>
            <a:ext cx="4604064" cy="146194"/>
            <a:chOff x="5466141" y="2577787"/>
            <a:chExt cx="4604064" cy="146194"/>
          </a:xfrm>
        </p:grpSpPr>
        <p:sp>
          <p:nvSpPr>
            <p:cNvPr id="192" name="TextBox 191"/>
            <p:cNvSpPr txBox="1">
              <a:spLocks/>
            </p:cNvSpPr>
            <p:nvPr/>
          </p:nvSpPr>
          <p:spPr bwMode="gray">
            <a:xfrm>
              <a:off x="9280907" y="2577787"/>
              <a:ext cx="789298" cy="14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lvl="0"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None/>
                <a:defRPr sz="950" b="1">
                  <a:solidFill>
                    <a:schemeClr val="accent1"/>
                  </a:solidFill>
                  <a:latin typeface="Calibri" panose="020F0502020204030204" pitchFamily="34" charset="0"/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>
                <a:buClr>
                  <a:srgbClr val="FF0000"/>
                </a:buClr>
              </a:pPr>
              <a:r>
                <a:rPr lang="en-US" b="0" dirty="0" smtClean="0">
                  <a:solidFill>
                    <a:srgbClr val="0070C0"/>
                  </a:solidFill>
                  <a:latin typeface="Arial"/>
                </a:rPr>
                <a:t>TBD</a:t>
              </a:r>
              <a:endParaRPr lang="en-US" b="0" dirty="0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193" name="TextBox 192"/>
            <p:cNvSpPr txBox="1">
              <a:spLocks/>
            </p:cNvSpPr>
            <p:nvPr/>
          </p:nvSpPr>
          <p:spPr bwMode="gray">
            <a:xfrm>
              <a:off x="5466141" y="2577787"/>
              <a:ext cx="3704899" cy="14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55600" lvl="0" indent="-355600" fontAlgn="base">
                <a:spcBef>
                  <a:spcPct val="6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500">
                  <a:solidFill>
                    <a:srgbClr val="000000"/>
                  </a:solidFill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 marL="171450" indent="-171450" fontAlgn="ctr">
                <a:spcBef>
                  <a:spcPts val="0"/>
                </a:spcBef>
                <a:buClrTx/>
              </a:pPr>
              <a:r>
                <a:rPr lang="en-US" sz="950" dirty="0">
                  <a:solidFill>
                    <a:srgbClr val="0070C0"/>
                  </a:solidFill>
                </a:rPr>
                <a:t>Design and roll-out foundational Risk ID </a:t>
              </a:r>
              <a:r>
                <a:rPr lang="en-US" sz="950" dirty="0" smtClean="0">
                  <a:solidFill>
                    <a:srgbClr val="0070C0"/>
                  </a:solidFill>
                </a:rPr>
                <a:t>processes</a:t>
              </a:r>
              <a:endParaRPr lang="en-US" sz="95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94" name="Straight Connector 193"/>
          <p:cNvCxnSpPr>
            <a:cxnSpLocks/>
          </p:cNvCxnSpPr>
          <p:nvPr/>
        </p:nvCxnSpPr>
        <p:spPr bwMode="gray">
          <a:xfrm>
            <a:off x="5478841" y="3209794"/>
            <a:ext cx="4604064" cy="0"/>
          </a:xfrm>
          <a:prstGeom prst="line">
            <a:avLst/>
          </a:prstGeom>
          <a:noFill/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195" name="Group 194"/>
          <p:cNvGrpSpPr/>
          <p:nvPr/>
        </p:nvGrpSpPr>
        <p:grpSpPr>
          <a:xfrm>
            <a:off x="5500481" y="1887219"/>
            <a:ext cx="4604064" cy="146194"/>
            <a:chOff x="5466141" y="917933"/>
            <a:chExt cx="4604064" cy="146194"/>
          </a:xfrm>
        </p:grpSpPr>
        <p:sp>
          <p:nvSpPr>
            <p:cNvPr id="196" name="TextBox 195"/>
            <p:cNvSpPr txBox="1">
              <a:spLocks/>
            </p:cNvSpPr>
            <p:nvPr/>
          </p:nvSpPr>
          <p:spPr bwMode="gray">
            <a:xfrm>
              <a:off x="9280907" y="917933"/>
              <a:ext cx="789298" cy="14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lvl="0"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None/>
                <a:defRPr sz="950" b="1">
                  <a:solidFill>
                    <a:schemeClr val="accent1"/>
                  </a:solidFill>
                  <a:latin typeface="Calibri" panose="020F0502020204030204" pitchFamily="34" charset="0"/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>
                <a:buClr>
                  <a:srgbClr val="FF0000"/>
                </a:buClr>
              </a:pPr>
              <a:r>
                <a:rPr lang="en-US" b="0" dirty="0" smtClean="0">
                  <a:solidFill>
                    <a:srgbClr val="0070C0"/>
                  </a:solidFill>
                  <a:latin typeface="Arial"/>
                </a:rPr>
                <a:t>01/08/16</a:t>
              </a:r>
              <a:endParaRPr lang="en-US" b="0" dirty="0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197" name="TextBox 196"/>
            <p:cNvSpPr txBox="1">
              <a:spLocks/>
            </p:cNvSpPr>
            <p:nvPr/>
          </p:nvSpPr>
          <p:spPr bwMode="gray">
            <a:xfrm>
              <a:off x="5466141" y="917933"/>
              <a:ext cx="3704899" cy="14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55600" lvl="0" indent="-355600" fontAlgn="base">
                <a:spcBef>
                  <a:spcPct val="6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500">
                  <a:solidFill>
                    <a:srgbClr val="000000"/>
                  </a:solidFill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 marL="171450" indent="-171450" fontAlgn="ctr">
                <a:spcBef>
                  <a:spcPts val="0"/>
                </a:spcBef>
                <a:buClrTx/>
              </a:pPr>
              <a:r>
                <a:rPr lang="en-US" sz="950" dirty="0">
                  <a:solidFill>
                    <a:srgbClr val="0070C0"/>
                  </a:solidFill>
                </a:rPr>
                <a:t>Enhanced Top-level risk </a:t>
              </a:r>
              <a:r>
                <a:rPr lang="en-US" sz="950" dirty="0" smtClean="0">
                  <a:solidFill>
                    <a:srgbClr val="0070C0"/>
                  </a:solidFill>
                </a:rPr>
                <a:t>policies and 3 LOD articulation </a:t>
              </a:r>
              <a:endParaRPr lang="en-US" sz="95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98" name="Straight Connector 197"/>
          <p:cNvCxnSpPr>
            <a:cxnSpLocks/>
          </p:cNvCxnSpPr>
          <p:nvPr/>
        </p:nvCxnSpPr>
        <p:spPr bwMode="gray">
          <a:xfrm>
            <a:off x="5453294" y="2349071"/>
            <a:ext cx="4604064" cy="0"/>
          </a:xfrm>
          <a:prstGeom prst="line">
            <a:avLst/>
          </a:prstGeom>
          <a:noFill/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>
            <a:cxnSpLocks/>
          </p:cNvCxnSpPr>
          <p:nvPr/>
        </p:nvCxnSpPr>
        <p:spPr bwMode="gray">
          <a:xfrm>
            <a:off x="5447091" y="1316593"/>
            <a:ext cx="4604064" cy="0"/>
          </a:xfrm>
          <a:prstGeom prst="line">
            <a:avLst/>
          </a:prstGeom>
          <a:noFill/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74" name="Group 73"/>
          <p:cNvGrpSpPr/>
          <p:nvPr/>
        </p:nvGrpSpPr>
        <p:grpSpPr>
          <a:xfrm>
            <a:off x="5506093" y="1139750"/>
            <a:ext cx="4604064" cy="146194"/>
            <a:chOff x="5466141" y="3021061"/>
            <a:chExt cx="4604064" cy="146194"/>
          </a:xfrm>
        </p:grpSpPr>
        <p:sp>
          <p:nvSpPr>
            <p:cNvPr id="75" name="TextBox 74"/>
            <p:cNvSpPr txBox="1">
              <a:spLocks/>
            </p:cNvSpPr>
            <p:nvPr/>
          </p:nvSpPr>
          <p:spPr bwMode="gray">
            <a:xfrm>
              <a:off x="9280907" y="3021061"/>
              <a:ext cx="789298" cy="14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lvl="0"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None/>
                <a:defRPr sz="950" b="1">
                  <a:solidFill>
                    <a:schemeClr val="accent1"/>
                  </a:solidFill>
                  <a:latin typeface="Calibri" panose="020F0502020204030204" pitchFamily="34" charset="0"/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>
                <a:buClr>
                  <a:srgbClr val="FF0000"/>
                </a:buClr>
              </a:pPr>
              <a:r>
                <a:rPr lang="en-US" b="0" dirty="0">
                  <a:solidFill>
                    <a:srgbClr val="000000"/>
                  </a:solidFill>
                  <a:latin typeface="Arial"/>
                </a:rPr>
                <a:t>09/07/15</a:t>
              </a:r>
            </a:p>
          </p:txBody>
        </p:sp>
        <p:sp>
          <p:nvSpPr>
            <p:cNvPr id="76" name="TextBox 75"/>
            <p:cNvSpPr txBox="1">
              <a:spLocks/>
            </p:cNvSpPr>
            <p:nvPr/>
          </p:nvSpPr>
          <p:spPr bwMode="gray">
            <a:xfrm>
              <a:off x="5466141" y="3021061"/>
              <a:ext cx="3704899" cy="14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55600" lvl="0" indent="-355600" fontAlgn="base">
                <a:spcBef>
                  <a:spcPct val="6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500">
                  <a:solidFill>
                    <a:srgbClr val="000000"/>
                  </a:solidFill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 marL="171450" lvl="2" indent="-171450" fontAlgn="ctr">
                <a:spcBef>
                  <a:spcPts val="0"/>
                </a:spcBef>
                <a:buFont typeface="Wingdings" pitchFamily="2" charset="2"/>
                <a:buChar char="§"/>
              </a:pPr>
              <a:r>
                <a:rPr lang="en-US" sz="950" dirty="0"/>
                <a:t>Define target </a:t>
              </a:r>
              <a:r>
                <a:rPr lang="en-US" sz="950" dirty="0">
                  <a:solidFill>
                    <a:srgbClr val="FF0000"/>
                  </a:solidFill>
                </a:rPr>
                <a:t>exec. mgmt.</a:t>
              </a:r>
              <a:r>
                <a:rPr lang="en-US" sz="950" dirty="0"/>
                <a:t> risk reporting landscape</a:t>
              </a:r>
            </a:p>
          </p:txBody>
        </p:sp>
      </p:grpSp>
      <p:cxnSp>
        <p:nvCxnSpPr>
          <p:cNvPr id="77" name="Straight Connector 76"/>
          <p:cNvCxnSpPr>
            <a:cxnSpLocks/>
          </p:cNvCxnSpPr>
          <p:nvPr/>
        </p:nvCxnSpPr>
        <p:spPr bwMode="gray">
          <a:xfrm>
            <a:off x="5455107" y="1108033"/>
            <a:ext cx="4604064" cy="0"/>
          </a:xfrm>
          <a:prstGeom prst="line">
            <a:avLst/>
          </a:prstGeom>
          <a:noFill/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78" name="Group 77"/>
          <p:cNvGrpSpPr/>
          <p:nvPr/>
        </p:nvGrpSpPr>
        <p:grpSpPr>
          <a:xfrm>
            <a:off x="5514109" y="955254"/>
            <a:ext cx="4604064" cy="146194"/>
            <a:chOff x="5466141" y="3021061"/>
            <a:chExt cx="4604064" cy="146194"/>
          </a:xfrm>
        </p:grpSpPr>
        <p:sp>
          <p:nvSpPr>
            <p:cNvPr id="79" name="TextBox 78"/>
            <p:cNvSpPr txBox="1">
              <a:spLocks/>
            </p:cNvSpPr>
            <p:nvPr/>
          </p:nvSpPr>
          <p:spPr bwMode="gray">
            <a:xfrm>
              <a:off x="9280907" y="3021061"/>
              <a:ext cx="789298" cy="14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s-ES"/>
              </a:defPPr>
              <a:lvl1pPr lvl="0"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None/>
                <a:defRPr sz="950" b="1">
                  <a:solidFill>
                    <a:schemeClr val="accent1"/>
                  </a:solidFill>
                  <a:latin typeface="Calibri" panose="020F0502020204030204" pitchFamily="34" charset="0"/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>
                <a:buClr>
                  <a:srgbClr val="FF0000"/>
                </a:buClr>
              </a:pPr>
              <a:r>
                <a:rPr lang="en-US" b="0" dirty="0" smtClean="0">
                  <a:solidFill>
                    <a:srgbClr val="00B050"/>
                  </a:solidFill>
                  <a:latin typeface="Arial"/>
                </a:rPr>
                <a:t>07/31/15</a:t>
              </a:r>
              <a:endParaRPr lang="en-US" b="0" dirty="0">
                <a:solidFill>
                  <a:srgbClr val="00B050"/>
                </a:solidFill>
                <a:latin typeface="Arial"/>
              </a:endParaRPr>
            </a:p>
          </p:txBody>
        </p:sp>
        <p:sp>
          <p:nvSpPr>
            <p:cNvPr id="80" name="TextBox 79"/>
            <p:cNvSpPr txBox="1">
              <a:spLocks/>
            </p:cNvSpPr>
            <p:nvPr/>
          </p:nvSpPr>
          <p:spPr bwMode="gray">
            <a:xfrm>
              <a:off x="5466141" y="3021061"/>
              <a:ext cx="3704899" cy="146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55600" lvl="0" indent="-355600" fontAlgn="base">
                <a:spcBef>
                  <a:spcPct val="6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1500">
                  <a:solidFill>
                    <a:srgbClr val="000000"/>
                  </a:solidFill>
                </a:defRPr>
              </a:lvl1pPr>
              <a:lvl2pPr marL="736600" indent="-201613" fontAlgn="base">
                <a:spcBef>
                  <a:spcPct val="6000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200">
                  <a:solidFill>
                    <a:srgbClr val="000000"/>
                  </a:solidFill>
                </a:defRPr>
              </a:lvl2pPr>
              <a:lvl3pPr marL="1187450" indent="-1968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-"/>
                <a:defRPr sz="1200">
                  <a:solidFill>
                    <a:srgbClr val="000000"/>
                  </a:solidFill>
                </a:defRPr>
              </a:lvl3pPr>
              <a:lvl4pPr marL="1524000" indent="-14605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»"/>
                <a:defRPr sz="1200"/>
              </a:lvl4pPr>
              <a:lvl5pPr marL="19685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5pPr>
              <a:lvl6pPr marL="24257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6pPr>
              <a:lvl7pPr marL="28829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7pPr>
              <a:lvl8pPr marL="33401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8pPr>
              <a:lvl9pPr marL="3797300" indent="-88900" fontAlgn="base">
                <a:spcBef>
                  <a:spcPct val="60000"/>
                </a:spcBef>
                <a:spcAft>
                  <a:spcPct val="0"/>
                </a:spcAft>
                <a:buFont typeface="Arial" charset="0"/>
                <a:buChar char="&gt;"/>
                <a:defRPr sz="1200">
                  <a:solidFill>
                    <a:srgbClr val="000000"/>
                  </a:solidFill>
                </a:defRPr>
              </a:lvl9pPr>
            </a:lstStyle>
            <a:p>
              <a:pPr marL="171450" lvl="2" indent="-171450" fontAlgn="ctr">
                <a:spcBef>
                  <a:spcPts val="0"/>
                </a:spcBef>
                <a:buFont typeface="Wingdings" pitchFamily="2" charset="2"/>
                <a:buChar char="§"/>
              </a:pPr>
              <a:r>
                <a:rPr lang="en-US" sz="950" dirty="0" smtClean="0">
                  <a:solidFill>
                    <a:srgbClr val="00B050"/>
                  </a:solidFill>
                </a:rPr>
                <a:t>Implement routine Risk-Business reviews with reports</a:t>
              </a:r>
              <a:endParaRPr lang="en-US" sz="95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807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099" name="think-cell Slide" r:id="rId6" imgW="493" imgH="493" progId="TCLayout.ActiveDocument.1">
                  <p:embed/>
                </p:oleObj>
              </mc:Choice>
              <mc:Fallback>
                <p:oleObj name="think-cell Slide" r:id="rId6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Rectangle 72"/>
          <p:cNvSpPr>
            <a:spLocks/>
          </p:cNvSpPr>
          <p:nvPr/>
        </p:nvSpPr>
        <p:spPr>
          <a:xfrm>
            <a:off x="280988" y="805978"/>
            <a:ext cx="9718506" cy="527608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260354"/>
            <a:ext cx="9491663" cy="396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Risk Transformation: Project Plan (</a:t>
            </a:r>
            <a:r>
              <a:rPr lang="en-GB" dirty="0" smtClean="0"/>
              <a:t>1/4)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7931500" y="266025"/>
            <a:ext cx="2153647" cy="430189"/>
            <a:chOff x="7156765" y="71559"/>
            <a:chExt cx="2153647" cy="430189"/>
          </a:xfrm>
        </p:grpSpPr>
        <p:sp>
          <p:nvSpPr>
            <p:cNvPr id="70" name="Rectangle 95"/>
            <p:cNvSpPr txBox="1">
              <a:spLocks/>
            </p:cNvSpPr>
            <p:nvPr/>
          </p:nvSpPr>
          <p:spPr>
            <a:xfrm>
              <a:off x="7164487" y="71559"/>
              <a:ext cx="2145925" cy="399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lvl="0" indent="0" defTabSz="956861" eaLnBrk="1" hangingPunct="1">
                <a:buClr>
                  <a:schemeClr val="tx2"/>
                </a:buClr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206980" lvl="1" indent="-205284" defTabSz="956861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sz="13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88610" indent="-279933" defTabSz="956861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56570" indent="-166263" defTabSz="956861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801320" indent="-139118" defTabSz="956861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182563" lvl="1" indent="-182563">
                <a:spcAft>
                  <a:spcPts val="100"/>
                </a:spcAft>
                <a:buClr>
                  <a:srgbClr val="FF0000"/>
                </a:buClr>
                <a:buSzPct val="150000"/>
              </a:pPr>
              <a:r>
                <a:rPr lang="en-GB" sz="900" b="1" dirty="0" smtClean="0">
                  <a:solidFill>
                    <a:srgbClr val="000000"/>
                  </a:solidFill>
                </a:rPr>
                <a:t>Deliverables</a:t>
              </a:r>
            </a:p>
            <a:p>
              <a:pPr marL="182563" lvl="2" indent="-182563">
                <a:spcAft>
                  <a:spcPts val="100"/>
                </a:spcAft>
                <a:buClr>
                  <a:srgbClr val="FF0000"/>
                </a:buClr>
                <a:buSzPct val="150000"/>
              </a:pPr>
              <a:r>
                <a:rPr lang="en-US" sz="900" b="1" dirty="0" smtClean="0">
                  <a:solidFill>
                    <a:srgbClr val="707277"/>
                  </a:solidFill>
                </a:rPr>
                <a:t>Milestones under the deliverable</a:t>
              </a:r>
            </a:p>
            <a:p>
              <a:pPr marL="182563" lvl="2" indent="0">
                <a:spcAft>
                  <a:spcPts val="100"/>
                </a:spcAft>
                <a:buClr>
                  <a:srgbClr val="FF0000"/>
                </a:buClr>
                <a:buFont typeface="Arial" charset="0"/>
                <a:buNone/>
              </a:pPr>
              <a:r>
                <a:rPr lang="en-GB" sz="900" b="1" dirty="0" smtClean="0">
                  <a:solidFill>
                    <a:srgbClr val="707277"/>
                  </a:solidFill>
                </a:rPr>
                <a:t>Completed</a:t>
              </a:r>
              <a:endParaRPr lang="en-US" sz="900" b="1" dirty="0" smtClean="0">
                <a:solidFill>
                  <a:srgbClr val="707277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 bwMode="auto">
            <a:xfrm>
              <a:off x="7156765" y="393748"/>
              <a:ext cx="144000" cy="108000"/>
            </a:xfrm>
            <a:custGeom>
              <a:avLst/>
              <a:gdLst/>
              <a:ahLst/>
              <a:cxnLst/>
              <a:rect l="0" t="0" r="0" b="0"/>
              <a:pathLst>
                <a:path w="429015" h="407000">
                  <a:moveTo>
                    <a:pt x="418148" y="0"/>
                  </a:moveTo>
                  <a:lnTo>
                    <a:pt x="418148" y="0"/>
                  </a:lnTo>
                  <a:lnTo>
                    <a:pt x="429014" y="15381"/>
                  </a:lnTo>
                  <a:lnTo>
                    <a:pt x="429014" y="15381"/>
                  </a:lnTo>
                  <a:lnTo>
                    <a:pt x="420687" y="21873"/>
                  </a:lnTo>
                  <a:lnTo>
                    <a:pt x="412360" y="28647"/>
                  </a:lnTo>
                  <a:lnTo>
                    <a:pt x="403613" y="36127"/>
                  </a:lnTo>
                  <a:lnTo>
                    <a:pt x="395003" y="43606"/>
                  </a:lnTo>
                  <a:lnTo>
                    <a:pt x="386113" y="51791"/>
                  </a:lnTo>
                  <a:lnTo>
                    <a:pt x="377222" y="60400"/>
                  </a:lnTo>
                  <a:lnTo>
                    <a:pt x="368331" y="69291"/>
                  </a:lnTo>
                  <a:lnTo>
                    <a:pt x="359158" y="78605"/>
                  </a:lnTo>
                  <a:lnTo>
                    <a:pt x="349845" y="88483"/>
                  </a:lnTo>
                  <a:lnTo>
                    <a:pt x="340530" y="98644"/>
                  </a:lnTo>
                  <a:lnTo>
                    <a:pt x="331075" y="109369"/>
                  </a:lnTo>
                  <a:lnTo>
                    <a:pt x="321337" y="120376"/>
                  </a:lnTo>
                  <a:lnTo>
                    <a:pt x="311741" y="131808"/>
                  </a:lnTo>
                  <a:lnTo>
                    <a:pt x="301863" y="143663"/>
                  </a:lnTo>
                  <a:lnTo>
                    <a:pt x="291702" y="156083"/>
                  </a:lnTo>
                  <a:lnTo>
                    <a:pt x="281682" y="168783"/>
                  </a:lnTo>
                  <a:lnTo>
                    <a:pt x="281682" y="168783"/>
                  </a:lnTo>
                  <a:lnTo>
                    <a:pt x="271803" y="181625"/>
                  </a:lnTo>
                  <a:lnTo>
                    <a:pt x="262207" y="194326"/>
                  </a:lnTo>
                  <a:lnTo>
                    <a:pt x="252609" y="207168"/>
                  </a:lnTo>
                  <a:lnTo>
                    <a:pt x="243718" y="219588"/>
                  </a:lnTo>
                  <a:lnTo>
                    <a:pt x="234829" y="232147"/>
                  </a:lnTo>
                  <a:lnTo>
                    <a:pt x="226502" y="244566"/>
                  </a:lnTo>
                  <a:lnTo>
                    <a:pt x="218176" y="256703"/>
                  </a:lnTo>
                  <a:lnTo>
                    <a:pt x="210273" y="268840"/>
                  </a:lnTo>
                  <a:lnTo>
                    <a:pt x="202794" y="280976"/>
                  </a:lnTo>
                  <a:lnTo>
                    <a:pt x="195456" y="292971"/>
                  </a:lnTo>
                  <a:lnTo>
                    <a:pt x="188540" y="304685"/>
                  </a:lnTo>
                  <a:lnTo>
                    <a:pt x="181907" y="316398"/>
                  </a:lnTo>
                  <a:lnTo>
                    <a:pt x="175416" y="327969"/>
                  </a:lnTo>
                  <a:lnTo>
                    <a:pt x="169348" y="339401"/>
                  </a:lnTo>
                  <a:lnTo>
                    <a:pt x="163703" y="350832"/>
                  </a:lnTo>
                  <a:lnTo>
                    <a:pt x="158058" y="362263"/>
                  </a:lnTo>
                  <a:lnTo>
                    <a:pt x="135196" y="377645"/>
                  </a:lnTo>
                  <a:lnTo>
                    <a:pt x="135196" y="377645"/>
                  </a:lnTo>
                  <a:lnTo>
                    <a:pt x="122071" y="386817"/>
                  </a:lnTo>
                  <a:lnTo>
                    <a:pt x="111205" y="394862"/>
                  </a:lnTo>
                  <a:lnTo>
                    <a:pt x="102738" y="401495"/>
                  </a:lnTo>
                  <a:lnTo>
                    <a:pt x="99351" y="404600"/>
                  </a:lnTo>
                  <a:lnTo>
                    <a:pt x="96387" y="406999"/>
                  </a:lnTo>
                  <a:lnTo>
                    <a:pt x="96387" y="406999"/>
                  </a:lnTo>
                  <a:lnTo>
                    <a:pt x="95258" y="403048"/>
                  </a:lnTo>
                  <a:lnTo>
                    <a:pt x="93988" y="398673"/>
                  </a:lnTo>
                  <a:lnTo>
                    <a:pt x="90178" y="387806"/>
                  </a:lnTo>
                  <a:lnTo>
                    <a:pt x="85096" y="374682"/>
                  </a:lnTo>
                  <a:lnTo>
                    <a:pt x="79028" y="359299"/>
                  </a:lnTo>
                  <a:lnTo>
                    <a:pt x="70279" y="339260"/>
                  </a:lnTo>
                  <a:lnTo>
                    <a:pt x="70279" y="339260"/>
                  </a:lnTo>
                  <a:lnTo>
                    <a:pt x="65622" y="328816"/>
                  </a:lnTo>
                  <a:lnTo>
                    <a:pt x="61106" y="319079"/>
                  </a:lnTo>
                  <a:lnTo>
                    <a:pt x="56590" y="310047"/>
                  </a:lnTo>
                  <a:lnTo>
                    <a:pt x="52357" y="301580"/>
                  </a:lnTo>
                  <a:lnTo>
                    <a:pt x="47982" y="294100"/>
                  </a:lnTo>
                  <a:lnTo>
                    <a:pt x="43889" y="287044"/>
                  </a:lnTo>
                  <a:lnTo>
                    <a:pt x="39656" y="280976"/>
                  </a:lnTo>
                  <a:lnTo>
                    <a:pt x="35704" y="275190"/>
                  </a:lnTo>
                  <a:lnTo>
                    <a:pt x="35704" y="275190"/>
                  </a:lnTo>
                  <a:lnTo>
                    <a:pt x="31753" y="270250"/>
                  </a:lnTo>
                  <a:lnTo>
                    <a:pt x="27518" y="266018"/>
                  </a:lnTo>
                  <a:lnTo>
                    <a:pt x="23144" y="261783"/>
                  </a:lnTo>
                  <a:lnTo>
                    <a:pt x="18769" y="258114"/>
                  </a:lnTo>
                  <a:lnTo>
                    <a:pt x="14253" y="255009"/>
                  </a:lnTo>
                  <a:lnTo>
                    <a:pt x="9737" y="252045"/>
                  </a:lnTo>
                  <a:lnTo>
                    <a:pt x="4939" y="249787"/>
                  </a:lnTo>
                  <a:lnTo>
                    <a:pt x="0" y="247953"/>
                  </a:lnTo>
                  <a:lnTo>
                    <a:pt x="0" y="247953"/>
                  </a:lnTo>
                  <a:lnTo>
                    <a:pt x="4234" y="243578"/>
                  </a:lnTo>
                  <a:lnTo>
                    <a:pt x="8326" y="239627"/>
                  </a:lnTo>
                  <a:lnTo>
                    <a:pt x="12279" y="235957"/>
                  </a:lnTo>
                  <a:lnTo>
                    <a:pt x="16370" y="232288"/>
                  </a:lnTo>
                  <a:lnTo>
                    <a:pt x="20322" y="229325"/>
                  </a:lnTo>
                  <a:lnTo>
                    <a:pt x="24273" y="226502"/>
                  </a:lnTo>
                  <a:lnTo>
                    <a:pt x="28084" y="223821"/>
                  </a:lnTo>
                  <a:lnTo>
                    <a:pt x="32034" y="221281"/>
                  </a:lnTo>
                  <a:lnTo>
                    <a:pt x="35845" y="219445"/>
                  </a:lnTo>
                  <a:lnTo>
                    <a:pt x="39656" y="217611"/>
                  </a:lnTo>
                  <a:lnTo>
                    <a:pt x="43325" y="216060"/>
                  </a:lnTo>
                  <a:lnTo>
                    <a:pt x="46853" y="214931"/>
                  </a:lnTo>
                  <a:lnTo>
                    <a:pt x="50663" y="213942"/>
                  </a:lnTo>
                  <a:lnTo>
                    <a:pt x="54332" y="213238"/>
                  </a:lnTo>
                  <a:lnTo>
                    <a:pt x="57719" y="212813"/>
                  </a:lnTo>
                  <a:lnTo>
                    <a:pt x="61247" y="212672"/>
                  </a:lnTo>
                  <a:lnTo>
                    <a:pt x="61247" y="212672"/>
                  </a:lnTo>
                  <a:lnTo>
                    <a:pt x="62659" y="212672"/>
                  </a:lnTo>
                  <a:lnTo>
                    <a:pt x="64212" y="212813"/>
                  </a:lnTo>
                  <a:lnTo>
                    <a:pt x="65622" y="213238"/>
                  </a:lnTo>
                  <a:lnTo>
                    <a:pt x="67176" y="213520"/>
                  </a:lnTo>
                  <a:lnTo>
                    <a:pt x="70420" y="214931"/>
                  </a:lnTo>
                  <a:lnTo>
                    <a:pt x="73526" y="216624"/>
                  </a:lnTo>
                  <a:lnTo>
                    <a:pt x="76631" y="218882"/>
                  </a:lnTo>
                  <a:lnTo>
                    <a:pt x="79876" y="221703"/>
                  </a:lnTo>
                  <a:lnTo>
                    <a:pt x="83120" y="224950"/>
                  </a:lnTo>
                  <a:lnTo>
                    <a:pt x="86368" y="228760"/>
                  </a:lnTo>
                  <a:lnTo>
                    <a:pt x="89754" y="233135"/>
                  </a:lnTo>
                  <a:lnTo>
                    <a:pt x="93000" y="237792"/>
                  </a:lnTo>
                  <a:lnTo>
                    <a:pt x="96387" y="243155"/>
                  </a:lnTo>
                  <a:lnTo>
                    <a:pt x="99915" y="248800"/>
                  </a:lnTo>
                  <a:lnTo>
                    <a:pt x="103443" y="255291"/>
                  </a:lnTo>
                  <a:lnTo>
                    <a:pt x="106830" y="262206"/>
                  </a:lnTo>
                  <a:lnTo>
                    <a:pt x="110499" y="269405"/>
                  </a:lnTo>
                  <a:lnTo>
                    <a:pt x="114027" y="277164"/>
                  </a:lnTo>
                  <a:lnTo>
                    <a:pt x="123765" y="298757"/>
                  </a:lnTo>
                  <a:lnTo>
                    <a:pt x="123765" y="298757"/>
                  </a:lnTo>
                  <a:lnTo>
                    <a:pt x="130397" y="287750"/>
                  </a:lnTo>
                  <a:lnTo>
                    <a:pt x="137313" y="277025"/>
                  </a:lnTo>
                  <a:lnTo>
                    <a:pt x="144510" y="266018"/>
                  </a:lnTo>
                  <a:lnTo>
                    <a:pt x="151707" y="255150"/>
                  </a:lnTo>
                  <a:lnTo>
                    <a:pt x="159328" y="244284"/>
                  </a:lnTo>
                  <a:lnTo>
                    <a:pt x="167090" y="233558"/>
                  </a:lnTo>
                  <a:lnTo>
                    <a:pt x="175275" y="222692"/>
                  </a:lnTo>
                  <a:lnTo>
                    <a:pt x="183319" y="212109"/>
                  </a:lnTo>
                  <a:lnTo>
                    <a:pt x="191928" y="201382"/>
                  </a:lnTo>
                  <a:lnTo>
                    <a:pt x="200676" y="190657"/>
                  </a:lnTo>
                  <a:lnTo>
                    <a:pt x="209568" y="180214"/>
                  </a:lnTo>
                  <a:lnTo>
                    <a:pt x="218882" y="169487"/>
                  </a:lnTo>
                  <a:lnTo>
                    <a:pt x="228337" y="159045"/>
                  </a:lnTo>
                  <a:lnTo>
                    <a:pt x="237792" y="148461"/>
                  </a:lnTo>
                  <a:lnTo>
                    <a:pt x="247952" y="138018"/>
                  </a:lnTo>
                  <a:lnTo>
                    <a:pt x="257973" y="127575"/>
                  </a:lnTo>
                  <a:lnTo>
                    <a:pt x="257973" y="127575"/>
                  </a:lnTo>
                  <a:lnTo>
                    <a:pt x="268275" y="117273"/>
                  </a:lnTo>
                  <a:lnTo>
                    <a:pt x="278436" y="107395"/>
                  </a:lnTo>
                  <a:lnTo>
                    <a:pt x="288597" y="97798"/>
                  </a:lnTo>
                  <a:lnTo>
                    <a:pt x="298757" y="88483"/>
                  </a:lnTo>
                  <a:lnTo>
                    <a:pt x="308918" y="79593"/>
                  </a:lnTo>
                  <a:lnTo>
                    <a:pt x="318938" y="70843"/>
                  </a:lnTo>
                  <a:lnTo>
                    <a:pt x="328958" y="62235"/>
                  </a:lnTo>
                  <a:lnTo>
                    <a:pt x="338979" y="54050"/>
                  </a:lnTo>
                  <a:lnTo>
                    <a:pt x="349138" y="46287"/>
                  </a:lnTo>
                  <a:lnTo>
                    <a:pt x="359016" y="38667"/>
                  </a:lnTo>
                  <a:lnTo>
                    <a:pt x="368896" y="31470"/>
                  </a:lnTo>
                  <a:lnTo>
                    <a:pt x="378915" y="24696"/>
                  </a:lnTo>
                  <a:lnTo>
                    <a:pt x="388794" y="18063"/>
                  </a:lnTo>
                  <a:lnTo>
                    <a:pt x="398673" y="11712"/>
                  </a:lnTo>
                  <a:lnTo>
                    <a:pt x="408268" y="5643"/>
                  </a:lnTo>
                  <a:lnTo>
                    <a:pt x="418148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lIns="54000" tIns="18000" rIns="18000" rtlCol="0" anchor="ctr"/>
            <a:lstStyle/>
            <a:p>
              <a:pPr marL="265113" indent="-258763" algn="ctr" defTabSz="952500" eaLnBrk="0" hangingPunct="0">
                <a:lnSpc>
                  <a:spcPct val="95000"/>
                </a:lnSpc>
                <a:spcBef>
                  <a:spcPts val="500"/>
                </a:spcBef>
                <a:spcAft>
                  <a:spcPts val="600"/>
                </a:spcAft>
                <a:buFont typeface="+mj-lt"/>
                <a:buAutoNum type="arabicPeriod"/>
              </a:pPr>
              <a:endParaRPr lang="en-US" sz="900" dirty="0" smtClean="0">
                <a:solidFill>
                  <a:srgbClr val="707277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sp>
        <p:nvSpPr>
          <p:cNvPr id="41" name="TextBox 15"/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361217" y="1075749"/>
            <a:ext cx="950208" cy="493705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sz="900" b="1" dirty="0">
                <a:solidFill>
                  <a:srgbClr val="FFFFFF"/>
                </a:solidFill>
              </a:rPr>
              <a:t>Risk Governance &amp; Organization</a:t>
            </a:r>
          </a:p>
        </p:txBody>
      </p:sp>
      <p:sp>
        <p:nvSpPr>
          <p:cNvPr id="43" name="Rectangle 95"/>
          <p:cNvSpPr txBox="1">
            <a:spLocks/>
          </p:cNvSpPr>
          <p:nvPr/>
        </p:nvSpPr>
        <p:spPr>
          <a:xfrm>
            <a:off x="8015964" y="1085298"/>
            <a:ext cx="608648" cy="492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 smtClean="0">
                <a:solidFill>
                  <a:srgbClr val="00B050"/>
                </a:solidFill>
              </a:rPr>
              <a:t>11/30/15xx</a:t>
            </a:r>
            <a:endParaRPr lang="en-GB" sz="900" dirty="0">
              <a:solidFill>
                <a:srgbClr val="00B05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 smtClean="0">
                <a:solidFill>
                  <a:srgbClr val="00B050"/>
                </a:solidFill>
              </a:rPr>
              <a:t>07/31/15xx</a:t>
            </a:r>
            <a:endParaRPr lang="en-GB" sz="900" dirty="0">
              <a:solidFill>
                <a:srgbClr val="00B050"/>
              </a:solidFill>
            </a:endParaRPr>
          </a:p>
          <a:p>
            <a:pPr marL="0" lvl="1" indent="0">
              <a:buClr>
                <a:srgbClr val="FF0000"/>
              </a:buClr>
              <a:buNone/>
            </a:pPr>
            <a:endParaRPr lang="en-GB" sz="900" dirty="0">
              <a:solidFill>
                <a:srgbClr val="00B05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 smtClean="0">
                <a:solidFill>
                  <a:srgbClr val="00B050"/>
                </a:solidFill>
              </a:rPr>
              <a:t>8/15/15xx</a:t>
            </a:r>
            <a:endParaRPr lang="en-GB" sz="900" dirty="0">
              <a:solidFill>
                <a:srgbClr val="00B050"/>
              </a:solidFill>
            </a:endParaRPr>
          </a:p>
          <a:p>
            <a:pPr marL="0" lvl="1" indent="0">
              <a:buClr>
                <a:srgbClr val="FF0000"/>
              </a:buClr>
              <a:buNone/>
            </a:pPr>
            <a:r>
              <a:rPr lang="en-GB" sz="900" dirty="0" smtClean="0">
                <a:solidFill>
                  <a:srgbClr val="00B050"/>
                </a:solidFill>
              </a:rPr>
              <a:t>09/30/15xx</a:t>
            </a:r>
            <a:endParaRPr lang="en-GB" sz="900" dirty="0">
              <a:solidFill>
                <a:srgbClr val="00B05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endParaRPr lang="en-GB" sz="900" dirty="0">
              <a:solidFill>
                <a:srgbClr val="00B05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 smtClean="0">
                <a:solidFill>
                  <a:srgbClr val="00B050"/>
                </a:solidFill>
              </a:rPr>
              <a:t>09/30/15xx</a:t>
            </a:r>
            <a:endParaRPr lang="en-GB" sz="900" dirty="0">
              <a:solidFill>
                <a:srgbClr val="00B05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 smtClean="0">
                <a:solidFill>
                  <a:srgbClr val="00B050"/>
                </a:solidFill>
              </a:rPr>
              <a:t>09/30/15xx</a:t>
            </a:r>
            <a:endParaRPr lang="en-GB" sz="900" dirty="0">
              <a:solidFill>
                <a:srgbClr val="00B05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 smtClean="0">
                <a:solidFill>
                  <a:srgbClr val="00B050"/>
                </a:solidFill>
              </a:rPr>
              <a:t>10/31/15xx</a:t>
            </a:r>
            <a:endParaRPr lang="en-GB" sz="900" dirty="0">
              <a:solidFill>
                <a:srgbClr val="00B05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 smtClean="0">
                <a:solidFill>
                  <a:srgbClr val="00B050"/>
                </a:solidFill>
              </a:rPr>
              <a:t>11/30/15xx</a:t>
            </a:r>
            <a:endParaRPr lang="en-GB" sz="900" dirty="0">
              <a:solidFill>
                <a:srgbClr val="00B05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endParaRPr lang="en-GB" sz="900" dirty="0">
              <a:solidFill>
                <a:srgbClr val="00B05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 smtClean="0">
                <a:solidFill>
                  <a:srgbClr val="00B050"/>
                </a:solidFill>
              </a:rPr>
              <a:t>01/31/16xx</a:t>
            </a:r>
            <a:endParaRPr lang="en-GB" sz="900" dirty="0">
              <a:solidFill>
                <a:srgbClr val="00B050"/>
              </a:solidFill>
            </a:endParaRPr>
          </a:p>
          <a:p>
            <a:pPr marL="0" lvl="1" indent="0">
              <a:buClr>
                <a:srgbClr val="FF0000"/>
              </a:buClr>
              <a:buNone/>
            </a:pPr>
            <a:endParaRPr lang="en-GB" sz="900" dirty="0">
              <a:solidFill>
                <a:srgbClr val="00B050"/>
              </a:solidFill>
            </a:endParaRPr>
          </a:p>
          <a:p>
            <a:pPr marL="0" lvl="1" indent="0">
              <a:buClr>
                <a:srgbClr val="FF0000"/>
              </a:buClr>
              <a:buNone/>
            </a:pPr>
            <a:r>
              <a:rPr lang="en-GB" sz="900" dirty="0" smtClean="0">
                <a:solidFill>
                  <a:srgbClr val="00B050"/>
                </a:solidFill>
              </a:rPr>
              <a:t>01/15/16xx</a:t>
            </a:r>
            <a:endParaRPr lang="en-GB" sz="900" dirty="0">
              <a:solidFill>
                <a:srgbClr val="00B050"/>
              </a:solidFill>
            </a:endParaRPr>
          </a:p>
          <a:p>
            <a:pPr marL="0" lvl="1" indent="0">
              <a:buClr>
                <a:srgbClr val="FF0000"/>
              </a:buClr>
              <a:buNone/>
            </a:pPr>
            <a:endParaRPr lang="en-GB" sz="900" dirty="0">
              <a:solidFill>
                <a:srgbClr val="00B050"/>
              </a:solidFill>
            </a:endParaRPr>
          </a:p>
          <a:p>
            <a:pPr marL="0" lvl="1" indent="0">
              <a:buClr>
                <a:srgbClr val="FF0000"/>
              </a:buClr>
              <a:buNone/>
            </a:pPr>
            <a:r>
              <a:rPr lang="en-GB" sz="900" dirty="0" smtClean="0">
                <a:solidFill>
                  <a:srgbClr val="00B050"/>
                </a:solidFill>
              </a:rPr>
              <a:t>01/31/16xx</a:t>
            </a:r>
            <a:endParaRPr lang="en-GB" sz="900" dirty="0">
              <a:solidFill>
                <a:srgbClr val="00B050"/>
              </a:solidFill>
            </a:endParaRPr>
          </a:p>
          <a:p>
            <a:pPr fontAlgn="ctr">
              <a:spcAft>
                <a:spcPts val="100"/>
              </a:spcAft>
            </a:pPr>
            <a:r>
              <a:rPr lang="en-US" sz="900" dirty="0" err="1" smtClean="0">
                <a:solidFill>
                  <a:srgbClr val="00B050"/>
                </a:solidFill>
              </a:rPr>
              <a:t>Ongoingxx</a:t>
            </a:r>
            <a:endParaRPr lang="en-US" sz="900" dirty="0" smtClean="0">
              <a:solidFill>
                <a:srgbClr val="00B050"/>
              </a:solidFill>
            </a:endParaRPr>
          </a:p>
          <a:p>
            <a:pPr fontAlgn="ctr">
              <a:spcAft>
                <a:spcPts val="100"/>
              </a:spcAft>
            </a:pPr>
            <a:r>
              <a:rPr lang="en-US" sz="900" dirty="0" smtClean="0">
                <a:solidFill>
                  <a:srgbClr val="00B050"/>
                </a:solidFill>
              </a:rPr>
              <a:t>07/31/15xx</a:t>
            </a:r>
            <a:endParaRPr lang="en-US" sz="900" dirty="0" smtClean="0">
              <a:solidFill>
                <a:srgbClr val="00B050"/>
              </a:solidFill>
            </a:endParaRPr>
          </a:p>
          <a:p>
            <a:pPr fontAlgn="ctr">
              <a:spcAft>
                <a:spcPts val="100"/>
              </a:spcAft>
            </a:pPr>
            <a:r>
              <a:rPr lang="en-US" sz="900" smtClean="0">
                <a:solidFill>
                  <a:srgbClr val="000000"/>
                </a:solidFill>
              </a:rPr>
              <a:t>01/08/16xx</a:t>
            </a:r>
            <a:endParaRPr lang="en-US" sz="900" dirty="0">
              <a:solidFill>
                <a:srgbClr val="000000"/>
              </a:solidFill>
            </a:endParaRPr>
          </a:p>
          <a:p>
            <a:pPr fontAlgn="ctr">
              <a:spcAft>
                <a:spcPts val="100"/>
              </a:spcAft>
            </a:pPr>
            <a:endParaRPr lang="en-US" sz="800" dirty="0" smtClean="0"/>
          </a:p>
          <a:p>
            <a:pPr fontAlgn="ctr">
              <a:spcAft>
                <a:spcPts val="100"/>
              </a:spcAft>
            </a:pPr>
            <a:r>
              <a:rPr lang="en-US" sz="900" dirty="0" smtClean="0"/>
              <a:t>TBD</a:t>
            </a:r>
            <a:endParaRPr lang="en-US" sz="900" dirty="0"/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10/02/15xx</a:t>
            </a:r>
            <a:endParaRPr lang="en-US" sz="900" dirty="0">
              <a:solidFill>
                <a:srgbClr val="FF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10/02/15xx</a:t>
            </a:r>
            <a:endParaRPr lang="en-US" sz="900" dirty="0">
              <a:solidFill>
                <a:srgbClr val="FF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11/06/15xx</a:t>
            </a:r>
            <a:endParaRPr lang="en-US" sz="900" dirty="0">
              <a:solidFill>
                <a:srgbClr val="FF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800" dirty="0" smtClean="0">
              <a:solidFill>
                <a:srgbClr val="FF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10/02/15xx</a:t>
            </a:r>
            <a:endParaRPr lang="en-US" sz="900" dirty="0">
              <a:solidFill>
                <a:srgbClr val="FF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11/06/15xx</a:t>
            </a:r>
            <a:endParaRPr lang="en-US" sz="900" dirty="0">
              <a:solidFill>
                <a:srgbClr val="FF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01/22/16xx</a:t>
            </a:r>
            <a:endParaRPr lang="en-US" sz="900" dirty="0">
              <a:solidFill>
                <a:srgbClr val="FF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 smtClean="0">
              <a:solidFill>
                <a:srgbClr val="FF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04/01/16xx</a:t>
            </a:r>
            <a:endParaRPr lang="en-US" sz="900" dirty="0">
              <a:solidFill>
                <a:srgbClr val="FF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800" dirty="0" smtClean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TBD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TBD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spcAft>
                <a:spcPts val="100"/>
              </a:spcAft>
              <a:buSzTx/>
              <a:buNone/>
            </a:pPr>
            <a:r>
              <a:rPr lang="en-US" sz="900" dirty="0" smtClean="0"/>
              <a:t>Ongoing</a:t>
            </a:r>
            <a:endParaRPr lang="en-US" sz="900" dirty="0"/>
          </a:p>
        </p:txBody>
      </p:sp>
      <p:sp>
        <p:nvSpPr>
          <p:cNvPr id="44" name="Rectangle 95"/>
          <p:cNvSpPr txBox="1">
            <a:spLocks/>
          </p:cNvSpPr>
          <p:nvPr/>
        </p:nvSpPr>
        <p:spPr>
          <a:xfrm>
            <a:off x="7369490" y="1085298"/>
            <a:ext cx="634009" cy="5059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 smtClean="0">
                <a:solidFill>
                  <a:srgbClr val="00B050"/>
                </a:solidFill>
              </a:rPr>
              <a:t>07/15/15xx</a:t>
            </a:r>
            <a:endParaRPr lang="en-GB" sz="900" dirty="0">
              <a:solidFill>
                <a:srgbClr val="00B05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 smtClean="0">
                <a:solidFill>
                  <a:srgbClr val="00B050"/>
                </a:solidFill>
              </a:rPr>
              <a:t>07/15/15xx</a:t>
            </a:r>
            <a:endParaRPr lang="en-GB" sz="900" dirty="0">
              <a:solidFill>
                <a:srgbClr val="00B050"/>
              </a:solidFill>
            </a:endParaRPr>
          </a:p>
          <a:p>
            <a:pPr marL="0" lvl="1" indent="0">
              <a:buClr>
                <a:srgbClr val="FF0000"/>
              </a:buClr>
              <a:buNone/>
            </a:pPr>
            <a:endParaRPr lang="en-GB" sz="900" dirty="0">
              <a:solidFill>
                <a:srgbClr val="00B05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 smtClean="0">
                <a:solidFill>
                  <a:srgbClr val="00B050"/>
                </a:solidFill>
              </a:rPr>
              <a:t>07/15/15xx</a:t>
            </a:r>
            <a:endParaRPr lang="en-GB" sz="900" dirty="0">
              <a:solidFill>
                <a:srgbClr val="00B05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 smtClean="0">
                <a:solidFill>
                  <a:srgbClr val="00B050"/>
                </a:solidFill>
              </a:rPr>
              <a:t>08/01/15xx</a:t>
            </a:r>
            <a:endParaRPr lang="en-GB" sz="900" dirty="0">
              <a:solidFill>
                <a:srgbClr val="00B050"/>
              </a:solidFill>
            </a:endParaRPr>
          </a:p>
          <a:p>
            <a:pPr marL="0" lvl="1" indent="0">
              <a:buClr>
                <a:srgbClr val="FF0000"/>
              </a:buClr>
              <a:buNone/>
            </a:pPr>
            <a:endParaRPr lang="en-GB" sz="900" dirty="0">
              <a:solidFill>
                <a:srgbClr val="00B05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 smtClean="0">
                <a:solidFill>
                  <a:srgbClr val="00B050"/>
                </a:solidFill>
              </a:rPr>
              <a:t>08/01/15xx</a:t>
            </a:r>
            <a:endParaRPr lang="en-GB" sz="900" dirty="0">
              <a:solidFill>
                <a:srgbClr val="00B05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 smtClean="0">
                <a:solidFill>
                  <a:srgbClr val="00B050"/>
                </a:solidFill>
              </a:rPr>
              <a:t>07/15/15xx</a:t>
            </a:r>
            <a:endParaRPr lang="en-GB" sz="900" dirty="0">
              <a:solidFill>
                <a:srgbClr val="00B05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 smtClean="0">
                <a:solidFill>
                  <a:srgbClr val="00B050"/>
                </a:solidFill>
              </a:rPr>
              <a:t>10/01/15xx</a:t>
            </a:r>
            <a:endParaRPr lang="en-GB" sz="900" dirty="0">
              <a:solidFill>
                <a:srgbClr val="00B05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 smtClean="0">
                <a:solidFill>
                  <a:srgbClr val="00B050"/>
                </a:solidFill>
              </a:rPr>
              <a:t>11/01/15xx</a:t>
            </a:r>
            <a:endParaRPr lang="en-GB" sz="900" dirty="0">
              <a:solidFill>
                <a:srgbClr val="00B05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endParaRPr lang="en-GB" sz="900" dirty="0">
              <a:solidFill>
                <a:srgbClr val="00B05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 smtClean="0">
                <a:solidFill>
                  <a:srgbClr val="00B050"/>
                </a:solidFill>
              </a:rPr>
              <a:t>12/01/15xx</a:t>
            </a:r>
            <a:endParaRPr lang="en-GB" sz="900" dirty="0">
              <a:solidFill>
                <a:srgbClr val="00B050"/>
              </a:solidFill>
            </a:endParaRPr>
          </a:p>
          <a:p>
            <a:pPr marL="0" lvl="1" indent="0">
              <a:buClr>
                <a:srgbClr val="FF0000"/>
              </a:buClr>
              <a:buNone/>
            </a:pPr>
            <a:endParaRPr lang="en-GB" sz="900" dirty="0">
              <a:solidFill>
                <a:srgbClr val="00B050"/>
              </a:solidFill>
            </a:endParaRPr>
          </a:p>
          <a:p>
            <a:pPr marL="0" lvl="1" indent="0">
              <a:buClr>
                <a:srgbClr val="FF0000"/>
              </a:buClr>
              <a:buNone/>
            </a:pPr>
            <a:r>
              <a:rPr lang="en-GB" sz="900" dirty="0" smtClean="0">
                <a:solidFill>
                  <a:srgbClr val="00B050"/>
                </a:solidFill>
              </a:rPr>
              <a:t>12/01/15xx</a:t>
            </a:r>
            <a:endParaRPr lang="en-GB" sz="900" dirty="0">
              <a:solidFill>
                <a:srgbClr val="00B050"/>
              </a:solidFill>
            </a:endParaRPr>
          </a:p>
          <a:p>
            <a:pPr marL="0" lvl="1" indent="0">
              <a:buClr>
                <a:srgbClr val="FF0000"/>
              </a:buClr>
              <a:buNone/>
            </a:pPr>
            <a:endParaRPr lang="en-GB" sz="900" dirty="0">
              <a:solidFill>
                <a:srgbClr val="00B050"/>
              </a:solidFill>
            </a:endParaRPr>
          </a:p>
          <a:p>
            <a:pPr marL="0" lvl="1" indent="0">
              <a:buClr>
                <a:srgbClr val="FF0000"/>
              </a:buClr>
              <a:buNone/>
            </a:pPr>
            <a:r>
              <a:rPr lang="en-GB" sz="900" dirty="0" smtClean="0">
                <a:solidFill>
                  <a:srgbClr val="00B050"/>
                </a:solidFill>
              </a:rPr>
              <a:t>01/3/16xx</a:t>
            </a:r>
            <a:endParaRPr lang="en-GB" sz="900" dirty="0">
              <a:solidFill>
                <a:srgbClr val="00B050"/>
              </a:solidFill>
            </a:endParaRPr>
          </a:p>
          <a:p>
            <a:pPr fontAlgn="ctr">
              <a:spcAft>
                <a:spcPts val="100"/>
              </a:spcAft>
            </a:pPr>
            <a:r>
              <a:rPr lang="en-US" sz="900" dirty="0" smtClean="0">
                <a:solidFill>
                  <a:srgbClr val="00B050"/>
                </a:solidFill>
              </a:rPr>
              <a:t>02/01/16xx</a:t>
            </a:r>
            <a:endParaRPr lang="en-US" sz="900" dirty="0" smtClean="0">
              <a:solidFill>
                <a:srgbClr val="00B050"/>
              </a:solidFill>
            </a:endParaRPr>
          </a:p>
          <a:p>
            <a:pPr fontAlgn="ctr">
              <a:spcAft>
                <a:spcPts val="100"/>
              </a:spcAft>
            </a:pPr>
            <a:r>
              <a:rPr lang="en-US" sz="900" dirty="0" smtClean="0">
                <a:solidFill>
                  <a:srgbClr val="00B050"/>
                </a:solidFill>
              </a:rPr>
              <a:t>07/13/15xx</a:t>
            </a:r>
            <a:endParaRPr lang="en-US" sz="900" dirty="0" smtClean="0">
              <a:solidFill>
                <a:srgbClr val="00B050"/>
              </a:solidFill>
            </a:endParaRPr>
          </a:p>
          <a:p>
            <a:pPr fontAlgn="ctr">
              <a:spcAft>
                <a:spcPts val="100"/>
              </a:spcAft>
            </a:pPr>
            <a:r>
              <a:rPr lang="en-US" sz="900" dirty="0" smtClean="0">
                <a:solidFill>
                  <a:srgbClr val="000000"/>
                </a:solidFill>
              </a:rPr>
              <a:t>07/13/15xx</a:t>
            </a:r>
            <a:endParaRPr lang="en-US" sz="900" dirty="0">
              <a:solidFill>
                <a:srgbClr val="000000"/>
              </a:solidFill>
            </a:endParaRPr>
          </a:p>
          <a:p>
            <a:pPr fontAlgn="ctr">
              <a:spcAft>
                <a:spcPts val="100"/>
              </a:spcAft>
            </a:pPr>
            <a:endParaRPr lang="en-US" sz="800" dirty="0" smtClean="0"/>
          </a:p>
          <a:p>
            <a:pPr fontAlgn="ctr">
              <a:spcAft>
                <a:spcPts val="100"/>
              </a:spcAft>
            </a:pPr>
            <a:r>
              <a:rPr lang="en-US" sz="900" dirty="0" smtClean="0">
                <a:solidFill>
                  <a:srgbClr val="FF0000"/>
                </a:solidFill>
              </a:rPr>
              <a:t>08/03/15xx</a:t>
            </a:r>
            <a:endParaRPr lang="en-US" sz="900" dirty="0">
              <a:solidFill>
                <a:srgbClr val="FF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08/03/15xx</a:t>
            </a:r>
            <a:endParaRPr lang="en-US" sz="900" dirty="0">
              <a:solidFill>
                <a:srgbClr val="FF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08/03/15xx</a:t>
            </a:r>
            <a:endParaRPr lang="en-US" sz="900" dirty="0">
              <a:solidFill>
                <a:srgbClr val="FF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08/31/15xx</a:t>
            </a:r>
            <a:endParaRPr lang="en-US" sz="900" dirty="0">
              <a:solidFill>
                <a:srgbClr val="FF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800" dirty="0" smtClean="0">
              <a:solidFill>
                <a:srgbClr val="FF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08/31/15xx</a:t>
            </a:r>
            <a:endParaRPr lang="en-US" sz="900" dirty="0">
              <a:solidFill>
                <a:srgbClr val="FF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10/05/15xx</a:t>
            </a:r>
            <a:endParaRPr lang="en-US" sz="900" dirty="0">
              <a:solidFill>
                <a:srgbClr val="FF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11/16/15xx</a:t>
            </a:r>
            <a:endParaRPr lang="en-US" sz="900" dirty="0">
              <a:solidFill>
                <a:srgbClr val="FF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 smtClean="0">
              <a:solidFill>
                <a:srgbClr val="FF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02/01/16xx</a:t>
            </a:r>
            <a:endParaRPr lang="en-US" sz="900" dirty="0">
              <a:solidFill>
                <a:srgbClr val="FF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800" dirty="0" smtClean="0">
              <a:solidFill>
                <a:srgbClr val="FF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b="1" u="sng" dirty="0" smtClean="0">
                <a:solidFill>
                  <a:srgbClr val="FF0000"/>
                </a:solidFill>
              </a:rPr>
              <a:t>11/09/15</a:t>
            </a:r>
            <a:r>
              <a:rPr lang="en-US" sz="900" b="1" u="sng" dirty="0" smtClean="0">
                <a:solidFill>
                  <a:srgbClr val="FF0000"/>
                </a:solidFill>
              </a:rPr>
              <a:t>??xx</a:t>
            </a:r>
            <a:endParaRPr lang="en-US" sz="900" b="1" u="sng" dirty="0" smtClean="0">
              <a:solidFill>
                <a:srgbClr val="FF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TBD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spcAft>
                <a:spcPts val="100"/>
              </a:spcAft>
              <a:buSzTx/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01/25/16xx</a:t>
            </a:r>
            <a:endParaRPr lang="en-US" sz="900" dirty="0"/>
          </a:p>
        </p:txBody>
      </p:sp>
      <p:sp>
        <p:nvSpPr>
          <p:cNvPr id="45" name="Rectangle 95"/>
          <p:cNvSpPr txBox="1">
            <a:spLocks/>
          </p:cNvSpPr>
          <p:nvPr/>
        </p:nvSpPr>
        <p:spPr>
          <a:xfrm>
            <a:off x="8924541" y="1091555"/>
            <a:ext cx="1101842" cy="505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>
              <a:buClr>
                <a:srgbClr val="FF0000"/>
              </a:buClr>
              <a:buNone/>
            </a:pPr>
            <a:r>
              <a:rPr lang="en-GB" sz="900" dirty="0" smtClean="0">
                <a:solidFill>
                  <a:srgbClr val="00B050"/>
                </a:solidFill>
              </a:rPr>
              <a:t>B. Gunn</a:t>
            </a:r>
            <a:endParaRPr lang="en-GB" sz="900" dirty="0">
              <a:solidFill>
                <a:srgbClr val="00B050"/>
              </a:solidFill>
            </a:endParaRPr>
          </a:p>
          <a:p>
            <a:pPr marL="0" lvl="1" indent="0">
              <a:buClr>
                <a:srgbClr val="FF0000"/>
              </a:buClr>
              <a:buNone/>
            </a:pPr>
            <a:endParaRPr lang="en-GB" sz="900" dirty="0">
              <a:solidFill>
                <a:srgbClr val="00B05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endParaRPr lang="en-GB" sz="900" dirty="0">
              <a:solidFill>
                <a:srgbClr val="00B05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endParaRPr lang="en-GB" sz="900" dirty="0">
              <a:solidFill>
                <a:srgbClr val="00B05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endParaRPr lang="en-GB" sz="900" dirty="0">
              <a:solidFill>
                <a:srgbClr val="00B05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endParaRPr lang="en-GB" sz="900" dirty="0">
              <a:solidFill>
                <a:srgbClr val="00B050"/>
              </a:solidFill>
            </a:endParaRPr>
          </a:p>
          <a:p>
            <a:pPr marL="0" lvl="1" indent="0">
              <a:buClr>
                <a:srgbClr val="FF0000"/>
              </a:buClr>
              <a:buNone/>
            </a:pPr>
            <a:endParaRPr lang="en-GB" sz="900" dirty="0">
              <a:solidFill>
                <a:srgbClr val="00B050"/>
              </a:solidFill>
            </a:endParaRPr>
          </a:p>
          <a:p>
            <a:pPr marL="0" lvl="1" indent="0">
              <a:buClr>
                <a:srgbClr val="FF0000"/>
              </a:buClr>
              <a:buNone/>
            </a:pPr>
            <a:endParaRPr lang="en-GB" sz="900" dirty="0">
              <a:solidFill>
                <a:srgbClr val="00B050"/>
              </a:solidFill>
            </a:endParaRPr>
          </a:p>
          <a:p>
            <a:pPr marL="0" lvl="1" indent="0">
              <a:buClr>
                <a:srgbClr val="FF0000"/>
              </a:buClr>
              <a:buNone/>
            </a:pPr>
            <a:endParaRPr lang="en-GB" sz="900" dirty="0">
              <a:solidFill>
                <a:srgbClr val="00B050"/>
              </a:solidFill>
            </a:endParaRPr>
          </a:p>
          <a:p>
            <a:pPr marL="0" lvl="1" indent="0">
              <a:spcAft>
                <a:spcPts val="300"/>
              </a:spcAft>
              <a:buClr>
                <a:srgbClr val="FF0000"/>
              </a:buClr>
              <a:buNone/>
            </a:pPr>
            <a:endParaRPr lang="en-GB" sz="900" dirty="0">
              <a:solidFill>
                <a:srgbClr val="00B050"/>
              </a:solidFill>
            </a:endParaRPr>
          </a:p>
          <a:p>
            <a:pPr marL="0" lvl="1" indent="0">
              <a:buClr>
                <a:srgbClr val="FF0000"/>
              </a:buClr>
              <a:buNone/>
            </a:pPr>
            <a:endParaRPr lang="en-GB" sz="900" dirty="0">
              <a:solidFill>
                <a:srgbClr val="00B05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 smtClean="0">
                <a:solidFill>
                  <a:srgbClr val="00B050"/>
                </a:solidFill>
              </a:rPr>
              <a:t>B. Gunn</a:t>
            </a:r>
            <a:endParaRPr lang="en-GB" sz="900" dirty="0">
              <a:solidFill>
                <a:srgbClr val="00B050"/>
              </a:solidFill>
            </a:endParaRPr>
          </a:p>
          <a:p>
            <a:pPr marL="0" lvl="1" indent="0">
              <a:buClr>
                <a:srgbClr val="FF0000"/>
              </a:buClr>
              <a:buNone/>
            </a:pPr>
            <a:endParaRPr lang="en-GB" sz="900" dirty="0">
              <a:solidFill>
                <a:srgbClr val="00B050"/>
              </a:solidFill>
            </a:endParaRPr>
          </a:p>
          <a:p>
            <a:pPr marL="0" lvl="1" indent="0">
              <a:buClr>
                <a:srgbClr val="FF0000"/>
              </a:buClr>
              <a:buNone/>
            </a:pPr>
            <a:endParaRPr lang="en-GB" sz="900" dirty="0">
              <a:solidFill>
                <a:srgbClr val="00B050"/>
              </a:solidFill>
            </a:endParaRPr>
          </a:p>
          <a:p>
            <a:pPr marL="0" lvl="1" indent="0">
              <a:buClr>
                <a:srgbClr val="FF0000"/>
              </a:buClr>
              <a:buNone/>
            </a:pPr>
            <a:endParaRPr lang="en-GB" sz="900" dirty="0">
              <a:solidFill>
                <a:srgbClr val="00B05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 smtClean="0">
              <a:solidFill>
                <a:srgbClr val="00B05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00B050"/>
                </a:solidFill>
              </a:rPr>
              <a:t>B. </a:t>
            </a:r>
            <a:r>
              <a:rPr lang="en-US" sz="900" dirty="0" smtClean="0">
                <a:solidFill>
                  <a:srgbClr val="00B050"/>
                </a:solidFill>
              </a:rPr>
              <a:t>Gunn</a:t>
            </a: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00B050"/>
                </a:solidFill>
              </a:rPr>
              <a:t>B</a:t>
            </a:r>
            <a:r>
              <a:rPr lang="en-US" sz="900" dirty="0">
                <a:solidFill>
                  <a:srgbClr val="00B050"/>
                </a:solidFill>
              </a:rPr>
              <a:t>. </a:t>
            </a:r>
            <a:r>
              <a:rPr lang="en-US" sz="900" dirty="0" smtClean="0">
                <a:solidFill>
                  <a:srgbClr val="00B050"/>
                </a:solidFill>
              </a:rPr>
              <a:t>Gunn</a:t>
            </a: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000000"/>
                </a:solidFill>
              </a:rPr>
              <a:t>B. Gunn</a:t>
            </a: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 smtClean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000000"/>
                </a:solidFill>
              </a:rPr>
              <a:t>B</a:t>
            </a:r>
            <a:r>
              <a:rPr lang="en-US" sz="900" dirty="0">
                <a:solidFill>
                  <a:srgbClr val="000000"/>
                </a:solidFill>
              </a:rPr>
              <a:t>. Gunn </a:t>
            </a: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US" sz="900" dirty="0" smtClean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US" sz="900" dirty="0" smtClean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US" sz="900" dirty="0" smtClean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US" sz="900" dirty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GB" sz="900" dirty="0" smtClean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GB" sz="900" dirty="0" smtClean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GB" sz="900" dirty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GB" sz="900" dirty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200"/>
              </a:spcAft>
              <a:buClr>
                <a:srgbClr val="FF0000"/>
              </a:buClr>
              <a:buFont typeface="Arial" pitchFamily="34" charset="0"/>
              <a:buNone/>
            </a:pPr>
            <a:endParaRPr lang="en-GB" sz="900" dirty="0" smtClean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GB" sz="900" dirty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 smtClean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800" dirty="0" smtClean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000000"/>
                </a:solidFill>
              </a:rPr>
              <a:t>B. Gunn</a:t>
            </a:r>
          </a:p>
        </p:txBody>
      </p:sp>
      <p:sp>
        <p:nvSpPr>
          <p:cNvPr id="55" name="Rectangle 5"/>
          <p:cNvSpPr txBox="1">
            <a:spLocks/>
          </p:cNvSpPr>
          <p:nvPr/>
        </p:nvSpPr>
        <p:spPr>
          <a:xfrm>
            <a:off x="1430456" y="870742"/>
            <a:ext cx="584120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Deliverables / milestones</a:t>
            </a:r>
            <a:endParaRPr lang="en-US" sz="900" b="1" dirty="0"/>
          </a:p>
        </p:txBody>
      </p:sp>
      <p:sp>
        <p:nvSpPr>
          <p:cNvPr id="56" name="Rectangle 5"/>
          <p:cNvSpPr txBox="1">
            <a:spLocks/>
          </p:cNvSpPr>
          <p:nvPr/>
        </p:nvSpPr>
        <p:spPr>
          <a:xfrm>
            <a:off x="8015964" y="870742"/>
            <a:ext cx="86408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Finish</a:t>
            </a:r>
            <a:endParaRPr lang="en-US" sz="900" b="1" dirty="0"/>
          </a:p>
        </p:txBody>
      </p:sp>
      <p:sp>
        <p:nvSpPr>
          <p:cNvPr id="57" name="Rectangle 5"/>
          <p:cNvSpPr txBox="1">
            <a:spLocks/>
          </p:cNvSpPr>
          <p:nvPr/>
        </p:nvSpPr>
        <p:spPr>
          <a:xfrm>
            <a:off x="361217" y="870742"/>
            <a:ext cx="9502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Sub-workstream</a:t>
            </a:r>
            <a:endParaRPr lang="en-US" sz="900" b="1" dirty="0"/>
          </a:p>
        </p:txBody>
      </p:sp>
      <p:cxnSp>
        <p:nvCxnSpPr>
          <p:cNvPr id="60" name="Straight Connector 59"/>
          <p:cNvCxnSpPr>
            <a:cxnSpLocks/>
          </p:cNvCxnSpPr>
          <p:nvPr/>
        </p:nvCxnSpPr>
        <p:spPr bwMode="auto">
          <a:xfrm>
            <a:off x="1430456" y="1036262"/>
            <a:ext cx="584120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>
            <a:cxnSpLocks/>
          </p:cNvCxnSpPr>
          <p:nvPr/>
        </p:nvCxnSpPr>
        <p:spPr bwMode="auto">
          <a:xfrm>
            <a:off x="8015964" y="1036262"/>
            <a:ext cx="864085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5"/>
          <p:cNvSpPr txBox="1">
            <a:spLocks/>
          </p:cNvSpPr>
          <p:nvPr/>
        </p:nvSpPr>
        <p:spPr>
          <a:xfrm>
            <a:off x="7369491" y="870742"/>
            <a:ext cx="5486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Start</a:t>
            </a:r>
            <a:endParaRPr lang="en-US" sz="900" b="1" dirty="0"/>
          </a:p>
        </p:txBody>
      </p:sp>
      <p:cxnSp>
        <p:nvCxnSpPr>
          <p:cNvPr id="66" name="Straight Connector 65"/>
          <p:cNvCxnSpPr>
            <a:cxnSpLocks/>
          </p:cNvCxnSpPr>
          <p:nvPr/>
        </p:nvCxnSpPr>
        <p:spPr bwMode="auto">
          <a:xfrm>
            <a:off x="7369491" y="1036262"/>
            <a:ext cx="54864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Rectangle 5"/>
          <p:cNvSpPr txBox="1">
            <a:spLocks/>
          </p:cNvSpPr>
          <p:nvPr/>
        </p:nvSpPr>
        <p:spPr>
          <a:xfrm>
            <a:off x="8977882" y="870742"/>
            <a:ext cx="91336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Owner</a:t>
            </a:r>
            <a:endParaRPr lang="en-US" sz="900" b="1" dirty="0"/>
          </a:p>
        </p:txBody>
      </p:sp>
      <p:cxnSp>
        <p:nvCxnSpPr>
          <p:cNvPr id="68" name="Straight Connector 67"/>
          <p:cNvCxnSpPr>
            <a:cxnSpLocks/>
          </p:cNvCxnSpPr>
          <p:nvPr/>
        </p:nvCxnSpPr>
        <p:spPr bwMode="auto">
          <a:xfrm>
            <a:off x="8962642" y="1036262"/>
            <a:ext cx="913369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95"/>
          <p:cNvSpPr txBox="1">
            <a:spLocks/>
          </p:cNvSpPr>
          <p:nvPr/>
        </p:nvSpPr>
        <p:spPr>
          <a:xfrm>
            <a:off x="1430456" y="1085299"/>
            <a:ext cx="5841202" cy="493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17475" lvl="1" indent="-117475">
              <a:spcAft>
                <a:spcPts val="100"/>
              </a:spcAft>
              <a:buClr>
                <a:srgbClr val="FF0000"/>
              </a:buClr>
            </a:pPr>
            <a:r>
              <a:rPr lang="en-US" sz="900" dirty="0" smtClean="0">
                <a:solidFill>
                  <a:srgbClr val="00B050"/>
                </a:solidFill>
              </a:rPr>
              <a:t>Draft </a:t>
            </a:r>
            <a:r>
              <a:rPr lang="en-US" sz="900" dirty="0">
                <a:solidFill>
                  <a:srgbClr val="00B050"/>
                </a:solidFill>
              </a:rPr>
              <a:t>overarching Governance and Oversight Framework Document for SHUSA</a:t>
            </a:r>
            <a:r>
              <a:rPr lang="en-US" sz="900" baseline="30000" dirty="0">
                <a:solidFill>
                  <a:srgbClr val="00B050"/>
                </a:solidFill>
              </a:rPr>
              <a:t>1</a:t>
            </a:r>
            <a:r>
              <a:rPr lang="en-US" sz="900" dirty="0">
                <a:solidFill>
                  <a:srgbClr val="00B050"/>
                </a:solidFill>
              </a:rPr>
              <a:t>; syndicate and </a:t>
            </a:r>
            <a:r>
              <a:rPr lang="en-US" sz="900" dirty="0" smtClean="0">
                <a:solidFill>
                  <a:srgbClr val="00B050"/>
                </a:solidFill>
              </a:rPr>
              <a:t>finalize xx</a:t>
            </a:r>
            <a:endParaRPr lang="en-US" sz="900" dirty="0">
              <a:solidFill>
                <a:srgbClr val="00B050"/>
              </a:solidFill>
            </a:endParaRPr>
          </a:p>
          <a:p>
            <a:pPr marL="399105" lvl="2" indent="-1174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00B050"/>
                </a:solidFill>
              </a:rPr>
              <a:t>Establish core principles for governance and oversight of SHUSA and its subsidiaries, including role of and interactions with the </a:t>
            </a:r>
            <a:r>
              <a:rPr lang="en-US" sz="900" dirty="0" smtClean="0">
                <a:solidFill>
                  <a:srgbClr val="00B050"/>
                </a:solidFill>
              </a:rPr>
              <a:t>holding </a:t>
            </a:r>
            <a:r>
              <a:rPr lang="en-US" sz="900" dirty="0" smtClean="0">
                <a:solidFill>
                  <a:srgbClr val="00B050"/>
                </a:solidFill>
              </a:rPr>
              <a:t>company xx</a:t>
            </a:r>
            <a:endParaRPr lang="en-US" sz="900" dirty="0">
              <a:solidFill>
                <a:srgbClr val="00B050"/>
              </a:solidFill>
            </a:endParaRPr>
          </a:p>
          <a:p>
            <a:pPr marL="399105" lvl="2" indent="-117475">
              <a:spcAft>
                <a:spcPts val="100"/>
              </a:spcAft>
              <a:buClr>
                <a:srgbClr val="FF0000"/>
              </a:buClr>
            </a:pPr>
            <a:r>
              <a:rPr lang="en-US" sz="900" dirty="0" smtClean="0">
                <a:solidFill>
                  <a:srgbClr val="00B050"/>
                </a:solidFill>
              </a:rPr>
              <a:t>Define </a:t>
            </a:r>
            <a:r>
              <a:rPr lang="en-US" sz="900" dirty="0">
                <a:solidFill>
                  <a:srgbClr val="00B050"/>
                </a:solidFill>
              </a:rPr>
              <a:t>target state committee </a:t>
            </a:r>
            <a:r>
              <a:rPr lang="en-US" sz="900" dirty="0" smtClean="0">
                <a:solidFill>
                  <a:srgbClr val="00B050"/>
                </a:solidFill>
              </a:rPr>
              <a:t>structure including Board and Management committees </a:t>
            </a:r>
            <a:r>
              <a:rPr lang="en-US" sz="900" dirty="0" smtClean="0">
                <a:solidFill>
                  <a:srgbClr val="00B050"/>
                </a:solidFill>
              </a:rPr>
              <a:t>xx</a:t>
            </a:r>
            <a:endParaRPr lang="en-US" sz="900" dirty="0" smtClean="0">
              <a:solidFill>
                <a:srgbClr val="00B050"/>
              </a:solidFill>
            </a:endParaRPr>
          </a:p>
          <a:p>
            <a:pPr marL="399105" lvl="2" indent="-117475">
              <a:spcAft>
                <a:spcPts val="100"/>
              </a:spcAft>
              <a:buClr>
                <a:srgbClr val="FF0000"/>
              </a:buClr>
            </a:pPr>
            <a:r>
              <a:rPr lang="en-US" sz="900" dirty="0" smtClean="0">
                <a:solidFill>
                  <a:srgbClr val="00B050"/>
                </a:solidFill>
              </a:rPr>
              <a:t>Articulate </a:t>
            </a:r>
            <a:r>
              <a:rPr lang="en-US" sz="900" dirty="0">
                <a:solidFill>
                  <a:srgbClr val="00B050"/>
                </a:solidFill>
              </a:rPr>
              <a:t>committee compositions, roles, decision rights, delegation of authority and distribution of responsibilities between the Group, SHUSA and its </a:t>
            </a:r>
            <a:r>
              <a:rPr lang="en-US" sz="900" dirty="0" smtClean="0">
                <a:solidFill>
                  <a:srgbClr val="00B050"/>
                </a:solidFill>
              </a:rPr>
              <a:t>subsidiaries </a:t>
            </a:r>
            <a:r>
              <a:rPr lang="en-US" sz="900" dirty="0" smtClean="0">
                <a:solidFill>
                  <a:srgbClr val="00B050"/>
                </a:solidFill>
              </a:rPr>
              <a:t>xx</a:t>
            </a:r>
            <a:endParaRPr lang="en-US" sz="900" dirty="0">
              <a:solidFill>
                <a:srgbClr val="00B050"/>
              </a:solidFill>
            </a:endParaRPr>
          </a:p>
          <a:p>
            <a:pPr marL="399105" lvl="2" indent="-1174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00B050"/>
                </a:solidFill>
              </a:rPr>
              <a:t>Document the overarching organization structure of SHUSA and its subsidiaries including reporting </a:t>
            </a:r>
            <a:r>
              <a:rPr lang="en-US" sz="900" dirty="0" smtClean="0">
                <a:solidFill>
                  <a:srgbClr val="00B050"/>
                </a:solidFill>
              </a:rPr>
              <a:t>lines xx</a:t>
            </a:r>
            <a:endParaRPr lang="en-US" sz="900" dirty="0">
              <a:solidFill>
                <a:srgbClr val="00B050"/>
              </a:solidFill>
            </a:endParaRPr>
          </a:p>
          <a:p>
            <a:pPr marL="399105" lvl="2" indent="-117475">
              <a:spcAft>
                <a:spcPts val="100"/>
              </a:spcAft>
              <a:buClr>
                <a:srgbClr val="FF0000"/>
              </a:buClr>
            </a:pPr>
            <a:r>
              <a:rPr lang="en-GB" sz="900" dirty="0">
                <a:solidFill>
                  <a:srgbClr val="00B050"/>
                </a:solidFill>
              </a:rPr>
              <a:t>Develop policy framework, establish overall policies including guidelines for approval of </a:t>
            </a:r>
            <a:r>
              <a:rPr lang="en-GB" sz="900" dirty="0" smtClean="0">
                <a:solidFill>
                  <a:srgbClr val="00B050"/>
                </a:solidFill>
              </a:rPr>
              <a:t>policies xx</a:t>
            </a:r>
            <a:endParaRPr lang="en-US" sz="900" dirty="0">
              <a:solidFill>
                <a:srgbClr val="00B050"/>
              </a:solidFill>
            </a:endParaRPr>
          </a:p>
          <a:p>
            <a:pPr marL="399105" lvl="2" indent="-1174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00B050"/>
                </a:solidFill>
              </a:rPr>
              <a:t>Create overarching reporting framework for the Board and Management for SHUSA and its </a:t>
            </a:r>
            <a:r>
              <a:rPr lang="en-US" sz="900" dirty="0" smtClean="0">
                <a:solidFill>
                  <a:srgbClr val="00B050"/>
                </a:solidFill>
              </a:rPr>
              <a:t>subsidiaries xx</a:t>
            </a:r>
            <a:endParaRPr lang="en-US" sz="900" dirty="0">
              <a:solidFill>
                <a:srgbClr val="00B050"/>
              </a:solidFill>
            </a:endParaRPr>
          </a:p>
          <a:p>
            <a:pPr marL="399105" lvl="2" indent="-1174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00B050"/>
                </a:solidFill>
              </a:rPr>
              <a:t>Syndicate Governance and Oversight Framework document with key stakeholders across SHUSA, the legal entities and the Corporation, incorporate refinements and </a:t>
            </a:r>
            <a:r>
              <a:rPr lang="en-US" sz="900" dirty="0" smtClean="0">
                <a:solidFill>
                  <a:srgbClr val="00B050"/>
                </a:solidFill>
              </a:rPr>
              <a:t>finalize xx</a:t>
            </a:r>
            <a:endParaRPr lang="en-US" sz="900" dirty="0">
              <a:solidFill>
                <a:srgbClr val="00B050"/>
              </a:solidFill>
            </a:endParaRPr>
          </a:p>
          <a:p>
            <a:pPr marL="117475" lvl="1" indent="-1174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00B050"/>
                </a:solidFill>
              </a:rPr>
              <a:t>Conduct gap analysis against the overarching Governance and Oversight Framework document, identify gaps and develop multi-year execution </a:t>
            </a:r>
            <a:r>
              <a:rPr lang="en-US" sz="900" dirty="0" smtClean="0">
                <a:solidFill>
                  <a:srgbClr val="00B050"/>
                </a:solidFill>
              </a:rPr>
              <a:t>plans xx</a:t>
            </a:r>
            <a:endParaRPr lang="en-US" sz="900" dirty="0">
              <a:solidFill>
                <a:srgbClr val="00B050"/>
              </a:solidFill>
            </a:endParaRPr>
          </a:p>
          <a:p>
            <a:pPr marL="399105" lvl="2" indent="-1174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00B050"/>
                </a:solidFill>
              </a:rPr>
              <a:t>Conduct gap analysis against the target state governance and committee structure, organization and roles, decision rights, delegation of responsibilities, policy framework and </a:t>
            </a:r>
            <a:r>
              <a:rPr lang="en-US" sz="900" dirty="0" smtClean="0">
                <a:solidFill>
                  <a:srgbClr val="00B050"/>
                </a:solidFill>
              </a:rPr>
              <a:t>reporting xx</a:t>
            </a:r>
            <a:endParaRPr lang="en-US" sz="900" dirty="0">
              <a:solidFill>
                <a:srgbClr val="00B050"/>
              </a:solidFill>
            </a:endParaRPr>
          </a:p>
          <a:p>
            <a:pPr marL="399105" lvl="2" indent="-1174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00B050"/>
                </a:solidFill>
              </a:rPr>
              <a:t>Establish comprehensive implementation plans to address these gaps over a multi-year </a:t>
            </a:r>
            <a:r>
              <a:rPr lang="en-US" sz="900" dirty="0" smtClean="0">
                <a:solidFill>
                  <a:srgbClr val="00B050"/>
                </a:solidFill>
              </a:rPr>
              <a:t>period xx</a:t>
            </a:r>
            <a:endParaRPr lang="en-US" sz="900" spc="-10" dirty="0" smtClean="0">
              <a:solidFill>
                <a:srgbClr val="00B050"/>
              </a:solidFill>
            </a:endParaRPr>
          </a:p>
          <a:p>
            <a:pPr marL="118800" indent="-118800" fontAlgn="ctr"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900" spc="-10" dirty="0" smtClean="0">
                <a:solidFill>
                  <a:srgbClr val="00B050"/>
                </a:solidFill>
              </a:rPr>
              <a:t>Execute against multi-year plan for Risk </a:t>
            </a:r>
            <a:r>
              <a:rPr lang="en-US" sz="900" spc="-10" dirty="0" smtClean="0">
                <a:solidFill>
                  <a:srgbClr val="00B050"/>
                </a:solidFill>
              </a:rPr>
              <a:t>Transformation xx</a:t>
            </a:r>
            <a:endParaRPr lang="en-US" sz="900" spc="-10" dirty="0" smtClean="0">
              <a:solidFill>
                <a:srgbClr val="00B050"/>
              </a:solidFill>
            </a:endParaRPr>
          </a:p>
          <a:p>
            <a:pPr marL="118800" indent="-118800" fontAlgn="ctr"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900" spc="-10" dirty="0" smtClean="0">
                <a:solidFill>
                  <a:srgbClr val="00B050"/>
                </a:solidFill>
              </a:rPr>
              <a:t>Implement routine Risk-Business reviews with standardized materials and </a:t>
            </a:r>
            <a:r>
              <a:rPr lang="en-US" sz="900" spc="-10" dirty="0" smtClean="0">
                <a:solidFill>
                  <a:srgbClr val="00B050"/>
                </a:solidFill>
              </a:rPr>
              <a:t>reports xx</a:t>
            </a:r>
            <a:endParaRPr lang="en-US" sz="900" spc="-10" dirty="0" smtClean="0">
              <a:solidFill>
                <a:srgbClr val="00B050"/>
              </a:solidFill>
            </a:endParaRPr>
          </a:p>
          <a:p>
            <a:pPr marL="118800" indent="-118800" fontAlgn="ctr"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900" spc="-10" dirty="0" smtClean="0">
                <a:solidFill>
                  <a:srgbClr val="000000"/>
                </a:solidFill>
              </a:rPr>
              <a:t>Enhance </a:t>
            </a:r>
            <a:r>
              <a:rPr lang="en-US" sz="900" spc="-10" dirty="0">
                <a:solidFill>
                  <a:srgbClr val="000000"/>
                </a:solidFill>
              </a:rPr>
              <a:t>top of the house risk policies with clear articulation of roles </a:t>
            </a:r>
            <a:r>
              <a:rPr lang="en-US" sz="900" spc="-10" dirty="0" smtClean="0">
                <a:solidFill>
                  <a:srgbClr val="000000"/>
                </a:solidFill>
              </a:rPr>
              <a:t>and responsibilities across </a:t>
            </a:r>
            <a:r>
              <a:rPr lang="en-US" sz="900" spc="-10" dirty="0">
                <a:solidFill>
                  <a:srgbClr val="000000"/>
                </a:solidFill>
              </a:rPr>
              <a:t>the </a:t>
            </a:r>
            <a:r>
              <a:rPr lang="en-US" sz="900" spc="-10" dirty="0" smtClean="0">
                <a:solidFill>
                  <a:srgbClr val="000000"/>
                </a:solidFill>
              </a:rPr>
              <a:t>Three Lines of Defense (3 LOD) </a:t>
            </a:r>
            <a:r>
              <a:rPr lang="en-US" sz="900" spc="-10" dirty="0" smtClean="0">
                <a:solidFill>
                  <a:srgbClr val="000000"/>
                </a:solidFill>
              </a:rPr>
              <a:t>xx	</a:t>
            </a:r>
            <a:endParaRPr lang="en-US" sz="900" spc="-10" dirty="0">
              <a:solidFill>
                <a:srgbClr val="000000"/>
              </a:solidFill>
            </a:endParaRPr>
          </a:p>
          <a:p>
            <a:pPr marL="118800" indent="-118800" fontAlgn="ctr"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900" spc="-10" dirty="0">
                <a:solidFill>
                  <a:srgbClr val="000000"/>
                </a:solidFill>
              </a:rPr>
              <a:t>Design </a:t>
            </a:r>
            <a:r>
              <a:rPr lang="en-US" sz="900" spc="-10" dirty="0" smtClean="0">
                <a:solidFill>
                  <a:srgbClr val="000000"/>
                </a:solidFill>
              </a:rPr>
              <a:t>Operating Model </a:t>
            </a:r>
            <a:r>
              <a:rPr lang="en-US" sz="900" spc="-10" dirty="0">
                <a:solidFill>
                  <a:srgbClr val="000000"/>
                </a:solidFill>
              </a:rPr>
              <a:t>across Risk types aligned with principles </a:t>
            </a:r>
            <a:r>
              <a:rPr lang="en-US" sz="900" spc="-10" dirty="0" smtClean="0">
                <a:solidFill>
                  <a:srgbClr val="000000"/>
                </a:solidFill>
              </a:rPr>
              <a:t>of 3 </a:t>
            </a:r>
            <a:r>
              <a:rPr lang="en-US" sz="900" spc="-10" dirty="0">
                <a:solidFill>
                  <a:srgbClr val="000000"/>
                </a:solidFill>
              </a:rPr>
              <a:t>LOD, develop rollout plans and </a:t>
            </a:r>
            <a:r>
              <a:rPr lang="en-US" sz="900" spc="-10" dirty="0" smtClean="0">
                <a:solidFill>
                  <a:srgbClr val="000000"/>
                </a:solidFill>
              </a:rPr>
              <a:t>implement </a:t>
            </a:r>
            <a:r>
              <a:rPr lang="en-US" sz="900" spc="-10" dirty="0" smtClean="0">
                <a:solidFill>
                  <a:srgbClr val="000000"/>
                </a:solidFill>
              </a:rPr>
              <a:t>xx</a:t>
            </a:r>
            <a:endParaRPr lang="en-US" sz="900" spc="-10" dirty="0">
              <a:solidFill>
                <a:srgbClr val="000000"/>
              </a:solidFill>
            </a:endParaRP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>
                <a:solidFill>
                  <a:srgbClr val="707277"/>
                </a:solidFill>
              </a:rPr>
              <a:t>Identify and implement near term changes to the risk organization and reporting lines across SHUSA </a:t>
            </a:r>
            <a:r>
              <a:rPr lang="en-US" sz="900" spc="-10" dirty="0" smtClean="0">
                <a:solidFill>
                  <a:srgbClr val="707277"/>
                </a:solidFill>
              </a:rPr>
              <a:t>xx</a:t>
            </a:r>
            <a:endParaRPr lang="en-US" sz="900" spc="-10" dirty="0">
              <a:solidFill>
                <a:srgbClr val="707277"/>
              </a:solidFill>
            </a:endParaRP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>
                <a:solidFill>
                  <a:srgbClr val="707277"/>
                </a:solidFill>
              </a:rPr>
              <a:t>Determine the prioritization of </a:t>
            </a:r>
            <a:r>
              <a:rPr lang="en-US" sz="900" spc="-10" dirty="0" smtClean="0">
                <a:solidFill>
                  <a:srgbClr val="707277"/>
                </a:solidFill>
              </a:rPr>
              <a:t>detailed operating model design </a:t>
            </a:r>
            <a:r>
              <a:rPr lang="en-US" sz="900" spc="-10" dirty="0">
                <a:solidFill>
                  <a:srgbClr val="707277"/>
                </a:solidFill>
              </a:rPr>
              <a:t>and rollout by risk type / </a:t>
            </a:r>
            <a:r>
              <a:rPr lang="en-US" sz="900" spc="-10" dirty="0" smtClean="0">
                <a:solidFill>
                  <a:srgbClr val="707277"/>
                </a:solidFill>
              </a:rPr>
              <a:t>function </a:t>
            </a:r>
            <a:r>
              <a:rPr lang="en-US" sz="900" spc="-10" dirty="0" smtClean="0">
                <a:solidFill>
                  <a:srgbClr val="707277"/>
                </a:solidFill>
              </a:rPr>
              <a:t>xx</a:t>
            </a:r>
            <a:endParaRPr lang="en-US" sz="900" spc="-10" dirty="0">
              <a:solidFill>
                <a:srgbClr val="707277"/>
              </a:solidFill>
            </a:endParaRP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 smtClean="0">
                <a:solidFill>
                  <a:srgbClr val="707277"/>
                </a:solidFill>
              </a:rPr>
              <a:t>Design detailed operating model and </a:t>
            </a:r>
            <a:r>
              <a:rPr lang="en-US" sz="900" spc="-10" dirty="0">
                <a:solidFill>
                  <a:srgbClr val="707277"/>
                </a:solidFill>
              </a:rPr>
              <a:t>implementation plans for Risk Type / Function A &amp; B (Most likely Credit, ERM + RAS + </a:t>
            </a:r>
            <a:r>
              <a:rPr lang="en-US" sz="900" spc="-10" dirty="0" smtClean="0">
                <a:solidFill>
                  <a:srgbClr val="707277"/>
                </a:solidFill>
              </a:rPr>
              <a:t>Strategic) </a:t>
            </a:r>
            <a:r>
              <a:rPr lang="en-US" sz="900" spc="-10" dirty="0" smtClean="0">
                <a:solidFill>
                  <a:srgbClr val="707277"/>
                </a:solidFill>
              </a:rPr>
              <a:t>xx</a:t>
            </a:r>
            <a:endParaRPr lang="en-US" sz="900" spc="-10" dirty="0">
              <a:solidFill>
                <a:srgbClr val="707277"/>
              </a:solidFill>
            </a:endParaRPr>
          </a:p>
          <a:p>
            <a:pPr marL="453710" lvl="3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 smtClean="0">
                <a:solidFill>
                  <a:srgbClr val="707277"/>
                </a:solidFill>
              </a:rPr>
              <a:t>Define detailed organizational </a:t>
            </a:r>
            <a:r>
              <a:rPr lang="en-US" sz="900" spc="-10" dirty="0">
                <a:solidFill>
                  <a:srgbClr val="707277"/>
                </a:solidFill>
              </a:rPr>
              <a:t>structure and assess talent </a:t>
            </a:r>
            <a:r>
              <a:rPr lang="en-US" sz="900" spc="-10" dirty="0" smtClean="0">
                <a:solidFill>
                  <a:srgbClr val="707277"/>
                </a:solidFill>
              </a:rPr>
              <a:t>needs including target headcounts and skill sets </a:t>
            </a:r>
            <a:r>
              <a:rPr lang="en-US" sz="900" spc="-10" dirty="0" smtClean="0">
                <a:solidFill>
                  <a:srgbClr val="707277"/>
                </a:solidFill>
              </a:rPr>
              <a:t>xx</a:t>
            </a:r>
            <a:endParaRPr lang="en-US" sz="900" spc="-10" dirty="0">
              <a:solidFill>
                <a:srgbClr val="707277"/>
              </a:solidFill>
            </a:endParaRPr>
          </a:p>
          <a:p>
            <a:pPr marL="453710" lvl="3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>
                <a:solidFill>
                  <a:srgbClr val="707277"/>
                </a:solidFill>
              </a:rPr>
              <a:t>Develop rollout </a:t>
            </a:r>
            <a:r>
              <a:rPr lang="en-US" sz="900" spc="-10" dirty="0" smtClean="0">
                <a:solidFill>
                  <a:srgbClr val="707277"/>
                </a:solidFill>
              </a:rPr>
              <a:t>plan </a:t>
            </a:r>
            <a:r>
              <a:rPr lang="en-US" sz="900" spc="-10" dirty="0" smtClean="0">
                <a:solidFill>
                  <a:srgbClr val="707277"/>
                </a:solidFill>
              </a:rPr>
              <a:t>xx</a:t>
            </a:r>
            <a:endParaRPr lang="en-US" sz="900" spc="-10" dirty="0">
              <a:solidFill>
                <a:srgbClr val="707277"/>
              </a:solidFill>
            </a:endParaRP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>
                <a:solidFill>
                  <a:srgbClr val="707277"/>
                </a:solidFill>
              </a:rPr>
              <a:t>Design </a:t>
            </a:r>
            <a:r>
              <a:rPr lang="en-US" sz="900" spc="-10" dirty="0" smtClean="0">
                <a:solidFill>
                  <a:srgbClr val="707277"/>
                </a:solidFill>
              </a:rPr>
              <a:t>detailed operating </a:t>
            </a:r>
            <a:r>
              <a:rPr lang="en-US" sz="900" spc="-10" dirty="0">
                <a:solidFill>
                  <a:srgbClr val="707277"/>
                </a:solidFill>
              </a:rPr>
              <a:t>model and implementation plans for Risk Type / Function C &amp; D (Most likely Market &amp; Liquidity, Compliance</a:t>
            </a:r>
            <a:r>
              <a:rPr lang="en-US" sz="900" spc="-10" dirty="0" smtClean="0">
                <a:solidFill>
                  <a:srgbClr val="707277"/>
                </a:solidFill>
              </a:rPr>
              <a:t>) </a:t>
            </a:r>
            <a:r>
              <a:rPr lang="en-US" sz="900" spc="-10" dirty="0" smtClean="0">
                <a:solidFill>
                  <a:srgbClr val="707277"/>
                </a:solidFill>
              </a:rPr>
              <a:t>xx</a:t>
            </a:r>
            <a:endParaRPr lang="en-US" sz="900" spc="-10" dirty="0">
              <a:solidFill>
                <a:srgbClr val="707277"/>
              </a:solidFill>
            </a:endParaRP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>
                <a:solidFill>
                  <a:srgbClr val="707277"/>
                </a:solidFill>
              </a:rPr>
              <a:t>Design </a:t>
            </a:r>
            <a:r>
              <a:rPr lang="en-US" sz="900" spc="-10" dirty="0" smtClean="0">
                <a:solidFill>
                  <a:srgbClr val="707277"/>
                </a:solidFill>
              </a:rPr>
              <a:t>detailed operating </a:t>
            </a:r>
            <a:r>
              <a:rPr lang="en-US" sz="900" spc="-10" dirty="0">
                <a:solidFill>
                  <a:srgbClr val="707277"/>
                </a:solidFill>
              </a:rPr>
              <a:t>model and implementation plans for Risk Type / Function E &amp; F (Most likely Risk Management Information, Capital </a:t>
            </a:r>
            <a:r>
              <a:rPr lang="en-US" sz="900" spc="-10" dirty="0" smtClean="0">
                <a:solidFill>
                  <a:srgbClr val="707277"/>
                </a:solidFill>
              </a:rPr>
              <a:t>Risk)xx</a:t>
            </a:r>
            <a:endParaRPr lang="en-US" sz="900" spc="-10" dirty="0">
              <a:solidFill>
                <a:srgbClr val="707277"/>
              </a:solidFill>
            </a:endParaRP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b="1" u="sng" spc="-10" dirty="0">
                <a:solidFill>
                  <a:srgbClr val="FF0000"/>
                </a:solidFill>
              </a:rPr>
              <a:t>Implement the redesigned Operating Model for each Risk Type / </a:t>
            </a:r>
            <a:r>
              <a:rPr lang="en-US" sz="900" b="1" u="sng" spc="-10" dirty="0" smtClean="0">
                <a:solidFill>
                  <a:srgbClr val="FF0000"/>
                </a:solidFill>
              </a:rPr>
              <a:t>Function</a:t>
            </a:r>
            <a:r>
              <a:rPr lang="en-US" sz="900" b="1" u="sng" spc="-10" baseline="30000" dirty="0" smtClean="0">
                <a:solidFill>
                  <a:srgbClr val="FF0000"/>
                </a:solidFill>
              </a:rPr>
              <a:t>1 </a:t>
            </a:r>
            <a:r>
              <a:rPr lang="en-US" sz="900" b="1" u="sng" spc="-10" baseline="30000" dirty="0" smtClean="0">
                <a:solidFill>
                  <a:srgbClr val="FF0000"/>
                </a:solidFill>
              </a:rPr>
              <a:t>??xx</a:t>
            </a:r>
            <a:endParaRPr lang="en-US" sz="900" b="1" u="sng" spc="-10" baseline="30000" dirty="0">
              <a:solidFill>
                <a:srgbClr val="FF0000"/>
              </a:solidFill>
            </a:endParaRP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>
                <a:solidFill>
                  <a:srgbClr val="707277"/>
                </a:solidFill>
              </a:rPr>
              <a:t>Conduct </a:t>
            </a:r>
            <a:r>
              <a:rPr lang="en-US" sz="900" spc="-10" dirty="0" smtClean="0">
                <a:solidFill>
                  <a:srgbClr val="707277"/>
                </a:solidFill>
              </a:rPr>
              <a:t>post-implementation reviews x</a:t>
            </a:r>
            <a:r>
              <a:rPr lang="en-US" sz="900" spc="-10" baseline="30000" dirty="0" smtClean="0">
                <a:solidFill>
                  <a:srgbClr val="00B050"/>
                </a:solidFill>
              </a:rPr>
              <a:t>2   </a:t>
            </a:r>
            <a:endParaRPr lang="en-US" sz="900" spc="-10" baseline="30000" dirty="0">
              <a:solidFill>
                <a:srgbClr val="00B050"/>
              </a:solidFill>
            </a:endParaRPr>
          </a:p>
          <a:p>
            <a:pPr marL="118800" lvl="1" indent="-118800" fontAlgn="ctr">
              <a:spcAft>
                <a:spcPts val="100"/>
              </a:spcAft>
              <a:buClr>
                <a:schemeClr val="accent1"/>
              </a:buClr>
            </a:pPr>
            <a:r>
              <a:rPr lang="en-US" sz="900" spc="-10" dirty="0">
                <a:solidFill>
                  <a:srgbClr val="000000"/>
                </a:solidFill>
              </a:rPr>
              <a:t>Rollout communication and training for </a:t>
            </a:r>
            <a:r>
              <a:rPr lang="en-US" sz="900" spc="-10" dirty="0" smtClean="0">
                <a:solidFill>
                  <a:srgbClr val="000000"/>
                </a:solidFill>
              </a:rPr>
              <a:t>organizational </a:t>
            </a:r>
            <a:r>
              <a:rPr lang="en-US" sz="900" spc="-10" dirty="0">
                <a:solidFill>
                  <a:srgbClr val="000000"/>
                </a:solidFill>
              </a:rPr>
              <a:t>changes related to 3 </a:t>
            </a:r>
            <a:r>
              <a:rPr lang="en-US" sz="900" spc="-10" dirty="0" smtClean="0">
                <a:solidFill>
                  <a:srgbClr val="000000"/>
                </a:solidFill>
              </a:rPr>
              <a:t>LOD </a:t>
            </a:r>
            <a:r>
              <a:rPr lang="en-US" sz="900" spc="-10" dirty="0" smtClean="0">
                <a:solidFill>
                  <a:srgbClr val="000000"/>
                </a:solidFill>
              </a:rPr>
              <a:t>xx</a:t>
            </a:r>
            <a:endParaRPr lang="en-US" sz="900" spc="-10" dirty="0">
              <a:solidFill>
                <a:srgbClr val="000000"/>
              </a:solidFill>
            </a:endParaRPr>
          </a:p>
        </p:txBody>
      </p:sp>
      <p:sp>
        <p:nvSpPr>
          <p:cNvPr id="31" name="Rectangle 3"/>
          <p:cNvSpPr txBox="1"/>
          <p:nvPr/>
        </p:nvSpPr>
        <p:spPr>
          <a:xfrm>
            <a:off x="280988" y="6044620"/>
            <a:ext cx="94932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lvl="1" indent="0">
              <a:spcAft>
                <a:spcPts val="100"/>
              </a:spcAft>
              <a:buClr>
                <a:schemeClr val="accent1"/>
              </a:buClr>
              <a:buNone/>
            </a:pPr>
            <a:r>
              <a:rPr lang="en-US" sz="900" dirty="0" smtClean="0"/>
              <a:t>1 SHUSA to be designated as the IHC	2 Dates </a:t>
            </a:r>
            <a:r>
              <a:rPr lang="en-US" sz="900" dirty="0"/>
              <a:t>dependent on the implementation plans to be developed as a prior </a:t>
            </a:r>
            <a:r>
              <a:rPr lang="en-US" sz="900" dirty="0" smtClean="0"/>
              <a:t>step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15458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118" name="think-cell Slide" r:id="rId8" imgW="493" imgH="493" progId="TCLayout.ActiveDocument.1">
                  <p:embed/>
                </p:oleObj>
              </mc:Choice>
              <mc:Fallback>
                <p:oleObj name="think-cell Slide" r:id="rId8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Rectangle 72"/>
          <p:cNvSpPr>
            <a:spLocks/>
          </p:cNvSpPr>
          <p:nvPr/>
        </p:nvSpPr>
        <p:spPr>
          <a:xfrm>
            <a:off x="280988" y="805978"/>
            <a:ext cx="9718506" cy="527608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260354"/>
            <a:ext cx="9491663" cy="396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Risk Transformation: Project Plan </a:t>
            </a:r>
            <a:r>
              <a:rPr lang="en-GB" dirty="0" smtClean="0"/>
              <a:t>(2/4)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7931500" y="266025"/>
            <a:ext cx="2153647" cy="430189"/>
            <a:chOff x="7156765" y="71559"/>
            <a:chExt cx="2153647" cy="430189"/>
          </a:xfrm>
        </p:grpSpPr>
        <p:sp>
          <p:nvSpPr>
            <p:cNvPr id="70" name="Rectangle 95"/>
            <p:cNvSpPr txBox="1">
              <a:spLocks/>
            </p:cNvSpPr>
            <p:nvPr/>
          </p:nvSpPr>
          <p:spPr>
            <a:xfrm>
              <a:off x="7164487" y="71559"/>
              <a:ext cx="2145925" cy="399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lvl="0" indent="0" defTabSz="956861" eaLnBrk="1" hangingPunct="1">
                <a:buClr>
                  <a:schemeClr val="tx2"/>
                </a:buClr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206980" lvl="1" indent="-205284" defTabSz="956861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sz="13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88610" indent="-279933" defTabSz="956861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56570" indent="-166263" defTabSz="956861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801320" indent="-139118" defTabSz="956861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182563" lvl="1" indent="-182563">
                <a:spcAft>
                  <a:spcPts val="100"/>
                </a:spcAft>
                <a:buClr>
                  <a:srgbClr val="FF0000"/>
                </a:buClr>
                <a:buSzPct val="150000"/>
              </a:pPr>
              <a:r>
                <a:rPr lang="en-GB" sz="900" b="1" dirty="0" smtClean="0">
                  <a:solidFill>
                    <a:srgbClr val="000000"/>
                  </a:solidFill>
                </a:rPr>
                <a:t>Deliverables</a:t>
              </a:r>
            </a:p>
            <a:p>
              <a:pPr marL="182563" lvl="2" indent="-182563">
                <a:spcAft>
                  <a:spcPts val="100"/>
                </a:spcAft>
                <a:buClr>
                  <a:srgbClr val="FF0000"/>
                </a:buClr>
                <a:buSzPct val="150000"/>
              </a:pPr>
              <a:r>
                <a:rPr lang="en-US" sz="900" b="1" dirty="0" smtClean="0">
                  <a:solidFill>
                    <a:srgbClr val="707277"/>
                  </a:solidFill>
                </a:rPr>
                <a:t>Milestones under the deliverable</a:t>
              </a:r>
            </a:p>
            <a:p>
              <a:pPr marL="182563" lvl="2" indent="0">
                <a:spcAft>
                  <a:spcPts val="100"/>
                </a:spcAft>
                <a:buClr>
                  <a:srgbClr val="FF0000"/>
                </a:buClr>
                <a:buFont typeface="Arial" charset="0"/>
                <a:buNone/>
              </a:pPr>
              <a:r>
                <a:rPr lang="en-GB" sz="900" b="1" dirty="0" smtClean="0">
                  <a:solidFill>
                    <a:srgbClr val="707277"/>
                  </a:solidFill>
                </a:rPr>
                <a:t>Completed</a:t>
              </a:r>
              <a:endParaRPr lang="en-US" sz="900" b="1" dirty="0" smtClean="0">
                <a:solidFill>
                  <a:srgbClr val="707277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 bwMode="auto">
            <a:xfrm>
              <a:off x="7156765" y="393748"/>
              <a:ext cx="144000" cy="108000"/>
            </a:xfrm>
            <a:custGeom>
              <a:avLst/>
              <a:gdLst/>
              <a:ahLst/>
              <a:cxnLst/>
              <a:rect l="0" t="0" r="0" b="0"/>
              <a:pathLst>
                <a:path w="429015" h="407000">
                  <a:moveTo>
                    <a:pt x="418148" y="0"/>
                  </a:moveTo>
                  <a:lnTo>
                    <a:pt x="418148" y="0"/>
                  </a:lnTo>
                  <a:lnTo>
                    <a:pt x="429014" y="15381"/>
                  </a:lnTo>
                  <a:lnTo>
                    <a:pt x="429014" y="15381"/>
                  </a:lnTo>
                  <a:lnTo>
                    <a:pt x="420687" y="21873"/>
                  </a:lnTo>
                  <a:lnTo>
                    <a:pt x="412360" y="28647"/>
                  </a:lnTo>
                  <a:lnTo>
                    <a:pt x="403613" y="36127"/>
                  </a:lnTo>
                  <a:lnTo>
                    <a:pt x="395003" y="43606"/>
                  </a:lnTo>
                  <a:lnTo>
                    <a:pt x="386113" y="51791"/>
                  </a:lnTo>
                  <a:lnTo>
                    <a:pt x="377222" y="60400"/>
                  </a:lnTo>
                  <a:lnTo>
                    <a:pt x="368331" y="69291"/>
                  </a:lnTo>
                  <a:lnTo>
                    <a:pt x="359158" y="78605"/>
                  </a:lnTo>
                  <a:lnTo>
                    <a:pt x="349845" y="88483"/>
                  </a:lnTo>
                  <a:lnTo>
                    <a:pt x="340530" y="98644"/>
                  </a:lnTo>
                  <a:lnTo>
                    <a:pt x="331075" y="109369"/>
                  </a:lnTo>
                  <a:lnTo>
                    <a:pt x="321337" y="120376"/>
                  </a:lnTo>
                  <a:lnTo>
                    <a:pt x="311741" y="131808"/>
                  </a:lnTo>
                  <a:lnTo>
                    <a:pt x="301863" y="143663"/>
                  </a:lnTo>
                  <a:lnTo>
                    <a:pt x="291702" y="156083"/>
                  </a:lnTo>
                  <a:lnTo>
                    <a:pt x="281682" y="168783"/>
                  </a:lnTo>
                  <a:lnTo>
                    <a:pt x="281682" y="168783"/>
                  </a:lnTo>
                  <a:lnTo>
                    <a:pt x="271803" y="181625"/>
                  </a:lnTo>
                  <a:lnTo>
                    <a:pt x="262207" y="194326"/>
                  </a:lnTo>
                  <a:lnTo>
                    <a:pt x="252609" y="207168"/>
                  </a:lnTo>
                  <a:lnTo>
                    <a:pt x="243718" y="219588"/>
                  </a:lnTo>
                  <a:lnTo>
                    <a:pt x="234829" y="232147"/>
                  </a:lnTo>
                  <a:lnTo>
                    <a:pt x="226502" y="244566"/>
                  </a:lnTo>
                  <a:lnTo>
                    <a:pt x="218176" y="256703"/>
                  </a:lnTo>
                  <a:lnTo>
                    <a:pt x="210273" y="268840"/>
                  </a:lnTo>
                  <a:lnTo>
                    <a:pt x="202794" y="280976"/>
                  </a:lnTo>
                  <a:lnTo>
                    <a:pt x="195456" y="292971"/>
                  </a:lnTo>
                  <a:lnTo>
                    <a:pt x="188540" y="304685"/>
                  </a:lnTo>
                  <a:lnTo>
                    <a:pt x="181907" y="316398"/>
                  </a:lnTo>
                  <a:lnTo>
                    <a:pt x="175416" y="327969"/>
                  </a:lnTo>
                  <a:lnTo>
                    <a:pt x="169348" y="339401"/>
                  </a:lnTo>
                  <a:lnTo>
                    <a:pt x="163703" y="350832"/>
                  </a:lnTo>
                  <a:lnTo>
                    <a:pt x="158058" y="362263"/>
                  </a:lnTo>
                  <a:lnTo>
                    <a:pt x="135196" y="377645"/>
                  </a:lnTo>
                  <a:lnTo>
                    <a:pt x="135196" y="377645"/>
                  </a:lnTo>
                  <a:lnTo>
                    <a:pt x="122071" y="386817"/>
                  </a:lnTo>
                  <a:lnTo>
                    <a:pt x="111205" y="394862"/>
                  </a:lnTo>
                  <a:lnTo>
                    <a:pt x="102738" y="401495"/>
                  </a:lnTo>
                  <a:lnTo>
                    <a:pt x="99351" y="404600"/>
                  </a:lnTo>
                  <a:lnTo>
                    <a:pt x="96387" y="406999"/>
                  </a:lnTo>
                  <a:lnTo>
                    <a:pt x="96387" y="406999"/>
                  </a:lnTo>
                  <a:lnTo>
                    <a:pt x="95258" y="403048"/>
                  </a:lnTo>
                  <a:lnTo>
                    <a:pt x="93988" y="398673"/>
                  </a:lnTo>
                  <a:lnTo>
                    <a:pt x="90178" y="387806"/>
                  </a:lnTo>
                  <a:lnTo>
                    <a:pt x="85096" y="374682"/>
                  </a:lnTo>
                  <a:lnTo>
                    <a:pt x="79028" y="359299"/>
                  </a:lnTo>
                  <a:lnTo>
                    <a:pt x="70279" y="339260"/>
                  </a:lnTo>
                  <a:lnTo>
                    <a:pt x="70279" y="339260"/>
                  </a:lnTo>
                  <a:lnTo>
                    <a:pt x="65622" y="328816"/>
                  </a:lnTo>
                  <a:lnTo>
                    <a:pt x="61106" y="319079"/>
                  </a:lnTo>
                  <a:lnTo>
                    <a:pt x="56590" y="310047"/>
                  </a:lnTo>
                  <a:lnTo>
                    <a:pt x="52357" y="301580"/>
                  </a:lnTo>
                  <a:lnTo>
                    <a:pt x="47982" y="294100"/>
                  </a:lnTo>
                  <a:lnTo>
                    <a:pt x="43889" y="287044"/>
                  </a:lnTo>
                  <a:lnTo>
                    <a:pt x="39656" y="280976"/>
                  </a:lnTo>
                  <a:lnTo>
                    <a:pt x="35704" y="275190"/>
                  </a:lnTo>
                  <a:lnTo>
                    <a:pt x="35704" y="275190"/>
                  </a:lnTo>
                  <a:lnTo>
                    <a:pt x="31753" y="270250"/>
                  </a:lnTo>
                  <a:lnTo>
                    <a:pt x="27518" y="266018"/>
                  </a:lnTo>
                  <a:lnTo>
                    <a:pt x="23144" y="261783"/>
                  </a:lnTo>
                  <a:lnTo>
                    <a:pt x="18769" y="258114"/>
                  </a:lnTo>
                  <a:lnTo>
                    <a:pt x="14253" y="255009"/>
                  </a:lnTo>
                  <a:lnTo>
                    <a:pt x="9737" y="252045"/>
                  </a:lnTo>
                  <a:lnTo>
                    <a:pt x="4939" y="249787"/>
                  </a:lnTo>
                  <a:lnTo>
                    <a:pt x="0" y="247953"/>
                  </a:lnTo>
                  <a:lnTo>
                    <a:pt x="0" y="247953"/>
                  </a:lnTo>
                  <a:lnTo>
                    <a:pt x="4234" y="243578"/>
                  </a:lnTo>
                  <a:lnTo>
                    <a:pt x="8326" y="239627"/>
                  </a:lnTo>
                  <a:lnTo>
                    <a:pt x="12279" y="235957"/>
                  </a:lnTo>
                  <a:lnTo>
                    <a:pt x="16370" y="232288"/>
                  </a:lnTo>
                  <a:lnTo>
                    <a:pt x="20322" y="229325"/>
                  </a:lnTo>
                  <a:lnTo>
                    <a:pt x="24273" y="226502"/>
                  </a:lnTo>
                  <a:lnTo>
                    <a:pt x="28084" y="223821"/>
                  </a:lnTo>
                  <a:lnTo>
                    <a:pt x="32034" y="221281"/>
                  </a:lnTo>
                  <a:lnTo>
                    <a:pt x="35845" y="219445"/>
                  </a:lnTo>
                  <a:lnTo>
                    <a:pt x="39656" y="217611"/>
                  </a:lnTo>
                  <a:lnTo>
                    <a:pt x="43325" y="216060"/>
                  </a:lnTo>
                  <a:lnTo>
                    <a:pt x="46853" y="214931"/>
                  </a:lnTo>
                  <a:lnTo>
                    <a:pt x="50663" y="213942"/>
                  </a:lnTo>
                  <a:lnTo>
                    <a:pt x="54332" y="213238"/>
                  </a:lnTo>
                  <a:lnTo>
                    <a:pt x="57719" y="212813"/>
                  </a:lnTo>
                  <a:lnTo>
                    <a:pt x="61247" y="212672"/>
                  </a:lnTo>
                  <a:lnTo>
                    <a:pt x="61247" y="212672"/>
                  </a:lnTo>
                  <a:lnTo>
                    <a:pt x="62659" y="212672"/>
                  </a:lnTo>
                  <a:lnTo>
                    <a:pt x="64212" y="212813"/>
                  </a:lnTo>
                  <a:lnTo>
                    <a:pt x="65622" y="213238"/>
                  </a:lnTo>
                  <a:lnTo>
                    <a:pt x="67176" y="213520"/>
                  </a:lnTo>
                  <a:lnTo>
                    <a:pt x="70420" y="214931"/>
                  </a:lnTo>
                  <a:lnTo>
                    <a:pt x="73526" y="216624"/>
                  </a:lnTo>
                  <a:lnTo>
                    <a:pt x="76631" y="218882"/>
                  </a:lnTo>
                  <a:lnTo>
                    <a:pt x="79876" y="221703"/>
                  </a:lnTo>
                  <a:lnTo>
                    <a:pt x="83120" y="224950"/>
                  </a:lnTo>
                  <a:lnTo>
                    <a:pt x="86368" y="228760"/>
                  </a:lnTo>
                  <a:lnTo>
                    <a:pt x="89754" y="233135"/>
                  </a:lnTo>
                  <a:lnTo>
                    <a:pt x="93000" y="237792"/>
                  </a:lnTo>
                  <a:lnTo>
                    <a:pt x="96387" y="243155"/>
                  </a:lnTo>
                  <a:lnTo>
                    <a:pt x="99915" y="248800"/>
                  </a:lnTo>
                  <a:lnTo>
                    <a:pt x="103443" y="255291"/>
                  </a:lnTo>
                  <a:lnTo>
                    <a:pt x="106830" y="262206"/>
                  </a:lnTo>
                  <a:lnTo>
                    <a:pt x="110499" y="269405"/>
                  </a:lnTo>
                  <a:lnTo>
                    <a:pt x="114027" y="277164"/>
                  </a:lnTo>
                  <a:lnTo>
                    <a:pt x="123765" y="298757"/>
                  </a:lnTo>
                  <a:lnTo>
                    <a:pt x="123765" y="298757"/>
                  </a:lnTo>
                  <a:lnTo>
                    <a:pt x="130397" y="287750"/>
                  </a:lnTo>
                  <a:lnTo>
                    <a:pt x="137313" y="277025"/>
                  </a:lnTo>
                  <a:lnTo>
                    <a:pt x="144510" y="266018"/>
                  </a:lnTo>
                  <a:lnTo>
                    <a:pt x="151707" y="255150"/>
                  </a:lnTo>
                  <a:lnTo>
                    <a:pt x="159328" y="244284"/>
                  </a:lnTo>
                  <a:lnTo>
                    <a:pt x="167090" y="233558"/>
                  </a:lnTo>
                  <a:lnTo>
                    <a:pt x="175275" y="222692"/>
                  </a:lnTo>
                  <a:lnTo>
                    <a:pt x="183319" y="212109"/>
                  </a:lnTo>
                  <a:lnTo>
                    <a:pt x="191928" y="201382"/>
                  </a:lnTo>
                  <a:lnTo>
                    <a:pt x="200676" y="190657"/>
                  </a:lnTo>
                  <a:lnTo>
                    <a:pt x="209568" y="180214"/>
                  </a:lnTo>
                  <a:lnTo>
                    <a:pt x="218882" y="169487"/>
                  </a:lnTo>
                  <a:lnTo>
                    <a:pt x="228337" y="159045"/>
                  </a:lnTo>
                  <a:lnTo>
                    <a:pt x="237792" y="148461"/>
                  </a:lnTo>
                  <a:lnTo>
                    <a:pt x="247952" y="138018"/>
                  </a:lnTo>
                  <a:lnTo>
                    <a:pt x="257973" y="127575"/>
                  </a:lnTo>
                  <a:lnTo>
                    <a:pt x="257973" y="127575"/>
                  </a:lnTo>
                  <a:lnTo>
                    <a:pt x="268275" y="117273"/>
                  </a:lnTo>
                  <a:lnTo>
                    <a:pt x="278436" y="107395"/>
                  </a:lnTo>
                  <a:lnTo>
                    <a:pt x="288597" y="97798"/>
                  </a:lnTo>
                  <a:lnTo>
                    <a:pt x="298757" y="88483"/>
                  </a:lnTo>
                  <a:lnTo>
                    <a:pt x="308918" y="79593"/>
                  </a:lnTo>
                  <a:lnTo>
                    <a:pt x="318938" y="70843"/>
                  </a:lnTo>
                  <a:lnTo>
                    <a:pt x="328958" y="62235"/>
                  </a:lnTo>
                  <a:lnTo>
                    <a:pt x="338979" y="54050"/>
                  </a:lnTo>
                  <a:lnTo>
                    <a:pt x="349138" y="46287"/>
                  </a:lnTo>
                  <a:lnTo>
                    <a:pt x="359016" y="38667"/>
                  </a:lnTo>
                  <a:lnTo>
                    <a:pt x="368896" y="31470"/>
                  </a:lnTo>
                  <a:lnTo>
                    <a:pt x="378915" y="24696"/>
                  </a:lnTo>
                  <a:lnTo>
                    <a:pt x="388794" y="18063"/>
                  </a:lnTo>
                  <a:lnTo>
                    <a:pt x="398673" y="11712"/>
                  </a:lnTo>
                  <a:lnTo>
                    <a:pt x="408268" y="5643"/>
                  </a:lnTo>
                  <a:lnTo>
                    <a:pt x="418148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lIns="54000" tIns="18000" rIns="18000" rtlCol="0" anchor="ctr"/>
            <a:lstStyle/>
            <a:p>
              <a:pPr marL="265113" indent="-258763" algn="ctr" defTabSz="952500" eaLnBrk="0" hangingPunct="0">
                <a:lnSpc>
                  <a:spcPct val="95000"/>
                </a:lnSpc>
                <a:spcBef>
                  <a:spcPts val="500"/>
                </a:spcBef>
                <a:spcAft>
                  <a:spcPts val="600"/>
                </a:spcAft>
                <a:buFont typeface="+mj-lt"/>
                <a:buAutoNum type="arabicPeriod"/>
              </a:pPr>
              <a:endParaRPr lang="en-US" sz="900" dirty="0" smtClean="0">
                <a:solidFill>
                  <a:srgbClr val="707277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sp>
        <p:nvSpPr>
          <p:cNvPr id="41" name="TextBox 15"/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361217" y="1075751"/>
            <a:ext cx="950208" cy="732566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sz="900" b="1" dirty="0">
                <a:solidFill>
                  <a:srgbClr val="FFFFFF"/>
                </a:solidFill>
              </a:rPr>
              <a:t>Risk Governance &amp; Organization</a:t>
            </a:r>
          </a:p>
        </p:txBody>
      </p:sp>
      <p:sp>
        <p:nvSpPr>
          <p:cNvPr id="43" name="Rectangle 95"/>
          <p:cNvSpPr txBox="1">
            <a:spLocks/>
          </p:cNvSpPr>
          <p:nvPr/>
        </p:nvSpPr>
        <p:spPr>
          <a:xfrm>
            <a:off x="8015964" y="1085298"/>
            <a:ext cx="608648" cy="718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 fontAlgn="ctr">
              <a:spcAft>
                <a:spcPts val="100"/>
              </a:spcAft>
              <a:buSzTx/>
              <a:buNone/>
            </a:pPr>
            <a:r>
              <a:rPr lang="en-US" sz="900" dirty="0" smtClean="0">
                <a:solidFill>
                  <a:srgbClr val="00B050"/>
                </a:solidFill>
              </a:rPr>
              <a:t>10/02/16xx</a:t>
            </a:r>
            <a:r>
              <a:rPr lang="en-US" sz="900" dirty="0" smtClean="0"/>
              <a:t> 09/30/16xx</a:t>
            </a:r>
            <a:endParaRPr lang="en-US" sz="900" dirty="0"/>
          </a:p>
          <a:p>
            <a:pPr marL="0" lvl="1" indent="0" fontAlgn="ctr">
              <a:spcAft>
                <a:spcPts val="100"/>
              </a:spcAft>
              <a:buSzTx/>
              <a:buNone/>
            </a:pPr>
            <a:r>
              <a:rPr lang="en-US" sz="900" dirty="0" smtClean="0"/>
              <a:t>12/18/15xx</a:t>
            </a:r>
            <a:endParaRPr lang="en-US" sz="900" dirty="0"/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/>
              <a:t>01/02/17xx</a:t>
            </a:r>
            <a:endParaRPr lang="en-US" sz="900" dirty="0"/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/>
              <a:t>04/04/17xx</a:t>
            </a:r>
            <a:endParaRPr lang="en-US" sz="900" dirty="0"/>
          </a:p>
        </p:txBody>
      </p:sp>
      <p:sp>
        <p:nvSpPr>
          <p:cNvPr id="44" name="Rectangle 95"/>
          <p:cNvSpPr txBox="1">
            <a:spLocks/>
          </p:cNvSpPr>
          <p:nvPr/>
        </p:nvSpPr>
        <p:spPr>
          <a:xfrm>
            <a:off x="7369490" y="1085298"/>
            <a:ext cx="634009" cy="72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 fontAlgn="ctr">
              <a:spcAft>
                <a:spcPts val="100"/>
              </a:spcAft>
              <a:buSzTx/>
              <a:buNone/>
            </a:pPr>
            <a:r>
              <a:rPr lang="en-US" sz="900" dirty="0" smtClean="0">
                <a:solidFill>
                  <a:srgbClr val="00B050"/>
                </a:solidFill>
              </a:rPr>
              <a:t>08/03/16xx </a:t>
            </a:r>
            <a:endParaRPr lang="en-US" sz="900" dirty="0">
              <a:solidFill>
                <a:srgbClr val="00B050"/>
              </a:solidFill>
            </a:endParaRPr>
          </a:p>
          <a:p>
            <a:pPr marL="0" lvl="1" indent="0" fontAlgn="ctr">
              <a:spcAft>
                <a:spcPts val="100"/>
              </a:spcAft>
              <a:buSzTx/>
              <a:buNone/>
            </a:pPr>
            <a:r>
              <a:rPr lang="en-US" sz="900" dirty="0" smtClean="0"/>
              <a:t>07/01/16xx</a:t>
            </a:r>
            <a:endParaRPr lang="en-US" sz="900" dirty="0"/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/>
              <a:t>06/15/16xx</a:t>
            </a:r>
            <a:endParaRPr lang="en-US" sz="900" dirty="0"/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/>
              <a:t>04/01/16xx</a:t>
            </a:r>
            <a:endParaRPr lang="en-US" sz="900" dirty="0"/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/>
              <a:t>07/01/16xx</a:t>
            </a:r>
            <a:endParaRPr lang="en-US" sz="900" dirty="0"/>
          </a:p>
        </p:txBody>
      </p:sp>
      <p:sp>
        <p:nvSpPr>
          <p:cNvPr id="45" name="Rectangle 95"/>
          <p:cNvSpPr txBox="1">
            <a:spLocks/>
          </p:cNvSpPr>
          <p:nvPr/>
        </p:nvSpPr>
        <p:spPr>
          <a:xfrm>
            <a:off x="8924541" y="1079523"/>
            <a:ext cx="1160606" cy="4432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000000"/>
                </a:solidFill>
              </a:rPr>
              <a:t>B. Gunn</a:t>
            </a: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000000"/>
                </a:solidFill>
              </a:rPr>
              <a:t>B. Gunn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spc="-30" dirty="0">
                <a:solidFill>
                  <a:srgbClr val="FF0000"/>
                </a:solidFill>
              </a:rPr>
              <a:t>B. Gunn/C. </a:t>
            </a:r>
            <a:r>
              <a:rPr lang="en-US" sz="900" spc="-30" dirty="0" err="1" smtClean="0">
                <a:solidFill>
                  <a:srgbClr val="FF0000"/>
                </a:solidFill>
              </a:rPr>
              <a:t>Briongosx</a:t>
            </a:r>
            <a:endParaRPr lang="en-US" sz="900" spc="-30" dirty="0">
              <a:solidFill>
                <a:srgbClr val="FF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FF0000"/>
                </a:solidFill>
              </a:rPr>
              <a:t>B. Gunn/C. </a:t>
            </a:r>
            <a:r>
              <a:rPr lang="en-US" sz="900" dirty="0" err="1" smtClean="0">
                <a:solidFill>
                  <a:srgbClr val="FF0000"/>
                </a:solidFill>
              </a:rPr>
              <a:t>Briongosx</a:t>
            </a:r>
            <a:endParaRPr lang="en-US" sz="900" dirty="0">
              <a:solidFill>
                <a:srgbClr val="FF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FF0000"/>
                </a:solidFill>
              </a:rPr>
              <a:t>B. Gunn/C. </a:t>
            </a:r>
            <a:r>
              <a:rPr lang="en-US" sz="900" dirty="0" err="1" smtClean="0">
                <a:solidFill>
                  <a:srgbClr val="FF0000"/>
                </a:solidFill>
              </a:rPr>
              <a:t>Briongosx</a:t>
            </a:r>
            <a:endParaRPr lang="en-US" sz="900" dirty="0">
              <a:solidFill>
                <a:srgbClr val="FF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600" dirty="0" smtClean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000000"/>
                </a:solidFill>
              </a:rPr>
              <a:t>E. Smith/ R. Parrish</a:t>
            </a:r>
            <a:endParaRPr lang="en-US" sz="900" dirty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000000"/>
                </a:solidFill>
              </a:rPr>
              <a:t>E</a:t>
            </a:r>
            <a:r>
              <a:rPr lang="en-US" sz="900" dirty="0">
                <a:solidFill>
                  <a:srgbClr val="000000"/>
                </a:solidFill>
              </a:rPr>
              <a:t>. Smith/ R. </a:t>
            </a:r>
            <a:r>
              <a:rPr lang="en-US" sz="900" dirty="0" smtClean="0">
                <a:solidFill>
                  <a:srgbClr val="000000"/>
                </a:solidFill>
              </a:rPr>
              <a:t>Parrish</a:t>
            </a: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 smtClean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 smtClean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 smtClean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000000"/>
                </a:solidFill>
              </a:rPr>
              <a:t>E</a:t>
            </a:r>
            <a:r>
              <a:rPr lang="en-US" sz="900" dirty="0">
                <a:solidFill>
                  <a:srgbClr val="000000"/>
                </a:solidFill>
              </a:rPr>
              <a:t>. Smith / R. Parrish</a:t>
            </a: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000000"/>
                </a:solidFill>
              </a:rPr>
              <a:t>E. Smith / R. Parrish</a:t>
            </a: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GB" sz="900" dirty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GB" sz="900" dirty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GB" sz="900" dirty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000000"/>
                </a:solidFill>
              </a:rPr>
              <a:t>E. Smith / R. Parrish</a:t>
            </a: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GB" sz="900" dirty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>
              <a:solidFill>
                <a:srgbClr val="00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000000"/>
                </a:solidFill>
              </a:rPr>
              <a:t>E. Smith / R. Parrish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>
              <a:solidFill>
                <a:srgbClr val="00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000000"/>
                </a:solidFill>
              </a:rPr>
              <a:t>E. Smith / R. Parrish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000000"/>
                </a:solidFill>
              </a:rPr>
              <a:t>E. Smith / R. Parrish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>
              <a:solidFill>
                <a:srgbClr val="00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000000"/>
                </a:solidFill>
              </a:rPr>
              <a:t>E. Smith / R. </a:t>
            </a:r>
            <a:r>
              <a:rPr lang="en-US" sz="900" dirty="0" smtClean="0">
                <a:solidFill>
                  <a:srgbClr val="000000"/>
                </a:solidFill>
              </a:rPr>
              <a:t>Parrish</a:t>
            </a:r>
            <a:endParaRPr lang="en-US" sz="900" dirty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GB" sz="900" dirty="0" smtClean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>
                <a:solidFill>
                  <a:srgbClr val="000000"/>
                </a:solidFill>
              </a:rPr>
              <a:t>D. </a:t>
            </a:r>
            <a:r>
              <a:rPr lang="en-GB" sz="900" dirty="0" smtClean="0">
                <a:solidFill>
                  <a:srgbClr val="000000"/>
                </a:solidFill>
              </a:rPr>
              <a:t>Allaire</a:t>
            </a:r>
            <a:endParaRPr lang="en-GB" sz="900" dirty="0">
              <a:solidFill>
                <a:srgbClr val="000000"/>
              </a:solidFill>
            </a:endParaRPr>
          </a:p>
        </p:txBody>
      </p:sp>
      <p:sp>
        <p:nvSpPr>
          <p:cNvPr id="55" name="Rectangle 5"/>
          <p:cNvSpPr txBox="1">
            <a:spLocks/>
          </p:cNvSpPr>
          <p:nvPr/>
        </p:nvSpPr>
        <p:spPr>
          <a:xfrm>
            <a:off x="1430456" y="870742"/>
            <a:ext cx="584120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Deliverables / milestones</a:t>
            </a:r>
            <a:endParaRPr lang="en-US" sz="900" b="1" dirty="0"/>
          </a:p>
        </p:txBody>
      </p:sp>
      <p:sp>
        <p:nvSpPr>
          <p:cNvPr id="56" name="Rectangle 5"/>
          <p:cNvSpPr txBox="1">
            <a:spLocks/>
          </p:cNvSpPr>
          <p:nvPr/>
        </p:nvSpPr>
        <p:spPr>
          <a:xfrm>
            <a:off x="8015964" y="870742"/>
            <a:ext cx="86408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Finish</a:t>
            </a:r>
            <a:endParaRPr lang="en-US" sz="900" b="1" dirty="0"/>
          </a:p>
        </p:txBody>
      </p:sp>
      <p:sp>
        <p:nvSpPr>
          <p:cNvPr id="57" name="Rectangle 5"/>
          <p:cNvSpPr txBox="1">
            <a:spLocks/>
          </p:cNvSpPr>
          <p:nvPr/>
        </p:nvSpPr>
        <p:spPr>
          <a:xfrm>
            <a:off x="361217" y="870742"/>
            <a:ext cx="9502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Sub-workstream</a:t>
            </a:r>
            <a:endParaRPr lang="en-US" sz="900" b="1" dirty="0"/>
          </a:p>
        </p:txBody>
      </p:sp>
      <p:cxnSp>
        <p:nvCxnSpPr>
          <p:cNvPr id="60" name="Straight Connector 59"/>
          <p:cNvCxnSpPr>
            <a:cxnSpLocks/>
          </p:cNvCxnSpPr>
          <p:nvPr/>
        </p:nvCxnSpPr>
        <p:spPr bwMode="auto">
          <a:xfrm>
            <a:off x="1430456" y="1036262"/>
            <a:ext cx="584120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>
            <a:cxnSpLocks/>
          </p:cNvCxnSpPr>
          <p:nvPr/>
        </p:nvCxnSpPr>
        <p:spPr bwMode="auto">
          <a:xfrm>
            <a:off x="8015964" y="1036262"/>
            <a:ext cx="864085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5"/>
          <p:cNvSpPr txBox="1">
            <a:spLocks/>
          </p:cNvSpPr>
          <p:nvPr/>
        </p:nvSpPr>
        <p:spPr>
          <a:xfrm>
            <a:off x="7369491" y="870742"/>
            <a:ext cx="5486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Start</a:t>
            </a:r>
            <a:endParaRPr lang="en-US" sz="900" b="1" dirty="0"/>
          </a:p>
        </p:txBody>
      </p:sp>
      <p:cxnSp>
        <p:nvCxnSpPr>
          <p:cNvPr id="66" name="Straight Connector 65"/>
          <p:cNvCxnSpPr>
            <a:cxnSpLocks/>
          </p:cNvCxnSpPr>
          <p:nvPr/>
        </p:nvCxnSpPr>
        <p:spPr bwMode="auto">
          <a:xfrm>
            <a:off x="7369491" y="1036262"/>
            <a:ext cx="54864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Rectangle 5"/>
          <p:cNvSpPr txBox="1">
            <a:spLocks/>
          </p:cNvSpPr>
          <p:nvPr/>
        </p:nvSpPr>
        <p:spPr>
          <a:xfrm>
            <a:off x="8977882" y="870742"/>
            <a:ext cx="91336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Owner</a:t>
            </a:r>
            <a:endParaRPr lang="en-US" sz="900" b="1" dirty="0"/>
          </a:p>
        </p:txBody>
      </p:sp>
      <p:cxnSp>
        <p:nvCxnSpPr>
          <p:cNvPr id="68" name="Straight Connector 67"/>
          <p:cNvCxnSpPr>
            <a:cxnSpLocks/>
          </p:cNvCxnSpPr>
          <p:nvPr/>
        </p:nvCxnSpPr>
        <p:spPr bwMode="auto">
          <a:xfrm>
            <a:off x="8962642" y="1036262"/>
            <a:ext cx="913369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95"/>
          <p:cNvSpPr txBox="1">
            <a:spLocks/>
          </p:cNvSpPr>
          <p:nvPr/>
        </p:nvSpPr>
        <p:spPr>
          <a:xfrm>
            <a:off x="1430456" y="1085299"/>
            <a:ext cx="5841202" cy="716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18800" lvl="1" indent="-118800" fontAlgn="ctr">
              <a:spcAft>
                <a:spcPts val="100"/>
              </a:spcAft>
              <a:buClr>
                <a:schemeClr val="accent1"/>
              </a:buClr>
            </a:pPr>
            <a:r>
              <a:rPr lang="en-US" sz="900" spc="-10" dirty="0" smtClean="0">
                <a:solidFill>
                  <a:srgbClr val="000000"/>
                </a:solidFill>
              </a:rPr>
              <a:t>Articulate </a:t>
            </a:r>
            <a:r>
              <a:rPr lang="en-US" sz="900" spc="-10" dirty="0">
                <a:solidFill>
                  <a:srgbClr val="000000"/>
                </a:solidFill>
              </a:rPr>
              <a:t>desired risk culture </a:t>
            </a:r>
            <a:r>
              <a:rPr lang="en-US" sz="900" spc="-10" dirty="0">
                <a:solidFill>
                  <a:srgbClr val="00B050"/>
                </a:solidFill>
              </a:rPr>
              <a:t>by setting the “Tone from the Top” and conducting </a:t>
            </a:r>
            <a:r>
              <a:rPr lang="en-US" sz="900" spc="-10" dirty="0" smtClean="0">
                <a:solidFill>
                  <a:srgbClr val="00B050"/>
                </a:solidFill>
              </a:rPr>
              <a:t>a </a:t>
            </a:r>
            <a:r>
              <a:rPr lang="en-US" sz="900" spc="-10" dirty="0" smtClean="0">
                <a:solidFill>
                  <a:srgbClr val="000000"/>
                </a:solidFill>
              </a:rPr>
              <a:t>risk </a:t>
            </a:r>
            <a:r>
              <a:rPr lang="en-US" sz="900" spc="-10" dirty="0">
                <a:solidFill>
                  <a:srgbClr val="000000"/>
                </a:solidFill>
              </a:rPr>
              <a:t>culture assessment </a:t>
            </a:r>
            <a:r>
              <a:rPr lang="en-US" sz="900" spc="-10" dirty="0" smtClean="0">
                <a:solidFill>
                  <a:srgbClr val="000000"/>
                </a:solidFill>
              </a:rPr>
              <a:t>xx</a:t>
            </a:r>
            <a:endParaRPr lang="en-US" sz="900" spc="-10" dirty="0">
              <a:solidFill>
                <a:srgbClr val="000000"/>
              </a:solidFill>
            </a:endParaRPr>
          </a:p>
          <a:p>
            <a:pPr marL="118800" lvl="1" indent="-11880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chemeClr val="accent1"/>
              </a:buClr>
            </a:pPr>
            <a:r>
              <a:rPr lang="en-US" sz="900" spc="-10" dirty="0">
                <a:solidFill>
                  <a:srgbClr val="000000"/>
                </a:solidFill>
              </a:rPr>
              <a:t>Define multiyear plan to achieve a sound target state risk culture </a:t>
            </a:r>
            <a:r>
              <a:rPr lang="en-US" sz="900" spc="-10" dirty="0" smtClean="0">
                <a:solidFill>
                  <a:srgbClr val="000000"/>
                </a:solidFill>
              </a:rPr>
              <a:t>xx</a:t>
            </a:r>
            <a:endParaRPr lang="en-US" sz="900" spc="-10" dirty="0">
              <a:solidFill>
                <a:srgbClr val="000000"/>
              </a:solidFill>
            </a:endParaRPr>
          </a:p>
          <a:p>
            <a:pPr marL="118800" lvl="1" indent="-11880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chemeClr val="accent1"/>
              </a:buClr>
            </a:pPr>
            <a:r>
              <a:rPr lang="en-US" sz="900" spc="-10" dirty="0">
                <a:solidFill>
                  <a:srgbClr val="000000"/>
                </a:solidFill>
              </a:rPr>
              <a:t>Assess existing Risk Management Performance Scorecards and identify </a:t>
            </a:r>
            <a:r>
              <a:rPr lang="en-US" sz="900" spc="-10" dirty="0" smtClean="0">
                <a:solidFill>
                  <a:srgbClr val="000000"/>
                </a:solidFill>
              </a:rPr>
              <a:t>gaps xx</a:t>
            </a:r>
            <a:endParaRPr lang="en-US" sz="900" spc="-10" dirty="0">
              <a:solidFill>
                <a:srgbClr val="000000"/>
              </a:solidFill>
            </a:endParaRPr>
          </a:p>
          <a:p>
            <a:pPr marL="118800" lvl="1" indent="-11880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chemeClr val="accent1"/>
              </a:buClr>
            </a:pPr>
            <a:r>
              <a:rPr lang="en-US" sz="900" spc="-10" dirty="0">
                <a:solidFill>
                  <a:srgbClr val="000000"/>
                </a:solidFill>
              </a:rPr>
              <a:t>Rollout systematic performance assessments and risk-based compensation </a:t>
            </a:r>
            <a:r>
              <a:rPr lang="en-US" sz="900" spc="-10" dirty="0" smtClean="0">
                <a:solidFill>
                  <a:srgbClr val="000000"/>
                </a:solidFill>
              </a:rPr>
              <a:t>structures xx</a:t>
            </a:r>
            <a:endParaRPr lang="en-US" sz="900" spc="-10" dirty="0">
              <a:solidFill>
                <a:srgbClr val="000000"/>
              </a:solidFill>
            </a:endParaRPr>
          </a:p>
          <a:p>
            <a:pPr marL="118800" lvl="1" indent="-11880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chemeClr val="accent1"/>
              </a:buClr>
            </a:pPr>
            <a:r>
              <a:rPr lang="en-US" sz="900" spc="-10" dirty="0">
                <a:solidFill>
                  <a:srgbClr val="000000"/>
                </a:solidFill>
              </a:rPr>
              <a:t>Diagnose retention challenge and design recruitment and retention mechanisms </a:t>
            </a:r>
            <a:r>
              <a:rPr lang="en-US" sz="900" spc="-10" dirty="0" smtClean="0">
                <a:solidFill>
                  <a:srgbClr val="000000"/>
                </a:solidFill>
              </a:rPr>
              <a:t>xx</a:t>
            </a:r>
            <a:endParaRPr lang="en-US" sz="900" spc="-10" dirty="0">
              <a:solidFill>
                <a:srgbClr val="000000"/>
              </a:solidFill>
            </a:endParaRPr>
          </a:p>
        </p:txBody>
      </p:sp>
      <p:sp>
        <p:nvSpPr>
          <p:cNvPr id="32" name="TextBox 15"/>
          <p:cNvSpPr txBox="1">
            <a:spLocks/>
          </p:cNvSpPr>
          <p:nvPr>
            <p:custDataLst>
              <p:tags r:id="rId4"/>
            </p:custDataLst>
          </p:nvPr>
        </p:nvSpPr>
        <p:spPr bwMode="gray">
          <a:xfrm>
            <a:off x="361217" y="1864893"/>
            <a:ext cx="950208" cy="3289856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sz="900" b="1" dirty="0">
                <a:solidFill>
                  <a:srgbClr val="FFFFFF"/>
                </a:solidFill>
              </a:rPr>
              <a:t>Risk Appetite Statement (RAS)</a:t>
            </a:r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 bwMode="auto">
          <a:xfrm>
            <a:off x="1414385" y="1834479"/>
            <a:ext cx="8460795" cy="0"/>
          </a:xfrm>
          <a:prstGeom prst="line">
            <a:avLst/>
          </a:prstGeom>
          <a:noFill/>
          <a:ln w="9525" cap="flat" cmpd="sng" algn="ctr">
            <a:solidFill>
              <a:srgbClr val="707277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Rectangle 95"/>
          <p:cNvSpPr txBox="1">
            <a:spLocks/>
          </p:cNvSpPr>
          <p:nvPr/>
        </p:nvSpPr>
        <p:spPr>
          <a:xfrm>
            <a:off x="1430456" y="1889753"/>
            <a:ext cx="5841202" cy="3264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18800" lvl="1" indent="-11880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chemeClr val="accent1"/>
              </a:buClr>
            </a:pPr>
            <a:r>
              <a:rPr lang="en-US" sz="900" spc="-10" dirty="0" smtClean="0">
                <a:solidFill>
                  <a:srgbClr val="00B050"/>
                </a:solidFill>
              </a:rPr>
              <a:t>Develop interim </a:t>
            </a:r>
            <a:r>
              <a:rPr lang="en-US" sz="900" spc="-10" dirty="0">
                <a:solidFill>
                  <a:srgbClr val="00B050"/>
                </a:solidFill>
              </a:rPr>
              <a:t>RAS </a:t>
            </a:r>
            <a:r>
              <a:rPr lang="en-US" sz="900" spc="-10" dirty="0" smtClean="0">
                <a:solidFill>
                  <a:srgbClr val="00B050"/>
                </a:solidFill>
              </a:rPr>
              <a:t>for SBNA and SCUSA, </a:t>
            </a:r>
            <a:r>
              <a:rPr lang="en-US" sz="900" spc="-10" dirty="0">
                <a:solidFill>
                  <a:srgbClr val="00B050"/>
                </a:solidFill>
              </a:rPr>
              <a:t>and begin ongoing </a:t>
            </a:r>
            <a:r>
              <a:rPr lang="en-US" sz="900" spc="-10" dirty="0" smtClean="0">
                <a:solidFill>
                  <a:srgbClr val="00B050"/>
                </a:solidFill>
              </a:rPr>
              <a:t>monitoring </a:t>
            </a:r>
            <a:r>
              <a:rPr lang="en-US" sz="900" spc="-10" dirty="0" smtClean="0">
                <a:solidFill>
                  <a:srgbClr val="00B050"/>
                </a:solidFill>
              </a:rPr>
              <a:t>xx</a:t>
            </a:r>
            <a:endParaRPr lang="en-US" sz="900" spc="-10" dirty="0">
              <a:solidFill>
                <a:srgbClr val="00B050"/>
              </a:solidFill>
            </a:endParaRPr>
          </a:p>
          <a:p>
            <a:pPr marL="118800" lvl="1" indent="-11880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chemeClr val="accent1"/>
              </a:buClr>
            </a:pPr>
            <a:r>
              <a:rPr lang="en-US" sz="900" spc="-10" dirty="0" smtClean="0">
                <a:solidFill>
                  <a:srgbClr val="000000"/>
                </a:solidFill>
              </a:rPr>
              <a:t>Develop </a:t>
            </a:r>
            <a:r>
              <a:rPr lang="en-US" sz="900" spc="-10" dirty="0">
                <a:solidFill>
                  <a:srgbClr val="000000"/>
                </a:solidFill>
              </a:rPr>
              <a:t>SHUSA, SBNA, and SCUSA RAS, and obtain </a:t>
            </a:r>
            <a:r>
              <a:rPr lang="en-US" sz="900" spc="-10" dirty="0" smtClean="0">
                <a:solidFill>
                  <a:srgbClr val="000000"/>
                </a:solidFill>
              </a:rPr>
              <a:t>approvals xx</a:t>
            </a:r>
            <a:endParaRPr lang="en-US" sz="900" spc="-10" dirty="0" smtClean="0">
              <a:solidFill>
                <a:srgbClr val="000000"/>
              </a:solidFill>
            </a:endParaRP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>
                <a:solidFill>
                  <a:srgbClr val="707277"/>
                </a:solidFill>
              </a:rPr>
              <a:t>Develop SHUSA-level RAS (top-down approach</a:t>
            </a:r>
            <a:r>
              <a:rPr lang="en-US" sz="900" spc="-10" dirty="0" smtClean="0">
                <a:solidFill>
                  <a:srgbClr val="707277"/>
                </a:solidFill>
              </a:rPr>
              <a:t>) 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>
                <a:solidFill>
                  <a:srgbClr val="FF0000"/>
                </a:solidFill>
              </a:rPr>
              <a:t>Develop SBNA- and SCUSA-level RAS (bottom-up approach), ensuring alignment to SHUSA </a:t>
            </a:r>
            <a:r>
              <a:rPr lang="en-US" sz="900" spc="-10" dirty="0" smtClean="0">
                <a:solidFill>
                  <a:srgbClr val="FF0000"/>
                </a:solidFill>
              </a:rPr>
              <a:t>RAS </a:t>
            </a:r>
            <a:r>
              <a:rPr lang="en-US" sz="900" spc="-10" dirty="0" smtClean="0">
                <a:solidFill>
                  <a:srgbClr val="FF0000"/>
                </a:solidFill>
              </a:rPr>
              <a:t>xx</a:t>
            </a:r>
            <a:endParaRPr lang="en-US" sz="900" spc="-10" dirty="0">
              <a:solidFill>
                <a:srgbClr val="FF0000"/>
              </a:solidFill>
            </a:endParaRP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 smtClean="0">
                <a:solidFill>
                  <a:srgbClr val="707277"/>
                </a:solidFill>
              </a:rPr>
              <a:t>Establish related processes and documentation for ongoing management of RAS (e.g. breach escalation and remediation process – including consequences)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>
                <a:solidFill>
                  <a:srgbClr val="FF0000"/>
                </a:solidFill>
              </a:rPr>
              <a:t>Secure Board approval of SHUSA, SBNA, and SCUSA </a:t>
            </a:r>
            <a:r>
              <a:rPr lang="en-US" sz="900" spc="-10" dirty="0" smtClean="0">
                <a:solidFill>
                  <a:srgbClr val="FF0000"/>
                </a:solidFill>
              </a:rPr>
              <a:t>RAS </a:t>
            </a:r>
            <a:r>
              <a:rPr lang="en-US" sz="900" spc="-10" dirty="0" smtClean="0">
                <a:solidFill>
                  <a:srgbClr val="FF0000"/>
                </a:solidFill>
              </a:rPr>
              <a:t>xx</a:t>
            </a:r>
            <a:endParaRPr lang="en-US" sz="900" spc="-10" dirty="0" smtClean="0">
              <a:solidFill>
                <a:srgbClr val="FF0000"/>
              </a:solidFill>
            </a:endParaRPr>
          </a:p>
          <a:p>
            <a:pPr marL="118800" indent="-118800" fontAlgn="ctr"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900" spc="-10" dirty="0">
                <a:solidFill>
                  <a:srgbClr val="000000"/>
                </a:solidFill>
              </a:rPr>
              <a:t>Communicate </a:t>
            </a:r>
            <a:r>
              <a:rPr lang="en-US" sz="900" spc="-10" dirty="0">
                <a:solidFill>
                  <a:srgbClr val="00B050"/>
                </a:solidFill>
              </a:rPr>
              <a:t>Board-approved</a:t>
            </a:r>
            <a:r>
              <a:rPr lang="en-US" sz="900" spc="-10" dirty="0">
                <a:solidFill>
                  <a:srgbClr val="000000"/>
                </a:solidFill>
              </a:rPr>
              <a:t> SHUSA, SBNA, and SCUSA RAS to </a:t>
            </a:r>
            <a:r>
              <a:rPr lang="en-US" sz="900" spc="-10" dirty="0" smtClean="0">
                <a:solidFill>
                  <a:srgbClr val="000000"/>
                </a:solidFill>
              </a:rPr>
              <a:t>enterprise </a:t>
            </a:r>
            <a:r>
              <a:rPr lang="en-US" sz="900" spc="-10" dirty="0" smtClean="0">
                <a:solidFill>
                  <a:srgbClr val="000000"/>
                </a:solidFill>
              </a:rPr>
              <a:t>xx</a:t>
            </a:r>
            <a:endParaRPr lang="en-US" sz="900" spc="-10" dirty="0">
              <a:solidFill>
                <a:srgbClr val="000000"/>
              </a:solidFill>
            </a:endParaRPr>
          </a:p>
          <a:p>
            <a:pPr marL="118800" indent="-118800" fontAlgn="ctr"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900" spc="-10" dirty="0">
                <a:solidFill>
                  <a:srgbClr val="000000"/>
                </a:solidFill>
              </a:rPr>
              <a:t>Design RAS for remaining subsidiaries (NY, Puerto Rico, Miami) and obtain approvals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>
                <a:solidFill>
                  <a:srgbClr val="707277"/>
                </a:solidFill>
              </a:rPr>
              <a:t>NY RAS design and approval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>
                <a:solidFill>
                  <a:srgbClr val="707277"/>
                </a:solidFill>
              </a:rPr>
              <a:t>Puerto Rico RAS design and approval 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>
                <a:solidFill>
                  <a:srgbClr val="707277"/>
                </a:solidFill>
              </a:rPr>
              <a:t>Miami RAS design and approval</a:t>
            </a:r>
          </a:p>
          <a:p>
            <a:pPr marL="118800" indent="-118800" fontAlgn="ctr"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900" spc="-10" dirty="0">
                <a:solidFill>
                  <a:srgbClr val="000000"/>
                </a:solidFill>
              </a:rPr>
              <a:t>Initiate embedding of RAS in material SHUSA processes  and plan for embedding RAS across the enterprise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>
                <a:solidFill>
                  <a:srgbClr val="707277"/>
                </a:solidFill>
              </a:rPr>
              <a:t>Identify  key processes (e.g. strategic planning, capital planning) and update process maps with explicit RAS links 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>
                <a:solidFill>
                  <a:srgbClr val="707277"/>
                </a:solidFill>
              </a:rPr>
              <a:t>Initiate implementation of RAS in all material processes</a:t>
            </a:r>
          </a:p>
          <a:p>
            <a:pPr marL="118800" lvl="2" indent="-11880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900" spc="-10" dirty="0">
                <a:solidFill>
                  <a:srgbClr val="000000"/>
                </a:solidFill>
              </a:rPr>
              <a:t>Continue to cascade the risk appetite statement for the remainder of subsidiaries and business units and ensure alignment with overall SHUSA risk appetite statement</a:t>
            </a:r>
          </a:p>
          <a:p>
            <a:pPr marL="118800" lvl="2" indent="-11880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900" spc="-10" dirty="0">
                <a:solidFill>
                  <a:srgbClr val="000000"/>
                </a:solidFill>
              </a:rPr>
              <a:t>Cascade the embedding of the risk appetite statement for key processes across the organization</a:t>
            </a:r>
          </a:p>
          <a:p>
            <a:pPr marL="118800" lvl="2" indent="-11880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900" spc="-10" dirty="0">
                <a:solidFill>
                  <a:srgbClr val="000000"/>
                </a:solidFill>
              </a:rPr>
              <a:t>Continue to communicate risk appetite statement throughout the enterprise, including training in the new escalation and remediation process</a:t>
            </a:r>
          </a:p>
          <a:p>
            <a:pPr marL="118800" lvl="2" indent="-11880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900" spc="-10" dirty="0">
                <a:solidFill>
                  <a:srgbClr val="000000"/>
                </a:solidFill>
              </a:rPr>
              <a:t>Periodically enhance risk appetite statement based on the latest results of material risk identification and improved risk measurement across the enterprise; including incorporation of risk-based capital </a:t>
            </a:r>
            <a:r>
              <a:rPr lang="en-US" sz="900" spc="-10" dirty="0" smtClean="0">
                <a:solidFill>
                  <a:srgbClr val="000000"/>
                </a:solidFill>
              </a:rPr>
              <a:t>metrics</a:t>
            </a:r>
            <a:endParaRPr lang="en-US" sz="900" spc="-10" dirty="0">
              <a:solidFill>
                <a:srgbClr val="000000"/>
              </a:solidFill>
            </a:endParaRPr>
          </a:p>
        </p:txBody>
      </p:sp>
      <p:sp>
        <p:nvSpPr>
          <p:cNvPr id="35" name="Rectangle 95"/>
          <p:cNvSpPr txBox="1">
            <a:spLocks/>
          </p:cNvSpPr>
          <p:nvPr/>
        </p:nvSpPr>
        <p:spPr>
          <a:xfrm>
            <a:off x="7369490" y="1889753"/>
            <a:ext cx="706009" cy="3177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fontAlgn="ctr">
              <a:spcAft>
                <a:spcPts val="100"/>
              </a:spcAft>
            </a:pPr>
            <a:r>
              <a:rPr lang="en-US" sz="900" dirty="0" smtClean="0">
                <a:solidFill>
                  <a:srgbClr val="0070C0"/>
                </a:solidFill>
              </a:rPr>
              <a:t>06/08/15xx</a:t>
            </a:r>
            <a:endParaRPr lang="en-US" sz="900" dirty="0" smtClean="0">
              <a:solidFill>
                <a:srgbClr val="0070C0"/>
              </a:solidFill>
            </a:endParaRPr>
          </a:p>
          <a:p>
            <a:pPr fontAlgn="ctr">
              <a:spcAft>
                <a:spcPts val="100"/>
              </a:spcAft>
            </a:pPr>
            <a:r>
              <a:rPr lang="en-US" sz="900" dirty="0" smtClean="0"/>
              <a:t>06/08/15</a:t>
            </a:r>
            <a:endParaRPr lang="en-US" sz="900" dirty="0"/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06/08/15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06/08/15xx</a:t>
            </a:r>
            <a:endParaRPr lang="en-US" sz="900" dirty="0" smtClean="0">
              <a:solidFill>
                <a:srgbClr val="FF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07/06/15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08/31/15xx</a:t>
            </a:r>
            <a:endParaRPr lang="en-US" sz="900" dirty="0" smtClean="0">
              <a:solidFill>
                <a:srgbClr val="FF0000"/>
              </a:solidFill>
            </a:endParaRP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r>
              <a:rPr lang="en-US" sz="900" dirty="0" smtClean="0">
                <a:solidFill>
                  <a:srgbClr val="00B050"/>
                </a:solidFill>
              </a:rPr>
              <a:t>12/01/15xx</a:t>
            </a:r>
            <a:endParaRPr lang="en-US" sz="900" dirty="0">
              <a:solidFill>
                <a:srgbClr val="00B050"/>
              </a:solidFill>
            </a:endParaRP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r>
              <a:rPr lang="en-US" sz="900" dirty="0"/>
              <a:t>02/01/16</a:t>
            </a: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02/01/16</a:t>
            </a: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02/01/16</a:t>
            </a: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02/01/16</a:t>
            </a: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/>
              <a:t>11/02/15</a:t>
            </a: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11/02/15</a:t>
            </a: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11/30/15</a:t>
            </a: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r>
              <a:rPr lang="en-US" sz="900" dirty="0"/>
              <a:t>01/01/16</a:t>
            </a: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endParaRPr lang="en-US" sz="900" dirty="0"/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r>
              <a:rPr lang="en-US" sz="900" dirty="0"/>
              <a:t>01/01/16</a:t>
            </a: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r>
              <a:rPr lang="en-US" sz="900" dirty="0"/>
              <a:t>04/01/16</a:t>
            </a: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endParaRPr lang="en-US" sz="900" dirty="0"/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r>
              <a:rPr lang="en-US" sz="900" dirty="0" smtClean="0"/>
              <a:t>10/03/16</a:t>
            </a:r>
            <a:endParaRPr lang="en-US" sz="900" dirty="0"/>
          </a:p>
        </p:txBody>
      </p:sp>
      <p:sp>
        <p:nvSpPr>
          <p:cNvPr id="36" name="Rectangle 95"/>
          <p:cNvSpPr txBox="1">
            <a:spLocks/>
          </p:cNvSpPr>
          <p:nvPr/>
        </p:nvSpPr>
        <p:spPr>
          <a:xfrm>
            <a:off x="8015963" y="1889753"/>
            <a:ext cx="782979" cy="3177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fontAlgn="ctr">
              <a:spcAft>
                <a:spcPts val="100"/>
              </a:spcAft>
            </a:pPr>
            <a:r>
              <a:rPr lang="en-US" sz="900" dirty="0" smtClean="0">
                <a:solidFill>
                  <a:srgbClr val="0070C0"/>
                </a:solidFill>
              </a:rPr>
              <a:t>09/30/15xx</a:t>
            </a:r>
            <a:endParaRPr lang="en-US" sz="900" dirty="0" smtClean="0">
              <a:solidFill>
                <a:srgbClr val="0070C0"/>
              </a:solidFill>
            </a:endParaRPr>
          </a:p>
          <a:p>
            <a:pPr fontAlgn="ctr">
              <a:spcAft>
                <a:spcPts val="100"/>
              </a:spcAft>
            </a:pPr>
            <a:r>
              <a:rPr lang="en-US" sz="900" dirty="0" smtClean="0">
                <a:solidFill>
                  <a:srgbClr val="FF0000"/>
                </a:solidFill>
              </a:rPr>
              <a:t>12/31/15xx</a:t>
            </a:r>
            <a:endParaRPr lang="en-US" sz="900" dirty="0">
              <a:solidFill>
                <a:srgbClr val="FF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08/28/15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11/20/15xx</a:t>
            </a:r>
            <a:endParaRPr lang="en-US" sz="900" dirty="0" smtClean="0">
              <a:solidFill>
                <a:srgbClr val="FF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11/20/15xx</a:t>
            </a:r>
            <a:endParaRPr lang="en-US" sz="900" dirty="0" smtClean="0">
              <a:solidFill>
                <a:srgbClr val="FF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12/31/15</a:t>
            </a: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r>
              <a:rPr lang="en-US" sz="900" dirty="0" smtClean="0">
                <a:solidFill>
                  <a:srgbClr val="000000"/>
                </a:solidFill>
              </a:rPr>
              <a:t>02/24/16</a:t>
            </a:r>
            <a:endParaRPr lang="en-US" sz="900" dirty="0">
              <a:solidFill>
                <a:srgbClr val="000000"/>
              </a:solidFill>
            </a:endParaRP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r>
              <a:rPr lang="en-US" sz="900" dirty="0"/>
              <a:t>06/30/16</a:t>
            </a: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06/30/16</a:t>
            </a: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06/30/16</a:t>
            </a: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06/30/16</a:t>
            </a: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r>
              <a:rPr lang="en-US" sz="900" dirty="0"/>
              <a:t>01/12/16</a:t>
            </a: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11/27/15</a:t>
            </a: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01/12/16</a:t>
            </a: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r>
              <a:rPr lang="en-US" sz="900" dirty="0"/>
              <a:t>06/30/16</a:t>
            </a: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endParaRPr lang="en-US" sz="900" dirty="0"/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r>
              <a:rPr lang="en-US" sz="900" dirty="0"/>
              <a:t>06/30/16</a:t>
            </a: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r>
              <a:rPr lang="en-US" sz="900" dirty="0"/>
              <a:t>09/30/16</a:t>
            </a: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endParaRPr lang="en-US" sz="900" dirty="0"/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r>
              <a:rPr lang="en-US" sz="900" dirty="0" smtClean="0"/>
              <a:t>06/30/17</a:t>
            </a:r>
            <a:endParaRPr lang="en-US" sz="900" dirty="0"/>
          </a:p>
        </p:txBody>
      </p:sp>
      <p:sp>
        <p:nvSpPr>
          <p:cNvPr id="28" name="TextBox 15"/>
          <p:cNvSpPr txBox="1">
            <a:spLocks/>
          </p:cNvSpPr>
          <p:nvPr>
            <p:custDataLst>
              <p:tags r:id="rId5"/>
            </p:custDataLst>
          </p:nvPr>
        </p:nvSpPr>
        <p:spPr bwMode="gray">
          <a:xfrm>
            <a:off x="369233" y="5210742"/>
            <a:ext cx="950208" cy="8098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sz="900" b="1" dirty="0">
                <a:solidFill>
                  <a:srgbClr val="FFFFFF"/>
                </a:solidFill>
              </a:rPr>
              <a:t>Risk </a:t>
            </a:r>
            <a:r>
              <a:rPr lang="en-US" sz="900" b="1" dirty="0" smtClean="0">
                <a:solidFill>
                  <a:srgbClr val="FFFFFF"/>
                </a:solidFill>
              </a:rPr>
              <a:t>ID &amp; Measurement</a:t>
            </a:r>
            <a:endParaRPr lang="en-US" sz="900" b="1" dirty="0">
              <a:solidFill>
                <a:srgbClr val="FFFFFF"/>
              </a:solidFill>
            </a:endParaRPr>
          </a:p>
        </p:txBody>
      </p:sp>
      <p:sp>
        <p:nvSpPr>
          <p:cNvPr id="29" name="Rectangle 95"/>
          <p:cNvSpPr txBox="1">
            <a:spLocks/>
          </p:cNvSpPr>
          <p:nvPr/>
        </p:nvSpPr>
        <p:spPr>
          <a:xfrm>
            <a:off x="8023979" y="5184194"/>
            <a:ext cx="2482995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 smtClean="0">
                <a:solidFill>
                  <a:srgbClr val="FF0000"/>
                </a:solidFill>
              </a:rPr>
              <a:t>01/15/16xx</a:t>
            </a:r>
            <a:endParaRPr lang="en-GB" sz="900" dirty="0">
              <a:solidFill>
                <a:srgbClr val="FF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>
                <a:solidFill>
                  <a:srgbClr val="707277"/>
                </a:solidFill>
              </a:rPr>
              <a:t>05/01/15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b="1" u="sng" dirty="0" smtClean="0">
                <a:solidFill>
                  <a:srgbClr val="FF0000"/>
                </a:solidFill>
              </a:rPr>
              <a:t>10/02/15 push out 1 month for all</a:t>
            </a:r>
            <a:r>
              <a:rPr lang="en-GB" sz="900" b="1" u="sng" dirty="0" smtClean="0">
                <a:solidFill>
                  <a:srgbClr val="FF0000"/>
                </a:solidFill>
              </a:rPr>
              <a:t>??xx</a:t>
            </a:r>
            <a:endParaRPr lang="en-GB" sz="900" b="1" u="sng" dirty="0">
              <a:solidFill>
                <a:srgbClr val="FF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>
                <a:solidFill>
                  <a:srgbClr val="707277"/>
                </a:solidFill>
              </a:rPr>
              <a:t>07/31/15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b="1" u="sng" dirty="0">
                <a:solidFill>
                  <a:srgbClr val="FF0000"/>
                </a:solidFill>
              </a:rPr>
              <a:t>10/02/15 </a:t>
            </a:r>
            <a:r>
              <a:rPr lang="en-GB" sz="900" b="1" u="sng" dirty="0" smtClean="0">
                <a:solidFill>
                  <a:srgbClr val="FF0000"/>
                </a:solidFill>
              </a:rPr>
              <a:t>push </a:t>
            </a:r>
            <a:r>
              <a:rPr lang="en-GB" sz="900" b="1" u="sng" dirty="0">
                <a:solidFill>
                  <a:srgbClr val="FF0000"/>
                </a:solidFill>
              </a:rPr>
              <a:t>out 1 month for all</a:t>
            </a:r>
            <a:r>
              <a:rPr lang="en-GB" sz="900" b="1" u="sng" dirty="0" smtClean="0">
                <a:solidFill>
                  <a:srgbClr val="FF0000"/>
                </a:solidFill>
              </a:rPr>
              <a:t>??xx</a:t>
            </a:r>
            <a:endParaRPr lang="en-GB" sz="900" b="1" u="sng" dirty="0">
              <a:solidFill>
                <a:srgbClr val="FF0000"/>
              </a:solidFill>
            </a:endParaRPr>
          </a:p>
        </p:txBody>
      </p:sp>
      <p:sp>
        <p:nvSpPr>
          <p:cNvPr id="37" name="Rectangle 95"/>
          <p:cNvSpPr txBox="1">
            <a:spLocks/>
          </p:cNvSpPr>
          <p:nvPr/>
        </p:nvSpPr>
        <p:spPr>
          <a:xfrm>
            <a:off x="7377507" y="5184194"/>
            <a:ext cx="625992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>
                <a:solidFill>
                  <a:srgbClr val="000000"/>
                </a:solidFill>
              </a:rPr>
              <a:t>02/02/15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>
                <a:solidFill>
                  <a:srgbClr val="707277"/>
                </a:solidFill>
              </a:rPr>
              <a:t>02/02/15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>
                <a:solidFill>
                  <a:srgbClr val="707277"/>
                </a:solidFill>
              </a:rPr>
              <a:t>05/28/15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>
                <a:solidFill>
                  <a:srgbClr val="707277"/>
                </a:solidFill>
              </a:rPr>
              <a:t>05/28/15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b="1" u="sng" dirty="0" smtClean="0">
                <a:solidFill>
                  <a:srgbClr val="FF0000"/>
                </a:solidFill>
              </a:rPr>
              <a:t>08/03/15xx</a:t>
            </a:r>
            <a:endParaRPr lang="en-GB" sz="900" b="1" u="sng" dirty="0">
              <a:solidFill>
                <a:srgbClr val="FF0000"/>
              </a:solidFill>
            </a:endParaRPr>
          </a:p>
        </p:txBody>
      </p:sp>
      <p:sp>
        <p:nvSpPr>
          <p:cNvPr id="38" name="Rectangle 95"/>
          <p:cNvSpPr txBox="1">
            <a:spLocks/>
          </p:cNvSpPr>
          <p:nvPr/>
        </p:nvSpPr>
        <p:spPr>
          <a:xfrm>
            <a:off x="1438472" y="5196227"/>
            <a:ext cx="5841202" cy="88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18800" lvl="2" indent="-11880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900" spc="-10" dirty="0">
                <a:solidFill>
                  <a:srgbClr val="000000"/>
                </a:solidFill>
              </a:rPr>
              <a:t>Design and execute the Material Risk Program across SHUSA</a:t>
            </a:r>
          </a:p>
          <a:p>
            <a:pPr marL="285750" lvl="2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 smtClean="0">
                <a:solidFill>
                  <a:srgbClr val="707277"/>
                </a:solidFill>
              </a:rPr>
              <a:t>Design </a:t>
            </a:r>
            <a:r>
              <a:rPr lang="en-US" sz="900" dirty="0">
                <a:solidFill>
                  <a:srgbClr val="707277"/>
                </a:solidFill>
              </a:rPr>
              <a:t>material risk program and obtain approvals (incl. risk taxonomy, tools, templates, guidance)</a:t>
            </a:r>
          </a:p>
          <a:p>
            <a:pPr marL="285750" lvl="2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707277"/>
                </a:solidFill>
              </a:rPr>
              <a:t>Create risk inventory for the Subsidiaries / Business Entities and hold workshops for aggregation</a:t>
            </a:r>
          </a:p>
          <a:p>
            <a:pPr marL="465138" lvl="2" indent="-171450">
              <a:spcAft>
                <a:spcPts val="1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sz="900" dirty="0">
                <a:solidFill>
                  <a:srgbClr val="707277"/>
                </a:solidFill>
              </a:rPr>
              <a:t>Compile Business Line / Segment Material Risk Inventory</a:t>
            </a:r>
          </a:p>
          <a:p>
            <a:pPr marL="465138" lvl="2" indent="-171450">
              <a:spcAft>
                <a:spcPts val="1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sz="900" dirty="0">
                <a:solidFill>
                  <a:srgbClr val="707277"/>
                </a:solidFill>
              </a:rPr>
              <a:t>Hold Subsidiary  / Business Entity Aggregation Workshops (include 2nd LOD challenge) and Governance (Material Risk Inventory Reviews / Approvals)</a:t>
            </a:r>
          </a:p>
        </p:txBody>
      </p:sp>
      <p:cxnSp>
        <p:nvCxnSpPr>
          <p:cNvPr id="39" name="Straight Connector 38"/>
          <p:cNvCxnSpPr>
            <a:cxnSpLocks/>
          </p:cNvCxnSpPr>
          <p:nvPr/>
        </p:nvCxnSpPr>
        <p:spPr bwMode="auto">
          <a:xfrm>
            <a:off x="1431745" y="5150583"/>
            <a:ext cx="8460795" cy="0"/>
          </a:xfrm>
          <a:prstGeom prst="line">
            <a:avLst/>
          </a:prstGeom>
          <a:noFill/>
          <a:ln w="9525" cap="flat" cmpd="sng" algn="ctr">
            <a:solidFill>
              <a:srgbClr val="707277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Freeform 39"/>
          <p:cNvSpPr/>
          <p:nvPr/>
        </p:nvSpPr>
        <p:spPr bwMode="auto">
          <a:xfrm>
            <a:off x="8508665" y="5343094"/>
            <a:ext cx="144000" cy="108000"/>
          </a:xfrm>
          <a:custGeom>
            <a:avLst/>
            <a:gdLst/>
            <a:ahLst/>
            <a:cxnLst/>
            <a:rect l="0" t="0" r="0" b="0"/>
            <a:pathLst>
              <a:path w="429015" h="407000">
                <a:moveTo>
                  <a:pt x="418148" y="0"/>
                </a:moveTo>
                <a:lnTo>
                  <a:pt x="418148" y="0"/>
                </a:lnTo>
                <a:lnTo>
                  <a:pt x="429014" y="15381"/>
                </a:lnTo>
                <a:lnTo>
                  <a:pt x="429014" y="15381"/>
                </a:lnTo>
                <a:lnTo>
                  <a:pt x="420687" y="21873"/>
                </a:lnTo>
                <a:lnTo>
                  <a:pt x="412360" y="28647"/>
                </a:lnTo>
                <a:lnTo>
                  <a:pt x="403613" y="36127"/>
                </a:lnTo>
                <a:lnTo>
                  <a:pt x="395003" y="43606"/>
                </a:lnTo>
                <a:lnTo>
                  <a:pt x="386113" y="51791"/>
                </a:lnTo>
                <a:lnTo>
                  <a:pt x="377222" y="60400"/>
                </a:lnTo>
                <a:lnTo>
                  <a:pt x="368331" y="69291"/>
                </a:lnTo>
                <a:lnTo>
                  <a:pt x="359158" y="78605"/>
                </a:lnTo>
                <a:lnTo>
                  <a:pt x="349845" y="88483"/>
                </a:lnTo>
                <a:lnTo>
                  <a:pt x="340530" y="98644"/>
                </a:lnTo>
                <a:lnTo>
                  <a:pt x="331075" y="109369"/>
                </a:lnTo>
                <a:lnTo>
                  <a:pt x="321337" y="120376"/>
                </a:lnTo>
                <a:lnTo>
                  <a:pt x="311741" y="131808"/>
                </a:lnTo>
                <a:lnTo>
                  <a:pt x="301863" y="143663"/>
                </a:lnTo>
                <a:lnTo>
                  <a:pt x="291702" y="156083"/>
                </a:lnTo>
                <a:lnTo>
                  <a:pt x="281682" y="168783"/>
                </a:lnTo>
                <a:lnTo>
                  <a:pt x="281682" y="168783"/>
                </a:lnTo>
                <a:lnTo>
                  <a:pt x="271803" y="181625"/>
                </a:lnTo>
                <a:lnTo>
                  <a:pt x="262207" y="194326"/>
                </a:lnTo>
                <a:lnTo>
                  <a:pt x="252609" y="207168"/>
                </a:lnTo>
                <a:lnTo>
                  <a:pt x="243718" y="219588"/>
                </a:lnTo>
                <a:lnTo>
                  <a:pt x="234829" y="232147"/>
                </a:lnTo>
                <a:lnTo>
                  <a:pt x="226502" y="244566"/>
                </a:lnTo>
                <a:lnTo>
                  <a:pt x="218176" y="256703"/>
                </a:lnTo>
                <a:lnTo>
                  <a:pt x="210273" y="268840"/>
                </a:lnTo>
                <a:lnTo>
                  <a:pt x="202794" y="280976"/>
                </a:lnTo>
                <a:lnTo>
                  <a:pt x="195456" y="292971"/>
                </a:lnTo>
                <a:lnTo>
                  <a:pt x="188540" y="304685"/>
                </a:lnTo>
                <a:lnTo>
                  <a:pt x="181907" y="316398"/>
                </a:lnTo>
                <a:lnTo>
                  <a:pt x="175416" y="327969"/>
                </a:lnTo>
                <a:lnTo>
                  <a:pt x="169348" y="339401"/>
                </a:lnTo>
                <a:lnTo>
                  <a:pt x="163703" y="350832"/>
                </a:lnTo>
                <a:lnTo>
                  <a:pt x="158058" y="362263"/>
                </a:lnTo>
                <a:lnTo>
                  <a:pt x="135196" y="377645"/>
                </a:lnTo>
                <a:lnTo>
                  <a:pt x="135196" y="377645"/>
                </a:lnTo>
                <a:lnTo>
                  <a:pt x="122071" y="386817"/>
                </a:lnTo>
                <a:lnTo>
                  <a:pt x="111205" y="394862"/>
                </a:lnTo>
                <a:lnTo>
                  <a:pt x="102738" y="401495"/>
                </a:lnTo>
                <a:lnTo>
                  <a:pt x="99351" y="404600"/>
                </a:lnTo>
                <a:lnTo>
                  <a:pt x="96387" y="406999"/>
                </a:lnTo>
                <a:lnTo>
                  <a:pt x="96387" y="406999"/>
                </a:lnTo>
                <a:lnTo>
                  <a:pt x="95258" y="403048"/>
                </a:lnTo>
                <a:lnTo>
                  <a:pt x="93988" y="398673"/>
                </a:lnTo>
                <a:lnTo>
                  <a:pt x="90178" y="387806"/>
                </a:lnTo>
                <a:lnTo>
                  <a:pt x="85096" y="374682"/>
                </a:lnTo>
                <a:lnTo>
                  <a:pt x="79028" y="359299"/>
                </a:lnTo>
                <a:lnTo>
                  <a:pt x="70279" y="339260"/>
                </a:lnTo>
                <a:lnTo>
                  <a:pt x="70279" y="339260"/>
                </a:lnTo>
                <a:lnTo>
                  <a:pt x="65622" y="328816"/>
                </a:lnTo>
                <a:lnTo>
                  <a:pt x="61106" y="319079"/>
                </a:lnTo>
                <a:lnTo>
                  <a:pt x="56590" y="310047"/>
                </a:lnTo>
                <a:lnTo>
                  <a:pt x="52357" y="301580"/>
                </a:lnTo>
                <a:lnTo>
                  <a:pt x="47982" y="294100"/>
                </a:lnTo>
                <a:lnTo>
                  <a:pt x="43889" y="287044"/>
                </a:lnTo>
                <a:lnTo>
                  <a:pt x="39656" y="280976"/>
                </a:lnTo>
                <a:lnTo>
                  <a:pt x="35704" y="275190"/>
                </a:lnTo>
                <a:lnTo>
                  <a:pt x="35704" y="275190"/>
                </a:lnTo>
                <a:lnTo>
                  <a:pt x="31753" y="270250"/>
                </a:lnTo>
                <a:lnTo>
                  <a:pt x="27518" y="266018"/>
                </a:lnTo>
                <a:lnTo>
                  <a:pt x="23144" y="261783"/>
                </a:lnTo>
                <a:lnTo>
                  <a:pt x="18769" y="258114"/>
                </a:lnTo>
                <a:lnTo>
                  <a:pt x="14253" y="255009"/>
                </a:lnTo>
                <a:lnTo>
                  <a:pt x="9737" y="252045"/>
                </a:lnTo>
                <a:lnTo>
                  <a:pt x="4939" y="249787"/>
                </a:lnTo>
                <a:lnTo>
                  <a:pt x="0" y="247953"/>
                </a:lnTo>
                <a:lnTo>
                  <a:pt x="0" y="247953"/>
                </a:lnTo>
                <a:lnTo>
                  <a:pt x="4234" y="243578"/>
                </a:lnTo>
                <a:lnTo>
                  <a:pt x="8326" y="239627"/>
                </a:lnTo>
                <a:lnTo>
                  <a:pt x="12279" y="235957"/>
                </a:lnTo>
                <a:lnTo>
                  <a:pt x="16370" y="232288"/>
                </a:lnTo>
                <a:lnTo>
                  <a:pt x="20322" y="229325"/>
                </a:lnTo>
                <a:lnTo>
                  <a:pt x="24273" y="226502"/>
                </a:lnTo>
                <a:lnTo>
                  <a:pt x="28084" y="223821"/>
                </a:lnTo>
                <a:lnTo>
                  <a:pt x="32034" y="221281"/>
                </a:lnTo>
                <a:lnTo>
                  <a:pt x="35845" y="219445"/>
                </a:lnTo>
                <a:lnTo>
                  <a:pt x="39656" y="217611"/>
                </a:lnTo>
                <a:lnTo>
                  <a:pt x="43325" y="216060"/>
                </a:lnTo>
                <a:lnTo>
                  <a:pt x="46853" y="214931"/>
                </a:lnTo>
                <a:lnTo>
                  <a:pt x="50663" y="213942"/>
                </a:lnTo>
                <a:lnTo>
                  <a:pt x="54332" y="213238"/>
                </a:lnTo>
                <a:lnTo>
                  <a:pt x="57719" y="212813"/>
                </a:lnTo>
                <a:lnTo>
                  <a:pt x="61247" y="212672"/>
                </a:lnTo>
                <a:lnTo>
                  <a:pt x="61247" y="212672"/>
                </a:lnTo>
                <a:lnTo>
                  <a:pt x="62659" y="212672"/>
                </a:lnTo>
                <a:lnTo>
                  <a:pt x="64212" y="212813"/>
                </a:lnTo>
                <a:lnTo>
                  <a:pt x="65622" y="213238"/>
                </a:lnTo>
                <a:lnTo>
                  <a:pt x="67176" y="213520"/>
                </a:lnTo>
                <a:lnTo>
                  <a:pt x="70420" y="214931"/>
                </a:lnTo>
                <a:lnTo>
                  <a:pt x="73526" y="216624"/>
                </a:lnTo>
                <a:lnTo>
                  <a:pt x="76631" y="218882"/>
                </a:lnTo>
                <a:lnTo>
                  <a:pt x="79876" y="221703"/>
                </a:lnTo>
                <a:lnTo>
                  <a:pt x="83120" y="224950"/>
                </a:lnTo>
                <a:lnTo>
                  <a:pt x="86368" y="228760"/>
                </a:lnTo>
                <a:lnTo>
                  <a:pt x="89754" y="233135"/>
                </a:lnTo>
                <a:lnTo>
                  <a:pt x="93000" y="237792"/>
                </a:lnTo>
                <a:lnTo>
                  <a:pt x="96387" y="243155"/>
                </a:lnTo>
                <a:lnTo>
                  <a:pt x="99915" y="248800"/>
                </a:lnTo>
                <a:lnTo>
                  <a:pt x="103443" y="255291"/>
                </a:lnTo>
                <a:lnTo>
                  <a:pt x="106830" y="262206"/>
                </a:lnTo>
                <a:lnTo>
                  <a:pt x="110499" y="269405"/>
                </a:lnTo>
                <a:lnTo>
                  <a:pt x="114027" y="277164"/>
                </a:lnTo>
                <a:lnTo>
                  <a:pt x="123765" y="298757"/>
                </a:lnTo>
                <a:lnTo>
                  <a:pt x="123765" y="298757"/>
                </a:lnTo>
                <a:lnTo>
                  <a:pt x="130397" y="287750"/>
                </a:lnTo>
                <a:lnTo>
                  <a:pt x="137313" y="277025"/>
                </a:lnTo>
                <a:lnTo>
                  <a:pt x="144510" y="266018"/>
                </a:lnTo>
                <a:lnTo>
                  <a:pt x="151707" y="255150"/>
                </a:lnTo>
                <a:lnTo>
                  <a:pt x="159328" y="244284"/>
                </a:lnTo>
                <a:lnTo>
                  <a:pt x="167090" y="233558"/>
                </a:lnTo>
                <a:lnTo>
                  <a:pt x="175275" y="222692"/>
                </a:lnTo>
                <a:lnTo>
                  <a:pt x="183319" y="212109"/>
                </a:lnTo>
                <a:lnTo>
                  <a:pt x="191928" y="201382"/>
                </a:lnTo>
                <a:lnTo>
                  <a:pt x="200676" y="190657"/>
                </a:lnTo>
                <a:lnTo>
                  <a:pt x="209568" y="180214"/>
                </a:lnTo>
                <a:lnTo>
                  <a:pt x="218882" y="169487"/>
                </a:lnTo>
                <a:lnTo>
                  <a:pt x="228337" y="159045"/>
                </a:lnTo>
                <a:lnTo>
                  <a:pt x="237792" y="148461"/>
                </a:lnTo>
                <a:lnTo>
                  <a:pt x="247952" y="138018"/>
                </a:lnTo>
                <a:lnTo>
                  <a:pt x="257973" y="127575"/>
                </a:lnTo>
                <a:lnTo>
                  <a:pt x="257973" y="127575"/>
                </a:lnTo>
                <a:lnTo>
                  <a:pt x="268275" y="117273"/>
                </a:lnTo>
                <a:lnTo>
                  <a:pt x="278436" y="107395"/>
                </a:lnTo>
                <a:lnTo>
                  <a:pt x="288597" y="97798"/>
                </a:lnTo>
                <a:lnTo>
                  <a:pt x="298757" y="88483"/>
                </a:lnTo>
                <a:lnTo>
                  <a:pt x="308918" y="79593"/>
                </a:lnTo>
                <a:lnTo>
                  <a:pt x="318938" y="70843"/>
                </a:lnTo>
                <a:lnTo>
                  <a:pt x="328958" y="62235"/>
                </a:lnTo>
                <a:lnTo>
                  <a:pt x="338979" y="54050"/>
                </a:lnTo>
                <a:lnTo>
                  <a:pt x="349138" y="46287"/>
                </a:lnTo>
                <a:lnTo>
                  <a:pt x="359016" y="38667"/>
                </a:lnTo>
                <a:lnTo>
                  <a:pt x="368896" y="31470"/>
                </a:lnTo>
                <a:lnTo>
                  <a:pt x="378915" y="24696"/>
                </a:lnTo>
                <a:lnTo>
                  <a:pt x="388794" y="18063"/>
                </a:lnTo>
                <a:lnTo>
                  <a:pt x="398673" y="11712"/>
                </a:lnTo>
                <a:lnTo>
                  <a:pt x="408268" y="5643"/>
                </a:lnTo>
                <a:lnTo>
                  <a:pt x="418148" y="0"/>
                </a:lnTo>
                <a:close/>
              </a:path>
            </a:pathLst>
          </a:custGeom>
          <a:solidFill>
            <a:schemeClr val="tx2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sz="900" dirty="0" smtClean="0">
              <a:solidFill>
                <a:srgbClr val="707277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877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139" name="think-cell Slide" r:id="rId7" imgW="493" imgH="493" progId="TCLayout.ActiveDocument.1">
                  <p:embed/>
                </p:oleObj>
              </mc:Choice>
              <mc:Fallback>
                <p:oleObj name="think-cell Slide" r:id="rId7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Rectangle 62"/>
          <p:cNvSpPr>
            <a:spLocks/>
          </p:cNvSpPr>
          <p:nvPr/>
        </p:nvSpPr>
        <p:spPr>
          <a:xfrm>
            <a:off x="278934" y="803168"/>
            <a:ext cx="9718506" cy="528958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260354"/>
            <a:ext cx="9491663" cy="396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Risk Transformation: Project Plan (</a:t>
            </a:r>
            <a:r>
              <a:rPr lang="en-GB" dirty="0" smtClean="0"/>
              <a:t>3/4)</a:t>
            </a:r>
            <a:endParaRPr lang="en-US" dirty="0"/>
          </a:p>
        </p:txBody>
      </p:sp>
      <p:sp>
        <p:nvSpPr>
          <p:cNvPr id="14" name="Rectangle 5"/>
          <p:cNvSpPr txBox="1">
            <a:spLocks/>
          </p:cNvSpPr>
          <p:nvPr/>
        </p:nvSpPr>
        <p:spPr>
          <a:xfrm>
            <a:off x="1430456" y="870742"/>
            <a:ext cx="584120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Deliverables / milestones</a:t>
            </a:r>
            <a:endParaRPr lang="en-US" sz="900" b="1" dirty="0"/>
          </a:p>
        </p:txBody>
      </p:sp>
      <p:sp>
        <p:nvSpPr>
          <p:cNvPr id="15" name="Rectangle 5"/>
          <p:cNvSpPr txBox="1">
            <a:spLocks/>
          </p:cNvSpPr>
          <p:nvPr/>
        </p:nvSpPr>
        <p:spPr>
          <a:xfrm>
            <a:off x="361217" y="870742"/>
            <a:ext cx="9502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Sub-workstream</a:t>
            </a:r>
            <a:endParaRPr lang="en-US" sz="900" b="1" dirty="0"/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 bwMode="auto">
          <a:xfrm>
            <a:off x="1430456" y="1036262"/>
            <a:ext cx="584120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5"/>
          <p:cNvSpPr txBox="1">
            <a:spLocks/>
          </p:cNvSpPr>
          <p:nvPr/>
        </p:nvSpPr>
        <p:spPr>
          <a:xfrm>
            <a:off x="7360011" y="870742"/>
            <a:ext cx="5770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Start</a:t>
            </a:r>
            <a:endParaRPr lang="en-US" sz="900" b="1" dirty="0"/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 bwMode="auto">
          <a:xfrm>
            <a:off x="7360011" y="1036262"/>
            <a:ext cx="577081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5"/>
          <p:cNvSpPr txBox="1">
            <a:spLocks/>
          </p:cNvSpPr>
          <p:nvPr/>
        </p:nvSpPr>
        <p:spPr>
          <a:xfrm>
            <a:off x="8977882" y="870742"/>
            <a:ext cx="91336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Owner</a:t>
            </a:r>
            <a:endParaRPr lang="en-US" sz="900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 bwMode="auto">
          <a:xfrm>
            <a:off x="8977882" y="1036262"/>
            <a:ext cx="913369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5"/>
          <p:cNvSpPr txBox="1">
            <a:spLocks/>
          </p:cNvSpPr>
          <p:nvPr/>
        </p:nvSpPr>
        <p:spPr>
          <a:xfrm>
            <a:off x="8025445" y="870742"/>
            <a:ext cx="86408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Finish</a:t>
            </a:r>
            <a:endParaRPr lang="en-US" sz="900" b="1" dirty="0"/>
          </a:p>
        </p:txBody>
      </p:sp>
      <p:cxnSp>
        <p:nvCxnSpPr>
          <p:cNvPr id="22" name="Straight Connector 21"/>
          <p:cNvCxnSpPr>
            <a:cxnSpLocks/>
          </p:cNvCxnSpPr>
          <p:nvPr/>
        </p:nvCxnSpPr>
        <p:spPr bwMode="auto">
          <a:xfrm>
            <a:off x="8025445" y="1036262"/>
            <a:ext cx="864085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15"/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361217" y="1087781"/>
            <a:ext cx="950208" cy="284350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>
                <a:solidFill>
                  <a:srgbClr val="FFFFFF"/>
                </a:solidFill>
              </a:rPr>
              <a:t>Risk ID &amp; Measurement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430456" y="2305669"/>
            <a:ext cx="8460795" cy="743793"/>
            <a:chOff x="1430456" y="1075749"/>
            <a:chExt cx="8460795" cy="743793"/>
          </a:xfrm>
        </p:grpSpPr>
        <p:sp>
          <p:nvSpPr>
            <p:cNvPr id="30" name="Rectangle 95"/>
            <p:cNvSpPr txBox="1">
              <a:spLocks/>
            </p:cNvSpPr>
            <p:nvPr/>
          </p:nvSpPr>
          <p:spPr>
            <a:xfrm>
              <a:off x="1430456" y="1075749"/>
              <a:ext cx="5841202" cy="730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lvl="0" indent="0" defTabSz="956861" eaLnBrk="1" hangingPunct="1">
                <a:buClr>
                  <a:schemeClr val="tx2"/>
                </a:buClr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206980" lvl="1" indent="-205284" defTabSz="956861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sz="13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88610" indent="-279933" defTabSz="956861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56570" indent="-166263" defTabSz="956861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801320" indent="-139118" defTabSz="956861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117475" lvl="1" indent="-117475">
                <a:spcAft>
                  <a:spcPts val="100"/>
                </a:spcAft>
                <a:buClr>
                  <a:srgbClr val="FF0000"/>
                </a:buClr>
              </a:pPr>
              <a:r>
                <a:rPr lang="en-US" sz="900" dirty="0" smtClean="0">
                  <a:solidFill>
                    <a:srgbClr val="000000"/>
                  </a:solidFill>
                </a:rPr>
                <a:t>Review </a:t>
              </a:r>
              <a:r>
                <a:rPr lang="en-US" sz="900" dirty="0">
                  <a:solidFill>
                    <a:srgbClr val="000000"/>
                  </a:solidFill>
                </a:rPr>
                <a:t>Foundational Risk ID Processes and Build Multi-Year Enhancement Objectives</a:t>
              </a:r>
            </a:p>
            <a:p>
              <a:pPr marL="285750" lvl="2" indent="-168275">
                <a:spcAft>
                  <a:spcPts val="100"/>
                </a:spcAft>
                <a:buClr>
                  <a:srgbClr val="FF0000"/>
                </a:buClr>
              </a:pPr>
              <a:r>
                <a:rPr lang="en-US" sz="900" dirty="0" smtClean="0">
                  <a:solidFill>
                    <a:srgbClr val="707277"/>
                  </a:solidFill>
                </a:rPr>
                <a:t>Assess  </a:t>
              </a:r>
              <a:r>
                <a:rPr lang="en-US" sz="900" dirty="0">
                  <a:solidFill>
                    <a:srgbClr val="707277"/>
                  </a:solidFill>
                </a:rPr>
                <a:t>Foundational Risk Processes and ensure complete foundational risk inventory is in place</a:t>
              </a:r>
            </a:p>
            <a:p>
              <a:pPr marL="285750" lvl="2" indent="-168275">
                <a:spcAft>
                  <a:spcPts val="100"/>
                </a:spcAft>
                <a:buClr>
                  <a:srgbClr val="FF0000"/>
                </a:buClr>
              </a:pPr>
              <a:r>
                <a:rPr lang="en-US" sz="900" dirty="0" smtClean="0">
                  <a:solidFill>
                    <a:srgbClr val="707277"/>
                  </a:solidFill>
                </a:rPr>
                <a:t>Review </a:t>
              </a:r>
              <a:r>
                <a:rPr lang="en-US" sz="900" dirty="0">
                  <a:solidFill>
                    <a:srgbClr val="707277"/>
                  </a:solidFill>
                </a:rPr>
                <a:t>each Foundational Risk Process, identify deficient processes, and use gap analyses to determine how to optimize processes</a:t>
              </a:r>
            </a:p>
            <a:p>
              <a:pPr marL="285750" lvl="2" indent="-168275">
                <a:spcAft>
                  <a:spcPts val="100"/>
                </a:spcAft>
                <a:buClr>
                  <a:srgbClr val="FF0000"/>
                </a:buClr>
              </a:pPr>
              <a:r>
                <a:rPr lang="en-US" sz="900" dirty="0" smtClean="0">
                  <a:solidFill>
                    <a:srgbClr val="707277"/>
                  </a:solidFill>
                </a:rPr>
                <a:t>Develop </a:t>
              </a:r>
              <a:r>
                <a:rPr lang="en-US" sz="900" dirty="0">
                  <a:solidFill>
                    <a:srgbClr val="707277"/>
                  </a:solidFill>
                </a:rPr>
                <a:t>Foundational Risk Process remediation plan</a:t>
              </a:r>
            </a:p>
          </p:txBody>
        </p:sp>
        <p:sp>
          <p:nvSpPr>
            <p:cNvPr id="31" name="Rectangle 95"/>
            <p:cNvSpPr txBox="1">
              <a:spLocks/>
            </p:cNvSpPr>
            <p:nvPr/>
          </p:nvSpPr>
          <p:spPr>
            <a:xfrm>
              <a:off x="7360011" y="1075749"/>
              <a:ext cx="577081" cy="7437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lvl="0" indent="0" defTabSz="956861" eaLnBrk="1" hangingPunct="1">
                <a:buClr>
                  <a:schemeClr val="tx2"/>
                </a:buClr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206980" lvl="1" indent="-205284" defTabSz="956861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sz="13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88610" indent="-279933" defTabSz="956861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56570" indent="-166263" defTabSz="956861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801320" indent="-139118" defTabSz="956861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Font typeface="Arial" pitchFamily="34" charset="0"/>
                <a:buNone/>
              </a:pPr>
              <a:r>
                <a:rPr lang="en-GB" sz="900" dirty="0" smtClean="0">
                  <a:solidFill>
                    <a:srgbClr val="000000"/>
                  </a:solidFill>
                </a:rPr>
                <a:t>01/18/16</a:t>
              </a:r>
              <a:endParaRPr lang="en-GB" sz="900" dirty="0">
                <a:solidFill>
                  <a:srgbClr val="000000"/>
                </a:solidFill>
              </a:endParaRP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Font typeface="Arial" pitchFamily="34" charset="0"/>
                <a:buNone/>
              </a:pPr>
              <a:r>
                <a:rPr lang="en-GB" sz="900" dirty="0" smtClean="0">
                  <a:solidFill>
                    <a:srgbClr val="707277"/>
                  </a:solidFill>
                </a:rPr>
                <a:t>01/18/16</a:t>
              </a:r>
              <a:endParaRPr lang="en-GB" sz="900" dirty="0">
                <a:solidFill>
                  <a:srgbClr val="707277"/>
                </a:solidFill>
              </a:endParaRP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Font typeface="Arial" pitchFamily="34" charset="0"/>
                <a:buNone/>
              </a:pPr>
              <a:r>
                <a:rPr lang="en-GB" sz="900" dirty="0" smtClean="0">
                  <a:solidFill>
                    <a:srgbClr val="707277"/>
                  </a:solidFill>
                </a:rPr>
                <a:t>02/01/16</a:t>
              </a:r>
              <a:endParaRPr lang="en-GB" sz="900" dirty="0">
                <a:solidFill>
                  <a:srgbClr val="707277"/>
                </a:solidFill>
              </a:endParaRP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Font typeface="Arial" pitchFamily="34" charset="0"/>
                <a:buNone/>
              </a:pPr>
              <a:endParaRPr lang="en-GB" sz="900" dirty="0" smtClean="0">
                <a:solidFill>
                  <a:srgbClr val="707277"/>
                </a:solidFill>
              </a:endParaRP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Font typeface="Arial" pitchFamily="34" charset="0"/>
                <a:buNone/>
              </a:pPr>
              <a:r>
                <a:rPr lang="en-GB" sz="900" dirty="0" smtClean="0">
                  <a:solidFill>
                    <a:srgbClr val="707277"/>
                  </a:solidFill>
                </a:rPr>
                <a:t>03/14/16</a:t>
              </a:r>
              <a:endParaRPr lang="en-GB" sz="900" dirty="0">
                <a:solidFill>
                  <a:srgbClr val="707277"/>
                </a:solidFill>
              </a:endParaRPr>
            </a:p>
          </p:txBody>
        </p:sp>
        <p:sp>
          <p:nvSpPr>
            <p:cNvPr id="32" name="Rectangle 95"/>
            <p:cNvSpPr txBox="1">
              <a:spLocks/>
            </p:cNvSpPr>
            <p:nvPr/>
          </p:nvSpPr>
          <p:spPr>
            <a:xfrm>
              <a:off x="8977882" y="1075749"/>
              <a:ext cx="91336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lvl="0" indent="0" defTabSz="956861" eaLnBrk="1" hangingPunct="1">
                <a:buClr>
                  <a:schemeClr val="tx2"/>
                </a:buClr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206980" lvl="1" indent="-205284" defTabSz="956861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sz="13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88610" indent="-279933" defTabSz="956861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56570" indent="-166263" defTabSz="956861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801320" indent="-139118" defTabSz="956861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Font typeface="Arial" pitchFamily="34" charset="0"/>
                <a:buNone/>
              </a:pPr>
              <a:r>
                <a:rPr lang="en-GB" sz="900" dirty="0">
                  <a:solidFill>
                    <a:srgbClr val="000000"/>
                  </a:solidFill>
                </a:rPr>
                <a:t>E. Smith</a:t>
              </a:r>
            </a:p>
          </p:txBody>
        </p:sp>
        <p:sp>
          <p:nvSpPr>
            <p:cNvPr id="36" name="Rectangle 95"/>
            <p:cNvSpPr txBox="1">
              <a:spLocks/>
            </p:cNvSpPr>
            <p:nvPr/>
          </p:nvSpPr>
          <p:spPr>
            <a:xfrm>
              <a:off x="8025445" y="1075749"/>
              <a:ext cx="864085" cy="7437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lvl="0" indent="0" defTabSz="956861" eaLnBrk="1" hangingPunct="1">
                <a:buClr>
                  <a:schemeClr val="tx2"/>
                </a:buClr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206980" lvl="1" indent="-205284" defTabSz="956861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sz="13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88610" indent="-279933" defTabSz="956861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56570" indent="-166263" defTabSz="956861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801320" indent="-139118" defTabSz="956861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Font typeface="Arial" pitchFamily="34" charset="0"/>
                <a:buNone/>
              </a:pPr>
              <a:r>
                <a:rPr lang="en-GB" sz="900" dirty="0" smtClean="0">
                  <a:solidFill>
                    <a:srgbClr val="000000"/>
                  </a:solidFill>
                </a:rPr>
                <a:t>03/28/16</a:t>
              </a:r>
              <a:endParaRPr lang="en-GB" sz="900" dirty="0">
                <a:solidFill>
                  <a:srgbClr val="000000"/>
                </a:solidFill>
              </a:endParaRP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Font typeface="Arial" pitchFamily="34" charset="0"/>
                <a:buNone/>
              </a:pPr>
              <a:r>
                <a:rPr lang="en-GB" sz="900" dirty="0" smtClean="0">
                  <a:solidFill>
                    <a:srgbClr val="707277"/>
                  </a:solidFill>
                </a:rPr>
                <a:t>01/29/16</a:t>
              </a:r>
              <a:endParaRPr lang="en-GB" sz="900" dirty="0">
                <a:solidFill>
                  <a:srgbClr val="707277"/>
                </a:solidFill>
              </a:endParaRP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Font typeface="Arial" pitchFamily="34" charset="0"/>
                <a:buNone/>
              </a:pPr>
              <a:r>
                <a:rPr lang="en-GB" sz="900" dirty="0" smtClean="0">
                  <a:solidFill>
                    <a:srgbClr val="707277"/>
                  </a:solidFill>
                </a:rPr>
                <a:t>03/14/16</a:t>
              </a:r>
              <a:endParaRPr lang="en-GB" sz="900" dirty="0">
                <a:solidFill>
                  <a:srgbClr val="707277"/>
                </a:solidFill>
              </a:endParaRP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Font typeface="Arial" pitchFamily="34" charset="0"/>
                <a:buNone/>
              </a:pPr>
              <a:endParaRPr lang="en-GB" sz="900" dirty="0" smtClean="0">
                <a:solidFill>
                  <a:srgbClr val="707277"/>
                </a:solidFill>
              </a:endParaRP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Font typeface="Arial" pitchFamily="34" charset="0"/>
                <a:buNone/>
              </a:pPr>
              <a:r>
                <a:rPr lang="en-GB" sz="900" dirty="0" smtClean="0">
                  <a:solidFill>
                    <a:srgbClr val="707277"/>
                  </a:solidFill>
                </a:rPr>
                <a:t>03/28/16</a:t>
              </a:r>
              <a:endParaRPr lang="en-GB" sz="900" dirty="0">
                <a:solidFill>
                  <a:srgbClr val="707277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430456" y="3085086"/>
            <a:ext cx="8460795" cy="882293"/>
            <a:chOff x="1430456" y="1075749"/>
            <a:chExt cx="8460795" cy="882293"/>
          </a:xfrm>
        </p:grpSpPr>
        <p:sp>
          <p:nvSpPr>
            <p:cNvPr id="38" name="Rectangle 95"/>
            <p:cNvSpPr txBox="1">
              <a:spLocks/>
            </p:cNvSpPr>
            <p:nvPr/>
          </p:nvSpPr>
          <p:spPr>
            <a:xfrm>
              <a:off x="1430456" y="1075749"/>
              <a:ext cx="5841202" cy="882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lvl="0" indent="0" defTabSz="956861" eaLnBrk="1" hangingPunct="1">
                <a:buClr>
                  <a:schemeClr val="tx2"/>
                </a:buClr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206980" lvl="1" indent="-205284" defTabSz="956861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sz="13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88610" indent="-279933" defTabSz="956861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56570" indent="-166263" defTabSz="956861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801320" indent="-139118" defTabSz="956861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117475" lvl="1" indent="-117475">
                <a:spcAft>
                  <a:spcPts val="100"/>
                </a:spcAft>
                <a:buClr>
                  <a:srgbClr val="FF0000"/>
                </a:buClr>
              </a:pPr>
              <a:r>
                <a:rPr lang="en-US" sz="900" dirty="0">
                  <a:solidFill>
                    <a:srgbClr val="000000"/>
                  </a:solidFill>
                </a:rPr>
                <a:t>Updated </a:t>
              </a:r>
              <a:r>
                <a:rPr lang="en-US" sz="900" dirty="0" err="1" smtClean="0">
                  <a:solidFill>
                    <a:srgbClr val="000000"/>
                  </a:solidFill>
                </a:rPr>
                <a:t>SHUSA</a:t>
              </a:r>
              <a:r>
                <a:rPr lang="en-US" sz="900" dirty="0" smtClean="0">
                  <a:solidFill>
                    <a:srgbClr val="000000"/>
                  </a:solidFill>
                </a:rPr>
                <a:t> Risk </a:t>
              </a:r>
              <a:r>
                <a:rPr lang="en-US" sz="900" dirty="0">
                  <a:solidFill>
                    <a:srgbClr val="000000"/>
                  </a:solidFill>
                </a:rPr>
                <a:t>taxonomy</a:t>
              </a:r>
            </a:p>
            <a:p>
              <a:pPr marL="117475" lvl="1" indent="-117475">
                <a:spcAft>
                  <a:spcPts val="100"/>
                </a:spcAft>
                <a:buClr>
                  <a:srgbClr val="FF0000"/>
                </a:buClr>
              </a:pPr>
              <a:r>
                <a:rPr lang="en-US" sz="900" dirty="0">
                  <a:solidFill>
                    <a:srgbClr val="000000"/>
                  </a:solidFill>
                </a:rPr>
                <a:t>Updated material risk inventory template and guidance</a:t>
              </a:r>
            </a:p>
            <a:p>
              <a:pPr marL="117475" lvl="1" indent="-117475">
                <a:spcAft>
                  <a:spcPts val="100"/>
                </a:spcAft>
                <a:buClr>
                  <a:srgbClr val="FF0000"/>
                </a:buClr>
              </a:pPr>
              <a:r>
                <a:rPr lang="en-US" sz="900" dirty="0">
                  <a:solidFill>
                    <a:srgbClr val="000000"/>
                  </a:solidFill>
                </a:rPr>
                <a:t>Develop training materials, policies and procedures based on updated Material Risk Program </a:t>
              </a:r>
              <a:r>
                <a:rPr lang="en-US" sz="900" dirty="0" smtClean="0">
                  <a:solidFill>
                    <a:srgbClr val="000000"/>
                  </a:solidFill>
                </a:rPr>
                <a:t>process </a:t>
              </a:r>
              <a:endParaRPr lang="en-US" sz="900" dirty="0">
                <a:solidFill>
                  <a:srgbClr val="000000"/>
                </a:solidFill>
              </a:endParaRPr>
            </a:p>
            <a:p>
              <a:pPr marL="117475" lvl="1" indent="-117475">
                <a:spcAft>
                  <a:spcPts val="100"/>
                </a:spcAft>
                <a:buClr>
                  <a:srgbClr val="FF0000"/>
                </a:buClr>
              </a:pPr>
              <a:r>
                <a:rPr lang="en-US" sz="900" dirty="0">
                  <a:solidFill>
                    <a:srgbClr val="000000"/>
                  </a:solidFill>
                </a:rPr>
                <a:t>Identify technology needs, requirements definition and implementation planning to support risk identification</a:t>
              </a:r>
            </a:p>
            <a:p>
              <a:pPr marL="117475" lvl="1" indent="-117475">
                <a:spcAft>
                  <a:spcPts val="100"/>
                </a:spcAft>
                <a:buClr>
                  <a:srgbClr val="FF0000"/>
                </a:buClr>
              </a:pPr>
              <a:r>
                <a:rPr lang="en-US" sz="900" dirty="0">
                  <a:solidFill>
                    <a:srgbClr val="000000"/>
                  </a:solidFill>
                </a:rPr>
                <a:t>Develop and implement planned data and technology solutions (e.g. automated interface for risk inventory template, database for foundational inputs and data sources for risk identification, etc.)</a:t>
              </a:r>
            </a:p>
          </p:txBody>
        </p:sp>
        <p:sp>
          <p:nvSpPr>
            <p:cNvPr id="39" name="Rectangle 95"/>
            <p:cNvSpPr txBox="1">
              <a:spLocks/>
            </p:cNvSpPr>
            <p:nvPr/>
          </p:nvSpPr>
          <p:spPr>
            <a:xfrm>
              <a:off x="7360011" y="1075749"/>
              <a:ext cx="577081" cy="7437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lvl="0" indent="0" defTabSz="956861" eaLnBrk="1" hangingPunct="1">
                <a:buClr>
                  <a:schemeClr val="tx2"/>
                </a:buClr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206980" lvl="1" indent="-205284" defTabSz="956861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sz="13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88610" indent="-279933" defTabSz="956861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56570" indent="-166263" defTabSz="956861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801320" indent="-139118" defTabSz="956861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 smtClean="0">
                  <a:solidFill>
                    <a:srgbClr val="FF0000"/>
                  </a:solidFill>
                </a:rPr>
                <a:t>11/30/15xx</a:t>
              </a:r>
              <a:endParaRPr lang="en-GB" sz="900" dirty="0">
                <a:solidFill>
                  <a:srgbClr val="FF0000"/>
                </a:solidFill>
              </a:endParaRP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 smtClean="0">
                  <a:solidFill>
                    <a:srgbClr val="FF0000"/>
                  </a:solidFill>
                </a:rPr>
                <a:t>01/04/16xx</a:t>
              </a:r>
              <a:endParaRPr lang="en-GB" sz="900" dirty="0">
                <a:solidFill>
                  <a:srgbClr val="FF0000"/>
                </a:solidFill>
              </a:endParaRP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 smtClean="0">
                  <a:solidFill>
                    <a:srgbClr val="FF0000"/>
                  </a:solidFill>
                </a:rPr>
                <a:t>02/08/16xx</a:t>
              </a:r>
              <a:endParaRPr lang="en-GB" sz="900" dirty="0">
                <a:solidFill>
                  <a:srgbClr val="FF0000"/>
                </a:solidFill>
              </a:endParaRP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 smtClean="0">
                  <a:solidFill>
                    <a:srgbClr val="FF0000"/>
                  </a:solidFill>
                </a:rPr>
                <a:t>05/16/16xx</a:t>
              </a:r>
              <a:endParaRPr lang="en-GB" sz="900" dirty="0" smtClean="0">
                <a:solidFill>
                  <a:srgbClr val="FF0000"/>
                </a:solidFill>
              </a:endParaRP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 smtClean="0">
                  <a:solidFill>
                    <a:srgbClr val="FF0000"/>
                  </a:solidFill>
                </a:rPr>
                <a:t>05/16/16xx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40" name="Rectangle 95"/>
            <p:cNvSpPr txBox="1">
              <a:spLocks/>
            </p:cNvSpPr>
            <p:nvPr/>
          </p:nvSpPr>
          <p:spPr>
            <a:xfrm>
              <a:off x="8977882" y="1075749"/>
              <a:ext cx="913369" cy="7437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lvl="0" indent="0" defTabSz="956861" eaLnBrk="1" hangingPunct="1">
                <a:buClr>
                  <a:schemeClr val="tx2"/>
                </a:buClr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206980" lvl="1" indent="-205284" defTabSz="956861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sz="13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88610" indent="-279933" defTabSz="956861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56570" indent="-166263" defTabSz="956861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801320" indent="-139118" defTabSz="956861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Font typeface="Arial" pitchFamily="34" charset="0"/>
                <a:buNone/>
              </a:pPr>
              <a:r>
                <a:rPr lang="en-GB" sz="900" dirty="0">
                  <a:solidFill>
                    <a:srgbClr val="000000"/>
                  </a:solidFill>
                </a:rPr>
                <a:t>E. </a:t>
              </a:r>
              <a:r>
                <a:rPr lang="en-GB" sz="900" dirty="0" smtClean="0">
                  <a:solidFill>
                    <a:srgbClr val="000000"/>
                  </a:solidFill>
                </a:rPr>
                <a:t>Smith</a:t>
              </a: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>
                  <a:solidFill>
                    <a:srgbClr val="000000"/>
                  </a:solidFill>
                </a:rPr>
                <a:t>E. Smith</a:t>
              </a: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>
                  <a:solidFill>
                    <a:srgbClr val="000000"/>
                  </a:solidFill>
                </a:rPr>
                <a:t>E. Smith</a:t>
              </a: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>
                  <a:solidFill>
                    <a:srgbClr val="000000"/>
                  </a:solidFill>
                </a:rPr>
                <a:t>E. </a:t>
              </a:r>
              <a:r>
                <a:rPr lang="en-GB" sz="900" dirty="0" smtClean="0">
                  <a:solidFill>
                    <a:srgbClr val="000000"/>
                  </a:solidFill>
                </a:rPr>
                <a:t>Smith</a:t>
              </a: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>
                  <a:solidFill>
                    <a:srgbClr val="000000"/>
                  </a:solidFill>
                </a:rPr>
                <a:t>E. </a:t>
              </a:r>
              <a:r>
                <a:rPr lang="en-GB" sz="900" dirty="0" smtClean="0">
                  <a:solidFill>
                    <a:srgbClr val="000000"/>
                  </a:solidFill>
                </a:rPr>
                <a:t>Smith</a:t>
              </a:r>
              <a:endParaRPr lang="en-GB" sz="9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95"/>
            <p:cNvSpPr txBox="1">
              <a:spLocks/>
            </p:cNvSpPr>
            <p:nvPr/>
          </p:nvSpPr>
          <p:spPr>
            <a:xfrm>
              <a:off x="8025445" y="1075749"/>
              <a:ext cx="864085" cy="7437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lvl="0" indent="0" defTabSz="956861" eaLnBrk="1" hangingPunct="1">
                <a:buClr>
                  <a:schemeClr val="tx2"/>
                </a:buClr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206980" lvl="1" indent="-205284" defTabSz="956861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sz="13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88610" indent="-279933" defTabSz="956861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56570" indent="-166263" defTabSz="956861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801320" indent="-139118" defTabSz="956861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 smtClean="0">
                  <a:solidFill>
                    <a:srgbClr val="FF0000"/>
                  </a:solidFill>
                </a:rPr>
                <a:t>01/01/16xx</a:t>
              </a:r>
              <a:endParaRPr lang="en-GB" sz="900" dirty="0">
                <a:solidFill>
                  <a:srgbClr val="FF0000"/>
                </a:solidFill>
              </a:endParaRP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 smtClean="0">
                  <a:solidFill>
                    <a:srgbClr val="FF0000"/>
                  </a:solidFill>
                </a:rPr>
                <a:t>02/05/16xx</a:t>
              </a:r>
              <a:endParaRPr lang="en-GB" sz="900" dirty="0">
                <a:solidFill>
                  <a:srgbClr val="FF0000"/>
                </a:solidFill>
              </a:endParaRP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 smtClean="0">
                  <a:solidFill>
                    <a:srgbClr val="FF0000"/>
                  </a:solidFill>
                </a:rPr>
                <a:t>05/13/16xx</a:t>
              </a:r>
              <a:endParaRPr lang="en-GB" sz="900" dirty="0">
                <a:solidFill>
                  <a:srgbClr val="FF0000"/>
                </a:solidFill>
              </a:endParaRP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 smtClean="0">
                  <a:solidFill>
                    <a:srgbClr val="FF0000"/>
                  </a:solidFill>
                </a:rPr>
                <a:t>07/22/16xx</a:t>
              </a:r>
              <a:endParaRPr lang="en-GB" sz="900" dirty="0">
                <a:solidFill>
                  <a:srgbClr val="FF0000"/>
                </a:solidFill>
              </a:endParaRP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 smtClean="0">
                  <a:solidFill>
                    <a:srgbClr val="FF0000"/>
                  </a:solidFill>
                </a:rPr>
                <a:t>01/13/17xx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3" name="TextBox 15"/>
          <p:cNvSpPr txBox="1">
            <a:spLocks/>
          </p:cNvSpPr>
          <p:nvPr>
            <p:custDataLst>
              <p:tags r:id="rId4"/>
            </p:custDataLst>
          </p:nvPr>
        </p:nvSpPr>
        <p:spPr bwMode="gray">
          <a:xfrm>
            <a:off x="361217" y="4044534"/>
            <a:ext cx="950208" cy="195195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lvl="0" indent="0" fontAlgn="base">
              <a:spcBef>
                <a:spcPct val="6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r>
              <a:rPr lang="en-US" dirty="0"/>
              <a:t>Risk Management Processes</a:t>
            </a:r>
          </a:p>
        </p:txBody>
      </p:sp>
      <p:cxnSp>
        <p:nvCxnSpPr>
          <p:cNvPr id="45" name="Straight Connector 44"/>
          <p:cNvCxnSpPr>
            <a:cxnSpLocks/>
          </p:cNvCxnSpPr>
          <p:nvPr/>
        </p:nvCxnSpPr>
        <p:spPr bwMode="auto">
          <a:xfrm>
            <a:off x="1423529" y="4008438"/>
            <a:ext cx="8460795" cy="0"/>
          </a:xfrm>
          <a:prstGeom prst="line">
            <a:avLst/>
          </a:prstGeom>
          <a:noFill/>
          <a:ln w="9525" cap="flat" cmpd="sng" algn="ctr">
            <a:solidFill>
              <a:srgbClr val="707277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Rectangle 95"/>
          <p:cNvSpPr txBox="1">
            <a:spLocks/>
          </p:cNvSpPr>
          <p:nvPr/>
        </p:nvSpPr>
        <p:spPr>
          <a:xfrm>
            <a:off x="1430456" y="4091548"/>
            <a:ext cx="5841202" cy="1638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17475" lvl="1" indent="-1174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000000"/>
                </a:solidFill>
              </a:rPr>
              <a:t>Analyze and remediate gaps in liquidity risk management (“LRM”) against IHC requirements</a:t>
            </a:r>
          </a:p>
          <a:p>
            <a:pPr marL="117475" lvl="1" indent="-1174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000000"/>
                </a:solidFill>
              </a:rPr>
              <a:t>Design Liquidity Stress Test Challenge Process Framework and get </a:t>
            </a:r>
            <a:r>
              <a:rPr lang="en-US" sz="900" dirty="0" smtClean="0">
                <a:solidFill>
                  <a:srgbClr val="000000"/>
                </a:solidFill>
              </a:rPr>
              <a:t>approvals xx</a:t>
            </a:r>
            <a:endParaRPr lang="en-US" sz="900" dirty="0">
              <a:solidFill>
                <a:srgbClr val="000000"/>
              </a:solidFill>
            </a:endParaRPr>
          </a:p>
          <a:p>
            <a:pPr marL="117475" lvl="1" indent="-1174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000000"/>
                </a:solidFill>
              </a:rPr>
              <a:t>Perform high-level review and revision of wholesale credit process limits and controls and delegation of authority at SCUSA and </a:t>
            </a:r>
            <a:r>
              <a:rPr lang="en-US" sz="900" dirty="0" smtClean="0">
                <a:solidFill>
                  <a:srgbClr val="000000"/>
                </a:solidFill>
              </a:rPr>
              <a:t>SBNA xx</a:t>
            </a:r>
            <a:endParaRPr lang="en-US" sz="900" dirty="0">
              <a:solidFill>
                <a:srgbClr val="000000"/>
              </a:solidFill>
            </a:endParaRPr>
          </a:p>
          <a:p>
            <a:pPr marL="117475" lvl="1" indent="-1174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000000"/>
                </a:solidFill>
              </a:rPr>
              <a:t>Rollout Commercial Risk </a:t>
            </a:r>
            <a:r>
              <a:rPr lang="en-US" sz="900" dirty="0" smtClean="0">
                <a:solidFill>
                  <a:srgbClr val="000000"/>
                </a:solidFill>
              </a:rPr>
              <a:t>Ratings xx</a:t>
            </a:r>
            <a:endParaRPr lang="en-US" sz="900" dirty="0">
              <a:solidFill>
                <a:srgbClr val="000000"/>
              </a:solidFill>
            </a:endParaRPr>
          </a:p>
          <a:p>
            <a:pPr marL="285750" lvl="2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707277"/>
                </a:solidFill>
              </a:rPr>
              <a:t>Establish governance and oversight on commercial risk ratings </a:t>
            </a:r>
            <a:r>
              <a:rPr lang="en-US" sz="900" dirty="0" smtClean="0">
                <a:solidFill>
                  <a:srgbClr val="707277"/>
                </a:solidFill>
              </a:rPr>
              <a:t>governance x</a:t>
            </a:r>
            <a:endParaRPr lang="en-US" sz="900" dirty="0">
              <a:solidFill>
                <a:srgbClr val="707277"/>
              </a:solidFill>
            </a:endParaRPr>
          </a:p>
          <a:p>
            <a:pPr marL="285750" lvl="2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707277"/>
                </a:solidFill>
              </a:rPr>
              <a:t>Rollout redesigned CRE rating </a:t>
            </a:r>
            <a:r>
              <a:rPr lang="en-US" sz="900" dirty="0" smtClean="0">
                <a:solidFill>
                  <a:srgbClr val="707277"/>
                </a:solidFill>
              </a:rPr>
              <a:t>models x</a:t>
            </a:r>
            <a:endParaRPr lang="en-US" sz="900" dirty="0">
              <a:solidFill>
                <a:srgbClr val="707277"/>
              </a:solidFill>
            </a:endParaRPr>
          </a:p>
          <a:p>
            <a:pPr marL="463550" lvl="3" indent="-171450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CRE model development and validation (refer to Model Dev. / Model Risk workstreams)</a:t>
            </a:r>
          </a:p>
          <a:p>
            <a:pPr marL="463550" lvl="3" indent="-171450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CRE UAT / pilot </a:t>
            </a: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testing x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463550" lvl="3" indent="-171450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CRE end-user </a:t>
            </a: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training x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463550" lvl="3" indent="-171450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CRE initial model implementation / </a:t>
            </a: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rollout x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9" name="Rectangle 95"/>
          <p:cNvSpPr txBox="1">
            <a:spLocks/>
          </p:cNvSpPr>
          <p:nvPr/>
        </p:nvSpPr>
        <p:spPr>
          <a:xfrm>
            <a:off x="8025445" y="4091548"/>
            <a:ext cx="864085" cy="1651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l-PL" sz="900" dirty="0">
                <a:solidFill>
                  <a:srgbClr val="000000"/>
                </a:solidFill>
              </a:rPr>
              <a:t>TBC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l-PL" sz="900" dirty="0" smtClean="0">
                <a:solidFill>
                  <a:srgbClr val="000000"/>
                </a:solidFill>
              </a:rPr>
              <a:t>12/31/15</a:t>
            </a:r>
            <a:r>
              <a:rPr lang="en-US" sz="900" dirty="0" smtClean="0">
                <a:solidFill>
                  <a:srgbClr val="000000"/>
                </a:solidFill>
              </a:rPr>
              <a:t>xx</a:t>
            </a:r>
            <a:endParaRPr lang="pl-PL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l-PL" sz="900" dirty="0" smtClean="0">
                <a:solidFill>
                  <a:srgbClr val="000000"/>
                </a:solidFill>
              </a:rPr>
              <a:t>03/31/16</a:t>
            </a:r>
            <a:r>
              <a:rPr lang="en-US" sz="900" dirty="0" smtClean="0">
                <a:solidFill>
                  <a:srgbClr val="000000"/>
                </a:solidFill>
              </a:rPr>
              <a:t>xx</a:t>
            </a:r>
            <a:endParaRPr lang="pl-PL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l-PL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l-PL" sz="900" b="1" u="sng" dirty="0" smtClean="0">
                <a:solidFill>
                  <a:srgbClr val="FF0000"/>
                </a:solidFill>
              </a:rPr>
              <a:t>0</a:t>
            </a:r>
            <a:r>
              <a:rPr lang="en-US" sz="900" b="1" u="sng" dirty="0" smtClean="0">
                <a:solidFill>
                  <a:srgbClr val="FF0000"/>
                </a:solidFill>
              </a:rPr>
              <a:t>8</a:t>
            </a:r>
            <a:r>
              <a:rPr lang="pl-PL" sz="900" b="1" u="sng" dirty="0" smtClean="0">
                <a:solidFill>
                  <a:srgbClr val="FF0000"/>
                </a:solidFill>
              </a:rPr>
              <a:t>/1</a:t>
            </a:r>
            <a:r>
              <a:rPr lang="en-US" sz="900" b="1" u="sng" dirty="0" smtClean="0">
                <a:solidFill>
                  <a:srgbClr val="FF0000"/>
                </a:solidFill>
              </a:rPr>
              <a:t>2</a:t>
            </a:r>
            <a:r>
              <a:rPr lang="pl-PL" sz="900" b="1" u="sng" dirty="0" smtClean="0">
                <a:solidFill>
                  <a:srgbClr val="FF0000"/>
                </a:solidFill>
              </a:rPr>
              <a:t>/16</a:t>
            </a:r>
            <a:r>
              <a:rPr lang="en-US" sz="900" b="1" u="sng" dirty="0">
                <a:solidFill>
                  <a:srgbClr val="FF0000"/>
                </a:solidFill>
              </a:rPr>
              <a:t> </a:t>
            </a:r>
            <a:r>
              <a:rPr lang="en-US" sz="900" b="1" u="sng" dirty="0" smtClean="0">
                <a:solidFill>
                  <a:srgbClr val="FF0000"/>
                </a:solidFill>
              </a:rPr>
              <a:t>xx</a:t>
            </a:r>
            <a:endParaRPr lang="pl-PL" sz="900" b="1" u="sng" dirty="0">
              <a:solidFill>
                <a:srgbClr val="FF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l-PL" sz="900" dirty="0">
                <a:solidFill>
                  <a:srgbClr val="FFFFFF">
                    <a:lumMod val="50000"/>
                  </a:srgbClr>
                </a:solidFill>
              </a:rPr>
              <a:t>07/31/15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TBC</a:t>
            </a:r>
            <a:endParaRPr lang="pl-PL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 smtClean="0">
                <a:solidFill>
                  <a:srgbClr val="FFFFFF">
                    <a:lumMod val="50000"/>
                  </a:srgbClr>
                </a:solidFill>
              </a:rPr>
              <a:t>TBC</a:t>
            </a:r>
            <a:r>
              <a:rPr lang="en-GB" sz="900" baseline="30000" dirty="0">
                <a:solidFill>
                  <a:srgbClr val="FFFFFF">
                    <a:lumMod val="50000"/>
                  </a:srgbClr>
                </a:solidFill>
              </a:rPr>
              <a:t>1</a:t>
            </a:r>
            <a:endParaRPr lang="pl-PL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04/01/16xx</a:t>
            </a:r>
            <a:endParaRPr lang="pl-PL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05/27/16xx</a:t>
            </a:r>
            <a:endParaRPr lang="pl-PL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05/06/16</a:t>
            </a:r>
            <a:endParaRPr lang="pl-PL" sz="90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0" name="Rectangle 95"/>
          <p:cNvSpPr txBox="1">
            <a:spLocks/>
          </p:cNvSpPr>
          <p:nvPr/>
        </p:nvSpPr>
        <p:spPr>
          <a:xfrm>
            <a:off x="7360011" y="4091548"/>
            <a:ext cx="577081" cy="1651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l-PL" sz="900" dirty="0">
                <a:solidFill>
                  <a:srgbClr val="000000"/>
                </a:solidFill>
              </a:rPr>
              <a:t>TBC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l-PL" sz="900" dirty="0" smtClean="0">
                <a:solidFill>
                  <a:srgbClr val="000000"/>
                </a:solidFill>
              </a:rPr>
              <a:t>06/01/15</a:t>
            </a:r>
            <a:r>
              <a:rPr lang="en-US" sz="900" dirty="0" smtClean="0">
                <a:solidFill>
                  <a:srgbClr val="000000"/>
                </a:solidFill>
              </a:rPr>
              <a:t>xx</a:t>
            </a:r>
            <a:endParaRPr lang="pl-PL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l-PL" sz="900" dirty="0" smtClean="0">
                <a:solidFill>
                  <a:srgbClr val="000000"/>
                </a:solidFill>
              </a:rPr>
              <a:t>02/01/16</a:t>
            </a:r>
            <a:r>
              <a:rPr lang="en-US" sz="900" dirty="0" smtClean="0">
                <a:solidFill>
                  <a:srgbClr val="000000"/>
                </a:solidFill>
              </a:rPr>
              <a:t>xx</a:t>
            </a:r>
            <a:endParaRPr lang="pl-PL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l-PL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l-PL" sz="900" dirty="0">
                <a:solidFill>
                  <a:srgbClr val="000000"/>
                </a:solidFill>
              </a:rPr>
              <a:t>05/04/14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l-PL" sz="900" dirty="0">
                <a:solidFill>
                  <a:srgbClr val="FFFFFF">
                    <a:lumMod val="50000"/>
                  </a:srgbClr>
                </a:solidFill>
              </a:rPr>
              <a:t>06/01/15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TBC</a:t>
            </a:r>
            <a:endParaRPr lang="pl-PL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FFFFFF">
                    <a:lumMod val="50000"/>
                  </a:srgbClr>
                </a:solidFill>
              </a:rPr>
              <a:t>TBC</a:t>
            </a:r>
            <a:r>
              <a:rPr lang="en-GB" sz="900" baseline="30000" dirty="0" smtClean="0">
                <a:solidFill>
                  <a:srgbClr val="FFFFFF">
                    <a:lumMod val="50000"/>
                  </a:srgbClr>
                </a:solidFill>
              </a:rPr>
              <a:t>1</a:t>
            </a:r>
            <a:endParaRPr lang="pl-PL" sz="900" baseline="300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0</a:t>
            </a: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2</a:t>
            </a:r>
            <a:r>
              <a:rPr lang="pl-PL" sz="900" dirty="0" smtClean="0">
                <a:solidFill>
                  <a:srgbClr val="FFFFFF">
                    <a:lumMod val="50000"/>
                  </a:srgbClr>
                </a:solidFill>
              </a:rPr>
              <a:t>/01/1</a:t>
            </a: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6xx</a:t>
            </a:r>
            <a:endParaRPr lang="pl-PL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0</a:t>
            </a: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2</a:t>
            </a:r>
            <a:r>
              <a:rPr lang="pl-PL" sz="900" dirty="0" smtClean="0">
                <a:solidFill>
                  <a:srgbClr val="FFFFFF">
                    <a:lumMod val="50000"/>
                  </a:srgbClr>
                </a:solidFill>
              </a:rPr>
              <a:t>/01/1</a:t>
            </a: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6xx</a:t>
            </a:r>
            <a:endParaRPr lang="pl-PL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04/04/16</a:t>
            </a:r>
            <a:endParaRPr lang="pl-PL" sz="90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1" name="Rectangle 95"/>
          <p:cNvSpPr txBox="1">
            <a:spLocks/>
          </p:cNvSpPr>
          <p:nvPr/>
        </p:nvSpPr>
        <p:spPr>
          <a:xfrm>
            <a:off x="8977882" y="4091548"/>
            <a:ext cx="1019558" cy="118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s-ES" sz="900" dirty="0">
                <a:solidFill>
                  <a:srgbClr val="000000"/>
                </a:solidFill>
              </a:rPr>
              <a:t>M. Aya 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s-ES" sz="900" dirty="0">
                <a:solidFill>
                  <a:srgbClr val="000000"/>
                </a:solidFill>
              </a:rPr>
              <a:t>M. Aya / M. Lasso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s-ES" sz="900" dirty="0" smtClean="0">
                <a:solidFill>
                  <a:srgbClr val="000000"/>
                </a:solidFill>
              </a:rPr>
              <a:t>J</a:t>
            </a:r>
            <a:r>
              <a:rPr lang="es-ES" sz="900" dirty="0">
                <a:solidFill>
                  <a:srgbClr val="000000"/>
                </a:solidFill>
              </a:rPr>
              <a:t>. Hennessy / C. Cuervo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s-ES" sz="900" dirty="0" smtClean="0">
                <a:solidFill>
                  <a:srgbClr val="000000"/>
                </a:solidFill>
              </a:rPr>
              <a:t>D</a:t>
            </a:r>
            <a:r>
              <a:rPr lang="es-ES" sz="900" dirty="0">
                <a:solidFill>
                  <a:srgbClr val="000000"/>
                </a:solidFill>
              </a:rPr>
              <a:t>. Spector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s-ES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s-ES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s-ES" sz="900" dirty="0">
              <a:solidFill>
                <a:srgbClr val="000000"/>
              </a:solidFill>
            </a:endParaRPr>
          </a:p>
        </p:txBody>
      </p:sp>
      <p:sp>
        <p:nvSpPr>
          <p:cNvPr id="62" name="Rectangle 3"/>
          <p:cNvSpPr txBox="1"/>
          <p:nvPr/>
        </p:nvSpPr>
        <p:spPr>
          <a:xfrm>
            <a:off x="280988" y="6044620"/>
            <a:ext cx="94932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lvl="1" indent="0">
              <a:spcAft>
                <a:spcPts val="100"/>
              </a:spcAft>
              <a:buClr>
                <a:schemeClr val="accent1"/>
              </a:buClr>
              <a:buNone/>
            </a:pPr>
            <a:r>
              <a:rPr lang="en-US" sz="900" dirty="0"/>
              <a:t>1 </a:t>
            </a:r>
            <a:r>
              <a:rPr lang="en-US" sz="900" dirty="0" smtClean="0"/>
              <a:t>Refer to Model Development and Model Risk Management </a:t>
            </a:r>
            <a:r>
              <a:rPr lang="en-US" sz="900" dirty="0" err="1" smtClean="0"/>
              <a:t>workstreams</a:t>
            </a:r>
            <a:r>
              <a:rPr lang="en-US" sz="900" dirty="0" smtClean="0"/>
              <a:t> for relevant dates on development and validation</a:t>
            </a:r>
            <a:endParaRPr lang="en-US" sz="9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7931500" y="266025"/>
            <a:ext cx="2153647" cy="430189"/>
            <a:chOff x="7156765" y="71559"/>
            <a:chExt cx="2153647" cy="430189"/>
          </a:xfrm>
        </p:grpSpPr>
        <p:sp>
          <p:nvSpPr>
            <p:cNvPr id="65" name="Rectangle 95"/>
            <p:cNvSpPr txBox="1">
              <a:spLocks/>
            </p:cNvSpPr>
            <p:nvPr/>
          </p:nvSpPr>
          <p:spPr>
            <a:xfrm>
              <a:off x="7164487" y="71559"/>
              <a:ext cx="2145925" cy="399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lvl="0" indent="0" defTabSz="956861" eaLnBrk="1" hangingPunct="1">
                <a:buClr>
                  <a:schemeClr val="tx2"/>
                </a:buClr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206980" lvl="1" indent="-205284" defTabSz="956861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sz="13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88610" indent="-279933" defTabSz="956861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56570" indent="-166263" defTabSz="956861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801320" indent="-139118" defTabSz="956861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182563" lvl="1" indent="-182563">
                <a:spcAft>
                  <a:spcPts val="100"/>
                </a:spcAft>
                <a:buClr>
                  <a:srgbClr val="FF0000"/>
                </a:buClr>
                <a:buSzPct val="150000"/>
              </a:pPr>
              <a:r>
                <a:rPr lang="en-GB" sz="900" b="1" dirty="0" smtClean="0">
                  <a:solidFill>
                    <a:srgbClr val="000000"/>
                  </a:solidFill>
                </a:rPr>
                <a:t>Deliverables</a:t>
              </a:r>
            </a:p>
            <a:p>
              <a:pPr marL="182563" lvl="2" indent="-182563">
                <a:spcAft>
                  <a:spcPts val="100"/>
                </a:spcAft>
                <a:buClr>
                  <a:srgbClr val="FF0000"/>
                </a:buClr>
                <a:buSzPct val="150000"/>
              </a:pPr>
              <a:r>
                <a:rPr lang="en-US" sz="900" b="1" dirty="0" smtClean="0">
                  <a:solidFill>
                    <a:srgbClr val="707277"/>
                  </a:solidFill>
                </a:rPr>
                <a:t>Milestones under the deliverable</a:t>
              </a:r>
            </a:p>
            <a:p>
              <a:pPr marL="182563" lvl="2" indent="0">
                <a:spcAft>
                  <a:spcPts val="100"/>
                </a:spcAft>
                <a:buClr>
                  <a:srgbClr val="FF0000"/>
                </a:buClr>
                <a:buFont typeface="Arial" charset="0"/>
                <a:buNone/>
              </a:pPr>
              <a:r>
                <a:rPr lang="en-GB" sz="900" b="1" dirty="0" smtClean="0">
                  <a:solidFill>
                    <a:srgbClr val="707277"/>
                  </a:solidFill>
                </a:rPr>
                <a:t>Completed</a:t>
              </a:r>
              <a:endParaRPr lang="en-US" sz="900" b="1" dirty="0" smtClean="0">
                <a:solidFill>
                  <a:srgbClr val="707277"/>
                </a:solidFill>
              </a:endParaRPr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7156765" y="393748"/>
              <a:ext cx="144000" cy="108000"/>
            </a:xfrm>
            <a:custGeom>
              <a:avLst/>
              <a:gdLst/>
              <a:ahLst/>
              <a:cxnLst/>
              <a:rect l="0" t="0" r="0" b="0"/>
              <a:pathLst>
                <a:path w="429015" h="407000">
                  <a:moveTo>
                    <a:pt x="418148" y="0"/>
                  </a:moveTo>
                  <a:lnTo>
                    <a:pt x="418148" y="0"/>
                  </a:lnTo>
                  <a:lnTo>
                    <a:pt x="429014" y="15381"/>
                  </a:lnTo>
                  <a:lnTo>
                    <a:pt x="429014" y="15381"/>
                  </a:lnTo>
                  <a:lnTo>
                    <a:pt x="420687" y="21873"/>
                  </a:lnTo>
                  <a:lnTo>
                    <a:pt x="412360" y="28647"/>
                  </a:lnTo>
                  <a:lnTo>
                    <a:pt x="403613" y="36127"/>
                  </a:lnTo>
                  <a:lnTo>
                    <a:pt x="395003" y="43606"/>
                  </a:lnTo>
                  <a:lnTo>
                    <a:pt x="386113" y="51791"/>
                  </a:lnTo>
                  <a:lnTo>
                    <a:pt x="377222" y="60400"/>
                  </a:lnTo>
                  <a:lnTo>
                    <a:pt x="368331" y="69291"/>
                  </a:lnTo>
                  <a:lnTo>
                    <a:pt x="359158" y="78605"/>
                  </a:lnTo>
                  <a:lnTo>
                    <a:pt x="349845" y="88483"/>
                  </a:lnTo>
                  <a:lnTo>
                    <a:pt x="340530" y="98644"/>
                  </a:lnTo>
                  <a:lnTo>
                    <a:pt x="331075" y="109369"/>
                  </a:lnTo>
                  <a:lnTo>
                    <a:pt x="321337" y="120376"/>
                  </a:lnTo>
                  <a:lnTo>
                    <a:pt x="311741" y="131808"/>
                  </a:lnTo>
                  <a:lnTo>
                    <a:pt x="301863" y="143663"/>
                  </a:lnTo>
                  <a:lnTo>
                    <a:pt x="291702" y="156083"/>
                  </a:lnTo>
                  <a:lnTo>
                    <a:pt x="281682" y="168783"/>
                  </a:lnTo>
                  <a:lnTo>
                    <a:pt x="281682" y="168783"/>
                  </a:lnTo>
                  <a:lnTo>
                    <a:pt x="271803" y="181625"/>
                  </a:lnTo>
                  <a:lnTo>
                    <a:pt x="262207" y="194326"/>
                  </a:lnTo>
                  <a:lnTo>
                    <a:pt x="252609" y="207168"/>
                  </a:lnTo>
                  <a:lnTo>
                    <a:pt x="243718" y="219588"/>
                  </a:lnTo>
                  <a:lnTo>
                    <a:pt x="234829" y="232147"/>
                  </a:lnTo>
                  <a:lnTo>
                    <a:pt x="226502" y="244566"/>
                  </a:lnTo>
                  <a:lnTo>
                    <a:pt x="218176" y="256703"/>
                  </a:lnTo>
                  <a:lnTo>
                    <a:pt x="210273" y="268840"/>
                  </a:lnTo>
                  <a:lnTo>
                    <a:pt x="202794" y="280976"/>
                  </a:lnTo>
                  <a:lnTo>
                    <a:pt x="195456" y="292971"/>
                  </a:lnTo>
                  <a:lnTo>
                    <a:pt x="188540" y="304685"/>
                  </a:lnTo>
                  <a:lnTo>
                    <a:pt x="181907" y="316398"/>
                  </a:lnTo>
                  <a:lnTo>
                    <a:pt x="175416" y="327969"/>
                  </a:lnTo>
                  <a:lnTo>
                    <a:pt x="169348" y="339401"/>
                  </a:lnTo>
                  <a:lnTo>
                    <a:pt x="163703" y="350832"/>
                  </a:lnTo>
                  <a:lnTo>
                    <a:pt x="158058" y="362263"/>
                  </a:lnTo>
                  <a:lnTo>
                    <a:pt x="135196" y="377645"/>
                  </a:lnTo>
                  <a:lnTo>
                    <a:pt x="135196" y="377645"/>
                  </a:lnTo>
                  <a:lnTo>
                    <a:pt x="122071" y="386817"/>
                  </a:lnTo>
                  <a:lnTo>
                    <a:pt x="111205" y="394862"/>
                  </a:lnTo>
                  <a:lnTo>
                    <a:pt x="102738" y="401495"/>
                  </a:lnTo>
                  <a:lnTo>
                    <a:pt x="99351" y="404600"/>
                  </a:lnTo>
                  <a:lnTo>
                    <a:pt x="96387" y="406999"/>
                  </a:lnTo>
                  <a:lnTo>
                    <a:pt x="96387" y="406999"/>
                  </a:lnTo>
                  <a:lnTo>
                    <a:pt x="95258" y="403048"/>
                  </a:lnTo>
                  <a:lnTo>
                    <a:pt x="93988" y="398673"/>
                  </a:lnTo>
                  <a:lnTo>
                    <a:pt x="90178" y="387806"/>
                  </a:lnTo>
                  <a:lnTo>
                    <a:pt x="85096" y="374682"/>
                  </a:lnTo>
                  <a:lnTo>
                    <a:pt x="79028" y="359299"/>
                  </a:lnTo>
                  <a:lnTo>
                    <a:pt x="70279" y="339260"/>
                  </a:lnTo>
                  <a:lnTo>
                    <a:pt x="70279" y="339260"/>
                  </a:lnTo>
                  <a:lnTo>
                    <a:pt x="65622" y="328816"/>
                  </a:lnTo>
                  <a:lnTo>
                    <a:pt x="61106" y="319079"/>
                  </a:lnTo>
                  <a:lnTo>
                    <a:pt x="56590" y="310047"/>
                  </a:lnTo>
                  <a:lnTo>
                    <a:pt x="52357" y="301580"/>
                  </a:lnTo>
                  <a:lnTo>
                    <a:pt x="47982" y="294100"/>
                  </a:lnTo>
                  <a:lnTo>
                    <a:pt x="43889" y="287044"/>
                  </a:lnTo>
                  <a:lnTo>
                    <a:pt x="39656" y="280976"/>
                  </a:lnTo>
                  <a:lnTo>
                    <a:pt x="35704" y="275190"/>
                  </a:lnTo>
                  <a:lnTo>
                    <a:pt x="35704" y="275190"/>
                  </a:lnTo>
                  <a:lnTo>
                    <a:pt x="31753" y="270250"/>
                  </a:lnTo>
                  <a:lnTo>
                    <a:pt x="27518" y="266018"/>
                  </a:lnTo>
                  <a:lnTo>
                    <a:pt x="23144" y="261783"/>
                  </a:lnTo>
                  <a:lnTo>
                    <a:pt x="18769" y="258114"/>
                  </a:lnTo>
                  <a:lnTo>
                    <a:pt x="14253" y="255009"/>
                  </a:lnTo>
                  <a:lnTo>
                    <a:pt x="9737" y="252045"/>
                  </a:lnTo>
                  <a:lnTo>
                    <a:pt x="4939" y="249787"/>
                  </a:lnTo>
                  <a:lnTo>
                    <a:pt x="0" y="247953"/>
                  </a:lnTo>
                  <a:lnTo>
                    <a:pt x="0" y="247953"/>
                  </a:lnTo>
                  <a:lnTo>
                    <a:pt x="4234" y="243578"/>
                  </a:lnTo>
                  <a:lnTo>
                    <a:pt x="8326" y="239627"/>
                  </a:lnTo>
                  <a:lnTo>
                    <a:pt x="12279" y="235957"/>
                  </a:lnTo>
                  <a:lnTo>
                    <a:pt x="16370" y="232288"/>
                  </a:lnTo>
                  <a:lnTo>
                    <a:pt x="20322" y="229325"/>
                  </a:lnTo>
                  <a:lnTo>
                    <a:pt x="24273" y="226502"/>
                  </a:lnTo>
                  <a:lnTo>
                    <a:pt x="28084" y="223821"/>
                  </a:lnTo>
                  <a:lnTo>
                    <a:pt x="32034" y="221281"/>
                  </a:lnTo>
                  <a:lnTo>
                    <a:pt x="35845" y="219445"/>
                  </a:lnTo>
                  <a:lnTo>
                    <a:pt x="39656" y="217611"/>
                  </a:lnTo>
                  <a:lnTo>
                    <a:pt x="43325" y="216060"/>
                  </a:lnTo>
                  <a:lnTo>
                    <a:pt x="46853" y="214931"/>
                  </a:lnTo>
                  <a:lnTo>
                    <a:pt x="50663" y="213942"/>
                  </a:lnTo>
                  <a:lnTo>
                    <a:pt x="54332" y="213238"/>
                  </a:lnTo>
                  <a:lnTo>
                    <a:pt x="57719" y="212813"/>
                  </a:lnTo>
                  <a:lnTo>
                    <a:pt x="61247" y="212672"/>
                  </a:lnTo>
                  <a:lnTo>
                    <a:pt x="61247" y="212672"/>
                  </a:lnTo>
                  <a:lnTo>
                    <a:pt x="62659" y="212672"/>
                  </a:lnTo>
                  <a:lnTo>
                    <a:pt x="64212" y="212813"/>
                  </a:lnTo>
                  <a:lnTo>
                    <a:pt x="65622" y="213238"/>
                  </a:lnTo>
                  <a:lnTo>
                    <a:pt x="67176" y="213520"/>
                  </a:lnTo>
                  <a:lnTo>
                    <a:pt x="70420" y="214931"/>
                  </a:lnTo>
                  <a:lnTo>
                    <a:pt x="73526" y="216624"/>
                  </a:lnTo>
                  <a:lnTo>
                    <a:pt x="76631" y="218882"/>
                  </a:lnTo>
                  <a:lnTo>
                    <a:pt x="79876" y="221703"/>
                  </a:lnTo>
                  <a:lnTo>
                    <a:pt x="83120" y="224950"/>
                  </a:lnTo>
                  <a:lnTo>
                    <a:pt x="86368" y="228760"/>
                  </a:lnTo>
                  <a:lnTo>
                    <a:pt x="89754" y="233135"/>
                  </a:lnTo>
                  <a:lnTo>
                    <a:pt x="93000" y="237792"/>
                  </a:lnTo>
                  <a:lnTo>
                    <a:pt x="96387" y="243155"/>
                  </a:lnTo>
                  <a:lnTo>
                    <a:pt x="99915" y="248800"/>
                  </a:lnTo>
                  <a:lnTo>
                    <a:pt x="103443" y="255291"/>
                  </a:lnTo>
                  <a:lnTo>
                    <a:pt x="106830" y="262206"/>
                  </a:lnTo>
                  <a:lnTo>
                    <a:pt x="110499" y="269405"/>
                  </a:lnTo>
                  <a:lnTo>
                    <a:pt x="114027" y="277164"/>
                  </a:lnTo>
                  <a:lnTo>
                    <a:pt x="123765" y="298757"/>
                  </a:lnTo>
                  <a:lnTo>
                    <a:pt x="123765" y="298757"/>
                  </a:lnTo>
                  <a:lnTo>
                    <a:pt x="130397" y="287750"/>
                  </a:lnTo>
                  <a:lnTo>
                    <a:pt x="137313" y="277025"/>
                  </a:lnTo>
                  <a:lnTo>
                    <a:pt x="144510" y="266018"/>
                  </a:lnTo>
                  <a:lnTo>
                    <a:pt x="151707" y="255150"/>
                  </a:lnTo>
                  <a:lnTo>
                    <a:pt x="159328" y="244284"/>
                  </a:lnTo>
                  <a:lnTo>
                    <a:pt x="167090" y="233558"/>
                  </a:lnTo>
                  <a:lnTo>
                    <a:pt x="175275" y="222692"/>
                  </a:lnTo>
                  <a:lnTo>
                    <a:pt x="183319" y="212109"/>
                  </a:lnTo>
                  <a:lnTo>
                    <a:pt x="191928" y="201382"/>
                  </a:lnTo>
                  <a:lnTo>
                    <a:pt x="200676" y="190657"/>
                  </a:lnTo>
                  <a:lnTo>
                    <a:pt x="209568" y="180214"/>
                  </a:lnTo>
                  <a:lnTo>
                    <a:pt x="218882" y="169487"/>
                  </a:lnTo>
                  <a:lnTo>
                    <a:pt x="228337" y="159045"/>
                  </a:lnTo>
                  <a:lnTo>
                    <a:pt x="237792" y="148461"/>
                  </a:lnTo>
                  <a:lnTo>
                    <a:pt x="247952" y="138018"/>
                  </a:lnTo>
                  <a:lnTo>
                    <a:pt x="257973" y="127575"/>
                  </a:lnTo>
                  <a:lnTo>
                    <a:pt x="257973" y="127575"/>
                  </a:lnTo>
                  <a:lnTo>
                    <a:pt x="268275" y="117273"/>
                  </a:lnTo>
                  <a:lnTo>
                    <a:pt x="278436" y="107395"/>
                  </a:lnTo>
                  <a:lnTo>
                    <a:pt x="288597" y="97798"/>
                  </a:lnTo>
                  <a:lnTo>
                    <a:pt x="298757" y="88483"/>
                  </a:lnTo>
                  <a:lnTo>
                    <a:pt x="308918" y="79593"/>
                  </a:lnTo>
                  <a:lnTo>
                    <a:pt x="318938" y="70843"/>
                  </a:lnTo>
                  <a:lnTo>
                    <a:pt x="328958" y="62235"/>
                  </a:lnTo>
                  <a:lnTo>
                    <a:pt x="338979" y="54050"/>
                  </a:lnTo>
                  <a:lnTo>
                    <a:pt x="349138" y="46287"/>
                  </a:lnTo>
                  <a:lnTo>
                    <a:pt x="359016" y="38667"/>
                  </a:lnTo>
                  <a:lnTo>
                    <a:pt x="368896" y="31470"/>
                  </a:lnTo>
                  <a:lnTo>
                    <a:pt x="378915" y="24696"/>
                  </a:lnTo>
                  <a:lnTo>
                    <a:pt x="388794" y="18063"/>
                  </a:lnTo>
                  <a:lnTo>
                    <a:pt x="398673" y="11712"/>
                  </a:lnTo>
                  <a:lnTo>
                    <a:pt x="408268" y="5643"/>
                  </a:lnTo>
                  <a:lnTo>
                    <a:pt x="418148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lIns="54000" tIns="18000" rIns="18000" rtlCol="0" anchor="ctr"/>
            <a:lstStyle/>
            <a:p>
              <a:pPr marL="265113" indent="-258763" algn="ctr" defTabSz="952500" eaLnBrk="0" hangingPunct="0">
                <a:lnSpc>
                  <a:spcPct val="95000"/>
                </a:lnSpc>
                <a:spcBef>
                  <a:spcPts val="500"/>
                </a:spcBef>
                <a:spcAft>
                  <a:spcPts val="600"/>
                </a:spcAft>
                <a:buFont typeface="+mj-lt"/>
                <a:buAutoNum type="arabicPeriod"/>
              </a:pPr>
              <a:endParaRPr lang="en-US" sz="900" dirty="0" smtClean="0">
                <a:solidFill>
                  <a:srgbClr val="707277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426440" y="1110485"/>
            <a:ext cx="8460795" cy="1184940"/>
            <a:chOff x="1430456" y="1075749"/>
            <a:chExt cx="8460795" cy="1184940"/>
          </a:xfrm>
        </p:grpSpPr>
        <p:sp>
          <p:nvSpPr>
            <p:cNvPr id="42" name="Rectangle 95"/>
            <p:cNvSpPr txBox="1">
              <a:spLocks/>
            </p:cNvSpPr>
            <p:nvPr/>
          </p:nvSpPr>
          <p:spPr>
            <a:xfrm>
              <a:off x="1430456" y="1075749"/>
              <a:ext cx="5841202" cy="1184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lvl="0" indent="0" defTabSz="956861" eaLnBrk="1" hangingPunct="1">
                <a:buClr>
                  <a:schemeClr val="tx2"/>
                </a:buClr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206980" lvl="1" indent="-205284" defTabSz="956861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sz="13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88610" indent="-279933" defTabSz="956861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56570" indent="-166263" defTabSz="956861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801320" indent="-139118" defTabSz="956861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285750" lvl="2" indent="-168275">
                <a:spcAft>
                  <a:spcPts val="100"/>
                </a:spcAft>
                <a:buClr>
                  <a:srgbClr val="FF0000"/>
                </a:buClr>
              </a:pPr>
              <a:r>
                <a:rPr lang="en-US" sz="900" dirty="0">
                  <a:solidFill>
                    <a:srgbClr val="707277"/>
                  </a:solidFill>
                </a:rPr>
                <a:t>Create risk inventory for the SHUSA, hold workshops for </a:t>
              </a:r>
              <a:r>
                <a:rPr lang="en-US" sz="900" dirty="0" smtClean="0">
                  <a:solidFill>
                    <a:srgbClr val="707277"/>
                  </a:solidFill>
                </a:rPr>
                <a:t>aggregation </a:t>
              </a:r>
              <a:endParaRPr lang="en-US" sz="900" dirty="0">
                <a:solidFill>
                  <a:srgbClr val="707277"/>
                </a:solidFill>
              </a:endParaRPr>
            </a:p>
            <a:p>
              <a:pPr marL="463550" lvl="2" indent="-171450">
                <a:spcAft>
                  <a:spcPts val="100"/>
                </a:spcAft>
                <a:buClr>
                  <a:srgbClr val="FF0000"/>
                </a:buClr>
                <a:buFont typeface="Arial" pitchFamily="34" charset="0"/>
                <a:buChar char="•"/>
              </a:pPr>
              <a:r>
                <a:rPr lang="en-US" sz="900" dirty="0">
                  <a:solidFill>
                    <a:srgbClr val="707277"/>
                  </a:solidFill>
                </a:rPr>
                <a:t>Preparation for Aggregation to create SHUSA Material Risk </a:t>
              </a:r>
              <a:r>
                <a:rPr lang="en-US" sz="900" dirty="0" smtClean="0">
                  <a:solidFill>
                    <a:srgbClr val="707277"/>
                  </a:solidFill>
                </a:rPr>
                <a:t>Inventory </a:t>
              </a:r>
              <a:endParaRPr lang="en-US" sz="900" dirty="0">
                <a:solidFill>
                  <a:srgbClr val="707277"/>
                </a:solidFill>
              </a:endParaRPr>
            </a:p>
            <a:p>
              <a:pPr marL="463550" lvl="2" indent="-171450">
                <a:spcAft>
                  <a:spcPts val="100"/>
                </a:spcAft>
                <a:buClr>
                  <a:srgbClr val="FF0000"/>
                </a:buClr>
                <a:buFont typeface="Arial" pitchFamily="34" charset="0"/>
                <a:buChar char="•"/>
              </a:pPr>
              <a:r>
                <a:rPr lang="en-US" sz="900" dirty="0">
                  <a:solidFill>
                    <a:srgbClr val="707277"/>
                  </a:solidFill>
                </a:rPr>
                <a:t>Hold SHUSA Aggregation Workshops (include 2nd LOD challenge</a:t>
              </a:r>
              <a:r>
                <a:rPr lang="en-US" sz="900" dirty="0" smtClean="0">
                  <a:solidFill>
                    <a:srgbClr val="707277"/>
                  </a:solidFill>
                </a:rPr>
                <a:t>) </a:t>
              </a:r>
              <a:endParaRPr lang="en-US" sz="900" dirty="0">
                <a:solidFill>
                  <a:srgbClr val="707277"/>
                </a:solidFill>
              </a:endParaRPr>
            </a:p>
            <a:p>
              <a:pPr marL="463550" lvl="2" indent="-171450">
                <a:spcAft>
                  <a:spcPts val="100"/>
                </a:spcAft>
                <a:buClr>
                  <a:srgbClr val="FF0000"/>
                </a:buClr>
                <a:buFont typeface="Arial" pitchFamily="34" charset="0"/>
                <a:buChar char="•"/>
              </a:pPr>
              <a:r>
                <a:rPr lang="en-US" sz="900" dirty="0">
                  <a:solidFill>
                    <a:srgbClr val="707277"/>
                  </a:solidFill>
                </a:rPr>
                <a:t>Execute on SHUSA Top Down Aggregation (1st and 2nd LOD executive challenge</a:t>
              </a:r>
              <a:r>
                <a:rPr lang="en-US" sz="900" dirty="0" smtClean="0">
                  <a:solidFill>
                    <a:srgbClr val="707277"/>
                  </a:solidFill>
                </a:rPr>
                <a:t>) </a:t>
              </a:r>
              <a:endParaRPr lang="en-US" sz="900" dirty="0">
                <a:solidFill>
                  <a:srgbClr val="707277"/>
                </a:solidFill>
              </a:endParaRPr>
            </a:p>
            <a:p>
              <a:pPr marL="463550" lvl="2" indent="-171450">
                <a:spcAft>
                  <a:spcPts val="100"/>
                </a:spcAft>
                <a:buClr>
                  <a:srgbClr val="FF0000"/>
                </a:buClr>
                <a:buFont typeface="Arial" pitchFamily="34" charset="0"/>
                <a:buChar char="•"/>
              </a:pPr>
              <a:r>
                <a:rPr lang="en-US" sz="900" dirty="0">
                  <a:solidFill>
                    <a:srgbClr val="707277"/>
                  </a:solidFill>
                </a:rPr>
                <a:t>Obtain approvals for Material Risks of SHUSA (final aggregation, Board and Management review and challenge</a:t>
              </a:r>
              <a:r>
                <a:rPr lang="en-US" sz="900" dirty="0" smtClean="0">
                  <a:solidFill>
                    <a:srgbClr val="707277"/>
                  </a:solidFill>
                </a:rPr>
                <a:t>) </a:t>
              </a:r>
              <a:endParaRPr lang="en-US" sz="900" dirty="0">
                <a:solidFill>
                  <a:srgbClr val="707277"/>
                </a:solidFill>
              </a:endParaRPr>
            </a:p>
            <a:p>
              <a:pPr marL="463550" lvl="2" indent="-171450">
                <a:spcAft>
                  <a:spcPts val="100"/>
                </a:spcAft>
                <a:buClr>
                  <a:srgbClr val="FF0000"/>
                </a:buClr>
                <a:buFont typeface="Arial" pitchFamily="34" charset="0"/>
                <a:buChar char="•"/>
              </a:pPr>
              <a:r>
                <a:rPr lang="en-US" sz="900" dirty="0">
                  <a:solidFill>
                    <a:srgbClr val="707277"/>
                  </a:solidFill>
                </a:rPr>
                <a:t>Draft Risk ID and Assessment Policy and obtain </a:t>
              </a:r>
              <a:r>
                <a:rPr lang="en-US" sz="900" dirty="0" smtClean="0">
                  <a:solidFill>
                    <a:srgbClr val="707277"/>
                  </a:solidFill>
                </a:rPr>
                <a:t>approvals</a:t>
              </a:r>
              <a:endParaRPr lang="en-US" sz="900" dirty="0">
                <a:solidFill>
                  <a:srgbClr val="707277"/>
                </a:solidFill>
              </a:endParaRPr>
            </a:p>
            <a:p>
              <a:pPr marL="463550" lvl="2" indent="-171450">
                <a:spcAft>
                  <a:spcPts val="100"/>
                </a:spcAft>
                <a:buClr>
                  <a:srgbClr val="FF0000"/>
                </a:buClr>
                <a:buFont typeface="Arial" pitchFamily="34" charset="0"/>
                <a:buChar char="•"/>
              </a:pPr>
              <a:r>
                <a:rPr lang="en-US" sz="900" dirty="0">
                  <a:solidFill>
                    <a:srgbClr val="707277"/>
                  </a:solidFill>
                </a:rPr>
                <a:t>Establish clear linkage of MRP outputs to capital planning scenario design process</a:t>
              </a:r>
            </a:p>
          </p:txBody>
        </p:sp>
        <p:sp>
          <p:nvSpPr>
            <p:cNvPr id="44" name="Rectangle 95"/>
            <p:cNvSpPr txBox="1">
              <a:spLocks/>
            </p:cNvSpPr>
            <p:nvPr/>
          </p:nvSpPr>
          <p:spPr>
            <a:xfrm>
              <a:off x="7360011" y="1075749"/>
              <a:ext cx="577081" cy="11515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lvl="0" indent="0" defTabSz="956861" eaLnBrk="1" hangingPunct="1">
                <a:buClr>
                  <a:schemeClr val="tx2"/>
                </a:buClr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206980" lvl="1" indent="-205284" defTabSz="956861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sz="13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88610" indent="-279933" defTabSz="956861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56570" indent="-166263" defTabSz="956861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801320" indent="-139118" defTabSz="956861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 smtClean="0">
                  <a:solidFill>
                    <a:srgbClr val="FF0000"/>
                  </a:solidFill>
                </a:rPr>
                <a:t>10/05/15xx</a:t>
              </a:r>
              <a:endParaRPr lang="en-GB" sz="900" dirty="0">
                <a:solidFill>
                  <a:srgbClr val="FF0000"/>
                </a:solidFill>
              </a:endParaRP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 smtClean="0">
                  <a:solidFill>
                    <a:srgbClr val="FF0000"/>
                  </a:solidFill>
                </a:rPr>
                <a:t>10/05/15xx</a:t>
              </a:r>
              <a:endParaRPr lang="en-GB" sz="900" dirty="0">
                <a:solidFill>
                  <a:srgbClr val="FF0000"/>
                </a:solidFill>
              </a:endParaRP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 smtClean="0">
                  <a:solidFill>
                    <a:srgbClr val="FF0000"/>
                  </a:solidFill>
                </a:rPr>
                <a:t>10/12/15xx</a:t>
              </a:r>
              <a:endParaRPr lang="en-GB" sz="900" dirty="0">
                <a:solidFill>
                  <a:srgbClr val="FF0000"/>
                </a:solidFill>
              </a:endParaRP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 smtClean="0">
                  <a:solidFill>
                    <a:srgbClr val="FF0000"/>
                  </a:solidFill>
                </a:rPr>
                <a:t>10/26/15xx</a:t>
              </a:r>
              <a:endParaRPr lang="en-GB" sz="900" dirty="0">
                <a:solidFill>
                  <a:srgbClr val="FF0000"/>
                </a:solidFill>
              </a:endParaRP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 smtClean="0">
                  <a:solidFill>
                    <a:srgbClr val="FF0000"/>
                  </a:solidFill>
                </a:rPr>
                <a:t>11/09/15xx</a:t>
              </a:r>
              <a:endParaRPr lang="en-GB" sz="900" dirty="0">
                <a:solidFill>
                  <a:srgbClr val="FF0000"/>
                </a:solidFill>
              </a:endParaRP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endParaRPr lang="en-GB" sz="600" dirty="0">
                <a:solidFill>
                  <a:srgbClr val="FF0000"/>
                </a:solidFill>
              </a:endParaRP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 smtClean="0">
                  <a:solidFill>
                    <a:srgbClr val="FF0000"/>
                  </a:solidFill>
                </a:rPr>
                <a:t>10/26/15xx</a:t>
              </a:r>
              <a:endParaRPr lang="en-GB" sz="900" dirty="0">
                <a:solidFill>
                  <a:srgbClr val="FF0000"/>
                </a:solidFill>
              </a:endParaRP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 smtClean="0">
                  <a:solidFill>
                    <a:srgbClr val="FF0000"/>
                  </a:solidFill>
                </a:rPr>
                <a:t>10/12/15xx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46" name="Rectangle 95"/>
            <p:cNvSpPr txBox="1">
              <a:spLocks/>
            </p:cNvSpPr>
            <p:nvPr/>
          </p:nvSpPr>
          <p:spPr>
            <a:xfrm>
              <a:off x="8977882" y="1075749"/>
              <a:ext cx="91336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lvl="0" indent="0" defTabSz="956861" eaLnBrk="1" hangingPunct="1">
                <a:buClr>
                  <a:schemeClr val="tx2"/>
                </a:buClr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206980" lvl="1" indent="-205284" defTabSz="956861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sz="13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88610" indent="-279933" defTabSz="956861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56570" indent="-166263" defTabSz="956861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801320" indent="-139118" defTabSz="956861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Font typeface="Arial" pitchFamily="34" charset="0"/>
                <a:buNone/>
              </a:pPr>
              <a:endParaRPr lang="en-GB" sz="900" dirty="0">
                <a:solidFill>
                  <a:srgbClr val="000000"/>
                </a:solidFill>
              </a:endParaRPr>
            </a:p>
          </p:txBody>
        </p:sp>
        <p:sp>
          <p:nvSpPr>
            <p:cNvPr id="47" name="Rectangle 95"/>
            <p:cNvSpPr txBox="1">
              <a:spLocks/>
            </p:cNvSpPr>
            <p:nvPr/>
          </p:nvSpPr>
          <p:spPr>
            <a:xfrm>
              <a:off x="8025445" y="1075749"/>
              <a:ext cx="864085" cy="11515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lvl="0" indent="0" defTabSz="956861" eaLnBrk="1" hangingPunct="1">
                <a:buClr>
                  <a:schemeClr val="tx2"/>
                </a:buClr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206980" lvl="1" indent="-205284" defTabSz="956861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sz="13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88610" indent="-279933" defTabSz="956861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56570" indent="-166263" defTabSz="956861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801320" indent="-139118" defTabSz="956861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 smtClean="0">
                  <a:solidFill>
                    <a:srgbClr val="FF0000"/>
                  </a:solidFill>
                </a:rPr>
                <a:t>01/15/16xx</a:t>
              </a:r>
              <a:endParaRPr lang="en-GB" sz="900" dirty="0">
                <a:solidFill>
                  <a:srgbClr val="FF0000"/>
                </a:solidFill>
              </a:endParaRP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 smtClean="0">
                  <a:solidFill>
                    <a:srgbClr val="FF0000"/>
                  </a:solidFill>
                </a:rPr>
                <a:t>10/19/15xx</a:t>
              </a:r>
              <a:endParaRPr lang="en-GB" sz="900" dirty="0">
                <a:solidFill>
                  <a:srgbClr val="FF0000"/>
                </a:solidFill>
              </a:endParaRP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 smtClean="0">
                  <a:solidFill>
                    <a:srgbClr val="FF0000"/>
                  </a:solidFill>
                </a:rPr>
                <a:t>10/26/15xx</a:t>
              </a:r>
              <a:endParaRPr lang="en-GB" sz="900" dirty="0">
                <a:solidFill>
                  <a:srgbClr val="FF0000"/>
                </a:solidFill>
              </a:endParaRP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 smtClean="0">
                  <a:solidFill>
                    <a:srgbClr val="FF0000"/>
                  </a:solidFill>
                </a:rPr>
                <a:t>11/09/15xx</a:t>
              </a:r>
              <a:endParaRPr lang="en-GB" sz="900" dirty="0">
                <a:solidFill>
                  <a:srgbClr val="FF0000"/>
                </a:solidFill>
              </a:endParaRP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 smtClean="0">
                  <a:solidFill>
                    <a:srgbClr val="FF0000"/>
                  </a:solidFill>
                </a:rPr>
                <a:t>12/04/15xx</a:t>
              </a:r>
              <a:endParaRPr lang="en-GB" sz="900" dirty="0">
                <a:solidFill>
                  <a:srgbClr val="FF0000"/>
                </a:solidFill>
              </a:endParaRP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endParaRPr lang="en-GB" sz="600" dirty="0">
                <a:solidFill>
                  <a:srgbClr val="FF0000"/>
                </a:solidFill>
              </a:endParaRP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 smtClean="0">
                  <a:solidFill>
                    <a:srgbClr val="FF0000"/>
                  </a:solidFill>
                </a:rPr>
                <a:t>01/15/16xx</a:t>
              </a:r>
              <a:endParaRPr lang="en-GB" sz="900" dirty="0">
                <a:solidFill>
                  <a:srgbClr val="FF0000"/>
                </a:solidFill>
              </a:endParaRP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 smtClean="0">
                  <a:solidFill>
                    <a:srgbClr val="FF0000"/>
                  </a:solidFill>
                </a:rPr>
                <a:t>12/04/15xx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492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161" name="think-cell Slide" r:id="rId7" imgW="493" imgH="493" progId="TCLayout.ActiveDocument.1">
                  <p:embed/>
                </p:oleObj>
              </mc:Choice>
              <mc:Fallback>
                <p:oleObj name="think-cell Slide" r:id="rId7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>
            <a:spLocks/>
          </p:cNvSpPr>
          <p:nvPr/>
        </p:nvSpPr>
        <p:spPr>
          <a:xfrm>
            <a:off x="278934" y="806574"/>
            <a:ext cx="9718506" cy="52861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260354"/>
            <a:ext cx="9491663" cy="396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Risk Transformation: Project Plan (</a:t>
            </a:r>
            <a:r>
              <a:rPr lang="en-GB" dirty="0" smtClean="0"/>
              <a:t>4/4)</a:t>
            </a:r>
            <a:endParaRPr lang="en-US" dirty="0"/>
          </a:p>
        </p:txBody>
      </p:sp>
      <p:sp>
        <p:nvSpPr>
          <p:cNvPr id="42" name="TextBox 15"/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361217" y="1075750"/>
            <a:ext cx="950208" cy="145017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lvl="0" indent="0" fontAlgn="base">
              <a:spcBef>
                <a:spcPct val="6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r>
              <a:rPr lang="en-US" dirty="0"/>
              <a:t>Risk Management Processes</a:t>
            </a:r>
          </a:p>
        </p:txBody>
      </p:sp>
      <p:sp>
        <p:nvSpPr>
          <p:cNvPr id="16" name="Rectangle 5"/>
          <p:cNvSpPr txBox="1">
            <a:spLocks/>
          </p:cNvSpPr>
          <p:nvPr/>
        </p:nvSpPr>
        <p:spPr>
          <a:xfrm>
            <a:off x="1430456" y="870742"/>
            <a:ext cx="584120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Deliverables / milestones</a:t>
            </a:r>
            <a:endParaRPr lang="en-US" sz="900" b="1" dirty="0"/>
          </a:p>
        </p:txBody>
      </p:sp>
      <p:sp>
        <p:nvSpPr>
          <p:cNvPr id="17" name="Rectangle 5"/>
          <p:cNvSpPr txBox="1">
            <a:spLocks/>
          </p:cNvSpPr>
          <p:nvPr/>
        </p:nvSpPr>
        <p:spPr>
          <a:xfrm>
            <a:off x="361217" y="870742"/>
            <a:ext cx="9502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Sub-workstream</a:t>
            </a:r>
            <a:endParaRPr lang="en-US" sz="900" b="1" dirty="0"/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 bwMode="auto">
          <a:xfrm>
            <a:off x="1430456" y="1036262"/>
            <a:ext cx="584120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5"/>
          <p:cNvSpPr txBox="1">
            <a:spLocks/>
          </p:cNvSpPr>
          <p:nvPr/>
        </p:nvSpPr>
        <p:spPr>
          <a:xfrm>
            <a:off x="7360011" y="870742"/>
            <a:ext cx="5770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Start</a:t>
            </a:r>
            <a:endParaRPr lang="en-US" sz="900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 bwMode="auto">
          <a:xfrm>
            <a:off x="7360011" y="1036262"/>
            <a:ext cx="577081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5"/>
          <p:cNvSpPr txBox="1">
            <a:spLocks/>
          </p:cNvSpPr>
          <p:nvPr/>
        </p:nvSpPr>
        <p:spPr>
          <a:xfrm>
            <a:off x="8977882" y="870742"/>
            <a:ext cx="91336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Owner</a:t>
            </a:r>
            <a:endParaRPr lang="en-US" sz="900" b="1" dirty="0"/>
          </a:p>
        </p:txBody>
      </p:sp>
      <p:cxnSp>
        <p:nvCxnSpPr>
          <p:cNvPr id="22" name="Straight Connector 21"/>
          <p:cNvCxnSpPr>
            <a:cxnSpLocks/>
          </p:cNvCxnSpPr>
          <p:nvPr/>
        </p:nvCxnSpPr>
        <p:spPr bwMode="auto">
          <a:xfrm>
            <a:off x="8977882" y="1036262"/>
            <a:ext cx="913369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5"/>
          <p:cNvSpPr txBox="1">
            <a:spLocks/>
          </p:cNvSpPr>
          <p:nvPr/>
        </p:nvSpPr>
        <p:spPr>
          <a:xfrm>
            <a:off x="8025445" y="870742"/>
            <a:ext cx="86408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Finish</a:t>
            </a:r>
            <a:endParaRPr lang="en-US" sz="900" b="1" dirty="0"/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 bwMode="auto">
          <a:xfrm>
            <a:off x="8025445" y="1036262"/>
            <a:ext cx="864085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Rectangle 95"/>
          <p:cNvSpPr txBox="1">
            <a:spLocks/>
          </p:cNvSpPr>
          <p:nvPr/>
        </p:nvSpPr>
        <p:spPr>
          <a:xfrm>
            <a:off x="1430456" y="1075749"/>
            <a:ext cx="5841202" cy="148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285750" lvl="2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707277"/>
                </a:solidFill>
              </a:rPr>
              <a:t>Rollout redesigned C&amp;I rating models</a:t>
            </a:r>
          </a:p>
          <a:p>
            <a:pPr marL="463550" lvl="3" indent="-171450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707277"/>
                </a:solidFill>
              </a:rPr>
              <a:t>C&amp;I model development and validation (refer to Model Dev. / Model Risk </a:t>
            </a:r>
            <a:r>
              <a:rPr lang="en-US" sz="900" dirty="0" err="1">
                <a:solidFill>
                  <a:srgbClr val="707277"/>
                </a:solidFill>
              </a:rPr>
              <a:t>workstreams</a:t>
            </a:r>
            <a:r>
              <a:rPr lang="en-US" sz="900" dirty="0">
                <a:solidFill>
                  <a:srgbClr val="707277"/>
                </a:solidFill>
              </a:rPr>
              <a:t>)</a:t>
            </a:r>
          </a:p>
          <a:p>
            <a:pPr marL="463550" lvl="3" indent="-171450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707277"/>
                </a:solidFill>
              </a:rPr>
              <a:t>C&amp;I UAT / pilot testing</a:t>
            </a:r>
          </a:p>
          <a:p>
            <a:pPr marL="463550" lvl="3" indent="-171450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707277"/>
                </a:solidFill>
              </a:rPr>
              <a:t>C&amp;I end-user training</a:t>
            </a:r>
          </a:p>
          <a:p>
            <a:pPr marL="463550" lvl="3" indent="-171450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707277"/>
                </a:solidFill>
              </a:rPr>
              <a:t>C&amp;I initial model implementation / rollout</a:t>
            </a:r>
          </a:p>
          <a:p>
            <a:pPr marL="285750" lvl="2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707277"/>
                </a:solidFill>
              </a:rPr>
              <a:t>Create requirement definitions for technology solution or CRE and C&amp;I model </a:t>
            </a:r>
            <a:r>
              <a:rPr lang="en-US" sz="900" dirty="0" smtClean="0">
                <a:solidFill>
                  <a:srgbClr val="707277"/>
                </a:solidFill>
              </a:rPr>
              <a:t>implementation x</a:t>
            </a:r>
            <a:endParaRPr lang="en-US" sz="900" dirty="0">
              <a:solidFill>
                <a:srgbClr val="707277"/>
              </a:solidFill>
            </a:endParaRPr>
          </a:p>
          <a:p>
            <a:pPr marL="285750" lvl="2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707277"/>
                </a:solidFill>
              </a:rPr>
              <a:t>Develop and implement technology solution for CRE and C&amp;I </a:t>
            </a:r>
            <a:r>
              <a:rPr lang="en-US" sz="900" dirty="0" smtClean="0">
                <a:solidFill>
                  <a:srgbClr val="707277"/>
                </a:solidFill>
              </a:rPr>
              <a:t>models) x</a:t>
            </a:r>
            <a:endParaRPr lang="en-US" sz="900" dirty="0" smtClean="0">
              <a:solidFill>
                <a:srgbClr val="FF0000"/>
              </a:solidFill>
            </a:endParaRPr>
          </a:p>
          <a:p>
            <a:pPr marL="117475" lvl="1" indent="-117475" fontAlgn="ctr">
              <a:spcAft>
                <a:spcPts val="100"/>
              </a:spcAft>
              <a:buClr>
                <a:srgbClr val="FF0000"/>
              </a:buClr>
            </a:pPr>
            <a:r>
              <a:rPr lang="en-US" sz="900" dirty="0" smtClean="0">
                <a:solidFill>
                  <a:srgbClr val="FF0000"/>
                </a:solidFill>
              </a:rPr>
              <a:t>Conduct </a:t>
            </a:r>
            <a:r>
              <a:rPr lang="en-US" sz="900" dirty="0">
                <a:solidFill>
                  <a:srgbClr val="FF0000"/>
                </a:solidFill>
              </a:rPr>
              <a:t>gap analyses across risk types focusing on methodology, tools, processes, and expectations as defined by the operating model and benchmark to industry </a:t>
            </a:r>
            <a:r>
              <a:rPr lang="en-US" sz="900" dirty="0" smtClean="0">
                <a:solidFill>
                  <a:srgbClr val="FF0000"/>
                </a:solidFill>
              </a:rPr>
              <a:t>practice xx</a:t>
            </a:r>
            <a:endParaRPr lang="en-US" sz="900" dirty="0">
              <a:solidFill>
                <a:srgbClr val="FF0000"/>
              </a:solidFill>
            </a:endParaRPr>
          </a:p>
          <a:p>
            <a:pPr marL="117475" lvl="1" indent="-117475" fontAlgn="ctr">
              <a:spcAft>
                <a:spcPts val="100"/>
              </a:spcAft>
              <a:buClr>
                <a:srgbClr val="FF0000"/>
              </a:buClr>
            </a:pPr>
            <a:r>
              <a:rPr lang="en-US" sz="900" b="1" u="sng" dirty="0" smtClean="0">
                <a:solidFill>
                  <a:srgbClr val="000000"/>
                </a:solidFill>
              </a:rPr>
              <a:t>Create </a:t>
            </a:r>
            <a:r>
              <a:rPr lang="en-US" sz="900" b="1" u="sng" dirty="0">
                <a:solidFill>
                  <a:srgbClr val="000000"/>
                </a:solidFill>
              </a:rPr>
              <a:t>remediation plans to address gaps and initiate remediation </a:t>
            </a:r>
            <a:r>
              <a:rPr lang="en-US" sz="900" b="1" u="sng" dirty="0" smtClean="0">
                <a:solidFill>
                  <a:srgbClr val="000000"/>
                </a:solidFill>
              </a:rPr>
              <a:t>actions xx</a:t>
            </a:r>
            <a:endParaRPr lang="en-US" sz="900" b="1" u="sng" dirty="0">
              <a:solidFill>
                <a:srgbClr val="000000"/>
              </a:solidFill>
            </a:endParaRPr>
          </a:p>
        </p:txBody>
      </p:sp>
      <p:sp>
        <p:nvSpPr>
          <p:cNvPr id="28" name="Rectangle 95"/>
          <p:cNvSpPr txBox="1">
            <a:spLocks/>
          </p:cNvSpPr>
          <p:nvPr/>
        </p:nvSpPr>
        <p:spPr>
          <a:xfrm>
            <a:off x="8025445" y="1075749"/>
            <a:ext cx="864085" cy="1500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TBC</a:t>
            </a:r>
            <a:endParaRPr lang="pl-PL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>
                <a:solidFill>
                  <a:srgbClr val="FFFFFF">
                    <a:lumMod val="50000"/>
                  </a:srgbClr>
                </a:solidFill>
              </a:rPr>
              <a:t>TBC</a:t>
            </a:r>
            <a:r>
              <a:rPr lang="en-GB" sz="900" baseline="30000" dirty="0">
                <a:solidFill>
                  <a:srgbClr val="FFFFFF">
                    <a:lumMod val="50000"/>
                  </a:srgbClr>
                </a:solidFill>
              </a:rPr>
              <a:t>1</a:t>
            </a:r>
            <a:endParaRPr lang="pl-PL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06/03/16xx</a:t>
            </a:r>
            <a:endParaRPr lang="pl-PL" sz="900" dirty="0">
              <a:solidFill>
                <a:srgbClr val="FF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07/29/16xx</a:t>
            </a:r>
            <a:endParaRPr lang="pl-PL" sz="900" dirty="0">
              <a:solidFill>
                <a:srgbClr val="FF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07/01/16xx</a:t>
            </a:r>
            <a:endParaRPr lang="pl-PL" sz="900" dirty="0">
              <a:solidFill>
                <a:srgbClr val="FF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pl-PL" sz="900" dirty="0">
                <a:solidFill>
                  <a:srgbClr val="FF0000"/>
                </a:solidFill>
              </a:rPr>
              <a:t>0</a:t>
            </a:r>
            <a:r>
              <a:rPr lang="en-US" sz="900" dirty="0">
                <a:solidFill>
                  <a:srgbClr val="FF0000"/>
                </a:solidFill>
              </a:rPr>
              <a:t>4</a:t>
            </a:r>
            <a:r>
              <a:rPr lang="pl-PL" sz="900" dirty="0">
                <a:solidFill>
                  <a:srgbClr val="FF0000"/>
                </a:solidFill>
              </a:rPr>
              <a:t>/1</a:t>
            </a:r>
            <a:r>
              <a:rPr lang="en-US" sz="900" dirty="0">
                <a:solidFill>
                  <a:srgbClr val="FF0000"/>
                </a:solidFill>
              </a:rPr>
              <a:t>5</a:t>
            </a:r>
            <a:r>
              <a:rPr lang="pl-PL" sz="900" dirty="0" smtClean="0">
                <a:solidFill>
                  <a:srgbClr val="FF0000"/>
                </a:solidFill>
              </a:rPr>
              <a:t>/16</a:t>
            </a:r>
            <a:r>
              <a:rPr lang="en-US" sz="900" dirty="0" smtClean="0">
                <a:solidFill>
                  <a:srgbClr val="FF0000"/>
                </a:solidFill>
              </a:rPr>
              <a:t>xx</a:t>
            </a:r>
            <a:endParaRPr lang="pl-PL" sz="900" dirty="0">
              <a:solidFill>
                <a:srgbClr val="FF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pl-PL" sz="900" b="1" u="sng" dirty="0">
                <a:solidFill>
                  <a:srgbClr val="FF0000"/>
                </a:solidFill>
              </a:rPr>
              <a:t>0</a:t>
            </a:r>
            <a:r>
              <a:rPr lang="en-US" sz="900" b="1" u="sng" dirty="0">
                <a:solidFill>
                  <a:srgbClr val="FF0000"/>
                </a:solidFill>
              </a:rPr>
              <a:t>8</a:t>
            </a:r>
            <a:r>
              <a:rPr lang="pl-PL" sz="900" b="1" u="sng" dirty="0">
                <a:solidFill>
                  <a:srgbClr val="FF0000"/>
                </a:solidFill>
              </a:rPr>
              <a:t>/1</a:t>
            </a:r>
            <a:r>
              <a:rPr lang="en-US" sz="900" b="1" u="sng" dirty="0">
                <a:solidFill>
                  <a:srgbClr val="FF0000"/>
                </a:solidFill>
              </a:rPr>
              <a:t>2</a:t>
            </a:r>
            <a:r>
              <a:rPr lang="pl-PL" sz="900" b="1" u="sng" dirty="0" smtClean="0">
                <a:solidFill>
                  <a:srgbClr val="FF0000"/>
                </a:solidFill>
              </a:rPr>
              <a:t>/16</a:t>
            </a:r>
            <a:r>
              <a:rPr lang="en-US" sz="900" b="1" u="sng" dirty="0" smtClean="0">
                <a:solidFill>
                  <a:srgbClr val="FF0000"/>
                </a:solidFill>
              </a:rPr>
              <a:t>xx</a:t>
            </a:r>
            <a:endParaRPr lang="pl-PL" sz="900" b="1" u="sng" dirty="0">
              <a:solidFill>
                <a:srgbClr val="FF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US" sz="900" dirty="0" smtClean="0">
                <a:solidFill>
                  <a:srgbClr val="000000"/>
                </a:solidFill>
              </a:rPr>
              <a:t>09/30/16</a:t>
            </a:r>
            <a:endParaRPr lang="pl-PL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l-PL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b="1" u="sng" dirty="0" smtClean="0">
                <a:solidFill>
                  <a:srgbClr val="0070C0"/>
                </a:solidFill>
              </a:rPr>
              <a:t>12/04/16xx</a:t>
            </a:r>
            <a:endParaRPr lang="pl-PL" sz="900" b="1" u="sng" dirty="0">
              <a:solidFill>
                <a:srgbClr val="0070C0"/>
              </a:solidFill>
            </a:endParaRPr>
          </a:p>
        </p:txBody>
      </p:sp>
      <p:sp>
        <p:nvSpPr>
          <p:cNvPr id="29" name="Rectangle 95"/>
          <p:cNvSpPr txBox="1">
            <a:spLocks/>
          </p:cNvSpPr>
          <p:nvPr/>
        </p:nvSpPr>
        <p:spPr>
          <a:xfrm>
            <a:off x="7360011" y="1075749"/>
            <a:ext cx="577081" cy="1651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TBC</a:t>
            </a:r>
            <a:endParaRPr lang="pl-PL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>
                <a:solidFill>
                  <a:srgbClr val="FFFFFF">
                    <a:lumMod val="50000"/>
                  </a:srgbClr>
                </a:solidFill>
              </a:rPr>
              <a:t>TBC</a:t>
            </a:r>
            <a:r>
              <a:rPr lang="en-GB" sz="900" baseline="30000" dirty="0">
                <a:solidFill>
                  <a:srgbClr val="FFFFFF">
                    <a:lumMod val="50000"/>
                  </a:srgbClr>
                </a:solidFill>
              </a:rPr>
              <a:t>1</a:t>
            </a:r>
            <a:endParaRPr lang="pl-PL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04/04/16xx</a:t>
            </a:r>
            <a:endParaRPr lang="pl-PL" sz="900" dirty="0">
              <a:solidFill>
                <a:srgbClr val="FF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04/04/16xx</a:t>
            </a:r>
            <a:endParaRPr lang="pl-PL" sz="900" dirty="0">
              <a:solidFill>
                <a:srgbClr val="FF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06/06/16xx</a:t>
            </a:r>
            <a:endParaRPr lang="pl-PL" sz="900" dirty="0">
              <a:solidFill>
                <a:srgbClr val="FF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pl-PL" sz="900" dirty="0">
                <a:solidFill>
                  <a:srgbClr val="000000"/>
                </a:solidFill>
              </a:rPr>
              <a:t>05/04/15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pl-PL" sz="900" dirty="0" smtClean="0">
                <a:solidFill>
                  <a:srgbClr val="000000"/>
                </a:solidFill>
              </a:rPr>
              <a:t>06/01/15</a:t>
            </a:r>
            <a:endParaRPr lang="en-US" sz="900" dirty="0" smtClean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l-PL" sz="900" dirty="0" smtClean="0">
                <a:solidFill>
                  <a:srgbClr val="000000"/>
                </a:solidFill>
              </a:rPr>
              <a:t>0</a:t>
            </a:r>
            <a:r>
              <a:rPr lang="en-US" sz="900" dirty="0" smtClean="0">
                <a:solidFill>
                  <a:srgbClr val="000000"/>
                </a:solidFill>
              </a:rPr>
              <a:t>7</a:t>
            </a:r>
            <a:r>
              <a:rPr lang="pl-PL" sz="900" dirty="0" smtClean="0">
                <a:solidFill>
                  <a:srgbClr val="000000"/>
                </a:solidFill>
              </a:rPr>
              <a:t>/01/16</a:t>
            </a:r>
            <a:endParaRPr lang="pl-PL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US" sz="900" dirty="0" smtClean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pl-PL" sz="900" b="1" u="sng" dirty="0" smtClean="0">
                <a:solidFill>
                  <a:srgbClr val="0070C0"/>
                </a:solidFill>
              </a:rPr>
              <a:t>0</a:t>
            </a:r>
            <a:r>
              <a:rPr lang="en-US" sz="900" b="1" u="sng" dirty="0" smtClean="0">
                <a:solidFill>
                  <a:srgbClr val="0070C0"/>
                </a:solidFill>
              </a:rPr>
              <a:t>8</a:t>
            </a:r>
            <a:r>
              <a:rPr lang="pl-PL" sz="900" b="1" u="sng" dirty="0" smtClean="0">
                <a:solidFill>
                  <a:srgbClr val="0070C0"/>
                </a:solidFill>
              </a:rPr>
              <a:t>/0</a:t>
            </a:r>
            <a:r>
              <a:rPr lang="en-US" sz="900" b="1" u="sng" dirty="0" smtClean="0">
                <a:solidFill>
                  <a:srgbClr val="0070C0"/>
                </a:solidFill>
              </a:rPr>
              <a:t>3</a:t>
            </a:r>
            <a:r>
              <a:rPr lang="pl-PL" sz="900" b="1" u="sng" dirty="0" smtClean="0">
                <a:solidFill>
                  <a:srgbClr val="0070C0"/>
                </a:solidFill>
              </a:rPr>
              <a:t>/16</a:t>
            </a:r>
            <a:r>
              <a:rPr lang="en-US" sz="900" b="1" u="sng" dirty="0" smtClean="0">
                <a:solidFill>
                  <a:srgbClr val="0070C0"/>
                </a:solidFill>
              </a:rPr>
              <a:t>xx</a:t>
            </a:r>
            <a:endParaRPr lang="pl-PL" sz="900" b="1" u="sng" dirty="0">
              <a:solidFill>
                <a:srgbClr val="0070C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l-PL" sz="900" dirty="0">
              <a:solidFill>
                <a:srgbClr val="000000"/>
              </a:solidFill>
            </a:endParaRPr>
          </a:p>
        </p:txBody>
      </p:sp>
      <p:sp>
        <p:nvSpPr>
          <p:cNvPr id="31" name="TextBox 15"/>
          <p:cNvSpPr txBox="1">
            <a:spLocks/>
          </p:cNvSpPr>
          <p:nvPr>
            <p:custDataLst>
              <p:tags r:id="rId4"/>
            </p:custDataLst>
          </p:nvPr>
        </p:nvSpPr>
        <p:spPr bwMode="gray">
          <a:xfrm>
            <a:off x="361217" y="2601032"/>
            <a:ext cx="950208" cy="341075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lvl="0" indent="0" fontAlgn="base">
              <a:spcBef>
                <a:spcPct val="6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r>
              <a:rPr lang="en-US" dirty="0"/>
              <a:t>Risk Monitoring / Risk Reporting</a:t>
            </a:r>
          </a:p>
        </p:txBody>
      </p:sp>
      <p:sp>
        <p:nvSpPr>
          <p:cNvPr id="32" name="Rectangle 95"/>
          <p:cNvSpPr txBox="1">
            <a:spLocks/>
          </p:cNvSpPr>
          <p:nvPr/>
        </p:nvSpPr>
        <p:spPr>
          <a:xfrm>
            <a:off x="1430456" y="2601033"/>
            <a:ext cx="5841202" cy="3454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17475" lvl="1" indent="-1174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000000"/>
                </a:solidFill>
              </a:rPr>
              <a:t>Assess current reporting landscape and make quick-win enhancements to priority reports (Board and Level 1 Risk Committees) and reporting protocols</a:t>
            </a:r>
          </a:p>
          <a:p>
            <a:pPr marL="117475" lvl="1" indent="-1174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000000"/>
                </a:solidFill>
              </a:rPr>
              <a:t>Define target </a:t>
            </a:r>
            <a:r>
              <a:rPr lang="en-US" sz="900" dirty="0">
                <a:solidFill>
                  <a:srgbClr val="FF0000"/>
                </a:solidFill>
              </a:rPr>
              <a:t>exec. mgmt.</a:t>
            </a:r>
            <a:r>
              <a:rPr lang="en-US" sz="900" dirty="0">
                <a:solidFill>
                  <a:srgbClr val="000000"/>
                </a:solidFill>
              </a:rPr>
              <a:t> risk reporting landscape and scope of remediation (linked to committee structure</a:t>
            </a:r>
            <a:r>
              <a:rPr lang="en-US" sz="900" dirty="0" smtClean="0">
                <a:solidFill>
                  <a:srgbClr val="000000"/>
                </a:solidFill>
              </a:rPr>
              <a:t>) x</a:t>
            </a:r>
            <a:endParaRPr lang="en-US" sz="900" dirty="0">
              <a:solidFill>
                <a:srgbClr val="000000"/>
              </a:solidFill>
            </a:endParaRPr>
          </a:p>
          <a:p>
            <a:pPr marL="117475" lvl="1" indent="-117475">
              <a:spcAft>
                <a:spcPts val="100"/>
              </a:spcAft>
              <a:buClr>
                <a:srgbClr val="FF0000"/>
              </a:buClr>
            </a:pPr>
            <a:r>
              <a:rPr lang="en-US" sz="900" dirty="0" smtClean="0">
                <a:solidFill>
                  <a:srgbClr val="000000"/>
                </a:solidFill>
              </a:rPr>
              <a:t>Identify </a:t>
            </a:r>
            <a:r>
              <a:rPr lang="en-US" sz="900" dirty="0">
                <a:solidFill>
                  <a:srgbClr val="000000"/>
                </a:solidFill>
              </a:rPr>
              <a:t>risk aggregation needs and cultivate dedicated resources to manage reporting</a:t>
            </a:r>
          </a:p>
          <a:p>
            <a:pPr marL="117475" lvl="1" indent="-1174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000000"/>
                </a:solidFill>
              </a:rPr>
              <a:t>Develop and implement Wave 1 of </a:t>
            </a:r>
            <a:r>
              <a:rPr lang="en-US" sz="900" dirty="0">
                <a:solidFill>
                  <a:srgbClr val="FF0000"/>
                </a:solidFill>
              </a:rPr>
              <a:t>exec. mgmt.</a:t>
            </a:r>
            <a:r>
              <a:rPr lang="en-US" sz="900" dirty="0">
                <a:solidFill>
                  <a:srgbClr val="000000"/>
                </a:solidFill>
              </a:rPr>
              <a:t> reporting </a:t>
            </a:r>
            <a:r>
              <a:rPr lang="en-US" sz="900" dirty="0" smtClean="0">
                <a:solidFill>
                  <a:srgbClr val="000000"/>
                </a:solidFill>
              </a:rPr>
              <a:t>enhancements x</a:t>
            </a:r>
            <a:endParaRPr lang="en-US" sz="900" dirty="0">
              <a:solidFill>
                <a:srgbClr val="000000"/>
              </a:solidFill>
            </a:endParaRPr>
          </a:p>
          <a:p>
            <a:pPr marL="285750" lvl="2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Develop template </a:t>
            </a: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reports </a:t>
            </a: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for Wave 1 and socialize</a:t>
            </a:r>
          </a:p>
          <a:p>
            <a:pPr marL="285750" lvl="2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Roll-out of Wave 1 reports (similar process for all waves)</a:t>
            </a:r>
          </a:p>
          <a:p>
            <a:pPr marL="434975" lvl="3" indent="-141288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Review business/data requirements for interim and target state of Wave 1 reports and update as needed</a:t>
            </a:r>
          </a:p>
          <a:p>
            <a:pPr marL="434975" lvl="3" indent="-141288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Identify and document data gaps and develop remediation plans</a:t>
            </a:r>
          </a:p>
          <a:p>
            <a:pPr marL="434975" lvl="3" indent="-141288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Pilot reports using available data (manual where necessary)</a:t>
            </a:r>
          </a:p>
          <a:p>
            <a:pPr marL="434975" lvl="3" indent="-141288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Collect feedback from key stakeholders and refine reports</a:t>
            </a:r>
          </a:p>
          <a:p>
            <a:pPr marL="434975" lvl="3" indent="-141288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Implement refined reports in-production</a:t>
            </a:r>
          </a:p>
          <a:p>
            <a:pPr marL="117475" lvl="1" indent="-1174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000000"/>
                </a:solidFill>
              </a:rPr>
              <a:t>Develop and implement Wave 2 of </a:t>
            </a:r>
            <a:r>
              <a:rPr lang="en-US" sz="900" dirty="0">
                <a:solidFill>
                  <a:srgbClr val="FF0000"/>
                </a:solidFill>
              </a:rPr>
              <a:t>exec. mgmt. </a:t>
            </a:r>
            <a:r>
              <a:rPr lang="en-US" sz="900" dirty="0">
                <a:solidFill>
                  <a:srgbClr val="000000"/>
                </a:solidFill>
              </a:rPr>
              <a:t>reporting </a:t>
            </a:r>
            <a:r>
              <a:rPr lang="en-US" sz="900" dirty="0" smtClean="0">
                <a:solidFill>
                  <a:srgbClr val="000000"/>
                </a:solidFill>
              </a:rPr>
              <a:t>enhancements x</a:t>
            </a:r>
            <a:endParaRPr lang="en-US" sz="900" dirty="0">
              <a:solidFill>
                <a:srgbClr val="000000"/>
              </a:solidFill>
            </a:endParaRPr>
          </a:p>
          <a:p>
            <a:pPr marL="285750" lvl="2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  <a:latin typeface="+mj-lt"/>
              </a:rPr>
              <a:t>Development </a:t>
            </a:r>
            <a:r>
              <a:rPr lang="en-US" sz="900" dirty="0">
                <a:solidFill>
                  <a:srgbClr val="FFFFFF">
                    <a:lumMod val="50000"/>
                  </a:srgbClr>
                </a:solidFill>
                <a:latin typeface="+mj-lt"/>
              </a:rPr>
              <a:t>of template reports and socialization of Wave 2 (based on materiality)</a:t>
            </a:r>
          </a:p>
          <a:p>
            <a:pPr marL="285750" lvl="2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  <a:latin typeface="+mj-lt"/>
              </a:rPr>
              <a:t>Roll-out of Wave 2 </a:t>
            </a: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  <a:latin typeface="+mj-lt"/>
              </a:rPr>
              <a:t>reports </a:t>
            </a:r>
            <a:r>
              <a:rPr lang="en-US" sz="900" dirty="0">
                <a:solidFill>
                  <a:srgbClr val="707277"/>
                </a:solidFill>
                <a:latin typeface="+mj-lt"/>
              </a:rPr>
              <a:t>(similar process as Wave 1</a:t>
            </a:r>
            <a:r>
              <a:rPr lang="en-US" sz="900" dirty="0" smtClean="0">
                <a:solidFill>
                  <a:srgbClr val="707277"/>
                </a:solidFill>
                <a:latin typeface="+mj-lt"/>
              </a:rPr>
              <a:t>)</a:t>
            </a:r>
            <a:endParaRPr lang="en-US" sz="900" dirty="0">
              <a:solidFill>
                <a:srgbClr val="FFFFFF">
                  <a:lumMod val="50000"/>
                </a:srgbClr>
              </a:solidFill>
              <a:latin typeface="+mj-lt"/>
            </a:endParaRPr>
          </a:p>
          <a:p>
            <a:pPr marL="117475" lvl="1" indent="-1174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000000"/>
                </a:solidFill>
              </a:rPr>
              <a:t>Develop and implement Wave 3 of </a:t>
            </a:r>
            <a:r>
              <a:rPr lang="en-US" sz="900" dirty="0">
                <a:solidFill>
                  <a:srgbClr val="FF0000"/>
                </a:solidFill>
              </a:rPr>
              <a:t>exec. mgmt. </a:t>
            </a:r>
            <a:r>
              <a:rPr lang="en-US" sz="900" dirty="0">
                <a:solidFill>
                  <a:srgbClr val="000000"/>
                </a:solidFill>
              </a:rPr>
              <a:t>reporting </a:t>
            </a:r>
            <a:r>
              <a:rPr lang="en-US" sz="900" dirty="0" smtClean="0">
                <a:solidFill>
                  <a:srgbClr val="000000"/>
                </a:solidFill>
              </a:rPr>
              <a:t>enhancements x</a:t>
            </a:r>
            <a:endParaRPr lang="en-US" sz="900" dirty="0">
              <a:solidFill>
                <a:srgbClr val="000000"/>
              </a:solidFill>
            </a:endParaRPr>
          </a:p>
          <a:p>
            <a:pPr marL="285750" lvl="2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Development </a:t>
            </a: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of template reports and socialization of Wave 3 (Remaining Entities)</a:t>
            </a:r>
          </a:p>
          <a:p>
            <a:pPr marL="285750" lvl="2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Roll- out of Wave 3 </a:t>
            </a: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reports (similar process as Wave 1)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4120" lvl="1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000000"/>
                </a:solidFill>
              </a:rPr>
              <a:t>Execute on Remediation Plans and Roll-out Enhanced Reports</a:t>
            </a:r>
          </a:p>
          <a:p>
            <a:pPr marL="4120" lvl="1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/>
              <a:t>Develop and launch additional waves of reporting </a:t>
            </a:r>
            <a:r>
              <a:rPr lang="en-US" sz="900" dirty="0" smtClean="0"/>
              <a:t>enhancements as needed</a:t>
            </a:r>
            <a:endParaRPr lang="en-US" sz="900" dirty="0"/>
          </a:p>
          <a:p>
            <a:pPr marL="4120" lvl="1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000000"/>
                </a:solidFill>
              </a:rPr>
              <a:t>Refine data requirements/resources to enhance quality of reports</a:t>
            </a:r>
          </a:p>
          <a:p>
            <a:pPr marL="4120" lvl="1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/>
              <a:t>Develop </a:t>
            </a:r>
            <a:r>
              <a:rPr lang="en-US" sz="900" dirty="0" smtClean="0"/>
              <a:t>quality assurance plans and controls </a:t>
            </a:r>
            <a:r>
              <a:rPr lang="en-US" sz="900" dirty="0"/>
              <a:t>for </a:t>
            </a:r>
            <a:r>
              <a:rPr lang="en-US" sz="900" dirty="0" smtClean="0"/>
              <a:t>newly enhanced reports</a:t>
            </a:r>
            <a:endParaRPr lang="en-US" sz="900" dirty="0"/>
          </a:p>
          <a:p>
            <a:pPr marL="4120" lvl="1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/>
              <a:t>Assess resource needs and </a:t>
            </a:r>
            <a:r>
              <a:rPr lang="en-US" sz="900" dirty="0" smtClean="0"/>
              <a:t>implement additional </a:t>
            </a:r>
            <a:r>
              <a:rPr lang="en-US" sz="900" dirty="0"/>
              <a:t>refinements to monitoring </a:t>
            </a:r>
            <a:r>
              <a:rPr lang="en-US" sz="900" dirty="0" smtClean="0"/>
              <a:t>requirements </a:t>
            </a:r>
            <a:endParaRPr lang="en-US" sz="900" dirty="0"/>
          </a:p>
        </p:txBody>
      </p:sp>
      <p:sp>
        <p:nvSpPr>
          <p:cNvPr id="36" name="Rectangle 95"/>
          <p:cNvSpPr txBox="1">
            <a:spLocks/>
          </p:cNvSpPr>
          <p:nvPr/>
        </p:nvSpPr>
        <p:spPr>
          <a:xfrm>
            <a:off x="8025445" y="2595309"/>
            <a:ext cx="864085" cy="346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>
                <a:solidFill>
                  <a:srgbClr val="000000"/>
                </a:solidFill>
              </a:rPr>
              <a:t>08/17/15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nb-NO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>
                <a:solidFill>
                  <a:srgbClr val="000000"/>
                </a:solidFill>
              </a:rPr>
              <a:t>09/07/15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>
                <a:solidFill>
                  <a:srgbClr val="000000"/>
                </a:solidFill>
              </a:rPr>
              <a:t>01/29/16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>
                <a:solidFill>
                  <a:srgbClr val="000000"/>
                </a:solidFill>
              </a:rPr>
              <a:t>11/09/15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>
                <a:solidFill>
                  <a:srgbClr val="FFFFFF">
                    <a:lumMod val="50000"/>
                  </a:srgbClr>
                </a:solidFill>
              </a:rPr>
              <a:t>09/25/15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>
                <a:solidFill>
                  <a:srgbClr val="FFFFFF">
                    <a:lumMod val="50000"/>
                  </a:srgbClr>
                </a:solidFill>
              </a:rPr>
              <a:t>11/09/15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>
                <a:solidFill>
                  <a:srgbClr val="FFFFFF">
                    <a:lumMod val="50000"/>
                  </a:srgbClr>
                </a:solidFill>
              </a:rPr>
              <a:t>10/23/15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 smtClean="0">
                <a:solidFill>
                  <a:srgbClr val="FFFFFF">
                    <a:lumMod val="50000"/>
                  </a:srgbClr>
                </a:solidFill>
              </a:rPr>
              <a:t>11/09/15</a:t>
            </a:r>
            <a:endParaRPr lang="nb-NO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>
                <a:solidFill>
                  <a:srgbClr val="FFFFFF">
                    <a:lumMod val="50000"/>
                  </a:srgbClr>
                </a:solidFill>
              </a:rPr>
              <a:t>10/09/15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>
                <a:solidFill>
                  <a:srgbClr val="FFFFFF">
                    <a:lumMod val="50000"/>
                  </a:srgbClr>
                </a:solidFill>
              </a:rPr>
              <a:t>11/06/15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>
                <a:solidFill>
                  <a:srgbClr val="FFFFFF">
                    <a:lumMod val="50000"/>
                  </a:srgbClr>
                </a:solidFill>
              </a:rPr>
              <a:t>11/09/15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>
                <a:solidFill>
                  <a:srgbClr val="000000"/>
                </a:solidFill>
              </a:rPr>
              <a:t>12/28/15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>
                <a:solidFill>
                  <a:srgbClr val="FFFFFF">
                    <a:lumMod val="50000"/>
                  </a:srgbClr>
                </a:solidFill>
              </a:rPr>
              <a:t>10/30/15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>
                <a:solidFill>
                  <a:srgbClr val="FFFFFF">
                    <a:lumMod val="50000"/>
                  </a:srgbClr>
                </a:solidFill>
              </a:rPr>
              <a:t>12/28/15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>
                <a:solidFill>
                  <a:srgbClr val="000000"/>
                </a:solidFill>
              </a:rPr>
              <a:t>04/01/16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 smtClean="0">
                <a:solidFill>
                  <a:srgbClr val="FFFFFF">
                    <a:lumMod val="50000"/>
                  </a:srgbClr>
                </a:solidFill>
              </a:rPr>
              <a:t>01/29/16</a:t>
            </a:r>
            <a:endParaRPr lang="nb-NO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>
                <a:solidFill>
                  <a:srgbClr val="FFFFFF">
                    <a:lumMod val="50000"/>
                  </a:srgbClr>
                </a:solidFill>
              </a:rPr>
              <a:t>04/01/16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 smtClean="0">
                <a:solidFill>
                  <a:srgbClr val="000000"/>
                </a:solidFill>
              </a:rPr>
              <a:t>01/02/17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 smtClean="0">
                <a:solidFill>
                  <a:srgbClr val="000000"/>
                </a:solidFill>
              </a:rPr>
              <a:t>09/30/16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 smtClean="0">
                <a:solidFill>
                  <a:srgbClr val="000000"/>
                </a:solidFill>
              </a:rPr>
              <a:t>09/30/16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 smtClean="0">
                <a:solidFill>
                  <a:srgbClr val="000000"/>
                </a:solidFill>
              </a:rPr>
              <a:t>09/30/16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 smtClean="0">
                <a:solidFill>
                  <a:srgbClr val="000000"/>
                </a:solidFill>
              </a:rPr>
              <a:t>03/31/17</a:t>
            </a:r>
            <a:endParaRPr lang="nb-NO" sz="900" dirty="0">
              <a:solidFill>
                <a:srgbClr val="000000"/>
              </a:solidFill>
            </a:endParaRPr>
          </a:p>
        </p:txBody>
      </p:sp>
      <p:sp>
        <p:nvSpPr>
          <p:cNvPr id="37" name="Rectangle 95"/>
          <p:cNvSpPr txBox="1">
            <a:spLocks/>
          </p:cNvSpPr>
          <p:nvPr/>
        </p:nvSpPr>
        <p:spPr>
          <a:xfrm>
            <a:off x="7360011" y="2595309"/>
            <a:ext cx="577081" cy="346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000000"/>
                </a:solidFill>
              </a:rPr>
              <a:t>06/15/15</a:t>
            </a:r>
            <a:endParaRPr lang="en-GB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GB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>
                <a:solidFill>
                  <a:srgbClr val="000000"/>
                </a:solidFill>
              </a:rPr>
              <a:t>07/27/15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>
                <a:solidFill>
                  <a:srgbClr val="000000"/>
                </a:solidFill>
              </a:rPr>
              <a:t>08/31/15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>
                <a:solidFill>
                  <a:srgbClr val="000000"/>
                </a:solidFill>
              </a:rPr>
              <a:t>08/31/15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>
                <a:solidFill>
                  <a:srgbClr val="FFFFFF">
                    <a:lumMod val="50000"/>
                  </a:srgbClr>
                </a:solidFill>
              </a:rPr>
              <a:t>08/31/15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>
                <a:solidFill>
                  <a:srgbClr val="FFFFFF">
                    <a:lumMod val="50000"/>
                  </a:srgbClr>
                </a:solidFill>
              </a:rPr>
              <a:t>09/28/15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>
                <a:solidFill>
                  <a:srgbClr val="FFFFFF">
                    <a:lumMod val="50000"/>
                  </a:srgbClr>
                </a:solidFill>
              </a:rPr>
              <a:t>09/28/15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FFFFFF">
                    <a:lumMod val="50000"/>
                  </a:srgbClr>
                </a:solidFill>
              </a:rPr>
              <a:t>09/28/15</a:t>
            </a:r>
            <a:endParaRPr lang="en-GB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>
                <a:solidFill>
                  <a:srgbClr val="FFFFFF">
                    <a:lumMod val="50000"/>
                  </a:srgbClr>
                </a:solidFill>
              </a:rPr>
              <a:t>09/28/15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>
                <a:solidFill>
                  <a:srgbClr val="FFFFFF">
                    <a:lumMod val="50000"/>
                  </a:srgbClr>
                </a:solidFill>
              </a:rPr>
              <a:t>10/26/15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>
                <a:solidFill>
                  <a:srgbClr val="FFFFFF">
                    <a:lumMod val="50000"/>
                  </a:srgbClr>
                </a:solidFill>
              </a:rPr>
              <a:t>11/06/15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>
                <a:solidFill>
                  <a:srgbClr val="000000"/>
                </a:solidFill>
              </a:rPr>
              <a:t>10/05/15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>
                <a:solidFill>
                  <a:srgbClr val="FFFFFF">
                    <a:lumMod val="50000"/>
                  </a:srgbClr>
                </a:solidFill>
              </a:rPr>
              <a:t>10/05/15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>
                <a:solidFill>
                  <a:srgbClr val="FFFFFF">
                    <a:lumMod val="50000"/>
                  </a:srgbClr>
                </a:solidFill>
              </a:rPr>
              <a:t>11/02/15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>
                <a:solidFill>
                  <a:srgbClr val="000000"/>
                </a:solidFill>
              </a:rPr>
              <a:t>12/28/15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FFFFFF">
                    <a:lumMod val="50000"/>
                  </a:srgbClr>
                </a:solidFill>
              </a:rPr>
              <a:t>12/28/15</a:t>
            </a:r>
            <a:endParaRPr lang="en-GB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>
                <a:solidFill>
                  <a:srgbClr val="FFFFFF">
                    <a:lumMod val="50000"/>
                  </a:srgbClr>
                </a:solidFill>
              </a:rPr>
              <a:t>02/01/16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000000"/>
                </a:solidFill>
              </a:rPr>
              <a:t>04/01/16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>
                <a:solidFill>
                  <a:srgbClr val="000000"/>
                </a:solidFill>
              </a:rPr>
              <a:t>04/01/16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>
                <a:solidFill>
                  <a:srgbClr val="000000"/>
                </a:solidFill>
              </a:rPr>
              <a:t>04/01/16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>
                <a:solidFill>
                  <a:srgbClr val="000000"/>
                </a:solidFill>
              </a:rPr>
              <a:t>04/01/16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 smtClean="0">
                <a:solidFill>
                  <a:srgbClr val="000000"/>
                </a:solidFill>
              </a:rPr>
              <a:t>04/01/16</a:t>
            </a:r>
            <a:endParaRPr lang="en-GB" sz="900" dirty="0">
              <a:solidFill>
                <a:srgbClr val="000000"/>
              </a:solidFill>
            </a:endParaRPr>
          </a:p>
        </p:txBody>
      </p:sp>
      <p:sp>
        <p:nvSpPr>
          <p:cNvPr id="38" name="Rectangle 95"/>
          <p:cNvSpPr txBox="1">
            <a:spLocks/>
          </p:cNvSpPr>
          <p:nvPr/>
        </p:nvSpPr>
        <p:spPr>
          <a:xfrm>
            <a:off x="8977882" y="2601033"/>
            <a:ext cx="913369" cy="346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t-BR" sz="900" dirty="0" smtClean="0">
                <a:solidFill>
                  <a:srgbClr val="000000"/>
                </a:solidFill>
              </a:rPr>
              <a:t>P</a:t>
            </a:r>
            <a:r>
              <a:rPr lang="pt-BR" sz="900" dirty="0">
                <a:solidFill>
                  <a:srgbClr val="000000"/>
                </a:solidFill>
              </a:rPr>
              <a:t>. </a:t>
            </a:r>
            <a:r>
              <a:rPr lang="pt-BR" sz="900" dirty="0" smtClean="0">
                <a:solidFill>
                  <a:srgbClr val="000000"/>
                </a:solidFill>
              </a:rPr>
              <a:t>Coutinho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t-BR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t-BR" sz="900" dirty="0" smtClean="0">
                <a:solidFill>
                  <a:srgbClr val="000000"/>
                </a:solidFill>
              </a:rPr>
              <a:t>P</a:t>
            </a:r>
            <a:r>
              <a:rPr lang="pt-BR" sz="900" dirty="0">
                <a:solidFill>
                  <a:srgbClr val="000000"/>
                </a:solidFill>
              </a:rPr>
              <a:t>. Coutinho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t-BR" sz="900" dirty="0" smtClean="0">
                <a:solidFill>
                  <a:srgbClr val="000000"/>
                </a:solidFill>
              </a:rPr>
              <a:t>P</a:t>
            </a:r>
            <a:r>
              <a:rPr lang="pt-BR" sz="900" dirty="0">
                <a:solidFill>
                  <a:srgbClr val="000000"/>
                </a:solidFill>
              </a:rPr>
              <a:t>. Coutinho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t-BR" sz="900" dirty="0" smtClean="0">
                <a:solidFill>
                  <a:srgbClr val="000000"/>
                </a:solidFill>
              </a:rPr>
              <a:t>P</a:t>
            </a:r>
            <a:r>
              <a:rPr lang="pt-BR" sz="900" dirty="0">
                <a:solidFill>
                  <a:srgbClr val="000000"/>
                </a:solidFill>
              </a:rPr>
              <a:t>. Coutinho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t-BR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t-BR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t-BR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t-BR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t-BR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t-BR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t-BR" sz="900" dirty="0" smtClean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t-BR" sz="900" dirty="0" smtClean="0">
                <a:solidFill>
                  <a:srgbClr val="000000"/>
                </a:solidFill>
              </a:rPr>
              <a:t>P</a:t>
            </a:r>
            <a:r>
              <a:rPr lang="pt-BR" sz="900" dirty="0">
                <a:solidFill>
                  <a:srgbClr val="000000"/>
                </a:solidFill>
              </a:rPr>
              <a:t>. Coutinho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t-BR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t-BR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t-BR" sz="900" dirty="0" smtClean="0">
                <a:solidFill>
                  <a:srgbClr val="000000"/>
                </a:solidFill>
              </a:rPr>
              <a:t>P</a:t>
            </a:r>
            <a:r>
              <a:rPr lang="pt-BR" sz="900" dirty="0">
                <a:solidFill>
                  <a:srgbClr val="000000"/>
                </a:solidFill>
              </a:rPr>
              <a:t>. Coutinho 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t-BR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t-BR" sz="900" dirty="0" smtClean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pt-BR" sz="900" dirty="0">
                <a:solidFill>
                  <a:srgbClr val="000000"/>
                </a:solidFill>
              </a:rPr>
              <a:t>P. Coutinho 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pt-BR" sz="900" dirty="0">
                <a:solidFill>
                  <a:srgbClr val="000000"/>
                </a:solidFill>
              </a:rPr>
              <a:t>P. Coutinho 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pt-BR" sz="900" dirty="0">
                <a:solidFill>
                  <a:srgbClr val="000000"/>
                </a:solidFill>
              </a:rPr>
              <a:t>P. Coutinho 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pt-BR" sz="900" dirty="0">
                <a:solidFill>
                  <a:srgbClr val="000000"/>
                </a:solidFill>
              </a:rPr>
              <a:t>P. Coutinho 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pt-BR" sz="900" dirty="0">
                <a:solidFill>
                  <a:srgbClr val="000000"/>
                </a:solidFill>
              </a:rPr>
              <a:t>P. Coutinho </a:t>
            </a:r>
          </a:p>
        </p:txBody>
      </p:sp>
      <p:cxnSp>
        <p:nvCxnSpPr>
          <p:cNvPr id="39" name="Straight Connector 38"/>
          <p:cNvCxnSpPr>
            <a:cxnSpLocks/>
          </p:cNvCxnSpPr>
          <p:nvPr/>
        </p:nvCxnSpPr>
        <p:spPr bwMode="auto">
          <a:xfrm>
            <a:off x="1414385" y="2562016"/>
            <a:ext cx="8460795" cy="0"/>
          </a:xfrm>
          <a:prstGeom prst="line">
            <a:avLst/>
          </a:prstGeom>
          <a:noFill/>
          <a:ln w="9525" cap="flat" cmpd="sng" algn="ctr">
            <a:solidFill>
              <a:srgbClr val="707277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40" name="Group 39"/>
          <p:cNvGrpSpPr/>
          <p:nvPr/>
        </p:nvGrpSpPr>
        <p:grpSpPr>
          <a:xfrm>
            <a:off x="7931500" y="266025"/>
            <a:ext cx="2153647" cy="430189"/>
            <a:chOff x="7156765" y="71559"/>
            <a:chExt cx="2153647" cy="430189"/>
          </a:xfrm>
        </p:grpSpPr>
        <p:sp>
          <p:nvSpPr>
            <p:cNvPr id="41" name="Rectangle 95"/>
            <p:cNvSpPr txBox="1">
              <a:spLocks/>
            </p:cNvSpPr>
            <p:nvPr/>
          </p:nvSpPr>
          <p:spPr>
            <a:xfrm>
              <a:off x="7164487" y="71559"/>
              <a:ext cx="2145925" cy="399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lvl="0" indent="0" defTabSz="956861" eaLnBrk="1" hangingPunct="1">
                <a:buClr>
                  <a:schemeClr val="tx2"/>
                </a:buClr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206980" lvl="1" indent="-205284" defTabSz="956861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sz="13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88610" indent="-279933" defTabSz="956861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56570" indent="-166263" defTabSz="956861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801320" indent="-139118" defTabSz="956861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182563" lvl="1" indent="-182563">
                <a:spcAft>
                  <a:spcPts val="100"/>
                </a:spcAft>
                <a:buClr>
                  <a:srgbClr val="FF0000"/>
                </a:buClr>
                <a:buSzPct val="150000"/>
              </a:pPr>
              <a:r>
                <a:rPr lang="en-GB" sz="900" b="1" dirty="0" smtClean="0">
                  <a:solidFill>
                    <a:srgbClr val="000000"/>
                  </a:solidFill>
                </a:rPr>
                <a:t>Deliverables</a:t>
              </a:r>
            </a:p>
            <a:p>
              <a:pPr marL="182563" lvl="2" indent="-182563">
                <a:spcAft>
                  <a:spcPts val="100"/>
                </a:spcAft>
                <a:buClr>
                  <a:srgbClr val="FF0000"/>
                </a:buClr>
                <a:buSzPct val="150000"/>
              </a:pPr>
              <a:r>
                <a:rPr lang="en-US" sz="900" b="1" dirty="0" smtClean="0">
                  <a:solidFill>
                    <a:srgbClr val="707277"/>
                  </a:solidFill>
                </a:rPr>
                <a:t>Milestones under the deliverable</a:t>
              </a:r>
            </a:p>
            <a:p>
              <a:pPr marL="182563" lvl="2" indent="0">
                <a:spcAft>
                  <a:spcPts val="100"/>
                </a:spcAft>
                <a:buClr>
                  <a:srgbClr val="FF0000"/>
                </a:buClr>
                <a:buFont typeface="Arial" charset="0"/>
                <a:buNone/>
              </a:pPr>
              <a:r>
                <a:rPr lang="en-GB" sz="900" b="1" dirty="0" smtClean="0">
                  <a:solidFill>
                    <a:srgbClr val="707277"/>
                  </a:solidFill>
                </a:rPr>
                <a:t>Completed</a:t>
              </a:r>
              <a:endParaRPr lang="en-US" sz="900" b="1" dirty="0" smtClean="0">
                <a:solidFill>
                  <a:srgbClr val="707277"/>
                </a:solidFill>
              </a:endParaRPr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7156765" y="393748"/>
              <a:ext cx="144000" cy="108000"/>
            </a:xfrm>
            <a:custGeom>
              <a:avLst/>
              <a:gdLst/>
              <a:ahLst/>
              <a:cxnLst/>
              <a:rect l="0" t="0" r="0" b="0"/>
              <a:pathLst>
                <a:path w="429015" h="407000">
                  <a:moveTo>
                    <a:pt x="418148" y="0"/>
                  </a:moveTo>
                  <a:lnTo>
                    <a:pt x="418148" y="0"/>
                  </a:lnTo>
                  <a:lnTo>
                    <a:pt x="429014" y="15381"/>
                  </a:lnTo>
                  <a:lnTo>
                    <a:pt x="429014" y="15381"/>
                  </a:lnTo>
                  <a:lnTo>
                    <a:pt x="420687" y="21873"/>
                  </a:lnTo>
                  <a:lnTo>
                    <a:pt x="412360" y="28647"/>
                  </a:lnTo>
                  <a:lnTo>
                    <a:pt x="403613" y="36127"/>
                  </a:lnTo>
                  <a:lnTo>
                    <a:pt x="395003" y="43606"/>
                  </a:lnTo>
                  <a:lnTo>
                    <a:pt x="386113" y="51791"/>
                  </a:lnTo>
                  <a:lnTo>
                    <a:pt x="377222" y="60400"/>
                  </a:lnTo>
                  <a:lnTo>
                    <a:pt x="368331" y="69291"/>
                  </a:lnTo>
                  <a:lnTo>
                    <a:pt x="359158" y="78605"/>
                  </a:lnTo>
                  <a:lnTo>
                    <a:pt x="349845" y="88483"/>
                  </a:lnTo>
                  <a:lnTo>
                    <a:pt x="340530" y="98644"/>
                  </a:lnTo>
                  <a:lnTo>
                    <a:pt x="331075" y="109369"/>
                  </a:lnTo>
                  <a:lnTo>
                    <a:pt x="321337" y="120376"/>
                  </a:lnTo>
                  <a:lnTo>
                    <a:pt x="311741" y="131808"/>
                  </a:lnTo>
                  <a:lnTo>
                    <a:pt x="301863" y="143663"/>
                  </a:lnTo>
                  <a:lnTo>
                    <a:pt x="291702" y="156083"/>
                  </a:lnTo>
                  <a:lnTo>
                    <a:pt x="281682" y="168783"/>
                  </a:lnTo>
                  <a:lnTo>
                    <a:pt x="281682" y="168783"/>
                  </a:lnTo>
                  <a:lnTo>
                    <a:pt x="271803" y="181625"/>
                  </a:lnTo>
                  <a:lnTo>
                    <a:pt x="262207" y="194326"/>
                  </a:lnTo>
                  <a:lnTo>
                    <a:pt x="252609" y="207168"/>
                  </a:lnTo>
                  <a:lnTo>
                    <a:pt x="243718" y="219588"/>
                  </a:lnTo>
                  <a:lnTo>
                    <a:pt x="234829" y="232147"/>
                  </a:lnTo>
                  <a:lnTo>
                    <a:pt x="226502" y="244566"/>
                  </a:lnTo>
                  <a:lnTo>
                    <a:pt x="218176" y="256703"/>
                  </a:lnTo>
                  <a:lnTo>
                    <a:pt x="210273" y="268840"/>
                  </a:lnTo>
                  <a:lnTo>
                    <a:pt x="202794" y="280976"/>
                  </a:lnTo>
                  <a:lnTo>
                    <a:pt x="195456" y="292971"/>
                  </a:lnTo>
                  <a:lnTo>
                    <a:pt x="188540" y="304685"/>
                  </a:lnTo>
                  <a:lnTo>
                    <a:pt x="181907" y="316398"/>
                  </a:lnTo>
                  <a:lnTo>
                    <a:pt x="175416" y="327969"/>
                  </a:lnTo>
                  <a:lnTo>
                    <a:pt x="169348" y="339401"/>
                  </a:lnTo>
                  <a:lnTo>
                    <a:pt x="163703" y="350832"/>
                  </a:lnTo>
                  <a:lnTo>
                    <a:pt x="158058" y="362263"/>
                  </a:lnTo>
                  <a:lnTo>
                    <a:pt x="135196" y="377645"/>
                  </a:lnTo>
                  <a:lnTo>
                    <a:pt x="135196" y="377645"/>
                  </a:lnTo>
                  <a:lnTo>
                    <a:pt x="122071" y="386817"/>
                  </a:lnTo>
                  <a:lnTo>
                    <a:pt x="111205" y="394862"/>
                  </a:lnTo>
                  <a:lnTo>
                    <a:pt x="102738" y="401495"/>
                  </a:lnTo>
                  <a:lnTo>
                    <a:pt x="99351" y="404600"/>
                  </a:lnTo>
                  <a:lnTo>
                    <a:pt x="96387" y="406999"/>
                  </a:lnTo>
                  <a:lnTo>
                    <a:pt x="96387" y="406999"/>
                  </a:lnTo>
                  <a:lnTo>
                    <a:pt x="95258" y="403048"/>
                  </a:lnTo>
                  <a:lnTo>
                    <a:pt x="93988" y="398673"/>
                  </a:lnTo>
                  <a:lnTo>
                    <a:pt x="90178" y="387806"/>
                  </a:lnTo>
                  <a:lnTo>
                    <a:pt x="85096" y="374682"/>
                  </a:lnTo>
                  <a:lnTo>
                    <a:pt x="79028" y="359299"/>
                  </a:lnTo>
                  <a:lnTo>
                    <a:pt x="70279" y="339260"/>
                  </a:lnTo>
                  <a:lnTo>
                    <a:pt x="70279" y="339260"/>
                  </a:lnTo>
                  <a:lnTo>
                    <a:pt x="65622" y="328816"/>
                  </a:lnTo>
                  <a:lnTo>
                    <a:pt x="61106" y="319079"/>
                  </a:lnTo>
                  <a:lnTo>
                    <a:pt x="56590" y="310047"/>
                  </a:lnTo>
                  <a:lnTo>
                    <a:pt x="52357" y="301580"/>
                  </a:lnTo>
                  <a:lnTo>
                    <a:pt x="47982" y="294100"/>
                  </a:lnTo>
                  <a:lnTo>
                    <a:pt x="43889" y="287044"/>
                  </a:lnTo>
                  <a:lnTo>
                    <a:pt x="39656" y="280976"/>
                  </a:lnTo>
                  <a:lnTo>
                    <a:pt x="35704" y="275190"/>
                  </a:lnTo>
                  <a:lnTo>
                    <a:pt x="35704" y="275190"/>
                  </a:lnTo>
                  <a:lnTo>
                    <a:pt x="31753" y="270250"/>
                  </a:lnTo>
                  <a:lnTo>
                    <a:pt x="27518" y="266018"/>
                  </a:lnTo>
                  <a:lnTo>
                    <a:pt x="23144" y="261783"/>
                  </a:lnTo>
                  <a:lnTo>
                    <a:pt x="18769" y="258114"/>
                  </a:lnTo>
                  <a:lnTo>
                    <a:pt x="14253" y="255009"/>
                  </a:lnTo>
                  <a:lnTo>
                    <a:pt x="9737" y="252045"/>
                  </a:lnTo>
                  <a:lnTo>
                    <a:pt x="4939" y="249787"/>
                  </a:lnTo>
                  <a:lnTo>
                    <a:pt x="0" y="247953"/>
                  </a:lnTo>
                  <a:lnTo>
                    <a:pt x="0" y="247953"/>
                  </a:lnTo>
                  <a:lnTo>
                    <a:pt x="4234" y="243578"/>
                  </a:lnTo>
                  <a:lnTo>
                    <a:pt x="8326" y="239627"/>
                  </a:lnTo>
                  <a:lnTo>
                    <a:pt x="12279" y="235957"/>
                  </a:lnTo>
                  <a:lnTo>
                    <a:pt x="16370" y="232288"/>
                  </a:lnTo>
                  <a:lnTo>
                    <a:pt x="20322" y="229325"/>
                  </a:lnTo>
                  <a:lnTo>
                    <a:pt x="24273" y="226502"/>
                  </a:lnTo>
                  <a:lnTo>
                    <a:pt x="28084" y="223821"/>
                  </a:lnTo>
                  <a:lnTo>
                    <a:pt x="32034" y="221281"/>
                  </a:lnTo>
                  <a:lnTo>
                    <a:pt x="35845" y="219445"/>
                  </a:lnTo>
                  <a:lnTo>
                    <a:pt x="39656" y="217611"/>
                  </a:lnTo>
                  <a:lnTo>
                    <a:pt x="43325" y="216060"/>
                  </a:lnTo>
                  <a:lnTo>
                    <a:pt x="46853" y="214931"/>
                  </a:lnTo>
                  <a:lnTo>
                    <a:pt x="50663" y="213942"/>
                  </a:lnTo>
                  <a:lnTo>
                    <a:pt x="54332" y="213238"/>
                  </a:lnTo>
                  <a:lnTo>
                    <a:pt x="57719" y="212813"/>
                  </a:lnTo>
                  <a:lnTo>
                    <a:pt x="61247" y="212672"/>
                  </a:lnTo>
                  <a:lnTo>
                    <a:pt x="61247" y="212672"/>
                  </a:lnTo>
                  <a:lnTo>
                    <a:pt x="62659" y="212672"/>
                  </a:lnTo>
                  <a:lnTo>
                    <a:pt x="64212" y="212813"/>
                  </a:lnTo>
                  <a:lnTo>
                    <a:pt x="65622" y="213238"/>
                  </a:lnTo>
                  <a:lnTo>
                    <a:pt x="67176" y="213520"/>
                  </a:lnTo>
                  <a:lnTo>
                    <a:pt x="70420" y="214931"/>
                  </a:lnTo>
                  <a:lnTo>
                    <a:pt x="73526" y="216624"/>
                  </a:lnTo>
                  <a:lnTo>
                    <a:pt x="76631" y="218882"/>
                  </a:lnTo>
                  <a:lnTo>
                    <a:pt x="79876" y="221703"/>
                  </a:lnTo>
                  <a:lnTo>
                    <a:pt x="83120" y="224950"/>
                  </a:lnTo>
                  <a:lnTo>
                    <a:pt x="86368" y="228760"/>
                  </a:lnTo>
                  <a:lnTo>
                    <a:pt x="89754" y="233135"/>
                  </a:lnTo>
                  <a:lnTo>
                    <a:pt x="93000" y="237792"/>
                  </a:lnTo>
                  <a:lnTo>
                    <a:pt x="96387" y="243155"/>
                  </a:lnTo>
                  <a:lnTo>
                    <a:pt x="99915" y="248800"/>
                  </a:lnTo>
                  <a:lnTo>
                    <a:pt x="103443" y="255291"/>
                  </a:lnTo>
                  <a:lnTo>
                    <a:pt x="106830" y="262206"/>
                  </a:lnTo>
                  <a:lnTo>
                    <a:pt x="110499" y="269405"/>
                  </a:lnTo>
                  <a:lnTo>
                    <a:pt x="114027" y="277164"/>
                  </a:lnTo>
                  <a:lnTo>
                    <a:pt x="123765" y="298757"/>
                  </a:lnTo>
                  <a:lnTo>
                    <a:pt x="123765" y="298757"/>
                  </a:lnTo>
                  <a:lnTo>
                    <a:pt x="130397" y="287750"/>
                  </a:lnTo>
                  <a:lnTo>
                    <a:pt x="137313" y="277025"/>
                  </a:lnTo>
                  <a:lnTo>
                    <a:pt x="144510" y="266018"/>
                  </a:lnTo>
                  <a:lnTo>
                    <a:pt x="151707" y="255150"/>
                  </a:lnTo>
                  <a:lnTo>
                    <a:pt x="159328" y="244284"/>
                  </a:lnTo>
                  <a:lnTo>
                    <a:pt x="167090" y="233558"/>
                  </a:lnTo>
                  <a:lnTo>
                    <a:pt x="175275" y="222692"/>
                  </a:lnTo>
                  <a:lnTo>
                    <a:pt x="183319" y="212109"/>
                  </a:lnTo>
                  <a:lnTo>
                    <a:pt x="191928" y="201382"/>
                  </a:lnTo>
                  <a:lnTo>
                    <a:pt x="200676" y="190657"/>
                  </a:lnTo>
                  <a:lnTo>
                    <a:pt x="209568" y="180214"/>
                  </a:lnTo>
                  <a:lnTo>
                    <a:pt x="218882" y="169487"/>
                  </a:lnTo>
                  <a:lnTo>
                    <a:pt x="228337" y="159045"/>
                  </a:lnTo>
                  <a:lnTo>
                    <a:pt x="237792" y="148461"/>
                  </a:lnTo>
                  <a:lnTo>
                    <a:pt x="247952" y="138018"/>
                  </a:lnTo>
                  <a:lnTo>
                    <a:pt x="257973" y="127575"/>
                  </a:lnTo>
                  <a:lnTo>
                    <a:pt x="257973" y="127575"/>
                  </a:lnTo>
                  <a:lnTo>
                    <a:pt x="268275" y="117273"/>
                  </a:lnTo>
                  <a:lnTo>
                    <a:pt x="278436" y="107395"/>
                  </a:lnTo>
                  <a:lnTo>
                    <a:pt x="288597" y="97798"/>
                  </a:lnTo>
                  <a:lnTo>
                    <a:pt x="298757" y="88483"/>
                  </a:lnTo>
                  <a:lnTo>
                    <a:pt x="308918" y="79593"/>
                  </a:lnTo>
                  <a:lnTo>
                    <a:pt x="318938" y="70843"/>
                  </a:lnTo>
                  <a:lnTo>
                    <a:pt x="328958" y="62235"/>
                  </a:lnTo>
                  <a:lnTo>
                    <a:pt x="338979" y="54050"/>
                  </a:lnTo>
                  <a:lnTo>
                    <a:pt x="349138" y="46287"/>
                  </a:lnTo>
                  <a:lnTo>
                    <a:pt x="359016" y="38667"/>
                  </a:lnTo>
                  <a:lnTo>
                    <a:pt x="368896" y="31470"/>
                  </a:lnTo>
                  <a:lnTo>
                    <a:pt x="378915" y="24696"/>
                  </a:lnTo>
                  <a:lnTo>
                    <a:pt x="388794" y="18063"/>
                  </a:lnTo>
                  <a:lnTo>
                    <a:pt x="398673" y="11712"/>
                  </a:lnTo>
                  <a:lnTo>
                    <a:pt x="408268" y="5643"/>
                  </a:lnTo>
                  <a:lnTo>
                    <a:pt x="418148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lIns="54000" tIns="18000" rIns="18000" rtlCol="0" anchor="ctr"/>
            <a:lstStyle/>
            <a:p>
              <a:pPr marL="265113" indent="-258763" algn="ctr" defTabSz="952500" eaLnBrk="0" hangingPunct="0">
                <a:lnSpc>
                  <a:spcPct val="95000"/>
                </a:lnSpc>
                <a:spcBef>
                  <a:spcPts val="500"/>
                </a:spcBef>
                <a:spcAft>
                  <a:spcPts val="600"/>
                </a:spcAft>
                <a:buFont typeface="+mj-lt"/>
                <a:buAutoNum type="arabicPeriod"/>
              </a:pPr>
              <a:endParaRPr lang="en-US" sz="900" dirty="0" smtClean="0">
                <a:solidFill>
                  <a:srgbClr val="707277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sp>
        <p:nvSpPr>
          <p:cNvPr id="33" name="Rectangle 95"/>
          <p:cNvSpPr txBox="1">
            <a:spLocks/>
          </p:cNvSpPr>
          <p:nvPr/>
        </p:nvSpPr>
        <p:spPr>
          <a:xfrm>
            <a:off x="9004279" y="1075749"/>
            <a:ext cx="1080867" cy="1577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t-BR" sz="900" dirty="0" smtClean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t-BR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t-BR" sz="900" dirty="0" smtClean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t-BR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t-BR" sz="900" dirty="0" smtClean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t-BR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t-BR" sz="900" dirty="0" smtClean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pt-BR" sz="800" dirty="0">
                <a:solidFill>
                  <a:srgbClr val="000000"/>
                </a:solidFill>
              </a:rPr>
              <a:t>J. Hennessy</a:t>
            </a:r>
            <a:r>
              <a:rPr lang="pt-BR" sz="600" dirty="0">
                <a:solidFill>
                  <a:srgbClr val="000000"/>
                </a:solidFill>
              </a:rPr>
              <a:t> </a:t>
            </a:r>
            <a:r>
              <a:rPr lang="pt-BR" sz="800" dirty="0">
                <a:solidFill>
                  <a:srgbClr val="000000"/>
                </a:solidFill>
              </a:rPr>
              <a:t>/</a:t>
            </a:r>
            <a:r>
              <a:rPr lang="pt-BR" sz="600" dirty="0">
                <a:solidFill>
                  <a:srgbClr val="000000"/>
                </a:solidFill>
              </a:rPr>
              <a:t> </a:t>
            </a:r>
            <a:r>
              <a:rPr lang="pt-BR" sz="800" dirty="0" smtClean="0">
                <a:solidFill>
                  <a:srgbClr val="000000"/>
                </a:solidFill>
              </a:rPr>
              <a:t>E.Smith</a:t>
            </a:r>
            <a:endParaRPr lang="pt-BR" sz="8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endParaRPr lang="pt-BR" sz="800" dirty="0" smtClean="0">
              <a:solidFill>
                <a:srgbClr val="0070C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pt-BR" sz="800" b="1" u="sng" dirty="0" smtClean="0">
                <a:solidFill>
                  <a:srgbClr val="0070C0"/>
                </a:solidFill>
              </a:rPr>
              <a:t>J</a:t>
            </a:r>
            <a:r>
              <a:rPr lang="pt-BR" sz="800" b="1" u="sng" dirty="0">
                <a:solidFill>
                  <a:srgbClr val="0070C0"/>
                </a:solidFill>
              </a:rPr>
              <a:t>. </a:t>
            </a:r>
            <a:r>
              <a:rPr lang="pt-BR" sz="800" b="1" u="sng" dirty="0" smtClean="0">
                <a:solidFill>
                  <a:srgbClr val="0070C0"/>
                </a:solidFill>
              </a:rPr>
              <a:t>Hennessy</a:t>
            </a:r>
            <a:r>
              <a:rPr lang="pt-BR" sz="600" b="1" u="sng" dirty="0" smtClean="0">
                <a:solidFill>
                  <a:srgbClr val="0070C0"/>
                </a:solidFill>
              </a:rPr>
              <a:t> </a:t>
            </a:r>
            <a:r>
              <a:rPr lang="pt-BR" sz="800" b="1" u="sng" dirty="0" smtClean="0">
                <a:solidFill>
                  <a:srgbClr val="0070C0"/>
                </a:solidFill>
              </a:rPr>
              <a:t>/</a:t>
            </a:r>
            <a:r>
              <a:rPr lang="pt-BR" sz="600" b="1" u="sng" dirty="0" smtClean="0">
                <a:solidFill>
                  <a:srgbClr val="0070C0"/>
                </a:solidFill>
              </a:rPr>
              <a:t> </a:t>
            </a:r>
            <a:r>
              <a:rPr lang="pt-BR" sz="800" b="1" u="sng" dirty="0" smtClean="0">
                <a:solidFill>
                  <a:srgbClr val="0070C0"/>
                </a:solidFill>
              </a:rPr>
              <a:t>E.Smithx</a:t>
            </a:r>
            <a:endParaRPr lang="pt-BR" sz="800" b="1" u="sng" dirty="0">
              <a:solidFill>
                <a:srgbClr val="0070C0"/>
              </a:solidFill>
            </a:endParaRPr>
          </a:p>
        </p:txBody>
      </p:sp>
      <p:sp>
        <p:nvSpPr>
          <p:cNvPr id="30" name="Rectangle 3"/>
          <p:cNvSpPr txBox="1"/>
          <p:nvPr/>
        </p:nvSpPr>
        <p:spPr>
          <a:xfrm>
            <a:off x="280988" y="6044620"/>
            <a:ext cx="94932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lvl="1" indent="0">
              <a:spcAft>
                <a:spcPts val="100"/>
              </a:spcAft>
              <a:buClr>
                <a:schemeClr val="accent1"/>
              </a:buClr>
              <a:buNone/>
            </a:pPr>
            <a:r>
              <a:rPr lang="en-US" sz="900" dirty="0"/>
              <a:t>1 </a:t>
            </a:r>
            <a:r>
              <a:rPr lang="en-US" sz="900" dirty="0" smtClean="0"/>
              <a:t>Refer to Model Development and Model Risk Management </a:t>
            </a:r>
            <a:r>
              <a:rPr lang="en-US" sz="900" dirty="0" err="1" smtClean="0"/>
              <a:t>workstreams</a:t>
            </a:r>
            <a:r>
              <a:rPr lang="en-US" sz="900" dirty="0" smtClean="0"/>
              <a:t> for relevant dates on development and validation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78931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3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-%1-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&gt;&lt;m_bNumberIsYear val=&quot;0&quot;/&gt;&lt;m_strFormatTime&gt;%1&lt;/m_strFormatTime&gt;&lt;/m_precDefaultMonth&gt;&lt;m_precDefaultWeek&gt;&lt;m_bNumberIsYear val=&quot;0&quot;/&gt;&lt;m_strFormatTime&gt;%d.&lt;/m_strFormatTime&gt;&lt;/m_precDefaultWeek&gt;&lt;m_precDefaultDay&gt;&lt;m_bNumberIsYear val=&quot;0&quot;/&gt;&lt;m_strFormatTime&gt;%d&lt;/m_strFormatTime&gt;&lt;/m_precDefaultDay&gt;&lt;m_mruColor&gt;&lt;m_vecMRU length=&quot;1&quot;&gt;&lt;elem m_fUsage=&quot;1.00000000000000000000E+000&quot;&gt;&lt;m_msothmcolidx val=&quot;0&quot;/&gt;&lt;m_rgb r=&quot;ff&quot; g=&quot;82&quot; b=&quot;82&quot;/&gt;&lt;m_ppcolschidx tagver0=&quot;23004&quot; tagname0=&quot;m_ppcolschidxUNRECOGNIZED&quot; val=&quot;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ISNEWSLIDENUMBER" val="True"/>
  <p:tag name="PREVIOUSNAME" val="C:\Users\Saptarshi Ganguly\Desktop\FED letter\20150710 v1030 - CART program execution plan summary.pptx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ENGTH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MARTDIVIDERTYPE" val="Section"/>
  <p:tag name="SHOW EXECUTIVE SUMMARY" val="No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HOW EXECUTIVE SUMMARY" val="No"/>
  <p:tag name="SMARTDIVIDERTYPE" val="Appendix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Cover Content"/>
  <p:tag name="SMARTLINKEDSHAPEID" val="SideBar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ENGTH" val="Tru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MARTDIVIDERTYPE" val="Section"/>
  <p:tag name="SHOW EXECUTIVE SUMMARY" val="No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HOW EXECUTIVE SUMMARY" val="No"/>
  <p:tag name="SMARTDIVIDERTYPE" val="Appendix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Cover Content"/>
  <p:tag name="SMARTLINKEDSHAPEID" val="SideBar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4qXwf.KYUeKB5c4AILn0g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vRnN0TxO0qCgNAtNxzN9Q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CU8etwN4kuO3xHr6hW5OQ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3VwICZpX0C13btmeMErE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AJGx4QhQkCw8LQbW3RpoA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1Xx7aiJ_UuLlOnsY5ZCNg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YE5_gvFyk.zlmJuw7lJOA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1eLIzsS8keCPK0XsVnv7w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AsxEHkJ0OYUWjMmn3vYQ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IMIBZ8N0UGGEqCGWZ3bfQ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undedRectangle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ENGTH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MARTDIVIDERTYPE" val="Section"/>
  <p:tag name="SHOW EXECUTIVE SUMMARY" val="No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HOW EXECUTIVE SUMMARY" val="No"/>
  <p:tag name="SMARTDIVIDERTYPE" val="Appendix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Cover Content"/>
  <p:tag name="SMARTLINKEDSHAPEID" val="SideBa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heme/theme1.xml><?xml version="1.0" encoding="utf-8"?>
<a:theme xmlns:a="http://schemas.openxmlformats.org/drawingml/2006/main" name="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Santander Teme">
  <a:themeElements>
    <a:clrScheme name="SovSan_Template_U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FAAAA"/>
      </a:accent5>
      <a:accent6>
        <a:srgbClr val="AEAEAE"/>
      </a:accent6>
      <a:hlink>
        <a:srgbClr val="777777"/>
      </a:hlink>
      <a:folHlink>
        <a:srgbClr val="292929"/>
      </a:folHlink>
    </a:clrScheme>
    <a:fontScheme name="Custom 3">
      <a:majorFont>
        <a:latin typeface="Arial Bol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777777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Diseño personalizado">
  <a:themeElements>
    <a:clrScheme name="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407988" algn="l"/>
            <a:tab pos="6323013" algn="l"/>
          </a:tabLst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407988" algn="l"/>
            <a:tab pos="6323013" algn="l"/>
          </a:tabLst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5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Diseño personalizado">
  <a:themeElements>
    <a:clrScheme name="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407988" algn="l"/>
            <a:tab pos="6323013" algn="l"/>
          </a:tabLst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407988" algn="l"/>
            <a:tab pos="6323013" algn="l"/>
          </a:tabLst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Santander_CF_HCS028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CDCDC"/>
      </a:accent1>
      <a:accent2>
        <a:srgbClr val="B2B2B2"/>
      </a:accent2>
      <a:accent3>
        <a:srgbClr val="6E6E6E"/>
      </a:accent3>
      <a:accent4>
        <a:srgbClr val="FF0000"/>
      </a:accent4>
      <a:accent5>
        <a:srgbClr val="770000"/>
      </a:accent5>
      <a:accent6>
        <a:srgbClr val="808080"/>
      </a:accent6>
      <a:hlink>
        <a:srgbClr val="6E6E6E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DCDCDC"/>
        </a:accent1>
        <a:accent2>
          <a:srgbClr val="B2B2B2"/>
        </a:accent2>
        <a:accent3>
          <a:srgbClr val="6E6E6E"/>
        </a:accent3>
        <a:accent4>
          <a:srgbClr val="FF0000"/>
        </a:accent4>
        <a:accent5>
          <a:srgbClr val="770000"/>
        </a:accent5>
        <a:accent6>
          <a:srgbClr val="808080"/>
        </a:accent6>
        <a:hlink>
          <a:srgbClr val="6E6E6E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_Santander_CF_HCS028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CDCDC"/>
      </a:accent1>
      <a:accent2>
        <a:srgbClr val="B2B2B2"/>
      </a:accent2>
      <a:accent3>
        <a:srgbClr val="6E6E6E"/>
      </a:accent3>
      <a:accent4>
        <a:srgbClr val="FF0000"/>
      </a:accent4>
      <a:accent5>
        <a:srgbClr val="770000"/>
      </a:accent5>
      <a:accent6>
        <a:srgbClr val="808080"/>
      </a:accent6>
      <a:hlink>
        <a:srgbClr val="6E6E6E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DCDCDC"/>
        </a:accent1>
        <a:accent2>
          <a:srgbClr val="B2B2B2"/>
        </a:accent2>
        <a:accent3>
          <a:srgbClr val="6E6E6E"/>
        </a:accent3>
        <a:accent4>
          <a:srgbClr val="FF0000"/>
        </a:accent4>
        <a:accent5>
          <a:srgbClr val="770000"/>
        </a:accent5>
        <a:accent6>
          <a:srgbClr val="808080"/>
        </a:accent6>
        <a:hlink>
          <a:srgbClr val="6E6E6E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2_Santander_CF_HCS028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CDCDC"/>
      </a:accent1>
      <a:accent2>
        <a:srgbClr val="B2B2B2"/>
      </a:accent2>
      <a:accent3>
        <a:srgbClr val="6E6E6E"/>
      </a:accent3>
      <a:accent4>
        <a:srgbClr val="FF0000"/>
      </a:accent4>
      <a:accent5>
        <a:srgbClr val="770000"/>
      </a:accent5>
      <a:accent6>
        <a:srgbClr val="808080"/>
      </a:accent6>
      <a:hlink>
        <a:srgbClr val="6E6E6E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DCDCDC"/>
        </a:accent1>
        <a:accent2>
          <a:srgbClr val="B2B2B2"/>
        </a:accent2>
        <a:accent3>
          <a:srgbClr val="6E6E6E"/>
        </a:accent3>
        <a:accent4>
          <a:srgbClr val="FF0000"/>
        </a:accent4>
        <a:accent5>
          <a:srgbClr val="770000"/>
        </a:accent5>
        <a:accent6>
          <a:srgbClr val="808080"/>
        </a:accent6>
        <a:hlink>
          <a:srgbClr val="6E6E6E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3_Santander_CF_HCS028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CDCDC"/>
      </a:accent1>
      <a:accent2>
        <a:srgbClr val="B2B2B2"/>
      </a:accent2>
      <a:accent3>
        <a:srgbClr val="6E6E6E"/>
      </a:accent3>
      <a:accent4>
        <a:srgbClr val="FF0000"/>
      </a:accent4>
      <a:accent5>
        <a:srgbClr val="770000"/>
      </a:accent5>
      <a:accent6>
        <a:srgbClr val="808080"/>
      </a:accent6>
      <a:hlink>
        <a:srgbClr val="6E6E6E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DCDCDC"/>
        </a:accent1>
        <a:accent2>
          <a:srgbClr val="B2B2B2"/>
        </a:accent2>
        <a:accent3>
          <a:srgbClr val="6E6E6E"/>
        </a:accent3>
        <a:accent4>
          <a:srgbClr val="FF0000"/>
        </a:accent4>
        <a:accent5>
          <a:srgbClr val="770000"/>
        </a:accent5>
        <a:accent6>
          <a:srgbClr val="808080"/>
        </a:accent6>
        <a:hlink>
          <a:srgbClr val="6E6E6E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2_Santander Teme">
  <a:themeElements>
    <a:clrScheme name="SovSan_Template_U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FAAAA"/>
      </a:accent5>
      <a:accent6>
        <a:srgbClr val="AEAEAE"/>
      </a:accent6>
      <a:hlink>
        <a:srgbClr val="777777"/>
      </a:hlink>
      <a:folHlink>
        <a:srgbClr val="292929"/>
      </a:folHlink>
    </a:clrScheme>
    <a:fontScheme name="Custom 3">
      <a:majorFont>
        <a:latin typeface="Arial Bol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777777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Santander">
  <a:themeElements>
    <a:clrScheme name="Custom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FAAAA"/>
      </a:accent5>
      <a:accent6>
        <a:srgbClr val="AEAEAE"/>
      </a:accent6>
      <a:hlink>
        <a:srgbClr val="000000"/>
      </a:hlink>
      <a:folHlink>
        <a:srgbClr val="292929"/>
      </a:folHlink>
    </a:clrScheme>
    <a:fontScheme name="1_SovSan_Template_US">
      <a:majorFont>
        <a:latin typeface="Arial Bold"/>
        <a:ea typeface="ＭＳ Ｐゴシック"/>
        <a:cs typeface="ＭＳ Ｐゴシック"/>
      </a:majorFont>
      <a:minorFont>
        <a:latin typeface="Arial Bold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6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7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8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9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0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2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3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4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777777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2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4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Santander_CF_HCS255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0000"/>
      </a:accent1>
      <a:accent2>
        <a:srgbClr val="FAAF25"/>
      </a:accent2>
      <a:accent3>
        <a:srgbClr val="000000"/>
      </a:accent3>
      <a:accent4>
        <a:srgbClr val="969696"/>
      </a:accent4>
      <a:accent5>
        <a:srgbClr val="770000"/>
      </a:accent5>
      <a:accent6>
        <a:srgbClr val="808080"/>
      </a:accent6>
      <a:hlink>
        <a:srgbClr val="00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sz="160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0000"/>
        </a:accent1>
        <a:accent2>
          <a:srgbClr val="FAAF25"/>
        </a:accent2>
        <a:accent3>
          <a:srgbClr val="000000"/>
        </a:accent3>
        <a:accent4>
          <a:srgbClr val="969696"/>
        </a:accent4>
        <a:accent5>
          <a:srgbClr val="770000"/>
        </a:accent5>
        <a:accent6>
          <a:srgbClr val="808080"/>
        </a:accent6>
        <a:hlink>
          <a:srgbClr val="00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7 Storyboard Report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6350">
          <a:solidFill>
            <a:schemeClr val="tx1"/>
          </a:solidFill>
        </a:ln>
      </a:spPr>
      <a:bodyPr vert="horz" wrap="square" lIns="91440" tIns="45720" rIns="91440" bIns="45720" rtlCol="0" anchor="ctr"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7 Storyboard Report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6350">
          <a:solidFill>
            <a:schemeClr val="tx1"/>
          </a:solidFill>
        </a:ln>
      </a:spPr>
      <a:bodyPr vert="horz" wrap="square" lIns="91440" tIns="45720" rIns="91440" bIns="45720" rtlCol="0" anchor="ctr"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2_7 Storyboard Report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6350">
          <a:solidFill>
            <a:schemeClr val="tx1"/>
          </a:solidFill>
        </a:ln>
      </a:spPr>
      <a:bodyPr vert="horz" wrap="square" lIns="91440" tIns="45720" rIns="91440" bIns="45720" rtlCol="0" anchor="ctr"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2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Santander Teme">
  <a:themeElements>
    <a:clrScheme name="SovSan_Template_U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FAAAA"/>
      </a:accent5>
      <a:accent6>
        <a:srgbClr val="AEAEAE"/>
      </a:accent6>
      <a:hlink>
        <a:srgbClr val="777777"/>
      </a:hlink>
      <a:folHlink>
        <a:srgbClr val="292929"/>
      </a:folHlink>
    </a:clrScheme>
    <a:fontScheme name="Custom 3">
      <a:majorFont>
        <a:latin typeface="Arial Bol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777777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_Custom Design">
  <a:themeElements>
    <a:clrScheme name="Custom 1">
      <a:dk1>
        <a:sysClr val="windowText" lastClr="000000"/>
      </a:dk1>
      <a:lt1>
        <a:sysClr val="window" lastClr="FFFFFF"/>
      </a:lt1>
      <a:dk2>
        <a:srgbClr val="FF0000"/>
      </a:dk2>
      <a:lt2>
        <a:srgbClr val="FFFFFF"/>
      </a:lt2>
      <a:accent1>
        <a:srgbClr val="262626"/>
      </a:accent1>
      <a:accent2>
        <a:srgbClr val="3F3F3F"/>
      </a:accent2>
      <a:accent3>
        <a:srgbClr val="7F7F7F"/>
      </a:accent3>
      <a:accent4>
        <a:srgbClr val="7F7F7F"/>
      </a:accent4>
      <a:accent5>
        <a:srgbClr val="FFFFFF"/>
      </a:accent5>
      <a:accent6>
        <a:srgbClr val="FF6566"/>
      </a:accent6>
      <a:hlink>
        <a:srgbClr val="FF0000"/>
      </a:hlink>
      <a:folHlink>
        <a:srgbClr val="BF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grpFill/>
        <a:ln w="9525">
          <a:noFill/>
          <a:miter lim="800000"/>
          <a:headEnd/>
          <a:tailEnd/>
        </a:ln>
        <a:effectLst>
          <a:prstShdw prst="shdw18" dist="17961" dir="13500000">
            <a:schemeClr val="accent1">
              <a:gamma/>
              <a:shade val="60000"/>
              <a:invGamma/>
            </a:schemeClr>
          </a:prstShdw>
        </a:effectLst>
      </a:spPr>
      <a:bodyPr wrap="none" anchor="ctr">
        <a:noAutofit/>
      </a:bodyPr>
      <a:lstStyle>
        <a:defPPr>
          <a:defRPr dirty="0" smtClean="0">
            <a:solidFill>
              <a:schemeClr val="bg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Santander_CUF_HCS218</Template>
  <TotalTime>0</TotalTime>
  <Words>2410</Words>
  <Application>Microsoft Office PowerPoint</Application>
  <PresentationFormat>35mm Slides</PresentationFormat>
  <Paragraphs>590</Paragraphs>
  <Slides>6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21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28" baseType="lpstr">
      <vt:lpstr>Santander_CUF_HCS218</vt:lpstr>
      <vt:lpstr>1_Santander_CUF_HCS218</vt:lpstr>
      <vt:lpstr>7 Storyboard Report</vt:lpstr>
      <vt:lpstr>1_7 Storyboard Report</vt:lpstr>
      <vt:lpstr>2_7 Storyboard Report</vt:lpstr>
      <vt:lpstr>2_Santander_CUF_HCS218</vt:lpstr>
      <vt:lpstr>Santander Teme</vt:lpstr>
      <vt:lpstr>3_Santander_CUF_HCS218</vt:lpstr>
      <vt:lpstr>1_Custom Design</vt:lpstr>
      <vt:lpstr>1_Santander Teme</vt:lpstr>
      <vt:lpstr>Diseño personalizado</vt:lpstr>
      <vt:lpstr>5_Santander_CUF_HCS218</vt:lpstr>
      <vt:lpstr>1_Diseño personalizado</vt:lpstr>
      <vt:lpstr>Santander_CF_HCS028</vt:lpstr>
      <vt:lpstr>1_Santander_CF_HCS028</vt:lpstr>
      <vt:lpstr>2_Santander_CF_HCS028</vt:lpstr>
      <vt:lpstr>3_Santander_CF_HCS028</vt:lpstr>
      <vt:lpstr>2_Santander Teme</vt:lpstr>
      <vt:lpstr>Santander</vt:lpstr>
      <vt:lpstr>4_Santander_CUF_HCS218</vt:lpstr>
      <vt:lpstr>Santander_CF_HCS255</vt:lpstr>
      <vt:lpstr>think-cell Slide</vt:lpstr>
      <vt:lpstr>Contents</vt:lpstr>
      <vt:lpstr>Risk Transformation - Summary</vt:lpstr>
      <vt:lpstr>Risk Transformation: Project Plan (1/4)</vt:lpstr>
      <vt:lpstr>Risk Transformation: Project Plan (2/4)</vt:lpstr>
      <vt:lpstr>Risk Transformation: Project Plan (3/4)</vt:lpstr>
      <vt:lpstr>Risk Transformation: Project Plan (4/4)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2014-10-09T13:15:44Z</dcterms:created>
  <dcterms:modified xsi:type="dcterms:W3CDTF">2015-07-14T18:38:28Z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ce2010EditCount">
    <vt:lpwstr>1</vt:lpwstr>
  </property>
  <property fmtid="{D5CDD505-2E9C-101B-9397-08002B2CF9AE}" pid="3" name="Office2003EditCount">
    <vt:lpwstr>0</vt:lpwstr>
  </property>
  <property fmtid="{D5CDD505-2E9C-101B-9397-08002B2CF9AE}" pid="4" name="LastEditedOfficeVersion">
    <vt:lpwstr>Office2010</vt:lpwstr>
  </property>
  <property fmtid="{D5CDD505-2E9C-101B-9397-08002B2CF9AE}" pid="5" name="Office2010WasSaved">
    <vt:lpwstr>1</vt:lpwstr>
  </property>
</Properties>
</file>